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43891200" cy="3291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pos="27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 vertBarState="minimized" horzBarState="maximized">
    <p:restoredLeft sz="10839" autoAdjust="0"/>
    <p:restoredTop sz="95232" autoAdjust="0"/>
  </p:normalViewPr>
  <p:slideViewPr>
    <p:cSldViewPr snapToGrid="0">
      <p:cViewPr>
        <p:scale>
          <a:sx n="50" d="100"/>
          <a:sy n="50" d="100"/>
        </p:scale>
        <p:origin x="3896" y="4896"/>
      </p:cViewPr>
      <p:guideLst>
        <p:guide orient="horz" pos="10368"/>
        <p:guide pos="27072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288697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dt" idx="10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11502390" y="278131"/>
            <a:ext cx="20886422" cy="37856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22193250" y="10968991"/>
            <a:ext cx="27896822" cy="946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2990852" y="1779270"/>
            <a:ext cx="27896822" cy="27843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ctrTitle"/>
          </p:nvPr>
        </p:nvSpPr>
        <p:spPr>
          <a:xfrm>
            <a:off x="3291840" y="5387342"/>
            <a:ext cx="37307519" cy="11460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800"/>
              <a:buFont typeface="Calibri"/>
              <a:buNone/>
              <a:defRPr sz="2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subTitle" idx="1"/>
          </p:nvPr>
        </p:nvSpPr>
        <p:spPr>
          <a:xfrm>
            <a:off x="5486400" y="17289781"/>
            <a:ext cx="32918401" cy="7947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1520"/>
              <a:buNone/>
              <a:defRPr sz="11520"/>
            </a:lvl1pPr>
            <a:lvl2pPr lvl="1" algn="ctr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None/>
              <a:defRPr sz="9600"/>
            </a:lvl2pPr>
            <a:lvl3pPr lvl="2" algn="ctr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8640"/>
              <a:buNone/>
              <a:defRPr sz="8640"/>
            </a:lvl3pPr>
            <a:lvl4pPr lvl="3" algn="ctr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/>
            </a:lvl4pPr>
            <a:lvl5pPr lvl="4" algn="ctr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/>
            </a:lvl5pPr>
            <a:lvl6pPr lvl="5" algn="ctr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/>
            </a:lvl6pPr>
            <a:lvl7pPr lvl="6" algn="ctr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/>
            </a:lvl7pPr>
            <a:lvl8pPr lvl="7" algn="ctr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/>
            </a:lvl8pPr>
            <a:lvl9pPr lvl="8" algn="ctr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800"/>
              <a:buFont typeface="Calibri"/>
              <a:buNone/>
              <a:defRPr sz="2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2994662" y="22029430"/>
            <a:ext cx="37856160" cy="7200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1520"/>
              <a:buNone/>
              <a:defRPr sz="1152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888888"/>
              </a:buClr>
              <a:buSzPts val="9600"/>
              <a:buNone/>
              <a:defRPr sz="96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888888"/>
              </a:buClr>
              <a:buSzPts val="8640"/>
              <a:buNone/>
              <a:defRPr sz="864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888888"/>
              </a:buClr>
              <a:buSzPts val="7680"/>
              <a:buNone/>
              <a:defRPr sz="768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888888"/>
              </a:buClr>
              <a:buSzPts val="7680"/>
              <a:buNone/>
              <a:defRPr sz="768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888888"/>
              </a:buClr>
              <a:buSzPts val="7680"/>
              <a:buNone/>
              <a:defRPr sz="768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888888"/>
              </a:buClr>
              <a:buSzPts val="7680"/>
              <a:buNone/>
              <a:defRPr sz="768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888888"/>
              </a:buClr>
              <a:buSzPts val="7680"/>
              <a:buNone/>
              <a:defRPr sz="768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888888"/>
              </a:buClr>
              <a:buSzPts val="7680"/>
              <a:buNone/>
              <a:defRPr sz="768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dt" idx="10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ftr" idx="11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3017520" y="8763000"/>
            <a:ext cx="18653759" cy="20886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2"/>
          </p:nvPr>
        </p:nvSpPr>
        <p:spPr>
          <a:xfrm>
            <a:off x="22219920" y="8763000"/>
            <a:ext cx="18653759" cy="20886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dt" idx="10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ftr" idx="11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1520"/>
              <a:buNone/>
              <a:defRPr sz="11520" b="1"/>
            </a:lvl1pPr>
            <a:lvl2pPr marL="914400" lvl="1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None/>
              <a:defRPr sz="9600" b="1"/>
            </a:lvl2pPr>
            <a:lvl3pPr marL="1371600" lvl="2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8640"/>
              <a:buNone/>
              <a:defRPr sz="8640" b="1"/>
            </a:lvl3pPr>
            <a:lvl4pPr marL="1828800" lvl="3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 b="1"/>
            </a:lvl4pPr>
            <a:lvl5pPr marL="2286000" lvl="4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 b="1"/>
            </a:lvl5pPr>
            <a:lvl6pPr marL="2743200" lvl="5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 b="1"/>
            </a:lvl6pPr>
            <a:lvl7pPr marL="3200400" lvl="6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 b="1"/>
            </a:lvl7pPr>
            <a:lvl8pPr marL="3657600" lvl="7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 b="1"/>
            </a:lvl8pPr>
            <a:lvl9pPr marL="4114800" lvl="8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 b="1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2"/>
          </p:nvPr>
        </p:nvSpPr>
        <p:spPr>
          <a:xfrm>
            <a:off x="3023242" y="12024360"/>
            <a:ext cx="18568032" cy="17686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3"/>
          </p:nvPr>
        </p:nvSpPr>
        <p:spPr>
          <a:xfrm>
            <a:off x="22219922" y="8069582"/>
            <a:ext cx="18659477" cy="3954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1520"/>
              <a:buNone/>
              <a:defRPr sz="11520" b="1"/>
            </a:lvl1pPr>
            <a:lvl2pPr marL="914400" lvl="1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None/>
              <a:defRPr sz="9600" b="1"/>
            </a:lvl2pPr>
            <a:lvl3pPr marL="1371600" lvl="2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8640"/>
              <a:buNone/>
              <a:defRPr sz="8640" b="1"/>
            </a:lvl3pPr>
            <a:lvl4pPr marL="1828800" lvl="3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 b="1"/>
            </a:lvl4pPr>
            <a:lvl5pPr marL="2286000" lvl="4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 b="1"/>
            </a:lvl5pPr>
            <a:lvl6pPr marL="2743200" lvl="5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 b="1"/>
            </a:lvl6pPr>
            <a:lvl7pPr marL="3200400" lvl="6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 b="1"/>
            </a:lvl7pPr>
            <a:lvl8pPr marL="3657600" lvl="7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 b="1"/>
            </a:lvl8pPr>
            <a:lvl9pPr marL="4114800" lvl="8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 b="1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4"/>
          </p:nvPr>
        </p:nvSpPr>
        <p:spPr>
          <a:xfrm>
            <a:off x="22219922" y="12024360"/>
            <a:ext cx="18659477" cy="17686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dt" idx="10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ftr" idx="11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360"/>
              <a:buFont typeface="Calibri"/>
              <a:buNone/>
              <a:defRPr sz="1536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18659477" y="4739647"/>
            <a:ext cx="22219920" cy="233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120396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5360"/>
              <a:buChar char="•"/>
              <a:defRPr sz="15360"/>
            </a:lvl1pPr>
            <a:lvl2pPr marL="914400" lvl="1" indent="-108204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3440"/>
              <a:buChar char="•"/>
              <a:defRPr sz="13439"/>
            </a:lvl2pPr>
            <a:lvl3pPr marL="1371600" lvl="2" indent="-96012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1520"/>
              <a:buChar char="•"/>
              <a:defRPr sz="11520"/>
            </a:lvl3pPr>
            <a:lvl4pPr marL="1828800" lvl="3" indent="-8382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9600"/>
            </a:lvl4pPr>
            <a:lvl5pPr marL="2286000" lvl="4" indent="-8382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9600"/>
            </a:lvl5pPr>
            <a:lvl6pPr marL="2743200" lvl="5" indent="-8382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9600"/>
            </a:lvl6pPr>
            <a:lvl7pPr marL="3200400" lvl="6" indent="-8382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9600"/>
            </a:lvl7pPr>
            <a:lvl8pPr marL="3657600" lvl="7" indent="-8382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9600"/>
            </a:lvl8pPr>
            <a:lvl9pPr marL="4114800" lvl="8" indent="-8382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96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3023237" y="9875520"/>
            <a:ext cx="14156054" cy="1829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/>
            </a:lvl1pPr>
            <a:lvl2pPr marL="914400" lvl="1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/>
            </a:lvl2pPr>
            <a:lvl3pPr marL="1371600" lvl="2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5760"/>
              <a:buNone/>
              <a:defRPr sz="5760"/>
            </a:lvl3pPr>
            <a:lvl4pPr marL="1828800" lvl="3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4pPr>
            <a:lvl5pPr marL="2286000" lvl="4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5pPr>
            <a:lvl6pPr marL="2743200" lvl="5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6pPr>
            <a:lvl7pPr marL="3200400" lvl="6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7pPr>
            <a:lvl8pPr marL="3657600" lvl="7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8pPr>
            <a:lvl9pPr marL="4114800" lvl="8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360"/>
              <a:buFont typeface="Calibri"/>
              <a:buNone/>
              <a:defRPr sz="1536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8659477" y="4739647"/>
            <a:ext cx="22219920" cy="233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5360"/>
              <a:buFont typeface="Arial"/>
              <a:buNone/>
              <a:defRPr sz="153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3440"/>
              <a:buFont typeface="Arial"/>
              <a:buNone/>
              <a:defRPr sz="134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1520"/>
              <a:buFont typeface="Arial"/>
              <a:buNone/>
              <a:defRPr sz="11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3023237" y="9875520"/>
            <a:ext cx="14156054" cy="1829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/>
            </a:lvl1pPr>
            <a:lvl2pPr marL="914400" lvl="1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/>
            </a:lvl2pPr>
            <a:lvl3pPr marL="1371600" lvl="2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5760"/>
              <a:buNone/>
              <a:defRPr sz="5760"/>
            </a:lvl3pPr>
            <a:lvl4pPr marL="1828800" lvl="3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4pPr>
            <a:lvl5pPr marL="2286000" lvl="4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5pPr>
            <a:lvl6pPr marL="2743200" lvl="5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6pPr>
            <a:lvl7pPr marL="3200400" lvl="6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7pPr>
            <a:lvl8pPr marL="3657600" lvl="7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8pPr>
            <a:lvl9pPr marL="4114800" lvl="8" indent="-228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120"/>
              <a:buFont typeface="Calibri"/>
              <a:buNone/>
              <a:defRPr sz="211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1082040" algn="l" rtl="0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3440"/>
              <a:buFont typeface="Arial"/>
              <a:buChar char="•"/>
              <a:defRPr sz="134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96012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1520"/>
              <a:buFont typeface="Arial"/>
              <a:buChar char="•"/>
              <a:defRPr sz="11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8382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777239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8640"/>
              <a:buFont typeface="Arial"/>
              <a:buChar char="•"/>
              <a:defRPr sz="86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777239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8640"/>
              <a:buFont typeface="Arial"/>
              <a:buChar char="•"/>
              <a:defRPr sz="86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777239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8640"/>
              <a:buFont typeface="Arial"/>
              <a:buChar char="•"/>
              <a:defRPr sz="86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777239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8640"/>
              <a:buFont typeface="Arial"/>
              <a:buChar char="•"/>
              <a:defRPr sz="86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777239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8640"/>
              <a:buFont typeface="Arial"/>
              <a:buChar char="•"/>
              <a:defRPr sz="86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77724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8640"/>
              <a:buFont typeface="Arial"/>
              <a:buChar char="•"/>
              <a:defRPr sz="86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7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7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57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57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57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57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57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57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57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57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57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image" Target="../media/image8.png"/><Relationship Id="rId11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/>
          <p:nvPr/>
        </p:nvSpPr>
        <p:spPr>
          <a:xfrm>
            <a:off x="914400" y="955964"/>
            <a:ext cx="42062400" cy="31089600"/>
          </a:xfrm>
          <a:prstGeom prst="rect">
            <a:avLst/>
          </a:prstGeom>
          <a:noFill/>
          <a:ln w="25400" cap="flat" cmpd="sng">
            <a:solidFill>
              <a:srgbClr val="31538F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3"/>
          <p:cNvSpPr/>
          <p:nvPr/>
        </p:nvSpPr>
        <p:spPr>
          <a:xfrm>
            <a:off x="1270000" y="31050825"/>
            <a:ext cx="41097200" cy="1003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Supported by an Institutional Development Award (</a:t>
            </a:r>
            <a:r>
              <a:rPr lang="en-US" sz="36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IDeA</a:t>
            </a:r>
            <a:r>
              <a:rPr lang="en-US" sz="36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from the National Institute of General Medical Sciences of the NIH under grant number </a:t>
            </a:r>
            <a:r>
              <a:rPr lang="en-US" sz="3600" b="0" i="1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P20GM113131 as well as NIH R01 HD093783 (to F.C.)</a:t>
            </a:r>
            <a:endParaRPr sz="3600" b="0" i="1" u="none" strike="noStrike" cap="none" dirty="0">
              <a:solidFill>
                <a:srgbClr val="5C687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1328275" y="6155225"/>
            <a:ext cx="13874100" cy="181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latin typeface="Calibri"/>
                <a:ea typeface="Calibri"/>
                <a:cs typeface="Calibri"/>
                <a:sym typeface="Calibri"/>
              </a:rPr>
              <a:t>Background</a:t>
            </a:r>
            <a:endParaRPr sz="60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just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Char char="●"/>
            </a:pPr>
            <a:r>
              <a:rPr lang="en-US" sz="3600" dirty="0">
                <a:latin typeface="Calibri"/>
                <a:ea typeface="Calibri"/>
                <a:cs typeface="Calibri"/>
                <a:sym typeface="Calibri"/>
              </a:rPr>
              <a:t>Heat shock protein 90 (Hsp90) is a highly conserved molecular chaperone protein of about 90 </a:t>
            </a:r>
            <a:r>
              <a:rPr lang="en-US" sz="3600" dirty="0" err="1">
                <a:latin typeface="Calibri"/>
                <a:ea typeface="Calibri"/>
                <a:cs typeface="Calibri"/>
                <a:sym typeface="Calibri"/>
              </a:rPr>
              <a:t>kDa</a:t>
            </a:r>
            <a:r>
              <a:rPr lang="en-US" sz="3600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sz="36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just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Char char="●"/>
            </a:pPr>
            <a:r>
              <a:rPr lang="en-US" sz="3600" dirty="0">
                <a:latin typeface="Calibri"/>
                <a:ea typeface="Calibri"/>
                <a:cs typeface="Calibri"/>
                <a:sym typeface="Calibri"/>
              </a:rPr>
              <a:t>The chaperone consist of three distinct domains as well as a charged-linker region.</a:t>
            </a:r>
            <a:endParaRPr sz="36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latin typeface="Calibri"/>
              <a:ea typeface="Calibri"/>
              <a:cs typeface="Calibri"/>
              <a:sym typeface="Calibri"/>
            </a:endParaRPr>
          </a:p>
          <a:p>
            <a:pPr marL="457200" marR="7016324" lvl="0" indent="-457200" algn="just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Char char="●"/>
            </a:pPr>
            <a:r>
              <a:rPr lang="en-US" sz="3600" dirty="0">
                <a:latin typeface="Calibri"/>
                <a:ea typeface="Calibri"/>
                <a:cs typeface="Calibri"/>
                <a:sym typeface="Calibri"/>
              </a:rPr>
              <a:t>Hsp90 exist as a dimer and is conformationally flexible because of its ATPase </a:t>
            </a:r>
            <a:r>
              <a:rPr lang="en-US" sz="3600" dirty="0" smtClean="0">
                <a:latin typeface="Calibri"/>
                <a:ea typeface="Calibri"/>
                <a:cs typeface="Calibri"/>
                <a:sym typeface="Calibri"/>
              </a:rPr>
              <a:t>cycle</a:t>
            </a:r>
            <a:r>
              <a:rPr lang="en-US" sz="3600" baseline="30000" dirty="0" smtClean="0"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3600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  <a:endParaRPr sz="3600" dirty="0">
              <a:latin typeface="Calibri"/>
              <a:ea typeface="Calibri"/>
              <a:cs typeface="Calibri"/>
              <a:sym typeface="Calibri"/>
            </a:endParaRPr>
          </a:p>
          <a:p>
            <a:pPr marL="914400" marR="7016324" lvl="1" indent="-457200" algn="just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Char char="○"/>
            </a:pPr>
            <a:r>
              <a:rPr lang="en-US" sz="3600" dirty="0">
                <a:latin typeface="Calibri"/>
                <a:ea typeface="Calibri"/>
                <a:cs typeface="Calibri"/>
                <a:sym typeface="Calibri"/>
              </a:rPr>
              <a:t>Regulates over &gt;200 client proteins via interactions with cochaperones.</a:t>
            </a:r>
            <a:endParaRPr sz="3600" dirty="0">
              <a:latin typeface="Calibri"/>
              <a:ea typeface="Calibri"/>
              <a:cs typeface="Calibri"/>
              <a:sym typeface="Calibri"/>
            </a:endParaRPr>
          </a:p>
          <a:p>
            <a:pPr marL="914400" marR="7016324" lvl="1" indent="-457200" algn="just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Char char="○"/>
            </a:pPr>
            <a:r>
              <a:rPr lang="en-US" sz="3600" dirty="0">
                <a:latin typeface="Calibri"/>
                <a:ea typeface="Calibri"/>
                <a:cs typeface="Calibri"/>
                <a:sym typeface="Calibri"/>
              </a:rPr>
              <a:t>Accounts for 1-2% of all cellular proteins.</a:t>
            </a:r>
            <a:endParaRPr sz="3600" dirty="0">
              <a:latin typeface="Calibri"/>
              <a:ea typeface="Calibri"/>
              <a:cs typeface="Calibri"/>
              <a:sym typeface="Calibri"/>
            </a:endParaRPr>
          </a:p>
          <a:p>
            <a:pPr marL="457200" marR="7016324" lvl="0" indent="-457200" algn="just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Char char="●"/>
            </a:pPr>
            <a:r>
              <a:rPr lang="en-US" sz="3600" dirty="0">
                <a:latin typeface="Calibri"/>
                <a:ea typeface="Calibri"/>
                <a:cs typeface="Calibri"/>
                <a:sym typeface="Calibri"/>
              </a:rPr>
              <a:t>Cytosolic Hsp90 is frequently overexpressed 2-3 times more in tumor cells when compared to non-tumorigenic </a:t>
            </a:r>
            <a:r>
              <a:rPr lang="en-US" sz="3600" dirty="0" smtClean="0">
                <a:latin typeface="Calibri"/>
                <a:ea typeface="Calibri"/>
                <a:cs typeface="Calibri"/>
                <a:sym typeface="Calibri"/>
              </a:rPr>
              <a:t>tissue</a:t>
            </a:r>
            <a:r>
              <a:rPr lang="en-US" sz="3600" baseline="30000" dirty="0" smtClean="0"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3600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  <a:endParaRPr sz="3600" dirty="0">
              <a:latin typeface="Calibri"/>
              <a:ea typeface="Calibri"/>
              <a:cs typeface="Calibri"/>
              <a:sym typeface="Calibri"/>
            </a:endParaRPr>
          </a:p>
          <a:p>
            <a:pPr marL="457200" marR="7016324" lvl="0" indent="-457200" algn="just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Char char="●"/>
            </a:pPr>
            <a:r>
              <a:rPr lang="en-US" sz="3600" dirty="0">
                <a:latin typeface="Calibri"/>
                <a:ea typeface="Calibri"/>
                <a:cs typeface="Calibri"/>
                <a:sym typeface="Calibri"/>
              </a:rPr>
              <a:t>Recent studies have demonstrated that in some tumor cells Hsp90 exist </a:t>
            </a:r>
            <a:r>
              <a:rPr lang="en-US" sz="3600" dirty="0" smtClean="0">
                <a:latin typeface="Calibri"/>
                <a:ea typeface="Calibri"/>
                <a:cs typeface="Calibri"/>
                <a:sym typeface="Calibri"/>
              </a:rPr>
              <a:t>in large </a:t>
            </a:r>
            <a:r>
              <a:rPr lang="en-US" sz="3600" dirty="0">
                <a:latin typeface="Calibri"/>
                <a:ea typeface="Calibri"/>
                <a:cs typeface="Calibri"/>
                <a:sym typeface="Calibri"/>
              </a:rPr>
              <a:t>chaperone complexes referred to as the </a:t>
            </a:r>
            <a:r>
              <a:rPr lang="en-US" sz="3600" dirty="0" smtClean="0">
                <a:latin typeface="Calibri"/>
                <a:ea typeface="Calibri"/>
                <a:cs typeface="Calibri"/>
                <a:sym typeface="Calibri"/>
              </a:rPr>
              <a:t>epichaperome</a:t>
            </a:r>
            <a:r>
              <a:rPr lang="en-US" sz="3600" baseline="30000" dirty="0" smtClean="0"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3600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  <a:endParaRPr sz="36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just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Char char="●"/>
            </a:pPr>
            <a:r>
              <a:rPr lang="en-US" sz="3600" u="sng" dirty="0">
                <a:latin typeface="Calibri"/>
                <a:ea typeface="Calibri"/>
                <a:cs typeface="Calibri"/>
                <a:sym typeface="Calibri"/>
              </a:rPr>
              <a:t>Hypothesis</a:t>
            </a:r>
            <a:r>
              <a:rPr lang="en-US" sz="3600" dirty="0">
                <a:latin typeface="Calibri"/>
                <a:ea typeface="Calibri"/>
                <a:cs typeface="Calibri"/>
                <a:sym typeface="Calibri"/>
              </a:rPr>
              <a:t>: Acetylation is </a:t>
            </a:r>
            <a:r>
              <a:rPr lang="en-US" sz="3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 important regulator of Hsp90, and acetylation of specific lysine residues on the chaperone will cause a conformational change and thus affect the protein’s chaperoning functionality.</a:t>
            </a:r>
            <a:endParaRPr sz="3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914400" y="1114100"/>
            <a:ext cx="42062400" cy="47214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>
                <a:latin typeface="Calibri"/>
                <a:ea typeface="Calibri"/>
                <a:cs typeface="Calibri"/>
                <a:sym typeface="Calibri"/>
              </a:rPr>
              <a:t>Effects of Acetylation on the Conformation of Hsp90 in Embryonic Stem Cells</a:t>
            </a:r>
            <a:endParaRPr sz="7200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latin typeface="Calibri"/>
                <a:ea typeface="Calibri"/>
                <a:cs typeface="Calibri"/>
                <a:sym typeface="Calibri"/>
              </a:rPr>
              <a:t>University of New Hampshire - Chu Lab</a:t>
            </a:r>
            <a:endParaRPr sz="4800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latin typeface="Calibri"/>
                <a:ea typeface="Calibri"/>
                <a:cs typeface="Calibri"/>
                <a:sym typeface="Calibri"/>
              </a:rPr>
              <a:t>Seth McNutt</a:t>
            </a:r>
            <a:endParaRPr sz="4800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latin typeface="Calibri"/>
                <a:ea typeface="Calibri"/>
                <a:cs typeface="Calibri"/>
                <a:sym typeface="Calibri"/>
              </a:rPr>
              <a:t>Feixia Chu, Ph.D.</a:t>
            </a:r>
            <a:endParaRPr sz="48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1328275" y="24921625"/>
            <a:ext cx="13874100" cy="462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 smtClean="0">
                <a:latin typeface="Calibri"/>
                <a:ea typeface="Calibri"/>
                <a:cs typeface="Calibri"/>
                <a:sym typeface="Calibri"/>
              </a:rPr>
              <a:t>Objectives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just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Char char="●"/>
            </a:pPr>
            <a:r>
              <a:rPr lang="en-US" sz="3600" dirty="0">
                <a:latin typeface="Calibri"/>
                <a:ea typeface="Calibri"/>
                <a:cs typeface="Calibri"/>
                <a:sym typeface="Calibri"/>
              </a:rPr>
              <a:t>Identification of acetyllysine residues on Hsp90 from mouse embryonic stem cells (</a:t>
            </a:r>
            <a:r>
              <a:rPr lang="en-US" sz="3600" dirty="0" err="1">
                <a:latin typeface="Calibri"/>
                <a:ea typeface="Calibri"/>
                <a:cs typeface="Calibri"/>
                <a:sym typeface="Calibri"/>
              </a:rPr>
              <a:t>mESCs</a:t>
            </a:r>
            <a:r>
              <a:rPr lang="en-US" sz="3600" dirty="0" smtClean="0">
                <a:latin typeface="Calibri"/>
                <a:ea typeface="Calibri"/>
                <a:cs typeface="Calibri"/>
                <a:sym typeface="Calibri"/>
              </a:rPr>
              <a:t>) as well as quantitation by stable isotopic labeling with amino acids in cell culture (SILAC) between ES and differentiated cells.</a:t>
            </a:r>
            <a:endParaRPr sz="36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just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Char char="●"/>
            </a:pPr>
            <a:r>
              <a:rPr lang="en-US" sz="3600" dirty="0">
                <a:latin typeface="Calibri"/>
                <a:ea typeface="Calibri"/>
                <a:cs typeface="Calibri"/>
                <a:sym typeface="Calibri"/>
              </a:rPr>
              <a:t>Generation of acetyl mutants and characterization of binding interactions with co-chaperones and clients by immunoprecipitation.</a:t>
            </a:r>
            <a:endParaRPr sz="36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just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Char char="●"/>
            </a:pPr>
            <a:r>
              <a:rPr lang="en-US" sz="3600" dirty="0">
                <a:latin typeface="Calibri"/>
                <a:ea typeface="Calibri"/>
                <a:cs typeface="Calibri"/>
                <a:sym typeface="Calibri"/>
              </a:rPr>
              <a:t>Cross-linking mass-spectrometry (CL-MS) to assess acetylation effects on chaperone conformation.</a:t>
            </a:r>
            <a:endParaRPr sz="3600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3" name="Google Shape;93;p13" descr="A close up of a logo&#10;&#10;Description generated with very high confidence"/>
          <p:cNvPicPr preferRelativeResize="0"/>
          <p:nvPr/>
        </p:nvPicPr>
        <p:blipFill rotWithShape="1">
          <a:blip r:embed="rId3">
            <a:alphaModFix/>
          </a:blip>
          <a:srcRect r="64586"/>
          <a:stretch/>
        </p:blipFill>
        <p:spPr>
          <a:xfrm>
            <a:off x="35828766" y="3171025"/>
            <a:ext cx="5467984" cy="2486149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3"/>
          <p:cNvSpPr txBox="1"/>
          <p:nvPr/>
        </p:nvSpPr>
        <p:spPr>
          <a:xfrm>
            <a:off x="16233925" y="6155027"/>
            <a:ext cx="13874100" cy="1015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 smtClean="0">
                <a:latin typeface="Calibri"/>
                <a:ea typeface="Calibri"/>
                <a:cs typeface="Calibri"/>
                <a:sym typeface="Calibri"/>
              </a:rPr>
              <a:t>Methods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latin typeface="Calibri"/>
              <a:ea typeface="Calibri"/>
              <a:cs typeface="Calibri"/>
              <a:sym typeface="Calibri"/>
            </a:endParaRPr>
          </a:p>
          <a:p>
            <a:pPr marL="965200" lvl="0" indent="-9144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i="1" dirty="0" smtClean="0">
                <a:latin typeface="Calibri"/>
                <a:ea typeface="Calibri"/>
                <a:cs typeface="Calibri"/>
                <a:sym typeface="Calibri"/>
              </a:rPr>
              <a:t>Identification/SILAC Quantitation </a:t>
            </a:r>
            <a:r>
              <a:rPr lang="en-US" sz="3600" i="1" dirty="0">
                <a:latin typeface="Calibri"/>
                <a:ea typeface="Calibri"/>
                <a:cs typeface="Calibri"/>
                <a:sym typeface="Calibri"/>
              </a:rPr>
              <a:t>of A</a:t>
            </a:r>
            <a:r>
              <a:rPr lang="en-US" sz="3600" i="1" dirty="0" smtClean="0">
                <a:latin typeface="Calibri"/>
                <a:ea typeface="Calibri"/>
                <a:cs typeface="Calibri"/>
                <a:sym typeface="Calibri"/>
              </a:rPr>
              <a:t>cetyllysines</a:t>
            </a:r>
            <a:r>
              <a:rPr lang="en-US" sz="3600" i="1" dirty="0">
                <a:latin typeface="Calibri"/>
                <a:ea typeface="Calibri"/>
                <a:cs typeface="Calibri"/>
                <a:sym typeface="Calibri"/>
              </a:rPr>
              <a:t>:</a:t>
            </a:r>
            <a:endParaRPr sz="3600" i="1" dirty="0">
              <a:latin typeface="Calibri"/>
              <a:ea typeface="Calibri"/>
              <a:cs typeface="Calibri"/>
              <a:sym typeface="Calibri"/>
            </a:endParaRPr>
          </a:p>
          <a:p>
            <a:pPr marL="965200" lvl="0" indent="-914400" algn="just" rtl="0">
              <a:spcBef>
                <a:spcPts val="0"/>
              </a:spcBef>
              <a:spcAft>
                <a:spcPts val="0"/>
              </a:spcAft>
              <a:buSzPts val="3000"/>
              <a:buFont typeface="Calibri"/>
              <a:buAutoNum type="arabicPeriod"/>
            </a:pPr>
            <a:r>
              <a:rPr lang="en-US" sz="3000" dirty="0">
                <a:latin typeface="Calibri"/>
                <a:ea typeface="Calibri"/>
                <a:cs typeface="Calibri"/>
                <a:sym typeface="Calibri"/>
              </a:rPr>
              <a:t>Culture </a:t>
            </a:r>
            <a:r>
              <a:rPr lang="en-US" sz="3000" dirty="0" err="1" smtClean="0">
                <a:latin typeface="Calibri"/>
                <a:ea typeface="Calibri"/>
                <a:cs typeface="Calibri"/>
                <a:sym typeface="Calibri"/>
              </a:rPr>
              <a:t>mESCs</a:t>
            </a:r>
            <a:r>
              <a:rPr lang="en-US" sz="3000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dirty="0">
                <a:latin typeface="Calibri"/>
                <a:ea typeface="Calibri"/>
                <a:cs typeface="Calibri"/>
                <a:sym typeface="Calibri"/>
              </a:rPr>
              <a:t>as well as </a:t>
            </a:r>
            <a:r>
              <a:rPr lang="en-US" sz="3000" dirty="0" smtClean="0">
                <a:latin typeface="Calibri"/>
                <a:ea typeface="Calibri"/>
                <a:cs typeface="Calibri"/>
                <a:sym typeface="Calibri"/>
              </a:rPr>
              <a:t>differentiate </a:t>
            </a:r>
            <a:r>
              <a:rPr lang="en-US" sz="3000" dirty="0">
                <a:latin typeface="Calibri"/>
                <a:ea typeface="Calibri"/>
                <a:cs typeface="Calibri"/>
                <a:sym typeface="Calibri"/>
              </a:rPr>
              <a:t>ZHBTc4 cells into trophoblast.</a:t>
            </a:r>
            <a:endParaRPr sz="3000" dirty="0">
              <a:latin typeface="Calibri"/>
              <a:ea typeface="Calibri"/>
              <a:cs typeface="Calibri"/>
              <a:sym typeface="Calibri"/>
            </a:endParaRPr>
          </a:p>
          <a:p>
            <a:pPr marL="965200" lvl="0" indent="-914400" algn="just" rtl="0">
              <a:spcBef>
                <a:spcPts val="0"/>
              </a:spcBef>
              <a:spcAft>
                <a:spcPts val="0"/>
              </a:spcAft>
              <a:buSzPts val="3000"/>
              <a:buFont typeface="Calibri"/>
              <a:buAutoNum type="arabicPeriod"/>
            </a:pPr>
            <a:r>
              <a:rPr lang="en-US" sz="3000" dirty="0">
                <a:latin typeface="Calibri"/>
                <a:ea typeface="Calibri"/>
                <a:cs typeface="Calibri"/>
                <a:sym typeface="Calibri"/>
              </a:rPr>
              <a:t>Pellet and lyse cells then run through SDS-</a:t>
            </a:r>
            <a:r>
              <a:rPr lang="en-US" sz="3000" dirty="0" smtClean="0">
                <a:latin typeface="Calibri"/>
                <a:ea typeface="Calibri"/>
                <a:cs typeface="Calibri"/>
                <a:sym typeface="Calibri"/>
              </a:rPr>
              <a:t>PAGE.</a:t>
            </a:r>
            <a:endParaRPr sz="3000" dirty="0">
              <a:latin typeface="Calibri"/>
              <a:ea typeface="Calibri"/>
              <a:cs typeface="Calibri"/>
              <a:sym typeface="Calibri"/>
            </a:endParaRPr>
          </a:p>
          <a:p>
            <a:pPr marL="965200" lvl="0" indent="-914400" algn="just" rtl="0">
              <a:spcBef>
                <a:spcPts val="0"/>
              </a:spcBef>
              <a:spcAft>
                <a:spcPts val="0"/>
              </a:spcAft>
              <a:buSzPts val="3000"/>
              <a:buFont typeface="Calibri"/>
              <a:buAutoNum type="arabicPeriod"/>
            </a:pPr>
            <a:r>
              <a:rPr lang="en-US" sz="3000" dirty="0" smtClean="0">
                <a:latin typeface="Calibri"/>
                <a:ea typeface="Calibri"/>
                <a:cs typeface="Calibri"/>
                <a:sym typeface="Calibri"/>
              </a:rPr>
              <a:t>Produce peptides via in</a:t>
            </a:r>
            <a:r>
              <a:rPr lang="en-US" sz="3000" dirty="0">
                <a:latin typeface="Calibri"/>
                <a:ea typeface="Calibri"/>
                <a:cs typeface="Calibri"/>
                <a:sym typeface="Calibri"/>
              </a:rPr>
              <a:t>-gel digestion and acetyl-peptide </a:t>
            </a:r>
            <a:r>
              <a:rPr lang="en-US" sz="3000" dirty="0" smtClean="0">
                <a:latin typeface="Calibri"/>
                <a:ea typeface="Calibri"/>
                <a:cs typeface="Calibri"/>
                <a:sym typeface="Calibri"/>
              </a:rPr>
              <a:t>enrichment.</a:t>
            </a:r>
            <a:endParaRPr sz="3000" dirty="0">
              <a:latin typeface="Calibri"/>
              <a:ea typeface="Calibri"/>
              <a:cs typeface="Calibri"/>
              <a:sym typeface="Calibri"/>
            </a:endParaRPr>
          </a:p>
          <a:p>
            <a:pPr marL="965200" lvl="0" indent="-914400" algn="just" rtl="0">
              <a:spcBef>
                <a:spcPts val="0"/>
              </a:spcBef>
              <a:spcAft>
                <a:spcPts val="0"/>
              </a:spcAft>
              <a:buSzPts val="3000"/>
              <a:buFont typeface="Calibri"/>
              <a:buAutoNum type="arabicPeriod"/>
            </a:pPr>
            <a:r>
              <a:rPr lang="en-US" sz="3000" dirty="0">
                <a:latin typeface="Calibri"/>
                <a:ea typeface="Calibri"/>
                <a:cs typeface="Calibri"/>
                <a:sym typeface="Calibri"/>
              </a:rPr>
              <a:t>LC-MS/MS </a:t>
            </a:r>
            <a:r>
              <a:rPr lang="en-US" sz="3000" dirty="0" smtClean="0">
                <a:latin typeface="Calibri"/>
                <a:ea typeface="Calibri"/>
                <a:cs typeface="Calibri"/>
                <a:sym typeface="Calibri"/>
              </a:rPr>
              <a:t>analysis and database search (ProteinProspector).</a:t>
            </a:r>
            <a:endParaRPr sz="30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latin typeface="Calibri"/>
              <a:ea typeface="Calibri"/>
              <a:cs typeface="Calibri"/>
              <a:sym typeface="Calibri"/>
            </a:endParaRPr>
          </a:p>
          <a:p>
            <a:pPr marL="914400" lvl="0" indent="-914400" algn="l" rtl="0">
              <a:spcBef>
                <a:spcPts val="0"/>
              </a:spcBef>
              <a:spcAft>
                <a:spcPts val="0"/>
              </a:spcAft>
              <a:buNone/>
              <a:tabLst>
                <a:tab pos="863600" algn="l"/>
              </a:tabLst>
            </a:pPr>
            <a:r>
              <a:rPr lang="en-US" sz="3600" i="1" dirty="0">
                <a:latin typeface="Calibri"/>
                <a:ea typeface="Calibri"/>
                <a:cs typeface="Calibri"/>
                <a:sym typeface="Calibri"/>
              </a:rPr>
              <a:t>mCherry-Hsp90 Immunoprecipitation:</a:t>
            </a:r>
            <a:endParaRPr sz="3600" i="1" dirty="0">
              <a:latin typeface="Calibri"/>
              <a:ea typeface="Calibri"/>
              <a:cs typeface="Calibri"/>
              <a:sym typeface="Calibri"/>
            </a:endParaRPr>
          </a:p>
          <a:p>
            <a:pPr marL="914400" marR="6159074" lvl="0" indent="-914400" algn="just" rtl="0">
              <a:spcBef>
                <a:spcPts val="0"/>
              </a:spcBef>
              <a:spcAft>
                <a:spcPts val="0"/>
              </a:spcAft>
              <a:buSzPts val="3000"/>
              <a:buFont typeface="Calibri"/>
              <a:buAutoNum type="arabicPeriod"/>
              <a:tabLst>
                <a:tab pos="863600" algn="l"/>
                <a:tab pos="7366000" algn="l"/>
              </a:tabLst>
            </a:pPr>
            <a:r>
              <a:rPr lang="en-US" sz="3000" dirty="0">
                <a:latin typeface="Calibri"/>
                <a:ea typeface="Calibri"/>
                <a:cs typeface="Calibri"/>
                <a:sym typeface="Calibri"/>
              </a:rPr>
              <a:t>Produce mCherry-Hsp90 mutant plasmids.</a:t>
            </a:r>
            <a:endParaRPr sz="3000" dirty="0">
              <a:latin typeface="Calibri"/>
              <a:ea typeface="Calibri"/>
              <a:cs typeface="Calibri"/>
              <a:sym typeface="Calibri"/>
            </a:endParaRPr>
          </a:p>
          <a:p>
            <a:pPr marL="914400" marR="6159074" lvl="0" indent="-914400" algn="just" rtl="0">
              <a:spcBef>
                <a:spcPts val="0"/>
              </a:spcBef>
              <a:spcAft>
                <a:spcPts val="0"/>
              </a:spcAft>
              <a:buSzPts val="3000"/>
              <a:buFont typeface="Calibri"/>
              <a:buAutoNum type="arabicPeriod"/>
              <a:tabLst>
                <a:tab pos="863600" algn="l"/>
                <a:tab pos="7366000" algn="l"/>
              </a:tabLst>
            </a:pPr>
            <a:r>
              <a:rPr lang="en-US" sz="3000" dirty="0">
                <a:latin typeface="Calibri"/>
                <a:ea typeface="Calibri"/>
                <a:cs typeface="Calibri"/>
                <a:sym typeface="Calibri"/>
              </a:rPr>
              <a:t>Transfect E14 cells and culture.</a:t>
            </a:r>
            <a:endParaRPr sz="3000" dirty="0">
              <a:latin typeface="Calibri"/>
              <a:ea typeface="Calibri"/>
              <a:cs typeface="Calibri"/>
              <a:sym typeface="Calibri"/>
            </a:endParaRPr>
          </a:p>
          <a:p>
            <a:pPr marL="914400" marR="6159074" lvl="0" indent="-914400" algn="just" rtl="0">
              <a:spcBef>
                <a:spcPts val="0"/>
              </a:spcBef>
              <a:spcAft>
                <a:spcPts val="0"/>
              </a:spcAft>
              <a:buSzPts val="3000"/>
              <a:buFont typeface="Calibri"/>
              <a:buAutoNum type="arabicPeriod"/>
              <a:tabLst>
                <a:tab pos="863600" algn="l"/>
                <a:tab pos="7366000" algn="l"/>
              </a:tabLst>
            </a:pPr>
            <a:r>
              <a:rPr lang="en-US" sz="3000" dirty="0">
                <a:latin typeface="Calibri"/>
                <a:ea typeface="Calibri"/>
                <a:cs typeface="Calibri"/>
                <a:sym typeface="Calibri"/>
              </a:rPr>
              <a:t>Pellet and lyse cells.</a:t>
            </a:r>
            <a:endParaRPr sz="3000" dirty="0">
              <a:latin typeface="Calibri"/>
              <a:ea typeface="Calibri"/>
              <a:cs typeface="Calibri"/>
              <a:sym typeface="Calibri"/>
            </a:endParaRPr>
          </a:p>
          <a:p>
            <a:pPr marL="914400" marR="6159074" lvl="0" indent="-914400" algn="just" rtl="0">
              <a:spcBef>
                <a:spcPts val="0"/>
              </a:spcBef>
              <a:spcAft>
                <a:spcPts val="0"/>
              </a:spcAft>
              <a:buSzPts val="3000"/>
              <a:buFont typeface="Calibri"/>
              <a:buAutoNum type="arabicPeriod"/>
              <a:tabLst>
                <a:tab pos="863600" algn="l"/>
                <a:tab pos="7366000" algn="l"/>
              </a:tabLst>
            </a:pPr>
            <a:r>
              <a:rPr lang="en-US" sz="3000" dirty="0" smtClean="0">
                <a:latin typeface="Calibri"/>
                <a:ea typeface="Calibri"/>
                <a:cs typeface="Calibri"/>
                <a:sym typeface="Calibri"/>
              </a:rPr>
              <a:t>Immunoprecipitation </a:t>
            </a:r>
            <a:r>
              <a:rPr lang="en-US" sz="3000" dirty="0">
                <a:latin typeface="Calibri"/>
                <a:ea typeface="Calibri"/>
                <a:cs typeface="Calibri"/>
                <a:sym typeface="Calibri"/>
              </a:rPr>
              <a:t>via </a:t>
            </a:r>
            <a:r>
              <a:rPr lang="en-US" sz="3000" dirty="0" err="1">
                <a:latin typeface="Calibri"/>
                <a:ea typeface="Calibri"/>
                <a:cs typeface="Calibri"/>
                <a:sym typeface="Calibri"/>
              </a:rPr>
              <a:t>mCherry</a:t>
            </a:r>
            <a:r>
              <a:rPr lang="en-US" sz="3000" dirty="0">
                <a:latin typeface="Calibri"/>
                <a:ea typeface="Calibri"/>
                <a:cs typeface="Calibri"/>
                <a:sym typeface="Calibri"/>
              </a:rPr>
              <a:t> antibody.</a:t>
            </a:r>
            <a:endParaRPr sz="3000" dirty="0">
              <a:latin typeface="Calibri"/>
              <a:ea typeface="Calibri"/>
              <a:cs typeface="Calibri"/>
              <a:sym typeface="Calibri"/>
            </a:endParaRPr>
          </a:p>
          <a:p>
            <a:pPr marL="914400" marR="6159074" lvl="0" indent="-914400" algn="just" rtl="0">
              <a:spcBef>
                <a:spcPts val="0"/>
              </a:spcBef>
              <a:spcAft>
                <a:spcPts val="0"/>
              </a:spcAft>
              <a:buSzPts val="3000"/>
              <a:buFont typeface="Calibri"/>
              <a:buAutoNum type="arabicPeriod"/>
              <a:tabLst>
                <a:tab pos="863600" algn="l"/>
                <a:tab pos="7366000" algn="l"/>
              </a:tabLst>
            </a:pPr>
            <a:r>
              <a:rPr lang="en-US" sz="3000" dirty="0">
                <a:latin typeface="Calibri"/>
                <a:ea typeface="Calibri"/>
                <a:cs typeface="Calibri"/>
                <a:sym typeface="Calibri"/>
              </a:rPr>
              <a:t>SDS-PAGE followed by in-gel digestion.</a:t>
            </a:r>
            <a:endParaRPr sz="3000" dirty="0">
              <a:latin typeface="Calibri"/>
              <a:ea typeface="Calibri"/>
              <a:cs typeface="Calibri"/>
              <a:sym typeface="Calibri"/>
            </a:endParaRPr>
          </a:p>
          <a:p>
            <a:pPr marL="914400" marR="6159074" lvl="0" indent="-914400" algn="just" rtl="0">
              <a:spcBef>
                <a:spcPts val="0"/>
              </a:spcBef>
              <a:spcAft>
                <a:spcPts val="0"/>
              </a:spcAft>
              <a:buSzPts val="3000"/>
              <a:buFont typeface="Calibri"/>
              <a:buAutoNum type="arabicPeriod"/>
              <a:tabLst>
                <a:tab pos="863600" algn="l"/>
                <a:tab pos="7366000" algn="l"/>
              </a:tabLst>
            </a:pPr>
            <a:r>
              <a:rPr lang="en-US" sz="3000" dirty="0">
                <a:latin typeface="Calibri"/>
                <a:ea typeface="Calibri"/>
                <a:cs typeface="Calibri"/>
                <a:sym typeface="Calibri"/>
              </a:rPr>
              <a:t>LC-MS/MS analysis to characterize </a:t>
            </a:r>
            <a:r>
              <a:rPr lang="en-US" sz="3000" dirty="0" err="1" smtClean="0">
                <a:latin typeface="Calibri"/>
                <a:ea typeface="Calibri"/>
                <a:cs typeface="Calibri"/>
                <a:sym typeface="Calibri"/>
              </a:rPr>
              <a:t>cochaperone</a:t>
            </a:r>
            <a:r>
              <a:rPr lang="en-US" sz="3000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dirty="0">
                <a:latin typeface="Calibri"/>
                <a:ea typeface="Calibri"/>
                <a:cs typeface="Calibri"/>
                <a:sym typeface="Calibri"/>
              </a:rPr>
              <a:t>and client binding.</a:t>
            </a:r>
            <a:endParaRPr sz="30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3000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i="1" dirty="0" smtClean="0">
                <a:latin typeface="Calibri"/>
                <a:ea typeface="Calibri"/>
                <a:cs typeface="Calibri"/>
                <a:sym typeface="Calibri"/>
              </a:rPr>
              <a:t>Cross-linking Structural Analysis: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5" name="Google Shape;9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79450" y="3171025"/>
            <a:ext cx="12922934" cy="26645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6" name="Google Shape;96;p13"/>
          <p:cNvGrpSpPr/>
          <p:nvPr/>
        </p:nvGrpSpPr>
        <p:grpSpPr>
          <a:xfrm>
            <a:off x="1454470" y="10172844"/>
            <a:ext cx="14064892" cy="2413715"/>
            <a:chOff x="2840697" y="10795757"/>
            <a:chExt cx="15968315" cy="4151557"/>
          </a:xfrm>
        </p:grpSpPr>
        <p:grpSp>
          <p:nvGrpSpPr>
            <p:cNvPr id="97" name="Google Shape;97;p13"/>
            <p:cNvGrpSpPr/>
            <p:nvPr/>
          </p:nvGrpSpPr>
          <p:grpSpPr>
            <a:xfrm>
              <a:off x="2840697" y="10795757"/>
              <a:ext cx="15968232" cy="1385341"/>
              <a:chOff x="213900" y="1093374"/>
              <a:chExt cx="8448800" cy="629701"/>
            </a:xfrm>
          </p:grpSpPr>
          <p:grpSp>
            <p:nvGrpSpPr>
              <p:cNvPr id="98" name="Google Shape;98;p13"/>
              <p:cNvGrpSpPr/>
              <p:nvPr/>
            </p:nvGrpSpPr>
            <p:grpSpPr>
              <a:xfrm>
                <a:off x="213900" y="1093374"/>
                <a:ext cx="8448800" cy="629701"/>
                <a:chOff x="213900" y="1093374"/>
                <a:chExt cx="8448800" cy="629701"/>
              </a:xfrm>
            </p:grpSpPr>
            <p:grpSp>
              <p:nvGrpSpPr>
                <p:cNvPr id="99" name="Google Shape;99;p13"/>
                <p:cNvGrpSpPr/>
                <p:nvPr/>
              </p:nvGrpSpPr>
              <p:grpSpPr>
                <a:xfrm>
                  <a:off x="213900" y="1093374"/>
                  <a:ext cx="6082700" cy="629526"/>
                  <a:chOff x="868950" y="852749"/>
                  <a:chExt cx="6082700" cy="629526"/>
                </a:xfrm>
              </p:grpSpPr>
              <p:sp>
                <p:nvSpPr>
                  <p:cNvPr id="100" name="Google Shape;100;p13"/>
                  <p:cNvSpPr/>
                  <p:nvPr/>
                </p:nvSpPr>
                <p:spPr>
                  <a:xfrm>
                    <a:off x="3435675" y="853950"/>
                    <a:ext cx="1056000" cy="615000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CCCCCC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grpSp>
                <p:nvGrpSpPr>
                  <p:cNvPr id="101" name="Google Shape;101;p13"/>
                  <p:cNvGrpSpPr/>
                  <p:nvPr/>
                </p:nvGrpSpPr>
                <p:grpSpPr>
                  <a:xfrm>
                    <a:off x="868950" y="852749"/>
                    <a:ext cx="6082700" cy="629526"/>
                    <a:chOff x="868950" y="852749"/>
                    <a:chExt cx="6082700" cy="629526"/>
                  </a:xfrm>
                </p:grpSpPr>
                <p:sp>
                  <p:nvSpPr>
                    <p:cNvPr id="102" name="Google Shape;102;p13"/>
                    <p:cNvSpPr/>
                    <p:nvPr/>
                  </p:nvSpPr>
                  <p:spPr>
                    <a:xfrm>
                      <a:off x="4505150" y="867275"/>
                      <a:ext cx="2446500" cy="615000"/>
                    </a:xfrm>
                    <a:prstGeom prst="roundRect">
                      <a:avLst>
                        <a:gd name="adj" fmla="val 16667"/>
                      </a:avLst>
                    </a:prstGeom>
                    <a:solidFill>
                      <a:srgbClr val="FFFFFF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grpSp>
                  <p:nvGrpSpPr>
                    <p:cNvPr id="103" name="Google Shape;103;p13"/>
                    <p:cNvGrpSpPr/>
                    <p:nvPr/>
                  </p:nvGrpSpPr>
                  <p:grpSpPr>
                    <a:xfrm>
                      <a:off x="868950" y="852749"/>
                      <a:ext cx="5975614" cy="616151"/>
                      <a:chOff x="868950" y="852749"/>
                      <a:chExt cx="5975614" cy="616151"/>
                    </a:xfrm>
                  </p:grpSpPr>
                  <p:sp>
                    <p:nvSpPr>
                      <p:cNvPr id="104" name="Google Shape;104;p13"/>
                      <p:cNvSpPr/>
                      <p:nvPr/>
                    </p:nvSpPr>
                    <p:spPr>
                      <a:xfrm>
                        <a:off x="868950" y="853900"/>
                        <a:ext cx="2553300" cy="615000"/>
                      </a:xfrm>
                      <a:prstGeom prst="roundRect">
                        <a:avLst>
                          <a:gd name="adj" fmla="val 16667"/>
                        </a:avLst>
                      </a:prstGeom>
                      <a:solidFill>
                        <a:srgbClr val="000000"/>
                      </a:solidFill>
                      <a:ln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/>
                      </a:p>
                    </p:txBody>
                  </p:sp>
                  <p:sp>
                    <p:nvSpPr>
                      <p:cNvPr id="105" name="Google Shape;105;p13"/>
                      <p:cNvSpPr txBox="1"/>
                      <p:nvPr/>
                    </p:nvSpPr>
                    <p:spPr>
                      <a:xfrm>
                        <a:off x="962550" y="927425"/>
                        <a:ext cx="2366100" cy="49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en-US" sz="1800" b="1">
                            <a:solidFill>
                              <a:srgbClr val="FFFFFF"/>
                            </a:solidFill>
                          </a:rPr>
                          <a:t>NTD (ATPase)</a:t>
                        </a:r>
                        <a:endParaRPr sz="1800" b="1">
                          <a:solidFill>
                            <a:srgbClr val="FFFFFF"/>
                          </a:solidFill>
                        </a:endParaRPr>
                      </a:p>
                    </p:txBody>
                  </p:sp>
                  <p:sp>
                    <p:nvSpPr>
                      <p:cNvPr id="106" name="Google Shape;106;p13"/>
                      <p:cNvSpPr txBox="1"/>
                      <p:nvPr/>
                    </p:nvSpPr>
                    <p:spPr>
                      <a:xfrm>
                        <a:off x="3405700" y="927425"/>
                        <a:ext cx="1056000" cy="49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en-US" sz="1800" b="1"/>
                          <a:t>+/-</a:t>
                        </a:r>
                        <a:endParaRPr sz="1800" b="1"/>
                      </a:p>
                    </p:txBody>
                  </p:sp>
                  <p:sp>
                    <p:nvSpPr>
                      <p:cNvPr id="107" name="Google Shape;107;p13"/>
                      <p:cNvSpPr txBox="1"/>
                      <p:nvPr/>
                    </p:nvSpPr>
                    <p:spPr>
                      <a:xfrm>
                        <a:off x="4598764" y="852749"/>
                        <a:ext cx="2245800" cy="49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spcFirstLastPara="1" wrap="square" lIns="91425" tIns="91425" rIns="91425" bIns="91425" anchor="ctr" anchorCtr="0">
                        <a:noAutofit/>
                      </a:bodyPr>
                      <a:lstStyle/>
                      <a:p>
                        <a:pPr marL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en-US" sz="1800" b="1"/>
                          <a:t>Middle Domain</a:t>
                        </a:r>
                        <a:endParaRPr sz="1800" b="1"/>
                      </a:p>
                    </p:txBody>
                  </p:sp>
                </p:grpSp>
              </p:grpSp>
            </p:grpSp>
            <p:sp>
              <p:nvSpPr>
                <p:cNvPr id="108" name="Google Shape;108;p13"/>
                <p:cNvSpPr/>
                <p:nvPr/>
              </p:nvSpPr>
              <p:spPr>
                <a:xfrm>
                  <a:off x="6296600" y="1094575"/>
                  <a:ext cx="2366100" cy="628500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666666"/>
                </a:soli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09" name="Google Shape;109;p13"/>
              <p:cNvSpPr txBox="1"/>
              <p:nvPr/>
            </p:nvSpPr>
            <p:spPr>
              <a:xfrm>
                <a:off x="6483675" y="1221600"/>
                <a:ext cx="1992000" cy="374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b="1">
                    <a:solidFill>
                      <a:srgbClr val="FFFFFF"/>
                    </a:solidFill>
                  </a:rPr>
                  <a:t>CTD</a:t>
                </a:r>
                <a:endParaRPr sz="1800" b="1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10" name="Google Shape;110;p13"/>
            <p:cNvSpPr txBox="1"/>
            <p:nvPr/>
          </p:nvSpPr>
          <p:spPr>
            <a:xfrm>
              <a:off x="3123812" y="12247614"/>
              <a:ext cx="15685200" cy="2699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just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000" b="1" dirty="0">
                  <a:latin typeface="Calibri"/>
                  <a:ea typeface="Calibri"/>
                  <a:cs typeface="Calibri"/>
                  <a:sym typeface="Calibri"/>
                </a:rPr>
                <a:t>Figure 1.</a:t>
              </a:r>
              <a:r>
                <a:rPr lang="en-US" sz="3000" dirty="0">
                  <a:latin typeface="Calibri"/>
                  <a:ea typeface="Calibri"/>
                  <a:cs typeface="Calibri"/>
                  <a:sym typeface="Calibri"/>
                </a:rPr>
                <a:t> Linear representation of Hsp90 monomer. Consist of the ATPase N-terminal domain (NTD), charged linker region, middle domain (MD), and C-terminal domain (CTD).</a:t>
              </a:r>
              <a:endParaRPr sz="3000" dirty="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11" name="Google Shape;111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4207100" y="10348950"/>
            <a:ext cx="4943649" cy="37156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2" name="Google Shape;112;p13"/>
          <p:cNvGrpSpPr/>
          <p:nvPr/>
        </p:nvGrpSpPr>
        <p:grpSpPr>
          <a:xfrm>
            <a:off x="8494082" y="13295376"/>
            <a:ext cx="6671667" cy="8523225"/>
            <a:chOff x="9737875" y="11704580"/>
            <a:chExt cx="7472744" cy="9297723"/>
          </a:xfrm>
        </p:grpSpPr>
        <p:pic>
          <p:nvPicPr>
            <p:cNvPr id="113" name="Google Shape;113;p13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9737875" y="11704580"/>
              <a:ext cx="7410399" cy="5085595"/>
            </a:xfrm>
            <a:prstGeom prst="rect">
              <a:avLst/>
            </a:prstGeom>
            <a:noFill/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</p:pic>
        <p:sp>
          <p:nvSpPr>
            <p:cNvPr id="114" name="Google Shape;114;p13"/>
            <p:cNvSpPr txBox="1"/>
            <p:nvPr/>
          </p:nvSpPr>
          <p:spPr>
            <a:xfrm>
              <a:off x="9737923" y="16790179"/>
              <a:ext cx="7472696" cy="4212124"/>
            </a:xfrm>
            <a:prstGeom prst="rect">
              <a:avLst/>
            </a:prstGeom>
            <a:noFill/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algn="just"/>
              <a:r>
                <a:rPr lang="en-US" sz="3000" b="1" dirty="0">
                  <a:latin typeface="Calibri"/>
                  <a:ea typeface="Calibri"/>
                  <a:cs typeface="Calibri"/>
                  <a:sym typeface="Calibri"/>
                </a:rPr>
                <a:t>Figure 2.</a:t>
              </a:r>
              <a:r>
                <a:rPr lang="en-US" sz="3000" dirty="0">
                  <a:latin typeface="Calibri"/>
                  <a:ea typeface="Calibri"/>
                  <a:cs typeface="Calibri"/>
                  <a:sym typeface="Calibri"/>
                </a:rPr>
                <a:t> Schematic illustrating the ATPase cycle of Hsp90 and the open/closed conformation it adopts throughout nucleotide exchange. Cochaperones and clients bind at various conformations in the chaperones cycle</a:t>
              </a:r>
              <a:r>
                <a:rPr lang="en-US" sz="3000" dirty="0" smtClean="0">
                  <a:latin typeface="Calibri"/>
                  <a:ea typeface="Calibri"/>
                  <a:cs typeface="Calibri"/>
                  <a:sym typeface="Calibri"/>
                </a:rPr>
                <a:t>. </a:t>
              </a:r>
              <a:r>
                <a:rPr lang="en-US" sz="3000" dirty="0">
                  <a:latin typeface="Calibri"/>
                  <a:ea typeface="Calibri"/>
                  <a:cs typeface="Calibri"/>
                  <a:sym typeface="Calibri"/>
                </a:rPr>
                <a:t>[</a:t>
              </a:r>
              <a:r>
                <a:rPr lang="en-US" sz="3000" dirty="0" err="1" smtClean="0">
                  <a:latin typeface="Calibri"/>
                  <a:ea typeface="Calibri"/>
                  <a:cs typeface="Calibri"/>
                  <a:sym typeface="Calibri"/>
                </a:rPr>
                <a:t>TaipaleM</a:t>
              </a:r>
              <a:r>
                <a:rPr lang="en-US" sz="3000" dirty="0" smtClean="0"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3000" dirty="0">
                  <a:latin typeface="Calibri"/>
                  <a:ea typeface="Calibri"/>
                  <a:cs typeface="Calibri"/>
                  <a:sym typeface="Calibri"/>
                </a:rPr>
                <a:t>et al., (2010) </a:t>
              </a:r>
              <a:r>
                <a:rPr lang="en-US" sz="3000" i="1" dirty="0">
                  <a:latin typeface="Calibri"/>
                  <a:ea typeface="Calibri"/>
                  <a:cs typeface="Calibri"/>
                  <a:sym typeface="Calibri"/>
                </a:rPr>
                <a:t>Nature Reviews Molecular Cell </a:t>
              </a:r>
              <a:r>
                <a:rPr lang="en-US" sz="3000" i="1" dirty="0" smtClean="0">
                  <a:latin typeface="Calibri"/>
                  <a:ea typeface="Calibri"/>
                  <a:cs typeface="Calibri"/>
                  <a:sym typeface="Calibri"/>
                </a:rPr>
                <a:t>Biology</a:t>
              </a:r>
              <a:r>
                <a:rPr lang="en-US" sz="3000" dirty="0" smtClean="0">
                  <a:latin typeface="Calibri"/>
                  <a:ea typeface="Calibri"/>
                  <a:cs typeface="Calibri"/>
                  <a:sym typeface="Calibri"/>
                </a:rPr>
                <a:t>]</a:t>
              </a:r>
              <a:endParaRPr lang="en-US" sz="3000" dirty="0">
                <a:latin typeface="Calibri"/>
                <a:ea typeface="Calibri"/>
                <a:cs typeface="Calibri"/>
                <a:sym typeface="Calibri"/>
              </a:endParaRPr>
            </a:p>
            <a:p>
              <a:pPr algn="just"/>
              <a:endParaRPr sz="3000" dirty="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15" name="Google Shape;115;p1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6397765" y="15976391"/>
            <a:ext cx="12734754" cy="7652891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3"/>
          <p:cNvSpPr txBox="1"/>
          <p:nvPr/>
        </p:nvSpPr>
        <p:spPr>
          <a:xfrm>
            <a:off x="31022425" y="6155026"/>
            <a:ext cx="10716300" cy="22100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latin typeface="Calibri"/>
                <a:ea typeface="Calibri"/>
                <a:cs typeface="Calibri"/>
                <a:sym typeface="Calibri"/>
              </a:rPr>
              <a:t>Results</a:t>
            </a:r>
            <a:endParaRPr sz="60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7" name="Google Shape;117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1038237" y="22791953"/>
            <a:ext cx="5934075" cy="3152775"/>
          </a:xfrm>
          <a:prstGeom prst="rect">
            <a:avLst/>
          </a:prstGeom>
          <a:noFill/>
          <a:ln w="25400" cap="flat" cmpd="sng">
            <a:solidFill>
              <a:srgbClr val="FFFFFF"/>
            </a:solidFill>
            <a:prstDash val="dash"/>
            <a:miter lim="8000"/>
            <a:headEnd type="none" w="sm" len="sm"/>
            <a:tailEnd type="none" w="sm" len="sm"/>
          </a:ln>
        </p:spPr>
      </p:pic>
      <p:pic>
        <p:nvPicPr>
          <p:cNvPr id="118" name="Google Shape;118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37558745" y="22401171"/>
            <a:ext cx="4181475" cy="3495675"/>
          </a:xfrm>
          <a:prstGeom prst="rect">
            <a:avLst/>
          </a:prstGeom>
          <a:noFill/>
          <a:ln w="25400" cap="flat" cmpd="sng">
            <a:solidFill>
              <a:srgbClr val="FFFFFF"/>
            </a:solidFill>
            <a:prstDash val="dash"/>
            <a:miter lim="8000"/>
            <a:headEnd type="none" w="sm" len="sm"/>
            <a:tailEnd type="none" w="sm" len="sm"/>
          </a:ln>
        </p:spPr>
      </p:pic>
      <p:grpSp>
        <p:nvGrpSpPr>
          <p:cNvPr id="119" name="Google Shape;119;p13"/>
          <p:cNvGrpSpPr/>
          <p:nvPr/>
        </p:nvGrpSpPr>
        <p:grpSpPr>
          <a:xfrm>
            <a:off x="31022425" y="7370800"/>
            <a:ext cx="10716300" cy="4414800"/>
            <a:chOff x="31022425" y="7370800"/>
            <a:chExt cx="10716300" cy="4414800"/>
          </a:xfrm>
        </p:grpSpPr>
        <p:sp>
          <p:nvSpPr>
            <p:cNvPr id="120" name="Google Shape;120;p13"/>
            <p:cNvSpPr txBox="1"/>
            <p:nvPr/>
          </p:nvSpPr>
          <p:spPr>
            <a:xfrm>
              <a:off x="31022425" y="7370800"/>
              <a:ext cx="10716300" cy="2774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00" dirty="0" smtClean="0">
                  <a:latin typeface="Courier New"/>
                  <a:ea typeface="Courier New"/>
                  <a:cs typeface="Courier New"/>
                  <a:sym typeface="Courier New"/>
                </a:rPr>
                <a:t>MPEEVHHGEEEVETFAFQAEIAQLMSLIINTFYSNKEIFLRELISNASDALDKIRYESLTDPSKLDSGKELKIDIIPNPQERTLTLVDTGIGMTKADLINNLGTIAKSGTKAFMEALQAGADISMIGQFGVGFYSAYLVAEKVVVITKHNDDEQYAWESSAGGSFTVRADHGEPIGRGTKVILHLKEDQTEYLEERRVKEVVKKHSQFIGYPITLYLEKEREKEISDDEAEEEKGEKEEEDKEDEEKPKIEDVGSDEEDDSGKDKKKKTKKIKEKYIDQEELNKTKPIWTRNPDDITQEEYGEFYKSLTNDWEDHLAVKHFSVEGQLEFRALLFIPRRAPFDLFENKKKKNNIKLYVRRVFIMDSCDELIPEYLNFIRGVVDSEDLPLNISREMLQQSK</a:t>
              </a:r>
              <a:r>
                <a:rPr lang="en-US" sz="1500" b="1" dirty="0" smtClean="0">
                  <a:solidFill>
                    <a:schemeClr val="tx1"/>
                  </a:solidFill>
                  <a:highlight>
                    <a:srgbClr val="FFFF00"/>
                  </a:highlight>
                  <a:latin typeface="Courier New"/>
                  <a:ea typeface="Courier New"/>
                  <a:cs typeface="Courier New"/>
                  <a:sym typeface="Courier New"/>
                </a:rPr>
                <a:t>IL</a:t>
              </a:r>
              <a:r>
                <a:rPr lang="en-US" sz="1500" b="1" dirty="0" smtClean="0">
                  <a:solidFill>
                    <a:srgbClr val="FF0000"/>
                  </a:solidFill>
                  <a:highlight>
                    <a:srgbClr val="00FFFF"/>
                  </a:highlight>
                  <a:latin typeface="Courier New"/>
                  <a:ea typeface="Courier New"/>
                  <a:cs typeface="Courier New"/>
                  <a:sym typeface="Courier New"/>
                </a:rPr>
                <a:t>K</a:t>
              </a:r>
              <a:r>
                <a:rPr lang="en-US" sz="1500" b="1" dirty="0" smtClean="0">
                  <a:solidFill>
                    <a:schemeClr val="tx1"/>
                  </a:solidFill>
                  <a:highlight>
                    <a:srgbClr val="FFFF00"/>
                  </a:highlight>
                  <a:latin typeface="Courier New"/>
                  <a:ea typeface="Courier New"/>
                  <a:cs typeface="Courier New"/>
                  <a:sym typeface="Courier New"/>
                </a:rPr>
                <a:t>VIR</a:t>
              </a:r>
              <a:r>
                <a:rPr lang="en-US" sz="1500" dirty="0" smtClean="0">
                  <a:latin typeface="Courier New"/>
                  <a:ea typeface="Courier New"/>
                  <a:cs typeface="Courier New"/>
                  <a:sym typeface="Courier New"/>
                </a:rPr>
                <a:t>KNIVKKCLELFSELAEDKENYKKFYEAFSKNLKLGIHEDSTNRRRLSELLRYHTSQSGDEMTSLSEYVSRMKETQKSIYYITGESKEQVANSAFVERVRKRGFEVVYMTEPIDEYCVQQLKEFDGKSLVSVTKEGLELPEDEEEKKKMEESKAKFENLCKLMKEILDKKVEKVTISNRLVSSPCCIVTSTYGWTANMER</a:t>
              </a:r>
              <a:r>
                <a:rPr lang="en-US" sz="1500" b="1" dirty="0" smtClean="0">
                  <a:highlight>
                    <a:srgbClr val="FFFF00"/>
                  </a:highlight>
                  <a:latin typeface="Courier New"/>
                  <a:ea typeface="Courier New"/>
                  <a:cs typeface="Courier New"/>
                  <a:sym typeface="Courier New"/>
                </a:rPr>
                <a:t>IM</a:t>
              </a:r>
              <a:r>
                <a:rPr lang="en-US" sz="1500" b="1" dirty="0" smtClean="0">
                  <a:solidFill>
                    <a:srgbClr val="FF0000"/>
                  </a:solidFill>
                  <a:highlight>
                    <a:srgbClr val="00FFFF"/>
                  </a:highlight>
                  <a:latin typeface="Courier New"/>
                  <a:ea typeface="Courier New"/>
                  <a:cs typeface="Courier New"/>
                  <a:sym typeface="Courier New"/>
                </a:rPr>
                <a:t>K</a:t>
              </a:r>
              <a:r>
                <a:rPr lang="en-US" sz="1500" b="1" dirty="0" smtClean="0">
                  <a:highlight>
                    <a:srgbClr val="FFFF00"/>
                  </a:highlight>
                  <a:latin typeface="Courier New"/>
                  <a:ea typeface="Courier New"/>
                  <a:cs typeface="Courier New"/>
                  <a:sym typeface="Courier New"/>
                </a:rPr>
                <a:t>AQALR</a:t>
              </a:r>
              <a:r>
                <a:rPr lang="en-US" sz="1500" dirty="0" smtClean="0">
                  <a:latin typeface="Courier New"/>
                  <a:ea typeface="Courier New"/>
                  <a:cs typeface="Courier New"/>
                  <a:sym typeface="Courier New"/>
                </a:rPr>
                <a:t>DNSTMGYMMAKKHLEINPDHPIVETLRQKAEADKNDKAVKDLVVLLFETALLSSGFSLEDPQTHSNRIYRMIKLGLGIDEDEVTAEEPSAAVPDEIPPLEGDEDASRMEEVD</a:t>
              </a:r>
              <a:endParaRPr sz="1500" dirty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 dirty="0" smtClean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00" dirty="0" smtClean="0">
                  <a:latin typeface="Courier New"/>
                  <a:ea typeface="Courier New"/>
                  <a:cs typeface="Courier New"/>
                  <a:sym typeface="Courier New"/>
                </a:rPr>
                <a:t>Peptide </a:t>
              </a:r>
              <a:r>
                <a:rPr lang="en-US" sz="1500" dirty="0">
                  <a:latin typeface="Courier New"/>
                  <a:ea typeface="Courier New"/>
                  <a:cs typeface="Courier New"/>
                  <a:sym typeface="Courier New"/>
                </a:rPr>
                <a:t>- ILKVIR, 	</a:t>
              </a:r>
              <a:r>
                <a:rPr lang="en-US" sz="1500" dirty="0" smtClean="0">
                  <a:latin typeface="Courier New"/>
                  <a:ea typeface="Courier New"/>
                  <a:cs typeface="Courier New"/>
                  <a:sym typeface="Courier New"/>
                </a:rPr>
                <a:t>Lysine</a:t>
              </a:r>
              <a:r>
                <a:rPr lang="en-US" sz="1500" dirty="0">
                  <a:latin typeface="Courier New"/>
                  <a:ea typeface="Courier New"/>
                  <a:cs typeface="Courier New"/>
                  <a:sym typeface="Courier New"/>
                </a:rPr>
                <a:t>(K)-402</a:t>
              </a:r>
              <a:endParaRPr sz="1500" dirty="0"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00" dirty="0">
                  <a:latin typeface="Courier New"/>
                  <a:ea typeface="Courier New"/>
                  <a:cs typeface="Courier New"/>
                  <a:sym typeface="Courier New"/>
                </a:rPr>
                <a:t>Peptide - IMKAQALR, 	Lysine (K)-607</a:t>
              </a:r>
              <a:endParaRPr sz="1500" dirty="0"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21" name="Google Shape;121;p13"/>
            <p:cNvSpPr txBox="1"/>
            <p:nvPr/>
          </p:nvSpPr>
          <p:spPr>
            <a:xfrm>
              <a:off x="31022425" y="10145200"/>
              <a:ext cx="10716300" cy="1640400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just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000" b="1" dirty="0">
                  <a:latin typeface="Calibri"/>
                  <a:ea typeface="Calibri"/>
                  <a:cs typeface="Calibri"/>
                  <a:sym typeface="Calibri"/>
                </a:rPr>
                <a:t>Figure 5.</a:t>
              </a:r>
              <a:r>
                <a:rPr lang="en-US" sz="3000" dirty="0">
                  <a:latin typeface="Calibri"/>
                  <a:ea typeface="Calibri"/>
                  <a:cs typeface="Calibri"/>
                  <a:sym typeface="Calibri"/>
                </a:rPr>
                <a:t> Sequence of Hsp90𝛃 with marked acetyllysines and the corresponding peptides. K402 and K607 were identified as acetylation sites in ES cells.</a:t>
              </a:r>
              <a:endParaRPr sz="3000" dirty="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4" name="Google Shape;124;p13"/>
          <p:cNvSpPr txBox="1"/>
          <p:nvPr/>
        </p:nvSpPr>
        <p:spPr>
          <a:xfrm>
            <a:off x="30454600" y="15975200"/>
            <a:ext cx="12307950" cy="1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latin typeface="Calibri"/>
                <a:ea typeface="Calibri"/>
                <a:cs typeface="Calibri"/>
                <a:sym typeface="Calibri"/>
              </a:rPr>
              <a:t>Figure 6.</a:t>
            </a:r>
            <a:r>
              <a:rPr lang="en-US" sz="3000" dirty="0">
                <a:latin typeface="Calibri"/>
                <a:ea typeface="Calibri"/>
                <a:cs typeface="Calibri"/>
                <a:sym typeface="Calibri"/>
              </a:rPr>
              <a:t> MS</a:t>
            </a:r>
            <a:r>
              <a:rPr lang="en-US" sz="3000" baseline="30000" dirty="0"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3000" dirty="0">
                <a:latin typeface="Calibri"/>
                <a:ea typeface="Calibri"/>
                <a:cs typeface="Calibri"/>
                <a:sym typeface="Calibri"/>
              </a:rPr>
              <a:t> spectra of ILKVIR peptide with acetylation on lysine-402 (K402)</a:t>
            </a:r>
            <a:endParaRPr sz="30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3"/>
          <p:cNvSpPr txBox="1"/>
          <p:nvPr/>
        </p:nvSpPr>
        <p:spPr>
          <a:xfrm>
            <a:off x="30581600" y="20886975"/>
            <a:ext cx="11861800" cy="1101900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latin typeface="Calibri"/>
                <a:ea typeface="Calibri"/>
                <a:cs typeface="Calibri"/>
                <a:sym typeface="Calibri"/>
              </a:rPr>
              <a:t>Figure 7.</a:t>
            </a:r>
            <a:r>
              <a:rPr lang="en-US" sz="3000" dirty="0">
                <a:latin typeface="Calibri"/>
                <a:ea typeface="Calibri"/>
                <a:cs typeface="Calibri"/>
                <a:sym typeface="Calibri"/>
              </a:rPr>
              <a:t> MS</a:t>
            </a:r>
            <a:r>
              <a:rPr lang="en-US" sz="3000" baseline="30000" dirty="0"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3000" dirty="0">
                <a:latin typeface="Calibri"/>
                <a:ea typeface="Calibri"/>
                <a:cs typeface="Calibri"/>
                <a:sym typeface="Calibri"/>
              </a:rPr>
              <a:t> spectra of IMKAQALR peptide with acetylation on lysine-607 (K607)</a:t>
            </a:r>
            <a:endParaRPr sz="30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237154" y="14145044"/>
            <a:ext cx="49220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 smtClean="0">
                <a:latin typeface="Calibri"/>
                <a:cs typeface="Calibri"/>
              </a:rPr>
              <a:t>Figure 3.</a:t>
            </a:r>
            <a:r>
              <a:rPr lang="en-US" sz="3000" dirty="0" smtClean="0">
                <a:latin typeface="Calibri"/>
                <a:cs typeface="Calibri"/>
              </a:rPr>
              <a:t> mCherry-Hsp90 plasmid.</a:t>
            </a:r>
            <a:endParaRPr lang="en-US" sz="3000" b="1" dirty="0">
              <a:latin typeface="Calibri"/>
              <a:cs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230601" y="23937156"/>
            <a:ext cx="129031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 smtClean="0">
                <a:latin typeface="Calibri"/>
                <a:cs typeface="Calibri"/>
              </a:rPr>
              <a:t>Figure 4.</a:t>
            </a:r>
            <a:r>
              <a:rPr lang="en-US" sz="3000" dirty="0" smtClean="0">
                <a:latin typeface="Calibri"/>
                <a:cs typeface="Calibri"/>
              </a:rPr>
              <a:t> Schematic detailing the process of analyzing conformation and structure by chemical cross-linking coupled with tandem MS analysis. The structural changes caused by acetylation as well as its conformation within the epichaperome can be elucidated using this method.</a:t>
            </a:r>
            <a:endParaRPr lang="en-US" sz="3000" b="1" dirty="0"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71458" y="26280985"/>
            <a:ext cx="1387323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latin typeface="Calibri"/>
                <a:cs typeface="Calibri"/>
              </a:rPr>
              <a:t>Future Work</a:t>
            </a:r>
          </a:p>
          <a:p>
            <a:pPr algn="ctr"/>
            <a:endParaRPr lang="en-US" sz="3000" dirty="0" smtClean="0">
              <a:latin typeface="Calibri"/>
              <a:cs typeface="Calibri"/>
            </a:endParaRPr>
          </a:p>
          <a:p>
            <a:pPr marL="571500" indent="-571500" algn="just">
              <a:buFont typeface="Arial"/>
              <a:buChar char="•"/>
            </a:pPr>
            <a:r>
              <a:rPr lang="en-US" sz="3600" dirty="0" smtClean="0">
                <a:latin typeface="Calibri"/>
                <a:cs typeface="Calibri"/>
              </a:rPr>
              <a:t>Complete SILAC quantitation of acetyllysines of Hsp90.</a:t>
            </a:r>
          </a:p>
          <a:p>
            <a:pPr marL="571500" indent="-571500" algn="just">
              <a:buFont typeface="Arial"/>
              <a:buChar char="•"/>
            </a:pPr>
            <a:r>
              <a:rPr lang="en-US" sz="3600" dirty="0" smtClean="0">
                <a:latin typeface="Calibri"/>
                <a:cs typeface="Calibri"/>
              </a:rPr>
              <a:t>Produce mCherry-Hsp90 mutant plasmids and perform immunoprecipitation.</a:t>
            </a:r>
          </a:p>
          <a:p>
            <a:pPr marL="571500" indent="-571500" algn="just">
              <a:buFont typeface="Arial"/>
              <a:buChar char="•"/>
            </a:pPr>
            <a:r>
              <a:rPr lang="en-US" sz="3600" dirty="0" smtClean="0">
                <a:latin typeface="Calibri"/>
                <a:cs typeface="Calibri"/>
              </a:rPr>
              <a:t>Gln (acetyllysine mimetic) and Arg (lysine mimetic)</a:t>
            </a:r>
          </a:p>
          <a:p>
            <a:pPr marL="571500" indent="-571500" algn="just">
              <a:buFont typeface="Arial"/>
              <a:buChar char="•"/>
            </a:pPr>
            <a:r>
              <a:rPr lang="en-US" sz="3600" dirty="0" smtClean="0">
                <a:latin typeface="Calibri"/>
                <a:cs typeface="Calibri"/>
              </a:rPr>
              <a:t>Cross-linking mass spec analysis.</a:t>
            </a:r>
            <a:endParaRPr lang="en-US" sz="3600" dirty="0">
              <a:latin typeface="Calibri"/>
              <a:cs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581600" y="25933400"/>
            <a:ext cx="1186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 smtClean="0">
                <a:latin typeface="Calibri"/>
                <a:cs typeface="Calibri"/>
              </a:rPr>
              <a:t>Figure 8.</a:t>
            </a:r>
            <a:r>
              <a:rPr lang="en-US" sz="3000" dirty="0" smtClean="0">
                <a:latin typeface="Calibri"/>
                <a:cs typeface="Calibri"/>
              </a:rPr>
              <a:t> Open and closed conformation of Hsp90 dimer with identified acetylation sites on K402 and K607. Distances measure in Å.</a:t>
            </a:r>
            <a:endParaRPr lang="en-US" sz="3000" b="1" dirty="0">
              <a:latin typeface="Calibri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657800" y="27432000"/>
            <a:ext cx="117602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latin typeface="Calibri"/>
                <a:cs typeface="Calibri"/>
              </a:rPr>
              <a:t>References</a:t>
            </a:r>
          </a:p>
          <a:p>
            <a:endParaRPr lang="en-US" sz="3000" dirty="0" smtClean="0">
              <a:latin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>
                <a:latin typeface="Calibri"/>
                <a:cs typeface="Calibri"/>
              </a:rPr>
              <a:t>Schopf</a:t>
            </a:r>
            <a:r>
              <a:rPr lang="en-US" sz="2000" dirty="0">
                <a:latin typeface="Calibri"/>
                <a:cs typeface="Calibri"/>
              </a:rPr>
              <a:t>, F., </a:t>
            </a:r>
            <a:r>
              <a:rPr lang="en-US" sz="2000" dirty="0" err="1">
                <a:latin typeface="Calibri"/>
                <a:cs typeface="Calibri"/>
              </a:rPr>
              <a:t>Biebl</a:t>
            </a:r>
            <a:r>
              <a:rPr lang="en-US" sz="2000" dirty="0">
                <a:latin typeface="Calibri"/>
                <a:cs typeface="Calibri"/>
              </a:rPr>
              <a:t>, M. &amp; Buchner, J. The HSP90 chaperone machinery. Nat Rev </a:t>
            </a:r>
            <a:r>
              <a:rPr lang="en-US" sz="2000" dirty="0" err="1">
                <a:latin typeface="Calibri"/>
                <a:cs typeface="Calibri"/>
              </a:rPr>
              <a:t>Mol</a:t>
            </a:r>
            <a:r>
              <a:rPr lang="en-US" sz="2000" dirty="0">
                <a:latin typeface="Calibri"/>
                <a:cs typeface="Calibri"/>
              </a:rPr>
              <a:t> Cell </a:t>
            </a:r>
            <a:r>
              <a:rPr lang="en-US" sz="2000" dirty="0" err="1">
                <a:latin typeface="Calibri"/>
                <a:cs typeface="Calibri"/>
              </a:rPr>
              <a:t>Biol</a:t>
            </a:r>
            <a:r>
              <a:rPr lang="en-US" sz="2000" dirty="0">
                <a:latin typeface="Calibri"/>
                <a:cs typeface="Calibri"/>
              </a:rPr>
              <a:t> 18, 345–360 (2017) doi:10.1038/nrm.2017.20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>
                <a:latin typeface="Calibri"/>
                <a:cs typeface="Calibri"/>
              </a:rPr>
              <a:t>Barrott</a:t>
            </a:r>
            <a:r>
              <a:rPr lang="en-US" sz="2000" dirty="0">
                <a:latin typeface="Calibri"/>
                <a:cs typeface="Calibri"/>
              </a:rPr>
              <a:t>, J. J., &amp; </a:t>
            </a:r>
            <a:r>
              <a:rPr lang="en-US" sz="2000" dirty="0" err="1">
                <a:latin typeface="Calibri"/>
                <a:cs typeface="Calibri"/>
              </a:rPr>
              <a:t>Haystead</a:t>
            </a:r>
            <a:r>
              <a:rPr lang="en-US" sz="2000" dirty="0">
                <a:latin typeface="Calibri"/>
                <a:cs typeface="Calibri"/>
              </a:rPr>
              <a:t>, T. A. (2013). Hsp90, an unlikely ally in the war on cancer. The FEBS journal, 280(6), 1381–1396. doi:10.1111/febs.</a:t>
            </a:r>
            <a:r>
              <a:rPr lang="en-US" sz="2000" dirty="0" smtClean="0">
                <a:latin typeface="Calibri"/>
                <a:cs typeface="Calibri"/>
              </a:rPr>
              <a:t>12147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>
                <a:latin typeface="Calibri"/>
                <a:cs typeface="Calibri"/>
              </a:rPr>
              <a:t>Rodina</a:t>
            </a:r>
            <a:r>
              <a:rPr lang="en-US" sz="2000" dirty="0">
                <a:latin typeface="Calibri"/>
                <a:cs typeface="Calibri"/>
              </a:rPr>
              <a:t>, A., Wang, T., Yan, P., Gomes, E. D., </a:t>
            </a:r>
            <a:r>
              <a:rPr lang="en-US" sz="2000" dirty="0" err="1">
                <a:latin typeface="Calibri"/>
                <a:cs typeface="Calibri"/>
              </a:rPr>
              <a:t>Dunphy</a:t>
            </a:r>
            <a:r>
              <a:rPr lang="en-US" sz="2000" dirty="0">
                <a:latin typeface="Calibri"/>
                <a:cs typeface="Calibri"/>
              </a:rPr>
              <a:t>, M. P., </a:t>
            </a:r>
            <a:r>
              <a:rPr lang="en-US" sz="2000" dirty="0" err="1">
                <a:latin typeface="Calibri"/>
                <a:cs typeface="Calibri"/>
              </a:rPr>
              <a:t>Pillarsetty</a:t>
            </a:r>
            <a:r>
              <a:rPr lang="en-US" sz="2000" dirty="0">
                <a:latin typeface="Calibri"/>
                <a:cs typeface="Calibri"/>
              </a:rPr>
              <a:t>, N., … </a:t>
            </a:r>
            <a:r>
              <a:rPr lang="en-US" sz="2000" dirty="0" err="1">
                <a:latin typeface="Calibri"/>
                <a:cs typeface="Calibri"/>
              </a:rPr>
              <a:t>Chiosis</a:t>
            </a:r>
            <a:r>
              <a:rPr lang="en-US" sz="2000" dirty="0">
                <a:latin typeface="Calibri"/>
                <a:cs typeface="Calibri"/>
              </a:rPr>
              <a:t>, G. (2016). The epichaperome is an integrated </a:t>
            </a:r>
            <a:r>
              <a:rPr lang="en-US" sz="2000" dirty="0" err="1">
                <a:latin typeface="Calibri"/>
                <a:cs typeface="Calibri"/>
              </a:rPr>
              <a:t>chaperome</a:t>
            </a:r>
            <a:r>
              <a:rPr lang="en-US" sz="2000" dirty="0">
                <a:latin typeface="Calibri"/>
                <a:cs typeface="Calibri"/>
              </a:rPr>
              <a:t> network that facilitates </a:t>
            </a:r>
            <a:r>
              <a:rPr lang="en-US" sz="2000" dirty="0" err="1">
                <a:latin typeface="Calibri"/>
                <a:cs typeface="Calibri"/>
              </a:rPr>
              <a:t>tumour</a:t>
            </a:r>
            <a:r>
              <a:rPr lang="en-US" sz="2000" dirty="0">
                <a:latin typeface="Calibri"/>
                <a:cs typeface="Calibri"/>
              </a:rPr>
              <a:t> survival. Nature, 538(7625), 397–401. doi:10.1038/nature19807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>
              <a:latin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endParaRPr lang="en-US" sz="3000" dirty="0">
              <a:latin typeface="Calibri"/>
              <a:cs typeface="Calibri"/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29913387" y="11978902"/>
            <a:ext cx="12487906" cy="3879844"/>
            <a:chOff x="212943" y="1280880"/>
            <a:chExt cx="11849622" cy="3879844"/>
          </a:xfrm>
        </p:grpSpPr>
        <p:pic>
          <p:nvPicPr>
            <p:cNvPr id="62" name="Picture 61"/>
            <p:cNvPicPr>
              <a:picLocks noChangeAspect="1"/>
            </p:cNvPicPr>
            <p:nvPr/>
          </p:nvPicPr>
          <p:blipFill rotWithShape="1">
            <a:blip r:embed="rId10"/>
            <a:srcRect l="309" t="2237" r="2500" b="3511"/>
            <a:stretch/>
          </p:blipFill>
          <p:spPr>
            <a:xfrm>
              <a:off x="212943" y="1465546"/>
              <a:ext cx="11849622" cy="3695178"/>
            </a:xfrm>
            <a:prstGeom prst="rect">
              <a:avLst/>
            </a:prstGeom>
          </p:spPr>
        </p:pic>
        <p:sp>
          <p:nvSpPr>
            <p:cNvPr id="63" name="TextBox 62"/>
            <p:cNvSpPr txBox="1"/>
            <p:nvPr/>
          </p:nvSpPr>
          <p:spPr>
            <a:xfrm>
              <a:off x="1057239" y="1464130"/>
              <a:ext cx="5953992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K402-COCH</a:t>
              </a:r>
              <a:r>
                <a:rPr kumimoji="0" lang="en-US" sz="2000" b="1" i="0" u="none" strike="noStrike" kern="0" cap="none" spc="0" normalizeH="0" baseline="-25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3</a:t>
              </a: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 </a:t>
              </a: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   </a:t>
              </a:r>
              <a:r>
                <a:rPr kumimoji="0" lang="en-US" sz="2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IL</a:t>
              </a:r>
              <a:r>
                <a:rPr kumimoji="0" lang="en-US" sz="2800" b="1" i="0" u="none" strike="noStrike" kern="0" cap="none" spc="0" normalizeH="0" baseline="50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5</a:t>
              </a:r>
              <a:r>
                <a:rPr kumimoji="0" lang="en-US" sz="2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K(acetyl)</a:t>
              </a:r>
              <a:r>
                <a:rPr kumimoji="0" lang="en-US" sz="2800" b="1" i="0" u="none" strike="noStrike" kern="0" cap="none" spc="0" normalizeH="0" baseline="50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4</a:t>
              </a:r>
              <a:r>
                <a:rPr kumimoji="0" lang="en-US" sz="2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</a:t>
              </a:r>
              <a:r>
                <a:rPr kumimoji="0" lang="en-US" sz="2800" b="1" i="0" u="none" strike="noStrike" kern="0" cap="none" spc="0" normalizeH="0" baseline="50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3</a:t>
              </a:r>
              <a:r>
                <a:rPr kumimoji="0" lang="en-US" sz="2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r>
                <a:rPr kumimoji="0" lang="en-US" sz="2800" b="1" i="0" u="none" strike="noStrike" kern="0" cap="none" spc="0" normalizeH="0" baseline="50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2</a:t>
              </a:r>
              <a:r>
                <a:rPr kumimoji="0" lang="en-US" sz="2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</a:t>
              </a:r>
              <a:r>
                <a:rPr kumimoji="0" lang="en-US" sz="2800" b="1" i="0" u="none" strike="noStrike" kern="0" cap="none" spc="0" normalizeH="0" baseline="50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1   (y-ions)</a:t>
              </a:r>
              <a:endParaRPr kumimoji="0" lang="en-US" sz="2800" b="1" i="0" u="none" strike="noStrike" kern="0" cap="none" spc="0" normalizeH="0" baseline="3000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9601200" y="3584864"/>
              <a:ext cx="5507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y</a:t>
              </a:r>
              <a:r>
                <a:rPr kumimoji="0" lang="en-US" sz="2000" b="1" i="0" u="none" strike="noStrike" kern="0" cap="none" spc="0" normalizeH="0" baseline="-25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7855527" y="1280880"/>
              <a:ext cx="5299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y</a:t>
              </a:r>
              <a:r>
                <a:rPr kumimoji="0" lang="en-US" sz="2000" b="1" i="0" u="none" strike="noStrike" kern="0" cap="none" spc="0" normalizeH="0" baseline="-25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4</a:t>
              </a: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anose="020B0A04020102020204" pitchFamily="34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205845" y="3584864"/>
              <a:ext cx="50915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y</a:t>
              </a:r>
              <a:r>
                <a:rPr kumimoji="0" lang="en-US" sz="2000" b="1" i="0" u="none" strike="noStrike" kern="0" cap="none" spc="0" normalizeH="0" baseline="-25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3</a:t>
              </a: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anose="020B0A04020102020204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605646" y="3784919"/>
              <a:ext cx="477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y</a:t>
              </a:r>
              <a:r>
                <a:rPr kumimoji="0" lang="en-US" sz="2000" b="1" i="0" u="none" strike="noStrike" kern="0" cap="none" spc="0" normalizeH="0" baseline="-25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2</a:t>
              </a: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anose="020B0A04020102020204" pitchFamily="34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787235" y="3774528"/>
              <a:ext cx="58189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y</a:t>
              </a:r>
              <a:r>
                <a:rPr kumimoji="0" lang="en-US" sz="2000" b="1" i="0" u="none" strike="noStrike" kern="0" cap="none" spc="0" normalizeH="0" baseline="-25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1</a:t>
              </a: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anose="020B0A04020102020204" pitchFamily="34" charset="0"/>
              </a:endParaRP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29921200" y="17122337"/>
            <a:ext cx="12418077" cy="3775514"/>
            <a:chOff x="249837" y="1783621"/>
            <a:chExt cx="11851651" cy="3775514"/>
          </a:xfrm>
        </p:grpSpPr>
        <p:pic>
          <p:nvPicPr>
            <p:cNvPr id="80" name="Picture 79"/>
            <p:cNvPicPr>
              <a:picLocks noChangeAspect="1"/>
            </p:cNvPicPr>
            <p:nvPr/>
          </p:nvPicPr>
          <p:blipFill rotWithShape="1">
            <a:blip r:embed="rId11"/>
            <a:srcRect l="341" t="3483" r="1307" b="3481"/>
            <a:stretch/>
          </p:blipFill>
          <p:spPr>
            <a:xfrm>
              <a:off x="249837" y="2140527"/>
              <a:ext cx="11851651" cy="3418608"/>
            </a:xfrm>
            <a:prstGeom prst="rect">
              <a:avLst/>
            </a:prstGeom>
          </p:spPr>
        </p:pic>
        <p:sp>
          <p:nvSpPr>
            <p:cNvPr id="81" name="TextBox 80"/>
            <p:cNvSpPr txBox="1"/>
            <p:nvPr/>
          </p:nvSpPr>
          <p:spPr>
            <a:xfrm>
              <a:off x="839029" y="1900549"/>
              <a:ext cx="7671125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K607-COCH</a:t>
              </a:r>
              <a:r>
                <a:rPr kumimoji="0" lang="en-US" sz="2000" b="1" i="0" u="none" strike="noStrike" kern="0" cap="none" spc="0" normalizeH="0" baseline="-25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3</a:t>
              </a: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 </a:t>
              </a: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	       </a:t>
              </a:r>
              <a:r>
                <a:rPr kumimoji="0" lang="en-US" sz="2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</a:t>
              </a:r>
              <a:r>
                <a:rPr kumimoji="0" lang="en-US" sz="2800" b="1" i="0" u="none" strike="noStrike" kern="0" cap="none" spc="0" normalizeH="0" baseline="50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7</a:t>
              </a:r>
              <a:r>
                <a:rPr kumimoji="0" lang="en-US" sz="2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K(acetyl)</a:t>
              </a:r>
              <a:r>
                <a:rPr kumimoji="0" lang="en-US" sz="2800" b="1" i="0" u="none" strike="noStrike" kern="0" cap="none" spc="0" normalizeH="0" baseline="50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6</a:t>
              </a:r>
              <a:r>
                <a:rPr kumimoji="0" lang="en-US" sz="2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</a:t>
              </a:r>
              <a:r>
                <a:rPr kumimoji="0" lang="en-US" sz="2800" b="1" i="0" u="none" strike="noStrike" kern="0" cap="none" spc="0" normalizeH="0" baseline="50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5</a:t>
              </a:r>
              <a:r>
                <a:rPr kumimoji="0" lang="en-US" sz="2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Q</a:t>
              </a:r>
              <a:r>
                <a:rPr kumimoji="0" lang="en-US" sz="2800" b="1" i="0" u="none" strike="noStrike" kern="0" cap="none" spc="0" normalizeH="0" baseline="50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4</a:t>
              </a:r>
              <a:r>
                <a:rPr kumimoji="0" lang="en-US" sz="2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</a:t>
              </a:r>
              <a:r>
                <a:rPr kumimoji="0" lang="en-US" sz="2800" b="1" i="0" u="none" strike="noStrike" kern="0" cap="none" spc="0" normalizeH="0" baseline="50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3</a:t>
              </a:r>
              <a:r>
                <a:rPr kumimoji="0" lang="en-US" sz="2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L</a:t>
              </a:r>
              <a:r>
                <a:rPr kumimoji="0" lang="en-US" sz="2800" b="1" i="0" u="none" strike="noStrike" kern="0" cap="none" spc="0" normalizeH="0" baseline="50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2</a:t>
              </a:r>
              <a:r>
                <a:rPr kumimoji="0" lang="en-US" sz="2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</a:t>
              </a:r>
              <a:r>
                <a:rPr kumimoji="0" lang="en-US" sz="2800" b="1" i="0" u="none" strike="noStrike" kern="0" cap="none" spc="0" normalizeH="0" baseline="50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1   (y-ions)</a:t>
              </a:r>
              <a:endParaRPr kumimoji="0" lang="en-US" sz="2800" b="1" i="0" u="none" strike="noStrike" kern="0" cap="none" spc="0" normalizeH="0" baseline="3000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8333508" y="1783621"/>
              <a:ext cx="56110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y</a:t>
              </a:r>
              <a:r>
                <a:rPr kumimoji="0" lang="en-US" sz="2000" b="1" i="0" u="none" strike="noStrike" kern="0" cap="none" spc="0" normalizeH="0" baseline="-2500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6</a:t>
              </a: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anose="020B0A04020102020204" pitchFamily="34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0034154" y="3951858"/>
              <a:ext cx="56110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y</a:t>
              </a:r>
              <a:r>
                <a:rPr kumimoji="0" lang="en-US" sz="2000" b="1" i="0" u="none" strike="noStrike" kern="0" cap="none" spc="0" normalizeH="0" baseline="-2500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7</a:t>
              </a: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anose="020B0A04020102020204" pitchFamily="34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154135" y="2269826"/>
              <a:ext cx="56110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y</a:t>
              </a:r>
              <a:r>
                <a:rPr kumimoji="0" lang="en-US" sz="2000" b="1" i="0" u="none" strike="noStrike" kern="0" cap="none" spc="0" normalizeH="0" baseline="-2500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5</a:t>
              </a: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anose="020B0A04020102020204" pitchFamily="34" charset="0"/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3529444" y="3916010"/>
              <a:ext cx="56110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y</a:t>
              </a:r>
              <a:r>
                <a:rPr kumimoji="0" lang="en-US" sz="2000" b="1" i="0" u="none" strike="noStrike" kern="0" cap="none" spc="0" normalizeH="0" baseline="-2500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3</a:t>
              </a: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anose="020B0A04020102020204" pitchFamily="34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2729345" y="4024594"/>
              <a:ext cx="56110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y</a:t>
              </a:r>
              <a:r>
                <a:rPr kumimoji="0" lang="en-US" sz="2000" b="1" i="0" u="none" strike="noStrike" kern="0" cap="none" spc="0" normalizeH="0" baseline="-2500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2</a:t>
              </a: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anose="020B0A04020102020204" pitchFamily="34" charset="0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1328531" y="4024594"/>
              <a:ext cx="56110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y</a:t>
              </a:r>
              <a:r>
                <a:rPr kumimoji="0" lang="en-US" sz="2000" b="1" i="0" u="none" strike="noStrike" kern="0" cap="none" spc="0" normalizeH="0" baseline="-2500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 Black" panose="020B0A04020102020204" pitchFamily="34" charset="0"/>
                </a:rPr>
                <a:t>1</a:t>
              </a: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anose="020B0A04020102020204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759</Words>
  <Application>Microsoft Macintosh PowerPoint</Application>
  <PresentationFormat>Custom</PresentationFormat>
  <Paragraphs>84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Seth McNutt</cp:lastModifiedBy>
  <cp:revision>12</cp:revision>
  <dcterms:modified xsi:type="dcterms:W3CDTF">2020-01-16T14:21:10Z</dcterms:modified>
</cp:coreProperties>
</file>