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5"/>
  </p:notesMasterIdLst>
  <p:sldIdLst>
    <p:sldId id="259" r:id="rId4"/>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9F"/>
    <a:srgbClr val="0044BB"/>
    <a:srgbClr val="000000"/>
    <a:srgbClr val="003591"/>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79" autoAdjust="0"/>
    <p:restoredTop sz="94434" autoAdjust="0"/>
  </p:normalViewPr>
  <p:slideViewPr>
    <p:cSldViewPr snapToGrid="0">
      <p:cViewPr varScale="1">
        <p:scale>
          <a:sx n="18" d="100"/>
          <a:sy n="18" d="100"/>
        </p:scale>
        <p:origin x="1236"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5/4/2022</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839535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749755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6422471"/>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552467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buFont typeface="Arial" panose="020B0604020202020204" pitchFamily="34" charset="0"/>
              <a:buChar char="•"/>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buFont typeface="Arial" panose="020B0604020202020204" pitchFamily="34" charset="0"/>
              <a:buChar char="•"/>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6" y="13571764"/>
            <a:ext cx="13076465" cy="8203747"/>
          </a:xfrm>
        </p:spPr>
        <p:txBody>
          <a:bodyPr>
            <a:normAutofit/>
          </a:bodyPr>
          <a:lstStyle>
            <a:lvl1pPr marL="0" indent="0">
              <a:buNone/>
              <a:defRPr sz="3771"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14329983"/>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buFont typeface="Arial" panose="020B0604020202020204" pitchFamily="34" charset="0"/>
              <a:buChar char="•"/>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buFont typeface="Arial" panose="020B0604020202020204" pitchFamily="34" charset="0"/>
              <a:buChar char="•"/>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45661" y="7497549"/>
            <a:ext cx="13076464" cy="14329983"/>
          </a:xfrm>
        </p:spPr>
        <p:txBody>
          <a:bodyPr>
            <a:normAutofit/>
          </a:bodyPr>
          <a:lstStyle>
            <a:lvl1pPr marL="0" indent="0" algn="l">
              <a:buNone/>
              <a:defRPr sz="3428">
                <a:solidFill>
                  <a:srgbClr val="000000"/>
                </a:solidFill>
                <a:latin typeface="+mj-lt"/>
              </a:defRPr>
            </a:lvl1pPr>
            <a:lvl2pPr marL="2507833" indent="-587799" algn="l">
              <a:buFont typeface="Arial" panose="020B0604020202020204" pitchFamily="34" charset="0"/>
              <a:buChar char="•"/>
              <a:defRPr sz="3428">
                <a:solidFill>
                  <a:srgbClr val="000000"/>
                </a:solidFill>
                <a:latin typeface="+mj-lt"/>
              </a:defRPr>
            </a:lvl2pPr>
            <a:lvl3pPr marL="4427868" indent="-587799" algn="l">
              <a:buFont typeface="Arial" panose="020B0604020202020204" pitchFamily="34" charset="0"/>
              <a:buChar char="•"/>
              <a:defRPr sz="3428">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1" y="0"/>
            <a:ext cx="43891200" cy="4663441"/>
          </a:xfrm>
          <a:prstGeom prst="rect">
            <a:avLst/>
          </a:prstGeom>
          <a:gradFill flip="none" rotWithShape="1">
            <a:gsLst>
              <a:gs pos="0">
                <a:srgbClr val="29729F">
                  <a:shade val="30000"/>
                  <a:satMod val="115000"/>
                </a:srgbClr>
              </a:gs>
              <a:gs pos="50000">
                <a:srgbClr val="29729F">
                  <a:shade val="67500"/>
                  <a:satMod val="115000"/>
                </a:srgbClr>
              </a:gs>
              <a:gs pos="100000">
                <a:srgbClr val="29729F">
                  <a:shade val="100000"/>
                  <a:satMod val="115000"/>
                </a:srgbClr>
              </a:gs>
            </a:gsLst>
            <a:path path="circle">
              <a:fillToRect l="100000" b="100000"/>
            </a:path>
            <a:tileRect t="-100000" r="-100000"/>
          </a:gra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29127762" y="31446924"/>
            <a:ext cx="13128715" cy="666750"/>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1162051" y="31209545"/>
            <a:ext cx="27823885" cy="1147365"/>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sp>
        <p:nvSpPr>
          <p:cNvPr id="33" name="Rectangle 32">
            <a:extLst>
              <a:ext uri="{FF2B5EF4-FFF2-40B4-BE49-F238E27FC236}">
                <a16:creationId xmlns:a16="http://schemas.microsoft.com/office/drawing/2014/main" id="{678745B8-23AD-43BF-9E49-92EE5731737F}"/>
              </a:ext>
            </a:extLst>
          </p:cNvPr>
          <p:cNvSpPr/>
          <p:nvPr userDrawn="1"/>
        </p:nvSpPr>
        <p:spPr>
          <a:xfrm>
            <a:off x="0" y="4042611"/>
            <a:ext cx="43891200" cy="70952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244"/>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9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9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9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9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9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od.unh.edu/unh-4u/unh-4u-bridges"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iod.unh.edu/unh-4u" TargetMode="External"/><Relationship Id="rId4" Type="http://schemas.openxmlformats.org/officeDocument/2006/relationships/hyperlink" Target="https://www2.ed.gov/programs/tpsid/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itle 198">
            <a:extLst>
              <a:ext uri="{FF2B5EF4-FFF2-40B4-BE49-F238E27FC236}">
                <a16:creationId xmlns:a16="http://schemas.microsoft.com/office/drawing/2014/main" id="{63382D41-649E-49B9-B327-E3F3E16B9688}"/>
              </a:ext>
            </a:extLst>
          </p:cNvPr>
          <p:cNvSpPr>
            <a:spLocks noGrp="1"/>
          </p:cNvSpPr>
          <p:nvPr>
            <p:ph type="title"/>
          </p:nvPr>
        </p:nvSpPr>
        <p:spPr>
          <a:xfrm>
            <a:off x="822454" y="1106525"/>
            <a:ext cx="37856160" cy="666477"/>
          </a:xfrm>
        </p:spPr>
        <p:txBody>
          <a:bodyPr/>
          <a:lstStyle/>
          <a:p>
            <a:r>
              <a:rPr lang="en-US" sz="8600" dirty="0"/>
              <a:t>UNH-4U Comprehensive Transition Program &amp; Bridges Training Series</a:t>
            </a:r>
          </a:p>
        </p:txBody>
      </p:sp>
      <p:sp>
        <p:nvSpPr>
          <p:cNvPr id="200" name="Text Placeholder 199">
            <a:extLst>
              <a:ext uri="{FF2B5EF4-FFF2-40B4-BE49-F238E27FC236}">
                <a16:creationId xmlns:a16="http://schemas.microsoft.com/office/drawing/2014/main" id="{8CB46A4B-C555-492F-8E38-37BE37156160}"/>
              </a:ext>
            </a:extLst>
          </p:cNvPr>
          <p:cNvSpPr>
            <a:spLocks noGrp="1"/>
          </p:cNvSpPr>
          <p:nvPr>
            <p:ph type="body" sz="quarter" idx="13"/>
          </p:nvPr>
        </p:nvSpPr>
        <p:spPr/>
        <p:txBody>
          <a:bodyPr/>
          <a:lstStyle/>
          <a:p>
            <a:r>
              <a:rPr lang="en-US" dirty="0"/>
              <a:t>Jade Doherty, B.S., Occupational Therapy</a:t>
            </a:r>
          </a:p>
          <a:p>
            <a:endParaRPr lang="en-US" dirty="0"/>
          </a:p>
        </p:txBody>
      </p:sp>
      <p:sp>
        <p:nvSpPr>
          <p:cNvPr id="43" name="Text Placeholder 42">
            <a:extLst>
              <a:ext uri="{FF2B5EF4-FFF2-40B4-BE49-F238E27FC236}">
                <a16:creationId xmlns:a16="http://schemas.microsoft.com/office/drawing/2014/main" id="{DD7C38A2-0240-4278-AED7-12FBA24D1799}"/>
              </a:ext>
            </a:extLst>
          </p:cNvPr>
          <p:cNvSpPr>
            <a:spLocks noGrp="1"/>
          </p:cNvSpPr>
          <p:nvPr>
            <p:ph type="body" sz="quarter" idx="14"/>
          </p:nvPr>
        </p:nvSpPr>
        <p:spPr>
          <a:xfrm>
            <a:off x="966106" y="3169625"/>
            <a:ext cx="22926002" cy="424810"/>
          </a:xfrm>
        </p:spPr>
        <p:txBody>
          <a:bodyPr/>
          <a:lstStyle/>
          <a:p>
            <a:r>
              <a:rPr lang="en-US" dirty="0"/>
              <a:t>NH-ME LEND Institute on Disability at the University of New Hampshire</a:t>
            </a:r>
          </a:p>
        </p:txBody>
      </p:sp>
      <p:sp>
        <p:nvSpPr>
          <p:cNvPr id="202" name="Text Placeholder 201">
            <a:extLst>
              <a:ext uri="{FF2B5EF4-FFF2-40B4-BE49-F238E27FC236}">
                <a16:creationId xmlns:a16="http://schemas.microsoft.com/office/drawing/2014/main" id="{6DBB4AFC-CCB5-417A-9B8C-3AFCD76E9326}"/>
              </a:ext>
            </a:extLst>
          </p:cNvPr>
          <p:cNvSpPr>
            <a:spLocks noGrp="1"/>
          </p:cNvSpPr>
          <p:nvPr>
            <p:ph type="body" sz="quarter" idx="17"/>
          </p:nvPr>
        </p:nvSpPr>
        <p:spPr>
          <a:xfrm>
            <a:off x="1099169" y="18240335"/>
            <a:ext cx="14087871" cy="1733139"/>
          </a:xfrm>
        </p:spPr>
        <p:txBody>
          <a:bodyPr/>
          <a:lstStyle/>
          <a:p>
            <a:r>
              <a:rPr lang="en-US" sz="5100" b="1" dirty="0">
                <a:solidFill>
                  <a:schemeClr val="tx2"/>
                </a:solidFill>
              </a:rPr>
              <a:t>Bridges to College and Career Webinar Training Series</a:t>
            </a:r>
          </a:p>
          <a:p>
            <a:endParaRPr lang="en-US" dirty="0"/>
          </a:p>
        </p:txBody>
      </p:sp>
      <p:sp>
        <p:nvSpPr>
          <p:cNvPr id="204" name="Text Placeholder 203">
            <a:extLst>
              <a:ext uri="{FF2B5EF4-FFF2-40B4-BE49-F238E27FC236}">
                <a16:creationId xmlns:a16="http://schemas.microsoft.com/office/drawing/2014/main" id="{77602B09-C864-471A-A076-98EAF6966590}"/>
              </a:ext>
            </a:extLst>
          </p:cNvPr>
          <p:cNvSpPr>
            <a:spLocks noGrp="1"/>
          </p:cNvSpPr>
          <p:nvPr>
            <p:ph type="body" sz="quarter" idx="19"/>
          </p:nvPr>
        </p:nvSpPr>
        <p:spPr>
          <a:xfrm>
            <a:off x="33027546" y="6398880"/>
            <a:ext cx="9028584" cy="686981"/>
          </a:xfrm>
        </p:spPr>
        <p:txBody>
          <a:bodyPr/>
          <a:lstStyle/>
          <a:p>
            <a:r>
              <a:rPr lang="en-US" sz="6600" dirty="0">
                <a:solidFill>
                  <a:schemeClr val="tx2"/>
                </a:solidFill>
              </a:rPr>
              <a:t>Leadership Activities</a:t>
            </a:r>
          </a:p>
        </p:txBody>
      </p:sp>
      <p:sp>
        <p:nvSpPr>
          <p:cNvPr id="205" name="Text Placeholder 204">
            <a:extLst>
              <a:ext uri="{FF2B5EF4-FFF2-40B4-BE49-F238E27FC236}">
                <a16:creationId xmlns:a16="http://schemas.microsoft.com/office/drawing/2014/main" id="{10E00671-500E-4545-8224-2269D6739B78}"/>
              </a:ext>
            </a:extLst>
          </p:cNvPr>
          <p:cNvSpPr>
            <a:spLocks noGrp="1"/>
          </p:cNvSpPr>
          <p:nvPr>
            <p:ph type="body" sz="quarter" idx="20"/>
          </p:nvPr>
        </p:nvSpPr>
        <p:spPr>
          <a:xfrm>
            <a:off x="20222385" y="23299503"/>
            <a:ext cx="8211363" cy="1010326"/>
          </a:xfrm>
        </p:spPr>
        <p:txBody>
          <a:bodyPr/>
          <a:lstStyle/>
          <a:p>
            <a:r>
              <a:rPr lang="en-US" dirty="0">
                <a:solidFill>
                  <a:schemeClr val="tx2"/>
                </a:solidFill>
              </a:rPr>
              <a:t>Next Steps</a:t>
            </a:r>
          </a:p>
        </p:txBody>
      </p:sp>
      <p:sp>
        <p:nvSpPr>
          <p:cNvPr id="206" name="Text Placeholder 205">
            <a:extLst>
              <a:ext uri="{FF2B5EF4-FFF2-40B4-BE49-F238E27FC236}">
                <a16:creationId xmlns:a16="http://schemas.microsoft.com/office/drawing/2014/main" id="{A83C474C-2CD4-43CA-AC86-BE0CD6EF835C}"/>
              </a:ext>
            </a:extLst>
          </p:cNvPr>
          <p:cNvSpPr>
            <a:spLocks noGrp="1"/>
          </p:cNvSpPr>
          <p:nvPr>
            <p:ph type="body" sz="quarter" idx="21"/>
          </p:nvPr>
        </p:nvSpPr>
        <p:spPr>
          <a:xfrm>
            <a:off x="31495336" y="27038252"/>
            <a:ext cx="9235440" cy="1483401"/>
          </a:xfrm>
        </p:spPr>
        <p:txBody>
          <a:bodyPr/>
          <a:lstStyle/>
          <a:p>
            <a:r>
              <a:rPr lang="en-US" dirty="0">
                <a:solidFill>
                  <a:schemeClr val="tx2"/>
                </a:solidFill>
              </a:rPr>
              <a:t>References</a:t>
            </a:r>
          </a:p>
        </p:txBody>
      </p:sp>
      <p:sp>
        <p:nvSpPr>
          <p:cNvPr id="207" name="Text Placeholder 206">
            <a:extLst>
              <a:ext uri="{FF2B5EF4-FFF2-40B4-BE49-F238E27FC236}">
                <a16:creationId xmlns:a16="http://schemas.microsoft.com/office/drawing/2014/main" id="{0146B0C7-CD2D-42B8-9F22-ABF3F16EDA98}"/>
              </a:ext>
            </a:extLst>
          </p:cNvPr>
          <p:cNvSpPr>
            <a:spLocks noGrp="1"/>
          </p:cNvSpPr>
          <p:nvPr>
            <p:ph type="body" sz="quarter" idx="22"/>
          </p:nvPr>
        </p:nvSpPr>
        <p:spPr>
          <a:xfrm>
            <a:off x="1061134" y="9150753"/>
            <a:ext cx="13076464" cy="9013372"/>
          </a:xfrm>
        </p:spPr>
        <p:txBody>
          <a:bodyPr>
            <a:noAutofit/>
          </a:bodyPr>
          <a:lstStyle/>
          <a:p>
            <a:pPr>
              <a:spcBef>
                <a:spcPts val="0"/>
              </a:spcBef>
            </a:pPr>
            <a:r>
              <a:rPr lang="en-US" sz="4200" dirty="0">
                <a:latin typeface="Calibri" panose="020F0502020204030204" pitchFamily="34" charset="0"/>
              </a:rPr>
              <a:t>The mission of UNH-4U is to build inclusive higher education capacity in New Hampshire and provide educational experiences that address the unique gifts and talents of individuals with intellectual disability (ID) that result in career and independent living opportunities.</a:t>
            </a:r>
            <a:endParaRPr lang="en-US" sz="4200" dirty="0"/>
          </a:p>
          <a:p>
            <a:pPr>
              <a:spcBef>
                <a:spcPts val="0"/>
              </a:spcBef>
            </a:pPr>
            <a:br>
              <a:rPr lang="en-US" sz="4200" dirty="0"/>
            </a:br>
            <a:r>
              <a:rPr lang="en-US" sz="4200" dirty="0">
                <a:latin typeface="Calibri" panose="020F0502020204030204" pitchFamily="34" charset="0"/>
              </a:rPr>
              <a:t>UNH-4U piloted their 2-year Comprehensive Transition Program (CTP), this 2021-2022 academic year, focusing on academic enrichment, campus involvement, independent living skills, and work experiences/career skills. Students have goals that are person-centered, and work toward digital badge obtainment, which are issued by UNH and document the student’s learning, competencies, and experiences that can be used for future employment opportunities.</a:t>
            </a:r>
            <a:endParaRPr lang="en-US" sz="4200" dirty="0"/>
          </a:p>
        </p:txBody>
      </p:sp>
      <p:sp>
        <p:nvSpPr>
          <p:cNvPr id="212" name="Text Placeholder 211">
            <a:extLst>
              <a:ext uri="{FF2B5EF4-FFF2-40B4-BE49-F238E27FC236}">
                <a16:creationId xmlns:a16="http://schemas.microsoft.com/office/drawing/2014/main" id="{5D17F8EC-3BC7-49D0-83A8-B5F02B98DB11}"/>
              </a:ext>
            </a:extLst>
          </p:cNvPr>
          <p:cNvSpPr>
            <a:spLocks noGrp="1"/>
          </p:cNvSpPr>
          <p:nvPr>
            <p:ph type="body" sz="quarter" idx="30"/>
          </p:nvPr>
        </p:nvSpPr>
        <p:spPr>
          <a:xfrm>
            <a:off x="17819787" y="24056127"/>
            <a:ext cx="13748697" cy="7619224"/>
          </a:xfrm>
        </p:spPr>
        <p:txBody>
          <a:bodyPr>
            <a:noAutofit/>
          </a:bodyPr>
          <a:lstStyle/>
          <a:p>
            <a:pPr marL="419836" indent="-419836">
              <a:lnSpc>
                <a:spcPct val="100000"/>
              </a:lnSpc>
              <a:spcBef>
                <a:spcPts val="0"/>
              </a:spcBef>
              <a:buFont typeface="Wingdings" panose="05000000000000000000" pitchFamily="2" charset="2"/>
              <a:buChar char="Ø"/>
            </a:pPr>
            <a:r>
              <a:rPr lang="en-US" sz="4100" dirty="0">
                <a:latin typeface="Calibri" panose="020F0502020204030204" pitchFamily="34" charset="0"/>
                <a:ea typeface="Calibri" panose="020F0502020204030204" pitchFamily="34" charset="0"/>
                <a:cs typeface="Times New Roman" panose="02020603050405020304" pitchFamily="18" charset="0"/>
              </a:rPr>
              <a:t>Develop/Improve advising and curriculum structure of the Bridges Series</a:t>
            </a:r>
          </a:p>
          <a:p>
            <a:pPr marL="419836" indent="-419836">
              <a:lnSpc>
                <a:spcPct val="100000"/>
              </a:lnSpc>
              <a:spcBef>
                <a:spcPts val="0"/>
              </a:spcBef>
              <a:buFont typeface="Wingdings" panose="05000000000000000000" pitchFamily="2" charset="2"/>
              <a:buChar char="Ø"/>
            </a:pPr>
            <a:r>
              <a:rPr lang="en-US" sz="4100" dirty="0">
                <a:latin typeface="Calibri" panose="020F0502020204030204" pitchFamily="34" charset="0"/>
                <a:ea typeface="Calibri" panose="020F0502020204030204" pitchFamily="34" charset="0"/>
                <a:cs typeface="Times New Roman" panose="02020603050405020304" pitchFamily="18" charset="0"/>
              </a:rPr>
              <a:t>Continue to develop UNH-4U structure for academic coaching and campus ambassadors</a:t>
            </a:r>
          </a:p>
          <a:p>
            <a:pPr marL="419836" indent="-419836">
              <a:lnSpc>
                <a:spcPct val="100000"/>
              </a:lnSpc>
              <a:spcBef>
                <a:spcPts val="0"/>
              </a:spcBef>
              <a:buFont typeface="Wingdings" panose="05000000000000000000" pitchFamily="2" charset="2"/>
              <a:buChar char="Ø"/>
            </a:pPr>
            <a:r>
              <a:rPr lang="en-US" sz="4100" dirty="0">
                <a:latin typeface="Calibri" panose="020F0502020204030204" pitchFamily="34" charset="0"/>
                <a:ea typeface="Calibri" panose="020F0502020204030204" pitchFamily="34" charset="0"/>
                <a:cs typeface="Times New Roman" panose="02020603050405020304" pitchFamily="18" charset="0"/>
              </a:rPr>
              <a:t>Continue to make connections with UNH academic faculty, and campus services/resources to support inclusion of students.</a:t>
            </a:r>
          </a:p>
          <a:p>
            <a:pPr marL="419836" indent="-419836">
              <a:lnSpc>
                <a:spcPct val="100000"/>
              </a:lnSpc>
              <a:spcBef>
                <a:spcPts val="0"/>
              </a:spcBef>
              <a:buFont typeface="Wingdings" panose="05000000000000000000" pitchFamily="2" charset="2"/>
              <a:buChar char="Ø"/>
            </a:pPr>
            <a:r>
              <a:rPr lang="en-US" sz="4100" dirty="0">
                <a:latin typeface="Calibri" panose="020F0502020204030204" pitchFamily="34" charset="0"/>
                <a:ea typeface="Calibri" panose="020F0502020204030204" pitchFamily="34" charset="0"/>
                <a:cs typeface="Times New Roman" panose="02020603050405020304" pitchFamily="18" charset="0"/>
              </a:rPr>
              <a:t>Communicate with UNH-4U team members to monitor academic progress and communicate with faculty as needed. </a:t>
            </a:r>
          </a:p>
          <a:p>
            <a:pPr marL="419836" indent="-419836">
              <a:lnSpc>
                <a:spcPct val="100000"/>
              </a:lnSpc>
              <a:spcBef>
                <a:spcPts val="0"/>
              </a:spcBef>
              <a:buFont typeface="Wingdings" panose="05000000000000000000" pitchFamily="2" charset="2"/>
              <a:buChar char="Ø"/>
            </a:pPr>
            <a:r>
              <a:rPr lang="en-US" sz="4100" dirty="0">
                <a:latin typeface="Calibri" panose="020F0502020204030204" pitchFamily="34" charset="0"/>
                <a:ea typeface="Calibri" panose="020F0502020204030204" pitchFamily="34" charset="0"/>
                <a:cs typeface="Times New Roman" panose="02020603050405020304" pitchFamily="18" charset="0"/>
              </a:rPr>
              <a:t>Continue to develop criteria and standards of the program in measurable data for analysis and program development.</a:t>
            </a:r>
          </a:p>
        </p:txBody>
      </p:sp>
      <p:sp>
        <p:nvSpPr>
          <p:cNvPr id="213" name="Text Placeholder 212">
            <a:extLst>
              <a:ext uri="{FF2B5EF4-FFF2-40B4-BE49-F238E27FC236}">
                <a16:creationId xmlns:a16="http://schemas.microsoft.com/office/drawing/2014/main" id="{A5BA54DA-B70A-44E8-AF46-6E12DCB6D401}"/>
              </a:ext>
            </a:extLst>
          </p:cNvPr>
          <p:cNvSpPr>
            <a:spLocks noGrp="1"/>
          </p:cNvSpPr>
          <p:nvPr>
            <p:ph type="body" sz="quarter" idx="31"/>
          </p:nvPr>
        </p:nvSpPr>
        <p:spPr>
          <a:xfrm>
            <a:off x="1099169" y="19872303"/>
            <a:ext cx="13806865" cy="5205290"/>
          </a:xfrm>
        </p:spPr>
        <p:txBody>
          <a:bodyPr>
            <a:normAutofit lnSpcReduction="10000"/>
          </a:bodyPr>
          <a:lstStyle/>
          <a:p>
            <a:pPr>
              <a:lnSpc>
                <a:spcPct val="100000"/>
              </a:lnSpc>
              <a:spcBef>
                <a:spcPts val="0"/>
              </a:spcBef>
              <a:spcAft>
                <a:spcPts val="1029"/>
              </a:spcAft>
            </a:pPr>
            <a:r>
              <a:rPr lang="en-US" sz="4200" dirty="0">
                <a:latin typeface="Calibri" panose="020F0502020204030204" pitchFamily="34" charset="0"/>
              </a:rPr>
              <a:t>UNH-4U Bridges Webinar Series consists of 4 virtual training courses offered to young adults with intellectual disabilities previously eligible for special education under the Individuals with Disabilities Education Act (IDEA). Trainings aims to prepare students for higher education, independent living, career goals, and healthy aspects of college life. The Bridges Series can be taken to prepare for a career pathway and are a prerequisite for the 2-year CTP, UNH-4U.</a:t>
            </a:r>
            <a:endParaRPr lang="en-US" sz="4200" dirty="0"/>
          </a:p>
          <a:p>
            <a:pPr marL="489833" indent="-489833">
              <a:buFont typeface="Arial" panose="020B0604020202020204" pitchFamily="34" charset="0"/>
              <a:buChar char="•"/>
            </a:pPr>
            <a:endParaRPr lang="en-US" dirty="0"/>
          </a:p>
        </p:txBody>
      </p:sp>
      <p:sp>
        <p:nvSpPr>
          <p:cNvPr id="3" name="Text Placeholder 2">
            <a:extLst>
              <a:ext uri="{FF2B5EF4-FFF2-40B4-BE49-F238E27FC236}">
                <a16:creationId xmlns:a16="http://schemas.microsoft.com/office/drawing/2014/main" id="{19E71095-D273-480C-BC37-701526B197D4}"/>
              </a:ext>
            </a:extLst>
          </p:cNvPr>
          <p:cNvSpPr>
            <a:spLocks noGrp="1"/>
          </p:cNvSpPr>
          <p:nvPr>
            <p:ph type="body" sz="quarter" idx="16"/>
          </p:nvPr>
        </p:nvSpPr>
        <p:spPr>
          <a:xfrm>
            <a:off x="1099170" y="8212916"/>
            <a:ext cx="9041363" cy="666748"/>
          </a:xfrm>
        </p:spPr>
        <p:txBody>
          <a:bodyPr/>
          <a:lstStyle/>
          <a:p>
            <a:r>
              <a:rPr lang="en-US" sz="5100" dirty="0">
                <a:solidFill>
                  <a:schemeClr val="tx2"/>
                </a:solidFill>
              </a:rPr>
              <a:t>Introduction</a:t>
            </a:r>
          </a:p>
        </p:txBody>
      </p:sp>
      <p:sp>
        <p:nvSpPr>
          <p:cNvPr id="41" name="Arrow: Right 40">
            <a:extLst>
              <a:ext uri="{FF2B5EF4-FFF2-40B4-BE49-F238E27FC236}">
                <a16:creationId xmlns:a16="http://schemas.microsoft.com/office/drawing/2014/main" id="{E66A4D45-0C29-45DA-93E2-370A8488CCD9}"/>
              </a:ext>
            </a:extLst>
          </p:cNvPr>
          <p:cNvSpPr/>
          <p:nvPr/>
        </p:nvSpPr>
        <p:spPr>
          <a:xfrm>
            <a:off x="188597" y="23918390"/>
            <a:ext cx="17394740" cy="6875667"/>
          </a:xfrm>
          <a:prstGeom prst="rightArrow">
            <a:avLst/>
          </a:prstGeom>
          <a:solidFill>
            <a:schemeClr val="tx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44" name="Oval 43">
            <a:extLst>
              <a:ext uri="{FF2B5EF4-FFF2-40B4-BE49-F238E27FC236}">
                <a16:creationId xmlns:a16="http://schemas.microsoft.com/office/drawing/2014/main" id="{E7E10E9B-8D2B-402C-9CAC-4EFA9BF7A909}"/>
              </a:ext>
            </a:extLst>
          </p:cNvPr>
          <p:cNvSpPr/>
          <p:nvPr/>
        </p:nvSpPr>
        <p:spPr>
          <a:xfrm>
            <a:off x="14137598" y="5123471"/>
            <a:ext cx="10768597" cy="10417178"/>
          </a:xfrm>
          <a:prstGeom prst="ellipse">
            <a:avLst/>
          </a:prstGeom>
          <a:solidFill>
            <a:schemeClr val="accent5">
              <a:lumMod val="20000"/>
              <a:lumOff val="80000"/>
              <a:alpha val="32000"/>
            </a:schemeClr>
          </a:solidFill>
          <a:ln w="57150">
            <a:solidFill>
              <a:schemeClr val="accent5"/>
            </a:solidFill>
            <a:extLst>
              <a:ext uri="{C807C97D-BFC1-408E-A445-0C87EB9F89A2}">
                <ask:lineSketchStyleProps xmlns:ask="http://schemas.microsoft.com/office/drawing/2018/sketchyshapes" sd="2650216993">
                  <a:custGeom>
                    <a:avLst/>
                    <a:gdLst>
                      <a:gd name="connsiteX0" fmla="*/ 0 w 6956078"/>
                      <a:gd name="connsiteY0" fmla="*/ 3419755 h 6839509"/>
                      <a:gd name="connsiteX1" fmla="*/ 3478039 w 6956078"/>
                      <a:gd name="connsiteY1" fmla="*/ 0 h 6839509"/>
                      <a:gd name="connsiteX2" fmla="*/ 6956078 w 6956078"/>
                      <a:gd name="connsiteY2" fmla="*/ 3419755 h 6839509"/>
                      <a:gd name="connsiteX3" fmla="*/ 3478039 w 6956078"/>
                      <a:gd name="connsiteY3" fmla="*/ 6839510 h 6839509"/>
                      <a:gd name="connsiteX4" fmla="*/ 0 w 6956078"/>
                      <a:gd name="connsiteY4" fmla="*/ 3419755 h 683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6078" h="6839509" extrusionOk="0">
                        <a:moveTo>
                          <a:pt x="0" y="3419755"/>
                        </a:moveTo>
                        <a:cubicBezTo>
                          <a:pt x="-53570" y="1533367"/>
                          <a:pt x="1721542" y="161605"/>
                          <a:pt x="3478039" y="0"/>
                        </a:cubicBezTo>
                        <a:cubicBezTo>
                          <a:pt x="5493072" y="193262"/>
                          <a:pt x="6963985" y="1772374"/>
                          <a:pt x="6956078" y="3419755"/>
                        </a:cubicBezTo>
                        <a:cubicBezTo>
                          <a:pt x="6929728" y="5268680"/>
                          <a:pt x="5537852" y="7007505"/>
                          <a:pt x="3478039" y="6839510"/>
                        </a:cubicBezTo>
                        <a:cubicBezTo>
                          <a:pt x="1623105" y="6594265"/>
                          <a:pt x="110635" y="5514706"/>
                          <a:pt x="0" y="3419755"/>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nchorCtr="0">
            <a:noAutofit/>
          </a:bodyPr>
          <a:lstStyle/>
          <a:p>
            <a:pPr algn="ctr"/>
            <a:r>
              <a:rPr lang="en-US" sz="4800" b="1" dirty="0">
                <a:solidFill>
                  <a:schemeClr val="tx1">
                    <a:lumMod val="75000"/>
                  </a:schemeClr>
                </a:solidFill>
              </a:rPr>
              <a:t>Importance of Transition Programs</a:t>
            </a:r>
          </a:p>
          <a:p>
            <a:pPr marL="489833" indent="-489833">
              <a:buFont typeface="Arial" panose="020B0604020202020204" pitchFamily="34" charset="0"/>
              <a:buChar char="•"/>
            </a:pPr>
            <a:r>
              <a:rPr lang="en-US" sz="4400" dirty="0">
                <a:solidFill>
                  <a:schemeClr val="tx1">
                    <a:lumMod val="75000"/>
                  </a:schemeClr>
                </a:solidFill>
              </a:rPr>
              <a:t> Consider individual’s strengths, preferences, and interests</a:t>
            </a:r>
          </a:p>
          <a:p>
            <a:pPr marL="489833" indent="-489833">
              <a:buFont typeface="Arial" panose="020B0604020202020204" pitchFamily="34" charset="0"/>
              <a:buChar char="•"/>
            </a:pPr>
            <a:r>
              <a:rPr lang="en-US" sz="4400" dirty="0">
                <a:solidFill>
                  <a:schemeClr val="tx1">
                    <a:lumMod val="75000"/>
                  </a:schemeClr>
                </a:solidFill>
              </a:rPr>
              <a:t>Promotes independence, competence, employment opportunities, power of experiences, inclusion, and  expectations</a:t>
            </a:r>
          </a:p>
          <a:p>
            <a:pPr marL="489833" indent="-489833">
              <a:buFont typeface="Arial" panose="020B0604020202020204" pitchFamily="34" charset="0"/>
              <a:buChar char="•"/>
            </a:pPr>
            <a:r>
              <a:rPr lang="en-US" sz="4400" dirty="0">
                <a:solidFill>
                  <a:schemeClr val="tx1">
                    <a:lumMod val="75000"/>
                  </a:schemeClr>
                </a:solidFill>
              </a:rPr>
              <a:t>Measurable postsecondary goals</a:t>
            </a:r>
          </a:p>
        </p:txBody>
      </p:sp>
      <p:sp>
        <p:nvSpPr>
          <p:cNvPr id="45" name="Oval 44">
            <a:extLst>
              <a:ext uri="{FF2B5EF4-FFF2-40B4-BE49-F238E27FC236}">
                <a16:creationId xmlns:a16="http://schemas.microsoft.com/office/drawing/2014/main" id="{093E78A5-26A0-4DE9-B31C-FB8D4ABEEDA8}"/>
              </a:ext>
            </a:extLst>
          </p:cNvPr>
          <p:cNvSpPr/>
          <p:nvPr/>
        </p:nvSpPr>
        <p:spPr>
          <a:xfrm>
            <a:off x="24482688" y="6415712"/>
            <a:ext cx="7797205" cy="7703219"/>
          </a:xfrm>
          <a:prstGeom prst="ellipse">
            <a:avLst/>
          </a:prstGeom>
          <a:solidFill>
            <a:schemeClr val="accent5">
              <a:lumMod val="20000"/>
              <a:lumOff val="80000"/>
              <a:alpha val="32000"/>
            </a:schemeClr>
          </a:solidFill>
          <a:ln w="57150">
            <a:solidFill>
              <a:schemeClr val="accent5"/>
            </a:solidFill>
            <a:extLst>
              <a:ext uri="{C807C97D-BFC1-408E-A445-0C87EB9F89A2}">
                <ask:lineSketchStyleProps xmlns:ask="http://schemas.microsoft.com/office/drawing/2018/sketchyshapes" sd="2650216993">
                  <a:custGeom>
                    <a:avLst/>
                    <a:gdLst>
                      <a:gd name="connsiteX0" fmla="*/ 0 w 6956078"/>
                      <a:gd name="connsiteY0" fmla="*/ 3419755 h 6839509"/>
                      <a:gd name="connsiteX1" fmla="*/ 3478039 w 6956078"/>
                      <a:gd name="connsiteY1" fmla="*/ 0 h 6839509"/>
                      <a:gd name="connsiteX2" fmla="*/ 6956078 w 6956078"/>
                      <a:gd name="connsiteY2" fmla="*/ 3419755 h 6839509"/>
                      <a:gd name="connsiteX3" fmla="*/ 3478039 w 6956078"/>
                      <a:gd name="connsiteY3" fmla="*/ 6839510 h 6839509"/>
                      <a:gd name="connsiteX4" fmla="*/ 0 w 6956078"/>
                      <a:gd name="connsiteY4" fmla="*/ 3419755 h 683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6078" h="6839509" extrusionOk="0">
                        <a:moveTo>
                          <a:pt x="0" y="3419755"/>
                        </a:moveTo>
                        <a:cubicBezTo>
                          <a:pt x="-53570" y="1533367"/>
                          <a:pt x="1721542" y="161605"/>
                          <a:pt x="3478039" y="0"/>
                        </a:cubicBezTo>
                        <a:cubicBezTo>
                          <a:pt x="5493072" y="193262"/>
                          <a:pt x="6963985" y="1772374"/>
                          <a:pt x="6956078" y="3419755"/>
                        </a:cubicBezTo>
                        <a:cubicBezTo>
                          <a:pt x="6929728" y="5268680"/>
                          <a:pt x="5537852" y="7007505"/>
                          <a:pt x="3478039" y="6839510"/>
                        </a:cubicBezTo>
                        <a:cubicBezTo>
                          <a:pt x="1623105" y="6594265"/>
                          <a:pt x="110635" y="5514706"/>
                          <a:pt x="0" y="3419755"/>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200" b="1" dirty="0">
                <a:solidFill>
                  <a:schemeClr val="tx1">
                    <a:lumMod val="75000"/>
                  </a:schemeClr>
                </a:solidFill>
              </a:rPr>
              <a:t>UNH-4U Team</a:t>
            </a:r>
          </a:p>
          <a:p>
            <a:pPr marL="489833" indent="-489833">
              <a:buFont typeface="Arial" panose="020B0604020202020204" pitchFamily="34" charset="0"/>
              <a:buChar char="•"/>
            </a:pPr>
            <a:r>
              <a:rPr lang="en-US" sz="4200" dirty="0">
                <a:solidFill>
                  <a:schemeClr val="tx1">
                    <a:lumMod val="75000"/>
                  </a:schemeClr>
                </a:solidFill>
              </a:rPr>
              <a:t>Student and Family (guardians)</a:t>
            </a:r>
          </a:p>
          <a:p>
            <a:pPr marL="489833" indent="-489833">
              <a:buFont typeface="Arial" panose="020B0604020202020204" pitchFamily="34" charset="0"/>
              <a:buChar char="•"/>
            </a:pPr>
            <a:r>
              <a:rPr lang="en-US" sz="4200" dirty="0">
                <a:solidFill>
                  <a:schemeClr val="tx1">
                    <a:lumMod val="75000"/>
                  </a:schemeClr>
                </a:solidFill>
              </a:rPr>
              <a:t>Inclusion facilitators</a:t>
            </a:r>
          </a:p>
          <a:p>
            <a:pPr marL="489833" indent="-489833">
              <a:buFont typeface="Arial" panose="020B0604020202020204" pitchFamily="34" charset="0"/>
              <a:buChar char="•"/>
            </a:pPr>
            <a:r>
              <a:rPr lang="en-US" sz="4200" dirty="0">
                <a:solidFill>
                  <a:schemeClr val="tx1">
                    <a:lumMod val="75000"/>
                  </a:schemeClr>
                </a:solidFill>
              </a:rPr>
              <a:t>Academic coach</a:t>
            </a:r>
          </a:p>
          <a:p>
            <a:pPr marL="489833" indent="-489833">
              <a:buFont typeface="Arial" panose="020B0604020202020204" pitchFamily="34" charset="0"/>
              <a:buChar char="•"/>
            </a:pPr>
            <a:r>
              <a:rPr lang="en-US" sz="4200" dirty="0">
                <a:solidFill>
                  <a:schemeClr val="tx1">
                    <a:lumMod val="75000"/>
                  </a:schemeClr>
                </a:solidFill>
              </a:rPr>
              <a:t>Peer Mentor/Campus Ambassador</a:t>
            </a:r>
          </a:p>
          <a:p>
            <a:pPr marL="489833" indent="-489833">
              <a:buFont typeface="Arial" panose="020B0604020202020204" pitchFamily="34" charset="0"/>
              <a:buChar char="•"/>
            </a:pPr>
            <a:r>
              <a:rPr lang="en-US" sz="4200" dirty="0">
                <a:solidFill>
                  <a:schemeClr val="tx1">
                    <a:lumMod val="75000"/>
                  </a:schemeClr>
                </a:solidFill>
              </a:rPr>
              <a:t>Residential Support Assistant</a:t>
            </a:r>
          </a:p>
        </p:txBody>
      </p:sp>
      <p:sp>
        <p:nvSpPr>
          <p:cNvPr id="49" name="Oval 48">
            <a:extLst>
              <a:ext uri="{FF2B5EF4-FFF2-40B4-BE49-F238E27FC236}">
                <a16:creationId xmlns:a16="http://schemas.microsoft.com/office/drawing/2014/main" id="{E47A0ABD-B503-4C19-901F-DC47843BA446}"/>
              </a:ext>
            </a:extLst>
          </p:cNvPr>
          <p:cNvSpPr/>
          <p:nvPr/>
        </p:nvSpPr>
        <p:spPr>
          <a:xfrm>
            <a:off x="14780972" y="15034077"/>
            <a:ext cx="8875544" cy="8206531"/>
          </a:xfrm>
          <a:prstGeom prst="ellipse">
            <a:avLst/>
          </a:prstGeom>
          <a:solidFill>
            <a:schemeClr val="accent5">
              <a:lumMod val="20000"/>
              <a:lumOff val="80000"/>
              <a:alpha val="32000"/>
            </a:schemeClr>
          </a:solidFill>
          <a:ln w="57150">
            <a:solidFill>
              <a:schemeClr val="accent5"/>
            </a:solidFill>
            <a:extLst>
              <a:ext uri="{C807C97D-BFC1-408E-A445-0C87EB9F89A2}">
                <ask:lineSketchStyleProps xmlns:ask="http://schemas.microsoft.com/office/drawing/2018/sketchyshapes" sd="2650216993">
                  <a:custGeom>
                    <a:avLst/>
                    <a:gdLst>
                      <a:gd name="connsiteX0" fmla="*/ 0 w 6956078"/>
                      <a:gd name="connsiteY0" fmla="*/ 3419755 h 6839509"/>
                      <a:gd name="connsiteX1" fmla="*/ 3478039 w 6956078"/>
                      <a:gd name="connsiteY1" fmla="*/ 0 h 6839509"/>
                      <a:gd name="connsiteX2" fmla="*/ 6956078 w 6956078"/>
                      <a:gd name="connsiteY2" fmla="*/ 3419755 h 6839509"/>
                      <a:gd name="connsiteX3" fmla="*/ 3478039 w 6956078"/>
                      <a:gd name="connsiteY3" fmla="*/ 6839510 h 6839509"/>
                      <a:gd name="connsiteX4" fmla="*/ 0 w 6956078"/>
                      <a:gd name="connsiteY4" fmla="*/ 3419755 h 683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6078" h="6839509" extrusionOk="0">
                        <a:moveTo>
                          <a:pt x="0" y="3419755"/>
                        </a:moveTo>
                        <a:cubicBezTo>
                          <a:pt x="-53570" y="1533367"/>
                          <a:pt x="1721542" y="161605"/>
                          <a:pt x="3478039" y="0"/>
                        </a:cubicBezTo>
                        <a:cubicBezTo>
                          <a:pt x="5493072" y="193262"/>
                          <a:pt x="6963985" y="1772374"/>
                          <a:pt x="6956078" y="3419755"/>
                        </a:cubicBezTo>
                        <a:cubicBezTo>
                          <a:pt x="6929728" y="5268680"/>
                          <a:pt x="5537852" y="7007505"/>
                          <a:pt x="3478039" y="6839510"/>
                        </a:cubicBezTo>
                        <a:cubicBezTo>
                          <a:pt x="1623105" y="6594265"/>
                          <a:pt x="110635" y="5514706"/>
                          <a:pt x="0" y="3419755"/>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200" b="1" dirty="0">
                <a:solidFill>
                  <a:schemeClr val="tx1">
                    <a:lumMod val="75000"/>
                  </a:schemeClr>
                </a:solidFill>
              </a:rPr>
              <a:t>UNH-4U Funding:</a:t>
            </a:r>
          </a:p>
          <a:p>
            <a:pPr marL="489833" indent="-489833">
              <a:buFont typeface="Arial" panose="020B0604020202020204" pitchFamily="34" charset="0"/>
              <a:buChar char="•"/>
            </a:pPr>
            <a:r>
              <a:rPr lang="en-US" sz="4200" dirty="0">
                <a:solidFill>
                  <a:schemeClr val="tx1">
                    <a:lumMod val="75000"/>
                  </a:schemeClr>
                </a:solidFill>
              </a:rPr>
              <a:t>TPSID Grant</a:t>
            </a:r>
          </a:p>
          <a:p>
            <a:pPr marL="489833" indent="-489833">
              <a:buFont typeface="Arial" panose="020B0604020202020204" pitchFamily="34" charset="0"/>
              <a:buChar char="•"/>
            </a:pPr>
            <a:r>
              <a:rPr lang="en-US" sz="4200" dirty="0">
                <a:solidFill>
                  <a:schemeClr val="tx1">
                    <a:lumMod val="75000"/>
                  </a:schemeClr>
                </a:solidFill>
              </a:rPr>
              <a:t>Vocational Rehabilitation: goals related to career exploration</a:t>
            </a:r>
          </a:p>
          <a:p>
            <a:pPr marL="489833" indent="-489833">
              <a:buFont typeface="Arial" panose="020B0604020202020204" pitchFamily="34" charset="0"/>
              <a:buChar char="•"/>
            </a:pPr>
            <a:r>
              <a:rPr lang="en-US" sz="4200" dirty="0">
                <a:solidFill>
                  <a:schemeClr val="tx1">
                    <a:lumMod val="75000"/>
                  </a:schemeClr>
                </a:solidFill>
              </a:rPr>
              <a:t>Area Agencies/Medicaid: goals related to independent living skills</a:t>
            </a:r>
          </a:p>
          <a:p>
            <a:pPr marL="489833" indent="-489833">
              <a:buFont typeface="Arial" panose="020B0604020202020204" pitchFamily="34" charset="0"/>
              <a:buChar char="•"/>
            </a:pPr>
            <a:r>
              <a:rPr lang="en-US" sz="4200" dirty="0">
                <a:solidFill>
                  <a:schemeClr val="tx1">
                    <a:lumMod val="75000"/>
                  </a:schemeClr>
                </a:solidFill>
              </a:rPr>
              <a:t>Family/Guardians: housing and meal plan</a:t>
            </a:r>
          </a:p>
        </p:txBody>
      </p:sp>
      <p:sp>
        <p:nvSpPr>
          <p:cNvPr id="50" name="Oval 49">
            <a:extLst>
              <a:ext uri="{FF2B5EF4-FFF2-40B4-BE49-F238E27FC236}">
                <a16:creationId xmlns:a16="http://schemas.microsoft.com/office/drawing/2014/main" id="{9130A77F-2BFA-47C9-8E8E-292BD70E9319}"/>
              </a:ext>
            </a:extLst>
          </p:cNvPr>
          <p:cNvSpPr/>
          <p:nvPr/>
        </p:nvSpPr>
        <p:spPr>
          <a:xfrm>
            <a:off x="23044453" y="13760407"/>
            <a:ext cx="8875544" cy="8557230"/>
          </a:xfrm>
          <a:prstGeom prst="ellipse">
            <a:avLst/>
          </a:prstGeom>
          <a:solidFill>
            <a:schemeClr val="accent5">
              <a:lumMod val="20000"/>
              <a:lumOff val="80000"/>
              <a:alpha val="32000"/>
            </a:schemeClr>
          </a:solidFill>
          <a:ln w="57150">
            <a:solidFill>
              <a:schemeClr val="accent5"/>
            </a:solidFill>
            <a:extLst>
              <a:ext uri="{C807C97D-BFC1-408E-A445-0C87EB9F89A2}">
                <ask:lineSketchStyleProps xmlns:ask="http://schemas.microsoft.com/office/drawing/2018/sketchyshapes" sd="2650216993">
                  <a:custGeom>
                    <a:avLst/>
                    <a:gdLst>
                      <a:gd name="connsiteX0" fmla="*/ 0 w 6956078"/>
                      <a:gd name="connsiteY0" fmla="*/ 3419755 h 6839509"/>
                      <a:gd name="connsiteX1" fmla="*/ 3478039 w 6956078"/>
                      <a:gd name="connsiteY1" fmla="*/ 0 h 6839509"/>
                      <a:gd name="connsiteX2" fmla="*/ 6956078 w 6956078"/>
                      <a:gd name="connsiteY2" fmla="*/ 3419755 h 6839509"/>
                      <a:gd name="connsiteX3" fmla="*/ 3478039 w 6956078"/>
                      <a:gd name="connsiteY3" fmla="*/ 6839510 h 6839509"/>
                      <a:gd name="connsiteX4" fmla="*/ 0 w 6956078"/>
                      <a:gd name="connsiteY4" fmla="*/ 3419755 h 683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56078" h="6839509" extrusionOk="0">
                        <a:moveTo>
                          <a:pt x="0" y="3419755"/>
                        </a:moveTo>
                        <a:cubicBezTo>
                          <a:pt x="-53570" y="1533367"/>
                          <a:pt x="1721542" y="161605"/>
                          <a:pt x="3478039" y="0"/>
                        </a:cubicBezTo>
                        <a:cubicBezTo>
                          <a:pt x="5493072" y="193262"/>
                          <a:pt x="6963985" y="1772374"/>
                          <a:pt x="6956078" y="3419755"/>
                        </a:cubicBezTo>
                        <a:cubicBezTo>
                          <a:pt x="6929728" y="5268680"/>
                          <a:pt x="5537852" y="7007505"/>
                          <a:pt x="3478039" y="6839510"/>
                        </a:cubicBezTo>
                        <a:cubicBezTo>
                          <a:pt x="1623105" y="6594265"/>
                          <a:pt x="110635" y="5514706"/>
                          <a:pt x="0" y="3419755"/>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200" b="1" dirty="0">
                <a:solidFill>
                  <a:schemeClr val="tx1">
                    <a:lumMod val="75000"/>
                  </a:schemeClr>
                </a:solidFill>
              </a:rPr>
              <a:t>Strengths of Pilot Year</a:t>
            </a:r>
          </a:p>
          <a:p>
            <a:pPr marL="489833" indent="-489833">
              <a:buFont typeface="Arial" panose="020B0604020202020204" pitchFamily="34" charset="0"/>
              <a:buChar char="•"/>
            </a:pPr>
            <a:r>
              <a:rPr lang="en-US" sz="4200" dirty="0">
                <a:solidFill>
                  <a:schemeClr val="tx1">
                    <a:lumMod val="75000"/>
                  </a:schemeClr>
                </a:solidFill>
              </a:rPr>
              <a:t>Communication, flexibility within roles</a:t>
            </a:r>
          </a:p>
          <a:p>
            <a:pPr marL="489833" indent="-489833">
              <a:buFont typeface="Arial" panose="020B0604020202020204" pitchFamily="34" charset="0"/>
              <a:buChar char="•"/>
            </a:pPr>
            <a:r>
              <a:rPr lang="en-US" sz="4200" dirty="0">
                <a:solidFill>
                  <a:schemeClr val="tx1">
                    <a:lumMod val="75000"/>
                  </a:schemeClr>
                </a:solidFill>
              </a:rPr>
              <a:t>Staff with a background in disability, vocational rehab, area agencies, or occupational therapy</a:t>
            </a:r>
          </a:p>
          <a:p>
            <a:pPr marL="489833" indent="-489833">
              <a:buFont typeface="Arial" panose="020B0604020202020204" pitchFamily="34" charset="0"/>
              <a:buChar char="•"/>
            </a:pPr>
            <a:r>
              <a:rPr lang="en-US" sz="4200" dirty="0">
                <a:solidFill>
                  <a:schemeClr val="tx1">
                    <a:lumMod val="75000"/>
                  </a:schemeClr>
                </a:solidFill>
              </a:rPr>
              <a:t>Students are meeting goals and involved in the campus community</a:t>
            </a:r>
          </a:p>
        </p:txBody>
      </p:sp>
      <p:pic>
        <p:nvPicPr>
          <p:cNvPr id="51" name="Picture 2" descr="University of New Hampshire - Credly">
            <a:extLst>
              <a:ext uri="{FF2B5EF4-FFF2-40B4-BE49-F238E27FC236}">
                <a16:creationId xmlns:a16="http://schemas.microsoft.com/office/drawing/2014/main" id="{17AB3DED-6DED-4D96-8ABF-D985041A6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170" y="4903401"/>
            <a:ext cx="3731802" cy="3731802"/>
          </a:xfrm>
          <a:prstGeom prst="rect">
            <a:avLst/>
          </a:prstGeom>
          <a:noFill/>
          <a:extLst>
            <a:ext uri="{909E8E84-426E-40DD-AFC4-6F175D3DCCD1}">
              <a14:hiddenFill xmlns:a14="http://schemas.microsoft.com/office/drawing/2010/main">
                <a:solidFill>
                  <a:srgbClr val="FFFFFF"/>
                </a:solidFill>
              </a14:hiddenFill>
            </a:ext>
          </a:extLst>
        </p:spPr>
      </p:pic>
      <p:sp>
        <p:nvSpPr>
          <p:cNvPr id="52" name="Flowchart: Alternate Process 51">
            <a:extLst>
              <a:ext uri="{FF2B5EF4-FFF2-40B4-BE49-F238E27FC236}">
                <a16:creationId xmlns:a16="http://schemas.microsoft.com/office/drawing/2014/main" id="{1254E0B0-6197-453C-A96A-6AD35BC1D21D}"/>
              </a:ext>
            </a:extLst>
          </p:cNvPr>
          <p:cNvSpPr/>
          <p:nvPr/>
        </p:nvSpPr>
        <p:spPr>
          <a:xfrm>
            <a:off x="32566822" y="7539902"/>
            <a:ext cx="10433386" cy="364161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solidFill>
                  <a:srgbClr val="000000"/>
                </a:solidFill>
              </a:rPr>
              <a:t>Served as a UNH-4U Peer Mentor: support student in academic and campus involvement</a:t>
            </a:r>
          </a:p>
        </p:txBody>
      </p:sp>
      <p:sp>
        <p:nvSpPr>
          <p:cNvPr id="53" name="Flowchart: Alternate Process 52">
            <a:extLst>
              <a:ext uri="{FF2B5EF4-FFF2-40B4-BE49-F238E27FC236}">
                <a16:creationId xmlns:a16="http://schemas.microsoft.com/office/drawing/2014/main" id="{902D6954-F4EA-476F-A76C-E15AB0483758}"/>
              </a:ext>
            </a:extLst>
          </p:cNvPr>
          <p:cNvSpPr/>
          <p:nvPr/>
        </p:nvSpPr>
        <p:spPr>
          <a:xfrm>
            <a:off x="32566823" y="11602652"/>
            <a:ext cx="10433386" cy="3264427"/>
          </a:xfrm>
          <a:prstGeom prst="flowChartAlternateProcess">
            <a:avLst/>
          </a:prstGeom>
          <a:solidFill>
            <a:srgbClr val="EFB57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solidFill>
                  <a:srgbClr val="000000"/>
                </a:solidFill>
              </a:rPr>
              <a:t>Facilitated small group discussions in Bridges course, Setting and Realizing Goals</a:t>
            </a:r>
          </a:p>
        </p:txBody>
      </p:sp>
      <p:sp>
        <p:nvSpPr>
          <p:cNvPr id="54" name="Flowchart: Alternate Process 53">
            <a:extLst>
              <a:ext uri="{FF2B5EF4-FFF2-40B4-BE49-F238E27FC236}">
                <a16:creationId xmlns:a16="http://schemas.microsoft.com/office/drawing/2014/main" id="{C2261677-9158-4275-979D-F4798E200726}"/>
              </a:ext>
            </a:extLst>
          </p:cNvPr>
          <p:cNvSpPr/>
          <p:nvPr/>
        </p:nvSpPr>
        <p:spPr>
          <a:xfrm>
            <a:off x="32566822" y="15319579"/>
            <a:ext cx="10433386" cy="3264427"/>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solidFill>
                  <a:srgbClr val="000000"/>
                </a:solidFill>
              </a:rPr>
              <a:t>Presented at Bridges information sessions related to campus and social opportunities of UNH-4U</a:t>
            </a:r>
          </a:p>
        </p:txBody>
      </p:sp>
      <p:sp>
        <p:nvSpPr>
          <p:cNvPr id="55" name="Flowchart: Alternate Process 54">
            <a:extLst>
              <a:ext uri="{FF2B5EF4-FFF2-40B4-BE49-F238E27FC236}">
                <a16:creationId xmlns:a16="http://schemas.microsoft.com/office/drawing/2014/main" id="{94CBF22F-5C85-4D4A-8768-CAC1C2983AD6}"/>
              </a:ext>
            </a:extLst>
          </p:cNvPr>
          <p:cNvSpPr/>
          <p:nvPr/>
        </p:nvSpPr>
        <p:spPr>
          <a:xfrm>
            <a:off x="32566823" y="19053210"/>
            <a:ext cx="10433386" cy="3264427"/>
          </a:xfrm>
          <a:prstGeom prst="flowChartAlternateProcess">
            <a:avLst/>
          </a:prstGeom>
          <a:solidFill>
            <a:srgbClr val="EFB57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solidFill>
                  <a:srgbClr val="000000"/>
                </a:solidFill>
              </a:rPr>
              <a:t>Collaborated in multiple team meetings for student</a:t>
            </a:r>
          </a:p>
        </p:txBody>
      </p:sp>
      <p:sp>
        <p:nvSpPr>
          <p:cNvPr id="56" name="Flowchart: Alternate Process 55">
            <a:extLst>
              <a:ext uri="{FF2B5EF4-FFF2-40B4-BE49-F238E27FC236}">
                <a16:creationId xmlns:a16="http://schemas.microsoft.com/office/drawing/2014/main" id="{5E770DC8-267E-46F8-A055-181578804E99}"/>
              </a:ext>
            </a:extLst>
          </p:cNvPr>
          <p:cNvSpPr/>
          <p:nvPr/>
        </p:nvSpPr>
        <p:spPr>
          <a:xfrm>
            <a:off x="32566822" y="22750937"/>
            <a:ext cx="10433386" cy="326322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solidFill>
                  <a:srgbClr val="000000"/>
                </a:solidFill>
              </a:rPr>
              <a:t>Conducted annotated bibliography on digital badges and micro-credentialing</a:t>
            </a:r>
          </a:p>
        </p:txBody>
      </p:sp>
      <p:sp>
        <p:nvSpPr>
          <p:cNvPr id="16" name="TextBox 15">
            <a:extLst>
              <a:ext uri="{FF2B5EF4-FFF2-40B4-BE49-F238E27FC236}">
                <a16:creationId xmlns:a16="http://schemas.microsoft.com/office/drawing/2014/main" id="{14DE9CA6-0A03-4C75-B28A-C7CF8E1DA1F1}"/>
              </a:ext>
            </a:extLst>
          </p:cNvPr>
          <p:cNvSpPr txBox="1"/>
          <p:nvPr/>
        </p:nvSpPr>
        <p:spPr>
          <a:xfrm>
            <a:off x="31495336" y="27890299"/>
            <a:ext cx="12455696" cy="3372975"/>
          </a:xfrm>
          <a:prstGeom prst="rect">
            <a:avLst/>
          </a:prstGeom>
          <a:noFill/>
        </p:spPr>
        <p:txBody>
          <a:bodyPr wrap="square" rtlCol="0">
            <a:spAutoFit/>
          </a:bodyPr>
          <a:lstStyle/>
          <a:p>
            <a:pPr>
              <a:lnSpc>
                <a:spcPct val="100000"/>
              </a:lnSpc>
              <a:spcBef>
                <a:spcPts val="514"/>
              </a:spcBef>
            </a:pPr>
            <a:r>
              <a:rPr lang="en-US" sz="4400" dirty="0">
                <a:latin typeface="Calibri" panose="020F0502020204030204" pitchFamily="34" charset="0"/>
                <a:cs typeface="Calibri" panose="020F0502020204030204" pitchFamily="34" charset="0"/>
                <a:hlinkClick r:id="rId3"/>
              </a:rPr>
              <a:t>https://iod.unh.edu/unh-4u/unh-4u-bridges</a:t>
            </a:r>
            <a:endParaRPr lang="en-US" sz="4400" dirty="0">
              <a:latin typeface="Calibri" panose="020F0502020204030204" pitchFamily="34" charset="0"/>
              <a:cs typeface="Calibri" panose="020F0502020204030204" pitchFamily="34" charset="0"/>
            </a:endParaRPr>
          </a:p>
          <a:p>
            <a:pPr>
              <a:lnSpc>
                <a:spcPct val="100000"/>
              </a:lnSpc>
              <a:spcBef>
                <a:spcPts val="514"/>
              </a:spcBef>
            </a:pPr>
            <a:r>
              <a:rPr lang="en-US" sz="4400" dirty="0">
                <a:latin typeface="Calibri" panose="020F0502020204030204" pitchFamily="34" charset="0"/>
                <a:cs typeface="Calibri" panose="020F0502020204030204" pitchFamily="34" charset="0"/>
                <a:hlinkClick r:id="rId4"/>
              </a:rPr>
              <a:t>https://www2.ed.gov/programs/tpsid/index.html</a:t>
            </a:r>
            <a:endParaRPr lang="en-US" sz="4400" dirty="0">
              <a:latin typeface="Calibri" panose="020F0502020204030204" pitchFamily="34" charset="0"/>
              <a:cs typeface="Calibri" panose="020F0502020204030204" pitchFamily="34" charset="0"/>
            </a:endParaRPr>
          </a:p>
          <a:p>
            <a:pPr>
              <a:lnSpc>
                <a:spcPct val="100000"/>
              </a:lnSpc>
              <a:spcBef>
                <a:spcPts val="514"/>
              </a:spcBef>
            </a:pPr>
            <a:r>
              <a:rPr lang="en-US" sz="4400" dirty="0">
                <a:latin typeface="Calibri" panose="020F0502020204030204" pitchFamily="34" charset="0"/>
                <a:cs typeface="Calibri" panose="020F0502020204030204" pitchFamily="34" charset="0"/>
                <a:hlinkClick r:id="rId5"/>
              </a:rPr>
              <a:t>https://iod.unh.edu/unh-4u</a:t>
            </a:r>
            <a:endParaRPr lang="en-US" sz="4400" dirty="0">
              <a:latin typeface="Calibri" panose="020F0502020204030204" pitchFamily="34" charset="0"/>
              <a:cs typeface="Calibri" panose="020F0502020204030204" pitchFamily="34" charset="0"/>
            </a:endParaRPr>
          </a:p>
          <a:p>
            <a:endParaRPr lang="en-US" dirty="0"/>
          </a:p>
        </p:txBody>
      </p:sp>
      <p:pic>
        <p:nvPicPr>
          <p:cNvPr id="1026" name="Picture 2" descr="UNH-4U Bridges | Institute on Disability/UCED">
            <a:extLst>
              <a:ext uri="{FF2B5EF4-FFF2-40B4-BE49-F238E27FC236}">
                <a16:creationId xmlns:a16="http://schemas.microsoft.com/office/drawing/2014/main" id="{35A17378-718E-4F7C-AC50-F0756B91BD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2165" y="5123471"/>
            <a:ext cx="10063842" cy="2628324"/>
          </a:xfrm>
          <a:prstGeom prst="rect">
            <a:avLst/>
          </a:prstGeom>
          <a:noFill/>
          <a:extLst>
            <a:ext uri="{909E8E84-426E-40DD-AFC4-6F175D3DCCD1}">
              <a14:hiddenFill xmlns:a14="http://schemas.microsoft.com/office/drawing/2010/main">
                <a:solidFill>
                  <a:srgbClr val="FFFFFF"/>
                </a:solidFill>
              </a14:hiddenFill>
            </a:ext>
          </a:extLst>
        </p:spPr>
      </p:pic>
      <p:sp>
        <p:nvSpPr>
          <p:cNvPr id="17" name="Flowchart: Alternate Process 16">
            <a:extLst>
              <a:ext uri="{FF2B5EF4-FFF2-40B4-BE49-F238E27FC236}">
                <a16:creationId xmlns:a16="http://schemas.microsoft.com/office/drawing/2014/main" id="{78F023EE-A7BC-41CB-B1BC-17AE9BA90C6B}"/>
              </a:ext>
            </a:extLst>
          </p:cNvPr>
          <p:cNvSpPr/>
          <p:nvPr/>
        </p:nvSpPr>
        <p:spPr>
          <a:xfrm>
            <a:off x="319469" y="26111566"/>
            <a:ext cx="2226011" cy="237666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Bridges Webinar Series</a:t>
            </a:r>
          </a:p>
        </p:txBody>
      </p:sp>
      <p:sp>
        <p:nvSpPr>
          <p:cNvPr id="58" name="Flowchart: Alternate Process 57">
            <a:extLst>
              <a:ext uri="{FF2B5EF4-FFF2-40B4-BE49-F238E27FC236}">
                <a16:creationId xmlns:a16="http://schemas.microsoft.com/office/drawing/2014/main" id="{603EBE90-F9F8-415E-B32B-D0DAB8340E28}"/>
              </a:ext>
            </a:extLst>
          </p:cNvPr>
          <p:cNvSpPr/>
          <p:nvPr/>
        </p:nvSpPr>
        <p:spPr>
          <a:xfrm>
            <a:off x="13365250" y="26101043"/>
            <a:ext cx="4008350" cy="237666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Digital Badge Obtainment,</a:t>
            </a:r>
          </a:p>
          <a:p>
            <a:pPr algn="ctr"/>
            <a:r>
              <a:rPr lang="en-US" sz="4000" dirty="0">
                <a:solidFill>
                  <a:schemeClr val="tx1"/>
                </a:solidFill>
              </a:rPr>
              <a:t>Employment Opportunities</a:t>
            </a:r>
          </a:p>
        </p:txBody>
      </p:sp>
      <p:sp>
        <p:nvSpPr>
          <p:cNvPr id="59" name="Flowchart: Alternate Process 58">
            <a:extLst>
              <a:ext uri="{FF2B5EF4-FFF2-40B4-BE49-F238E27FC236}">
                <a16:creationId xmlns:a16="http://schemas.microsoft.com/office/drawing/2014/main" id="{175430E7-F088-4811-9545-CB8D7DC22D45}"/>
              </a:ext>
            </a:extLst>
          </p:cNvPr>
          <p:cNvSpPr/>
          <p:nvPr/>
        </p:nvSpPr>
        <p:spPr>
          <a:xfrm>
            <a:off x="3679829" y="25898553"/>
            <a:ext cx="8437712" cy="28662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l">
              <a:buFont typeface="Symbol" panose="05050102010706020507" pitchFamily="18" charset="2"/>
              <a:buChar char=""/>
            </a:pPr>
            <a:r>
              <a:rPr lang="en-US" sz="4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Authentic campus and academic opportunities</a:t>
            </a:r>
          </a:p>
          <a:p>
            <a:pPr lvl="0" algn="l">
              <a:buFont typeface="Symbol" panose="05050102010706020507" pitchFamily="18" charset="2"/>
              <a:buChar char=""/>
            </a:pPr>
            <a:r>
              <a:rPr lang="en-US" sz="4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Independent living skills</a:t>
            </a:r>
            <a:endParaRPr lang="en-US" sz="4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l">
              <a:buFont typeface="Symbol" panose="05050102010706020507" pitchFamily="18" charset="2"/>
              <a:buChar char=""/>
            </a:pPr>
            <a:r>
              <a:rPr lang="en-US" sz="40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Advising &amp; peer mentoring support</a:t>
            </a:r>
          </a:p>
        </p:txBody>
      </p:sp>
      <p:sp>
        <p:nvSpPr>
          <p:cNvPr id="60" name="Flowchart: Alternate Process 59">
            <a:extLst>
              <a:ext uri="{FF2B5EF4-FFF2-40B4-BE49-F238E27FC236}">
                <a16:creationId xmlns:a16="http://schemas.microsoft.com/office/drawing/2014/main" id="{5C9C3DDE-55FF-46B5-8F7E-F7E0CA35A0D0}"/>
              </a:ext>
            </a:extLst>
          </p:cNvPr>
          <p:cNvSpPr/>
          <p:nvPr/>
        </p:nvSpPr>
        <p:spPr>
          <a:xfrm>
            <a:off x="5596227" y="25138162"/>
            <a:ext cx="4475326" cy="760391"/>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UNH-4U 2-year CTP</a:t>
            </a:r>
          </a:p>
        </p:txBody>
      </p:sp>
      <p:sp>
        <p:nvSpPr>
          <p:cNvPr id="18" name="Arrow: Right 17">
            <a:extLst>
              <a:ext uri="{FF2B5EF4-FFF2-40B4-BE49-F238E27FC236}">
                <a16:creationId xmlns:a16="http://schemas.microsoft.com/office/drawing/2014/main" id="{6D6A805F-69E2-4CD7-BDC9-3E4275CAB7E9}"/>
              </a:ext>
            </a:extLst>
          </p:cNvPr>
          <p:cNvSpPr/>
          <p:nvPr/>
        </p:nvSpPr>
        <p:spPr>
          <a:xfrm>
            <a:off x="2722554" y="26963153"/>
            <a:ext cx="720825" cy="61985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Arrow: Right 61">
            <a:extLst>
              <a:ext uri="{FF2B5EF4-FFF2-40B4-BE49-F238E27FC236}">
                <a16:creationId xmlns:a16="http://schemas.microsoft.com/office/drawing/2014/main" id="{E5B8D095-A6AC-45DA-8878-4EBD7BE5C4C7}"/>
              </a:ext>
            </a:extLst>
          </p:cNvPr>
          <p:cNvSpPr/>
          <p:nvPr/>
        </p:nvSpPr>
        <p:spPr>
          <a:xfrm>
            <a:off x="12390415" y="26963153"/>
            <a:ext cx="720825" cy="61985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240937"/>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3162</TotalTime>
  <Words>543</Words>
  <Application>Microsoft Office PowerPoint</Application>
  <PresentationFormat>Custom</PresentationFormat>
  <Paragraphs>50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Minion Pro</vt:lpstr>
      <vt:lpstr>Myriad Pro</vt:lpstr>
      <vt:lpstr>Source Sans Pro</vt:lpstr>
      <vt:lpstr>Symbol</vt:lpstr>
      <vt:lpstr>Wingdings</vt:lpstr>
      <vt:lpstr>Office Theme</vt:lpstr>
      <vt:lpstr>UNH-4U Comprehensive Transition Program &amp; Bridges Training Series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Jade Doherty</cp:lastModifiedBy>
  <cp:revision>204</cp:revision>
  <dcterms:created xsi:type="dcterms:W3CDTF">2016-03-05T16:55:12Z</dcterms:created>
  <dcterms:modified xsi:type="dcterms:W3CDTF">2022-05-05T00:31:48Z</dcterms:modified>
</cp:coreProperties>
</file>