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jpg" ContentType="image/jpeg"/>
  <Override PartName="/ppt/media/image11.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12"/>
  </p:notesMasterIdLst>
  <p:sldIdLst>
    <p:sldId id="256" r:id="rId2"/>
    <p:sldId id="257" r:id="rId3"/>
    <p:sldId id="265" r:id="rId4"/>
    <p:sldId id="266" r:id="rId5"/>
    <p:sldId id="262" r:id="rId6"/>
    <p:sldId id="258" r:id="rId7"/>
    <p:sldId id="259" r:id="rId8"/>
    <p:sldId id="260" r:id="rId9"/>
    <p:sldId id="264" r:id="rId10"/>
    <p:sldId id="268" r:id="rId11"/>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275" autoAdjust="0"/>
  </p:normalViewPr>
  <p:slideViewPr>
    <p:cSldViewPr snapToGrid="0">
      <p:cViewPr>
        <p:scale>
          <a:sx n="70" d="100"/>
          <a:sy n="70" d="100"/>
        </p:scale>
        <p:origin x="714" y="-2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80"/>
    </p:cViewPr>
  </p:sorterViewPr>
  <p:notesViewPr>
    <p:cSldViewPr snapToGrid="0">
      <p:cViewPr varScale="1">
        <p:scale>
          <a:sx n="73" d="100"/>
          <a:sy n="73" d="100"/>
        </p:scale>
        <p:origin x="195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D5290BA-23F4-4C31-B88E-B9ABB71B640D}" type="datetimeFigureOut">
              <a:rPr lang="en-ZA" smtClean="0"/>
              <a:t>2022/04/10</a:t>
            </a:fld>
            <a:endParaRPr lang="en-ZA"/>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C1FAC06-7304-4C6D-B4A2-67C024EA83B2}" type="slidenum">
              <a:rPr lang="en-ZA" smtClean="0"/>
              <a:t>‹#›</a:t>
            </a:fld>
            <a:endParaRPr lang="en-ZA"/>
          </a:p>
        </p:txBody>
      </p:sp>
    </p:spTree>
    <p:extLst>
      <p:ext uri="{BB962C8B-B14F-4D97-AF65-F5344CB8AC3E}">
        <p14:creationId xmlns:p14="http://schemas.microsoft.com/office/powerpoint/2010/main" val="189614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C1FAC06-7304-4C6D-B4A2-67C024EA83B2}" type="slidenum">
              <a:rPr lang="en-ZA" smtClean="0"/>
              <a:t>1</a:t>
            </a:fld>
            <a:endParaRPr lang="en-ZA"/>
          </a:p>
        </p:txBody>
      </p:sp>
    </p:spTree>
    <p:extLst>
      <p:ext uri="{BB962C8B-B14F-4D97-AF65-F5344CB8AC3E}">
        <p14:creationId xmlns:p14="http://schemas.microsoft.com/office/powerpoint/2010/main" val="49723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C1FAC06-7304-4C6D-B4A2-67C024EA83B2}" type="slidenum">
              <a:rPr lang="en-ZA" smtClean="0"/>
              <a:t>10</a:t>
            </a:fld>
            <a:endParaRPr lang="en-ZA"/>
          </a:p>
        </p:txBody>
      </p:sp>
    </p:spTree>
    <p:extLst>
      <p:ext uri="{BB962C8B-B14F-4D97-AF65-F5344CB8AC3E}">
        <p14:creationId xmlns:p14="http://schemas.microsoft.com/office/powerpoint/2010/main" val="172605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-CBNRM is a common program in developing countries</a:t>
            </a:r>
          </a:p>
          <a:p>
            <a:pPr lvl="0">
              <a:defRPr/>
            </a:pPr>
            <a:r>
              <a:rPr lang="en-ZA" dirty="0"/>
              <a:t>-and with this approach, natural resources management is decentralised to engage rural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 Botswana it was introduced to address issues of declining wildlife populations and abject poverty in rural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-its main objective is sustainable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-CBNRM is basically based on the assumption that the economic gains from the use of natural resources will be incentive enough for communities to engage in conservation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-Because of CBNRM, the tourism sector has grown and improved our economy over the years. Most of this success has been in the north where we have the worlds largest inland delta- The Okavango Delta</a:t>
            </a:r>
            <a:endParaRPr lang="en-ZA" dirty="0"/>
          </a:p>
        </p:txBody>
      </p:sp>
      <p:sp>
        <p:nvSpPr>
          <p:cNvPr id="4" name="Slide Number Placeholder 3"/>
          <p:cNvSpPr>
            <a:spLocks noGrp="1"/>
          </p:cNvSpPr>
          <p:nvPr>
            <p:ph type="sldNum" sz="quarter" idx="5"/>
          </p:nvPr>
        </p:nvSpPr>
        <p:spPr/>
        <p:txBody>
          <a:bodyPr/>
          <a:lstStyle/>
          <a:p>
            <a:fld id="{FC1FAC06-7304-4C6D-B4A2-67C024EA83B2}" type="slidenum">
              <a:rPr lang="en-ZA" smtClean="0"/>
              <a:t>2</a:t>
            </a:fld>
            <a:endParaRPr lang="en-ZA"/>
          </a:p>
        </p:txBody>
      </p:sp>
    </p:spTree>
    <p:extLst>
      <p:ext uri="{BB962C8B-B14F-4D97-AF65-F5344CB8AC3E}">
        <p14:creationId xmlns:p14="http://schemas.microsoft.com/office/powerpoint/2010/main" val="104438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just south of the Okavango, is my study area, </a:t>
            </a:r>
            <a:r>
              <a:rPr lang="en-ZA" dirty="0" err="1"/>
              <a:t>Gantsi</a:t>
            </a:r>
            <a:r>
              <a:rPr lang="en-ZA" dirty="0"/>
              <a:t> and it is in the middle of the Kalahari desert and it offers a different ecosystem from the Okavango because it is much drier</a:t>
            </a:r>
          </a:p>
          <a:p>
            <a:endParaRPr lang="en-ZA" dirty="0"/>
          </a:p>
          <a:p>
            <a:r>
              <a:rPr lang="en-ZA" dirty="0"/>
              <a:t>And to give a brief explanation of the map, the red star is the </a:t>
            </a:r>
            <a:r>
              <a:rPr lang="en-ZA" dirty="0" err="1"/>
              <a:t>Ghanzi</a:t>
            </a:r>
            <a:r>
              <a:rPr lang="en-ZA" dirty="0"/>
              <a:t> district, the </a:t>
            </a:r>
            <a:r>
              <a:rPr lang="en-ZA" dirty="0" err="1"/>
              <a:t>gray</a:t>
            </a:r>
            <a:r>
              <a:rPr lang="en-ZA" dirty="0"/>
              <a:t> is the CKGR which I believe is the second largest wildlife reserve in Africa and of great significance to CBNRM is the orange areas around the protect areas, that is where the CBNRM projects take place</a:t>
            </a:r>
          </a:p>
        </p:txBody>
      </p:sp>
      <p:sp>
        <p:nvSpPr>
          <p:cNvPr id="4" name="Slide Number Placeholder 3"/>
          <p:cNvSpPr>
            <a:spLocks noGrp="1"/>
          </p:cNvSpPr>
          <p:nvPr>
            <p:ph type="sldNum" sz="quarter" idx="5"/>
          </p:nvPr>
        </p:nvSpPr>
        <p:spPr/>
        <p:txBody>
          <a:bodyPr/>
          <a:lstStyle/>
          <a:p>
            <a:fld id="{FC1FAC06-7304-4C6D-B4A2-67C024EA83B2}" type="slidenum">
              <a:rPr lang="en-ZA" smtClean="0"/>
              <a:t>3</a:t>
            </a:fld>
            <a:endParaRPr lang="en-ZA"/>
          </a:p>
        </p:txBody>
      </p:sp>
    </p:spTree>
    <p:extLst>
      <p:ext uri="{BB962C8B-B14F-4D97-AF65-F5344CB8AC3E}">
        <p14:creationId xmlns:p14="http://schemas.microsoft.com/office/powerpoint/2010/main" val="240055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r>
              <a:rPr lang="en-ZA" dirty="0"/>
              <a:t>The objectives of the policy address both the development goals and conservation goals</a:t>
            </a:r>
          </a:p>
          <a:p>
            <a:r>
              <a:rPr lang="en-ZA" dirty="0"/>
              <a:t>-environmental awareness and education</a:t>
            </a:r>
          </a:p>
          <a:p>
            <a:r>
              <a:rPr lang="en-ZA" dirty="0"/>
              <a:t>-capacity-building for the communities</a:t>
            </a:r>
          </a:p>
          <a:p>
            <a:endParaRPr lang="en-ZA" dirty="0"/>
          </a:p>
        </p:txBody>
      </p:sp>
      <p:sp>
        <p:nvSpPr>
          <p:cNvPr id="4" name="Slide Number Placeholder 3"/>
          <p:cNvSpPr>
            <a:spLocks noGrp="1"/>
          </p:cNvSpPr>
          <p:nvPr>
            <p:ph type="sldNum" sz="quarter" idx="5"/>
          </p:nvPr>
        </p:nvSpPr>
        <p:spPr/>
        <p:txBody>
          <a:bodyPr/>
          <a:lstStyle/>
          <a:p>
            <a:fld id="{FC1FAC06-7304-4C6D-B4A2-67C024EA83B2}" type="slidenum">
              <a:rPr lang="en-ZA" smtClean="0"/>
              <a:t>4</a:t>
            </a:fld>
            <a:endParaRPr lang="en-ZA"/>
          </a:p>
        </p:txBody>
      </p:sp>
    </p:spTree>
    <p:extLst>
      <p:ext uri="{BB962C8B-B14F-4D97-AF65-F5344CB8AC3E}">
        <p14:creationId xmlns:p14="http://schemas.microsoft.com/office/powerpoint/2010/main" val="139836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-decision-making favours government and decisions are imposed on the communities</a:t>
            </a:r>
          </a:p>
          <a:p>
            <a:endParaRPr lang="en-ZA" dirty="0"/>
          </a:p>
          <a:p>
            <a:r>
              <a:rPr lang="en-GB" dirty="0"/>
              <a:t>Two years ago I worked for the DEA. And DEA is part of the government departments responsible for the implementation of the CBNRM program known as the TAC. On one occasions, the TAC was tasked with identifying areas within the CKGR that will serve as campsite areas for some of the </a:t>
            </a:r>
            <a:r>
              <a:rPr lang="en-GB" dirty="0" err="1"/>
              <a:t>Gantsi</a:t>
            </a:r>
            <a:r>
              <a:rPr lang="en-GB" dirty="0"/>
              <a:t> communities. However, during this whole process, there were no community representatives. And so, we went, identified some sites and these would later be given to the community</a:t>
            </a:r>
          </a:p>
          <a:p>
            <a:endParaRPr lang="en-ZA" dirty="0"/>
          </a:p>
        </p:txBody>
      </p:sp>
      <p:sp>
        <p:nvSpPr>
          <p:cNvPr id="4" name="Slide Number Placeholder 3"/>
          <p:cNvSpPr>
            <a:spLocks noGrp="1"/>
          </p:cNvSpPr>
          <p:nvPr>
            <p:ph type="sldNum" sz="quarter" idx="5"/>
          </p:nvPr>
        </p:nvSpPr>
        <p:spPr/>
        <p:txBody>
          <a:bodyPr/>
          <a:lstStyle/>
          <a:p>
            <a:fld id="{FC1FAC06-7304-4C6D-B4A2-67C024EA83B2}" type="slidenum">
              <a:rPr lang="en-ZA" smtClean="0"/>
              <a:t>5</a:t>
            </a:fld>
            <a:endParaRPr lang="en-ZA"/>
          </a:p>
        </p:txBody>
      </p:sp>
    </p:spTree>
    <p:extLst>
      <p:ext uri="{BB962C8B-B14F-4D97-AF65-F5344CB8AC3E}">
        <p14:creationId xmlns:p14="http://schemas.microsoft.com/office/powerpoint/2010/main" val="411988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purpose of my study is to understand how communities view CBNRM</a:t>
            </a:r>
          </a:p>
          <a:p>
            <a:endParaRPr lang="en-ZA" dirty="0"/>
          </a:p>
          <a:p>
            <a:r>
              <a:rPr lang="en-ZA" dirty="0"/>
              <a:t>And look at the participation framework of the program during the implementation process and how that affects the  outcomes </a:t>
            </a:r>
          </a:p>
          <a:p>
            <a:endParaRPr lang="en-ZA" dirty="0"/>
          </a:p>
          <a:p>
            <a:endParaRPr lang="en-ZA" dirty="0"/>
          </a:p>
        </p:txBody>
      </p:sp>
      <p:sp>
        <p:nvSpPr>
          <p:cNvPr id="4" name="Slide Number Placeholder 3"/>
          <p:cNvSpPr>
            <a:spLocks noGrp="1"/>
          </p:cNvSpPr>
          <p:nvPr>
            <p:ph type="sldNum" sz="quarter" idx="5"/>
          </p:nvPr>
        </p:nvSpPr>
        <p:spPr/>
        <p:txBody>
          <a:bodyPr/>
          <a:lstStyle/>
          <a:p>
            <a:fld id="{FC1FAC06-7304-4C6D-B4A2-67C024EA83B2}" type="slidenum">
              <a:rPr lang="en-ZA" smtClean="0"/>
              <a:t>6</a:t>
            </a:fld>
            <a:endParaRPr lang="en-ZA"/>
          </a:p>
        </p:txBody>
      </p:sp>
    </p:spTree>
    <p:extLst>
      <p:ext uri="{BB962C8B-B14F-4D97-AF65-F5344CB8AC3E}">
        <p14:creationId xmlns:p14="http://schemas.microsoft.com/office/powerpoint/2010/main" val="3373340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summer</a:t>
            </a:r>
          </a:p>
          <a:p>
            <a:r>
              <a:rPr lang="en-ZA" dirty="0"/>
              <a:t>-The population size for the interviews is 15-20 participants and because these are human subjects, I will apply for IRB approval </a:t>
            </a:r>
          </a:p>
          <a:p>
            <a:r>
              <a:rPr lang="en-ZA" dirty="0"/>
              <a:t>-Semi-structured interviews create an opening for discussions allowing me to explore the deeper meaning of the responses </a:t>
            </a:r>
          </a:p>
          <a:p>
            <a:r>
              <a:rPr lang="en-ZA" dirty="0"/>
              <a:t>-Some of the questions I will be asking are;</a:t>
            </a:r>
          </a:p>
          <a:p>
            <a:r>
              <a:rPr lang="en-ZA" dirty="0"/>
              <a:t>*what motivates them to participate in CBNRM projects</a:t>
            </a:r>
          </a:p>
          <a:p>
            <a:r>
              <a:rPr lang="en-ZA" dirty="0"/>
              <a:t>*in what ways have they been involved</a:t>
            </a:r>
          </a:p>
          <a:p>
            <a:r>
              <a:rPr lang="en-ZA" dirty="0"/>
              <a:t>*have they had opportunities to communicate what is important to them..</a:t>
            </a:r>
            <a:r>
              <a:rPr lang="en-ZA" dirty="0" err="1"/>
              <a:t>i.e</a:t>
            </a:r>
            <a:r>
              <a:rPr lang="en-ZA" dirty="0"/>
              <a:t>. their needs</a:t>
            </a:r>
          </a:p>
          <a:p>
            <a:endParaRPr lang="en-ZA" dirty="0"/>
          </a:p>
          <a:p>
            <a:r>
              <a:rPr lang="en-ZA" dirty="0"/>
              <a:t>-The second method, participant observation basically entails me joining the stakeholder meetings and studying what is happening- and taking note of how the meetings are conducted-how many times did the participants comment vs the government representatives-who set the agenda</a:t>
            </a:r>
          </a:p>
          <a:p>
            <a:r>
              <a:rPr lang="en-ZA" dirty="0"/>
              <a:t>-Focus groups with the participants</a:t>
            </a:r>
          </a:p>
        </p:txBody>
      </p:sp>
      <p:sp>
        <p:nvSpPr>
          <p:cNvPr id="4" name="Slide Number Placeholder 3"/>
          <p:cNvSpPr>
            <a:spLocks noGrp="1"/>
          </p:cNvSpPr>
          <p:nvPr>
            <p:ph type="sldNum" sz="quarter" idx="5"/>
          </p:nvPr>
        </p:nvSpPr>
        <p:spPr/>
        <p:txBody>
          <a:bodyPr/>
          <a:lstStyle/>
          <a:p>
            <a:fld id="{FC1FAC06-7304-4C6D-B4A2-67C024EA83B2}" type="slidenum">
              <a:rPr lang="en-ZA" smtClean="0"/>
              <a:t>7</a:t>
            </a:fld>
            <a:endParaRPr lang="en-ZA"/>
          </a:p>
        </p:txBody>
      </p:sp>
    </p:spTree>
    <p:extLst>
      <p:ext uri="{BB962C8B-B14F-4D97-AF65-F5344CB8AC3E}">
        <p14:creationId xmlns:p14="http://schemas.microsoft.com/office/powerpoint/2010/main" val="3111965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Anticipated outcomes include</a:t>
            </a:r>
          </a:p>
          <a:p>
            <a:r>
              <a:rPr lang="en-GB" dirty="0"/>
              <a:t>-in CBNRM in an understudied rural development context</a:t>
            </a:r>
          </a:p>
          <a:p>
            <a:r>
              <a:rPr lang="en-ZA" dirty="0"/>
              <a:t>-to improve participation in CBNRM</a:t>
            </a:r>
          </a:p>
          <a:p>
            <a:r>
              <a:rPr lang="en-GB" dirty="0"/>
              <a:t>-relative to institutional and community participants’ objectives</a:t>
            </a:r>
          </a:p>
          <a:p>
            <a:endParaRPr lang="en-GB" dirty="0"/>
          </a:p>
        </p:txBody>
      </p:sp>
      <p:sp>
        <p:nvSpPr>
          <p:cNvPr id="4" name="Slide Number Placeholder 3"/>
          <p:cNvSpPr>
            <a:spLocks noGrp="1"/>
          </p:cNvSpPr>
          <p:nvPr>
            <p:ph type="sldNum" sz="quarter" idx="5"/>
          </p:nvPr>
        </p:nvSpPr>
        <p:spPr/>
        <p:txBody>
          <a:bodyPr/>
          <a:lstStyle/>
          <a:p>
            <a:fld id="{FC1FAC06-7304-4C6D-B4A2-67C024EA83B2}" type="slidenum">
              <a:rPr lang="en-ZA" smtClean="0"/>
              <a:t>8</a:t>
            </a:fld>
            <a:endParaRPr lang="en-ZA"/>
          </a:p>
        </p:txBody>
      </p:sp>
    </p:spTree>
    <p:extLst>
      <p:ext uri="{BB962C8B-B14F-4D97-AF65-F5344CB8AC3E}">
        <p14:creationId xmlns:p14="http://schemas.microsoft.com/office/powerpoint/2010/main" val="369417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C1FAC06-7304-4C6D-B4A2-67C024EA83B2}" type="slidenum">
              <a:rPr lang="en-ZA" smtClean="0"/>
              <a:t>9</a:t>
            </a:fld>
            <a:endParaRPr lang="en-ZA"/>
          </a:p>
        </p:txBody>
      </p:sp>
    </p:spTree>
    <p:extLst>
      <p:ext uri="{BB962C8B-B14F-4D97-AF65-F5344CB8AC3E}">
        <p14:creationId xmlns:p14="http://schemas.microsoft.com/office/powerpoint/2010/main" val="4119001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a:xfrm>
            <a:off x="2692397" y="5037663"/>
            <a:ext cx="5214635" cy="279400"/>
          </a:xfrm>
        </p:spPr>
        <p:txBody>
          <a:bodyPr/>
          <a:lstStyle/>
          <a:p>
            <a:endParaRPr lang="en-ZA"/>
          </a:p>
        </p:txBody>
      </p:sp>
      <p:sp>
        <p:nvSpPr>
          <p:cNvPr id="6" name="Slide Number Placeholder 5"/>
          <p:cNvSpPr>
            <a:spLocks noGrp="1"/>
          </p:cNvSpPr>
          <p:nvPr>
            <p:ph type="sldNum" sz="quarter" idx="12"/>
          </p:nvPr>
        </p:nvSpPr>
        <p:spPr>
          <a:xfrm>
            <a:off x="8956900" y="5037663"/>
            <a:ext cx="551167" cy="279400"/>
          </a:xfrm>
        </p:spPr>
        <p:txBody>
          <a:bodyPr/>
          <a:lstStyle/>
          <a:p>
            <a:fld id="{64B7D048-2D05-4F6F-89A5-76BE60A4FEAB}" type="slidenum">
              <a:rPr lang="en-ZA" smtClean="0"/>
              <a:t>‹#›</a:t>
            </a:fld>
            <a:endParaRPr lang="en-ZA"/>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564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77949-3C70-4151-B8D0-961D4546C175}" type="datetimeFigureOut">
              <a:rPr lang="en-ZA" smtClean="0"/>
              <a:t>2022/04/10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4B7D048-2D05-4F6F-89A5-76BE60A4FEAB}" type="slidenum">
              <a:rPr lang="en-ZA" smtClean="0"/>
              <a:t>‹#›</a:t>
            </a:fld>
            <a:endParaRPr lang="en-ZA"/>
          </a:p>
        </p:txBody>
      </p:sp>
    </p:spTree>
    <p:extLst>
      <p:ext uri="{BB962C8B-B14F-4D97-AF65-F5344CB8AC3E}">
        <p14:creationId xmlns:p14="http://schemas.microsoft.com/office/powerpoint/2010/main" val="156114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4661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98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spTree>
    <p:extLst>
      <p:ext uri="{BB962C8B-B14F-4D97-AF65-F5344CB8AC3E}">
        <p14:creationId xmlns:p14="http://schemas.microsoft.com/office/powerpoint/2010/main" val="3354187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769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723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756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4314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spTree>
    <p:extLst>
      <p:ext uri="{BB962C8B-B14F-4D97-AF65-F5344CB8AC3E}">
        <p14:creationId xmlns:p14="http://schemas.microsoft.com/office/powerpoint/2010/main" val="410585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77949-3C70-4151-B8D0-961D4546C175}" type="datetimeFigureOut">
              <a:rPr lang="en-ZA" smtClean="0"/>
              <a:t>2022/04/10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4B7D048-2D05-4F6F-89A5-76BE60A4FEAB}" type="slidenum">
              <a:rPr lang="en-ZA" smtClean="0"/>
              <a:t>‹#›</a:t>
            </a:fld>
            <a:endParaRPr lang="en-ZA"/>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099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77949-3C70-4151-B8D0-961D4546C175}" type="datetimeFigureOut">
              <a:rPr lang="en-ZA" smtClean="0"/>
              <a:t>2022/04/10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4B7D048-2D05-4F6F-89A5-76BE60A4FEAB}" type="slidenum">
              <a:rPr lang="en-ZA" smtClean="0"/>
              <a:t>‹#›</a:t>
            </a:fld>
            <a:endParaRPr lang="en-ZA"/>
          </a:p>
        </p:txBody>
      </p:sp>
    </p:spTree>
    <p:extLst>
      <p:ext uri="{BB962C8B-B14F-4D97-AF65-F5344CB8AC3E}">
        <p14:creationId xmlns:p14="http://schemas.microsoft.com/office/powerpoint/2010/main" val="379112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77949-3C70-4151-B8D0-961D4546C175}" type="datetimeFigureOut">
              <a:rPr lang="en-ZA" smtClean="0"/>
              <a:t>2022/04/10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4B7D048-2D05-4F6F-89A5-76BE60A4FEAB}" type="slidenum">
              <a:rPr lang="en-ZA" smtClean="0"/>
              <a:t>‹#›</a:t>
            </a:fld>
            <a:endParaRPr lang="en-ZA"/>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6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77949-3C70-4151-B8D0-961D4546C175}" type="datetimeFigureOut">
              <a:rPr lang="en-ZA" smtClean="0"/>
              <a:t>2022/04/10</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4B7D048-2D05-4F6F-89A5-76BE60A4FEAB}" type="slidenum">
              <a:rPr lang="en-ZA" smtClean="0"/>
              <a:t>‹#›</a:t>
            </a:fld>
            <a:endParaRPr lang="en-Z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89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77949-3C70-4151-B8D0-961D4546C175}" type="datetimeFigureOut">
              <a:rPr lang="en-ZA" smtClean="0"/>
              <a:t>2022/04/10</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4B7D048-2D05-4F6F-89A5-76BE60A4FEAB}" type="slidenum">
              <a:rPr lang="en-ZA" smtClean="0"/>
              <a:t>‹#›</a:t>
            </a:fld>
            <a:endParaRPr lang="en-ZA"/>
          </a:p>
        </p:txBody>
      </p:sp>
    </p:spTree>
    <p:extLst>
      <p:ext uri="{BB962C8B-B14F-4D97-AF65-F5344CB8AC3E}">
        <p14:creationId xmlns:p14="http://schemas.microsoft.com/office/powerpoint/2010/main" val="18798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77949-3C70-4151-B8D0-961D4546C175}" type="datetimeFigureOut">
              <a:rPr lang="en-ZA" smtClean="0"/>
              <a:t>2022/04/10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4B7D048-2D05-4F6F-89A5-76BE60A4FEAB}" type="slidenum">
              <a:rPr lang="en-ZA" smtClean="0"/>
              <a:t>‹#›</a:t>
            </a:fld>
            <a:endParaRPr lang="en-ZA"/>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362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77949-3C70-4151-B8D0-961D4546C175}" type="datetimeFigureOut">
              <a:rPr lang="en-ZA" smtClean="0"/>
              <a:t>2022/04/10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4B7D048-2D05-4F6F-89A5-76BE60A4FEAB}" type="slidenum">
              <a:rPr lang="en-ZA" smtClean="0"/>
              <a:t>‹#›</a:t>
            </a:fld>
            <a:endParaRPr lang="en-ZA"/>
          </a:p>
        </p:txBody>
      </p:sp>
    </p:spTree>
    <p:extLst>
      <p:ext uri="{BB962C8B-B14F-4D97-AF65-F5344CB8AC3E}">
        <p14:creationId xmlns:p14="http://schemas.microsoft.com/office/powerpoint/2010/main" val="16509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F77949-3C70-4151-B8D0-961D4546C175}" type="datetimeFigureOut">
              <a:rPr lang="en-ZA" smtClean="0"/>
              <a:t>2022/04/10</a:t>
            </a:fld>
            <a:endParaRPr lang="en-ZA"/>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ZA"/>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B7D048-2D05-4F6F-89A5-76BE60A4FEAB}" type="slidenum">
              <a:rPr lang="en-ZA" smtClean="0"/>
              <a:t>‹#›</a:t>
            </a:fld>
            <a:endParaRPr lang="en-ZA"/>
          </a:p>
        </p:txBody>
      </p:sp>
    </p:spTree>
    <p:extLst>
      <p:ext uri="{BB962C8B-B14F-4D97-AF65-F5344CB8AC3E}">
        <p14:creationId xmlns:p14="http://schemas.microsoft.com/office/powerpoint/2010/main" val="9128628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46222/ajhtl.19770720-6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i.org/10.1111/j.1475-4959.2000.tb00034.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81DA-D0B1-4E4C-8A81-D94D5EA44C8B}"/>
              </a:ext>
            </a:extLst>
          </p:cNvPr>
          <p:cNvSpPr>
            <a:spLocks noGrp="1"/>
          </p:cNvSpPr>
          <p:nvPr>
            <p:ph type="ctrTitle"/>
          </p:nvPr>
        </p:nvSpPr>
        <p:spPr>
          <a:xfrm>
            <a:off x="2692398" y="801858"/>
            <a:ext cx="6815669" cy="3559127"/>
          </a:xfrm>
        </p:spPr>
        <p:txBody>
          <a:bodyPr>
            <a:noAutofit/>
          </a:bodyPr>
          <a:lstStyle/>
          <a:p>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ZA" sz="2800" b="1" dirty="0">
                <a:effectLst/>
                <a:latin typeface="Times New Roman" panose="02020603050405020304" pitchFamily="18" charset="0"/>
                <a:ea typeface="Calibri" panose="020F0502020204030204" pitchFamily="34" charset="0"/>
                <a:cs typeface="Times New Roman" panose="02020603050405020304" pitchFamily="18" charset="0"/>
              </a:rPr>
            </a:br>
            <a:r>
              <a:rPr lang="en-ZA" sz="2400" b="1" dirty="0">
                <a:effectLst/>
                <a:latin typeface="Times New Roman" panose="02020603050405020304" pitchFamily="18" charset="0"/>
                <a:ea typeface="Calibri" panose="020F0502020204030204" pitchFamily="34" charset="0"/>
                <a:cs typeface="Times New Roman" panose="02020603050405020304" pitchFamily="18" charset="0"/>
              </a:rPr>
              <a:t>UNDERSTANDING “COMMUNITY” IN COMMUNITY BASED NATURAL RESOURCES MANAGEMENT (CBNRM): A CASE STUDY OF GHANZI DISTRICT IN BOTSWANA</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endParaRPr lang="en-ZA" dirty="0"/>
          </a:p>
        </p:txBody>
      </p:sp>
      <p:sp>
        <p:nvSpPr>
          <p:cNvPr id="3" name="Subtitle 2">
            <a:extLst>
              <a:ext uri="{FF2B5EF4-FFF2-40B4-BE49-F238E27FC236}">
                <a16:creationId xmlns:a16="http://schemas.microsoft.com/office/drawing/2014/main" id="{498F9BB7-98E7-48CE-970A-1E4CECB7F49F}"/>
              </a:ext>
            </a:extLst>
          </p:cNvPr>
          <p:cNvSpPr>
            <a:spLocks noGrp="1"/>
          </p:cNvSpPr>
          <p:nvPr>
            <p:ph type="subTitle" idx="1"/>
          </p:nvPr>
        </p:nvSpPr>
        <p:spPr>
          <a:xfrm>
            <a:off x="2404534" y="3769895"/>
            <a:ext cx="7103534" cy="1443788"/>
          </a:xfrm>
        </p:spPr>
        <p:txBody>
          <a:bodyPr>
            <a:normAutofit fontScale="92500" lnSpcReduction="20000"/>
          </a:bodyPr>
          <a:lstStyle/>
          <a:p>
            <a:pPr algn="l"/>
            <a:r>
              <a:rPr lang="en-ZA" dirty="0"/>
              <a:t>Olorato </a:t>
            </a:r>
            <a:r>
              <a:rPr lang="en-ZA" dirty="0" err="1"/>
              <a:t>Boineelo</a:t>
            </a:r>
            <a:r>
              <a:rPr lang="en-ZA" dirty="0"/>
              <a:t> Kaekwe</a:t>
            </a:r>
          </a:p>
          <a:p>
            <a:pPr algn="l"/>
            <a:r>
              <a:rPr lang="en-ZA" dirty="0"/>
              <a:t>Natural Resources and the Environment, MSc</a:t>
            </a:r>
          </a:p>
          <a:p>
            <a:pPr algn="l"/>
            <a:r>
              <a:rPr lang="en-ZA" dirty="0"/>
              <a:t>Advisors: Cat Ashcraft and Heidi </a:t>
            </a:r>
            <a:r>
              <a:rPr lang="en-ZA" dirty="0" err="1"/>
              <a:t>Asbjornsen</a:t>
            </a:r>
            <a:endParaRPr lang="en-ZA" dirty="0"/>
          </a:p>
          <a:p>
            <a:pPr algn="l"/>
            <a:r>
              <a:rPr lang="en-ZA" dirty="0" err="1"/>
              <a:t>Fikirte</a:t>
            </a:r>
            <a:r>
              <a:rPr lang="en-ZA" dirty="0"/>
              <a:t> Erda( committee member)</a:t>
            </a:r>
          </a:p>
        </p:txBody>
      </p:sp>
      <p:pic>
        <p:nvPicPr>
          <p:cNvPr id="7" name="Picture 6" descr="Logo, company name&#10;&#10;Description automatically generated">
            <a:extLst>
              <a:ext uri="{FF2B5EF4-FFF2-40B4-BE49-F238E27FC236}">
                <a16:creationId xmlns:a16="http://schemas.microsoft.com/office/drawing/2014/main" id="{A5BC1422-7193-49B2-AD25-59295B2C3E6D}"/>
              </a:ext>
            </a:extLst>
          </p:cNvPr>
          <p:cNvPicPr>
            <a:picLocks noChangeAspect="1"/>
          </p:cNvPicPr>
          <p:nvPr/>
        </p:nvPicPr>
        <p:blipFill rotWithShape="1">
          <a:blip r:embed="rId3">
            <a:extLst>
              <a:ext uri="{28A0092B-C50C-407E-A947-70E740481C1C}">
                <a14:useLocalDpi xmlns:a14="http://schemas.microsoft.com/office/drawing/2010/main" val="0"/>
              </a:ext>
            </a:extLst>
          </a:blip>
          <a:srcRect t="35210" b="35353"/>
          <a:stretch/>
        </p:blipFill>
        <p:spPr>
          <a:xfrm>
            <a:off x="7244292" y="4082470"/>
            <a:ext cx="2543175" cy="471055"/>
          </a:xfrm>
          <a:prstGeom prst="rect">
            <a:avLst/>
          </a:prstGeom>
        </p:spPr>
      </p:pic>
    </p:spTree>
    <p:extLst>
      <p:ext uri="{BB962C8B-B14F-4D97-AF65-F5344CB8AC3E}">
        <p14:creationId xmlns:p14="http://schemas.microsoft.com/office/powerpoint/2010/main" val="188774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giraffes grazing in a field&#10;&#10;Description automatically generated with medium confidence">
            <a:extLst>
              <a:ext uri="{FF2B5EF4-FFF2-40B4-BE49-F238E27FC236}">
                <a16:creationId xmlns:a16="http://schemas.microsoft.com/office/drawing/2014/main" id="{B04FACA8-FB18-4382-B09A-297D4A4B68F0}"/>
              </a:ext>
            </a:extLst>
          </p:cNvPr>
          <p:cNvPicPr>
            <a:picLocks noChangeAspect="1"/>
          </p:cNvPicPr>
          <p:nvPr/>
        </p:nvPicPr>
        <p:blipFill rotWithShape="1">
          <a:blip r:embed="rId3">
            <a:alphaModFix amt="35000"/>
          </a:blip>
          <a:srcRect t="593" b="24407"/>
          <a:stretch/>
        </p:blipFill>
        <p:spPr>
          <a:xfrm>
            <a:off x="20" y="10"/>
            <a:ext cx="12191980" cy="6857990"/>
          </a:xfrm>
          <a:prstGeom prst="rect">
            <a:avLst/>
          </a:prstGeom>
        </p:spPr>
      </p:pic>
      <p:sp>
        <p:nvSpPr>
          <p:cNvPr id="2" name="Title 1">
            <a:extLst>
              <a:ext uri="{FF2B5EF4-FFF2-40B4-BE49-F238E27FC236}">
                <a16:creationId xmlns:a16="http://schemas.microsoft.com/office/drawing/2014/main" id="{29D8680F-0C11-4257-AC9F-4868E794B758}"/>
              </a:ext>
            </a:extLst>
          </p:cNvPr>
          <p:cNvSpPr>
            <a:spLocks noGrp="1"/>
          </p:cNvSpPr>
          <p:nvPr>
            <p:ph type="title"/>
          </p:nvPr>
        </p:nvSpPr>
        <p:spPr>
          <a:xfrm>
            <a:off x="1295402" y="982132"/>
            <a:ext cx="9601196" cy="1303867"/>
          </a:xfrm>
        </p:spPr>
        <p:txBody>
          <a:bodyPr>
            <a:normAutofit/>
          </a:bodyPr>
          <a:lstStyle/>
          <a:p>
            <a:r>
              <a:rPr lang="en-ZA" dirty="0">
                <a:solidFill>
                  <a:srgbClr val="FFFFFF"/>
                </a:solidFill>
              </a:rPr>
              <a:t>THANK YOU!</a:t>
            </a:r>
          </a:p>
        </p:txBody>
      </p:sp>
      <p:cxnSp>
        <p:nvCxnSpPr>
          <p:cNvPr id="16" name="Straight Connector 15">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27991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C0C2-6B42-4383-AA8E-AB5F1C208FC6}"/>
              </a:ext>
            </a:extLst>
          </p:cNvPr>
          <p:cNvSpPr>
            <a:spLocks noGrp="1"/>
          </p:cNvSpPr>
          <p:nvPr>
            <p:ph type="title"/>
          </p:nvPr>
        </p:nvSpPr>
        <p:spPr/>
        <p:txBody>
          <a:bodyPr>
            <a:normAutofit/>
          </a:bodyPr>
          <a:lstStyle/>
          <a:p>
            <a:r>
              <a:rPr lang="en-ZA" dirty="0"/>
              <a:t>CBNRM in Botswana</a:t>
            </a:r>
          </a:p>
        </p:txBody>
      </p:sp>
      <p:sp>
        <p:nvSpPr>
          <p:cNvPr id="3" name="Content Placeholder 2">
            <a:extLst>
              <a:ext uri="{FF2B5EF4-FFF2-40B4-BE49-F238E27FC236}">
                <a16:creationId xmlns:a16="http://schemas.microsoft.com/office/drawing/2014/main" id="{86076D7C-CBC0-416D-853E-9DA1A30323AF}"/>
              </a:ext>
            </a:extLst>
          </p:cNvPr>
          <p:cNvSpPr>
            <a:spLocks noGrp="1"/>
          </p:cNvSpPr>
          <p:nvPr>
            <p:ph sz="half" idx="2"/>
          </p:nvPr>
        </p:nvSpPr>
        <p:spPr>
          <a:xfrm>
            <a:off x="1295400" y="2630906"/>
            <a:ext cx="4718304" cy="3244962"/>
          </a:xfrm>
        </p:spPr>
        <p:txBody>
          <a:bodyPr>
            <a:normAutofit/>
          </a:bodyPr>
          <a:lstStyle/>
          <a:p>
            <a:r>
              <a:rPr lang="en-ZA" dirty="0"/>
              <a:t>Introduced in 1989 </a:t>
            </a:r>
          </a:p>
          <a:p>
            <a:r>
              <a:rPr lang="en-ZA" dirty="0"/>
              <a:t>The main objective was to establish a foundation for conservation-based development by creating opportunities for community participation in natural resources management (CBNRM Policy, 2007). </a:t>
            </a:r>
          </a:p>
        </p:txBody>
      </p:sp>
      <p:pic>
        <p:nvPicPr>
          <p:cNvPr id="8" name="Content Placeholder 7" descr="Map&#10;&#10;Description automatically generated">
            <a:extLst>
              <a:ext uri="{FF2B5EF4-FFF2-40B4-BE49-F238E27FC236}">
                <a16:creationId xmlns:a16="http://schemas.microsoft.com/office/drawing/2014/main" id="{00F57863-F594-48C4-AF5D-4D000500360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361382" y="2447636"/>
            <a:ext cx="3858489" cy="3508962"/>
          </a:xfrm>
        </p:spPr>
      </p:pic>
      <p:pic>
        <p:nvPicPr>
          <p:cNvPr id="5" name="Content Placeholder 7" descr="Map&#10;&#10;Description automatically generated">
            <a:extLst>
              <a:ext uri="{FF2B5EF4-FFF2-40B4-BE49-F238E27FC236}">
                <a16:creationId xmlns:a16="http://schemas.microsoft.com/office/drawing/2014/main" id="{434A8A38-E5CA-4F18-9D5C-7C546FE69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382" y="2366905"/>
            <a:ext cx="3858489" cy="3508962"/>
          </a:xfrm>
          <a:prstGeom prst="rect">
            <a:avLst/>
          </a:prstGeom>
        </p:spPr>
      </p:pic>
      <p:sp>
        <p:nvSpPr>
          <p:cNvPr id="4" name="TextBox 3">
            <a:extLst>
              <a:ext uri="{FF2B5EF4-FFF2-40B4-BE49-F238E27FC236}">
                <a16:creationId xmlns:a16="http://schemas.microsoft.com/office/drawing/2014/main" id="{8EA4F138-CA66-46BD-B0E6-9AD052FFB786}"/>
              </a:ext>
            </a:extLst>
          </p:cNvPr>
          <p:cNvSpPr txBox="1"/>
          <p:nvPr/>
        </p:nvSpPr>
        <p:spPr>
          <a:xfrm>
            <a:off x="8180248" y="5962772"/>
            <a:ext cx="4592207" cy="261610"/>
          </a:xfrm>
          <a:prstGeom prst="rect">
            <a:avLst/>
          </a:prstGeom>
          <a:noFill/>
        </p:spPr>
        <p:txBody>
          <a:bodyPr wrap="square" rtlCol="0">
            <a:spAutoFit/>
          </a:bodyPr>
          <a:lstStyle/>
          <a:p>
            <a:r>
              <a:rPr lang="en-ZA" sz="1100" dirty="0"/>
              <a:t>https://www.dol.gov/agencies/ilab/country/ilab-botswana</a:t>
            </a:r>
          </a:p>
        </p:txBody>
      </p:sp>
    </p:spTree>
    <p:extLst>
      <p:ext uri="{BB962C8B-B14F-4D97-AF65-F5344CB8AC3E}">
        <p14:creationId xmlns:p14="http://schemas.microsoft.com/office/powerpoint/2010/main" val="352938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082CED77-FB3D-48E0-A061-D7DB525D66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2196" y="468786"/>
            <a:ext cx="5711440" cy="5571067"/>
          </a:xfrm>
          <a:prstGeom prst="rect">
            <a:avLst/>
          </a:prstGeom>
        </p:spPr>
      </p:pic>
      <p:sp>
        <p:nvSpPr>
          <p:cNvPr id="6" name="TextBox 5">
            <a:extLst>
              <a:ext uri="{FF2B5EF4-FFF2-40B4-BE49-F238E27FC236}">
                <a16:creationId xmlns:a16="http://schemas.microsoft.com/office/drawing/2014/main" id="{89929EF0-EF3E-41B8-9F0A-A83F578C314C}"/>
              </a:ext>
            </a:extLst>
          </p:cNvPr>
          <p:cNvSpPr txBox="1"/>
          <p:nvPr/>
        </p:nvSpPr>
        <p:spPr>
          <a:xfrm>
            <a:off x="1558519" y="2634416"/>
            <a:ext cx="2691640" cy="2739211"/>
          </a:xfrm>
          <a:prstGeom prst="rect">
            <a:avLst/>
          </a:prstGeom>
          <a:noFill/>
        </p:spPr>
        <p:txBody>
          <a:bodyPr wrap="square" rtlCol="0">
            <a:spAutoFit/>
          </a:bodyPr>
          <a:lstStyle/>
          <a:p>
            <a:pPr marL="457200" indent="-457200">
              <a:buFont typeface="Arial" panose="020B0604020202020204" pitchFamily="34" charset="0"/>
              <a:buChar char="•"/>
            </a:pPr>
            <a:r>
              <a:rPr lang="en-ZA" sz="2000" b="1" dirty="0"/>
              <a:t>Size</a:t>
            </a:r>
            <a:r>
              <a:rPr lang="en-ZA" sz="2000" dirty="0"/>
              <a:t>- 1800 km²</a:t>
            </a:r>
          </a:p>
          <a:p>
            <a:pPr marL="457200" indent="-457200">
              <a:buFont typeface="Arial" panose="020B0604020202020204" pitchFamily="34" charset="0"/>
              <a:buChar char="•"/>
            </a:pPr>
            <a:r>
              <a:rPr lang="en-ZA" sz="2000" b="1" dirty="0"/>
              <a:t>Population</a:t>
            </a:r>
            <a:r>
              <a:rPr lang="en-ZA" sz="2000" dirty="0"/>
              <a:t>- 21 420</a:t>
            </a:r>
          </a:p>
          <a:p>
            <a:pPr marL="457200" indent="-457200">
              <a:buFont typeface="Arial" panose="020B0604020202020204" pitchFamily="34" charset="0"/>
              <a:buChar char="•"/>
            </a:pPr>
            <a:r>
              <a:rPr lang="en-ZA" sz="2000" b="1" dirty="0"/>
              <a:t>Ethnic groups</a:t>
            </a:r>
            <a:r>
              <a:rPr lang="en-ZA" sz="2000" dirty="0"/>
              <a:t>- </a:t>
            </a:r>
            <a:r>
              <a:rPr lang="en-ZA" sz="2000" dirty="0" err="1"/>
              <a:t>Basarwa</a:t>
            </a:r>
            <a:r>
              <a:rPr lang="en-ZA" sz="2000" dirty="0"/>
              <a:t> (San), </a:t>
            </a:r>
            <a:r>
              <a:rPr lang="en-ZA" sz="2000" dirty="0" err="1"/>
              <a:t>Baherero</a:t>
            </a:r>
            <a:r>
              <a:rPr lang="en-ZA" sz="2000" dirty="0"/>
              <a:t>, </a:t>
            </a:r>
            <a:r>
              <a:rPr lang="en-ZA" sz="2000" dirty="0" err="1"/>
              <a:t>Bakgalagadi</a:t>
            </a:r>
            <a:r>
              <a:rPr lang="en-ZA" sz="2000" dirty="0"/>
              <a:t> and Afrikaners </a:t>
            </a:r>
          </a:p>
          <a:p>
            <a:pPr marL="457200" indent="-457200">
              <a:buFont typeface="Arial" panose="020B0604020202020204" pitchFamily="34" charset="0"/>
              <a:buChar char="•"/>
            </a:pPr>
            <a:endParaRPr lang="en-ZA" sz="3200" dirty="0"/>
          </a:p>
        </p:txBody>
      </p:sp>
      <p:sp>
        <p:nvSpPr>
          <p:cNvPr id="11" name="Star: 5 Points 10">
            <a:extLst>
              <a:ext uri="{FF2B5EF4-FFF2-40B4-BE49-F238E27FC236}">
                <a16:creationId xmlns:a16="http://schemas.microsoft.com/office/drawing/2014/main" id="{C77A4ED2-A857-4CEC-81CD-A306BE290E33}"/>
              </a:ext>
            </a:extLst>
          </p:cNvPr>
          <p:cNvSpPr/>
          <p:nvPr/>
        </p:nvSpPr>
        <p:spPr>
          <a:xfrm>
            <a:off x="6163719" y="2869807"/>
            <a:ext cx="520504" cy="55919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extBox 1">
            <a:extLst>
              <a:ext uri="{FF2B5EF4-FFF2-40B4-BE49-F238E27FC236}">
                <a16:creationId xmlns:a16="http://schemas.microsoft.com/office/drawing/2014/main" id="{8463A1D9-6491-4425-92EB-2C63DBB986E0}"/>
              </a:ext>
            </a:extLst>
          </p:cNvPr>
          <p:cNvSpPr txBox="1"/>
          <p:nvPr/>
        </p:nvSpPr>
        <p:spPr>
          <a:xfrm>
            <a:off x="1558519" y="1649754"/>
            <a:ext cx="3224496" cy="769441"/>
          </a:xfrm>
          <a:prstGeom prst="rect">
            <a:avLst/>
          </a:prstGeom>
          <a:noFill/>
        </p:spPr>
        <p:txBody>
          <a:bodyPr wrap="square" rtlCol="0">
            <a:spAutoFit/>
          </a:bodyPr>
          <a:lstStyle/>
          <a:p>
            <a:r>
              <a:rPr lang="en-ZA" sz="4400" b="1" dirty="0"/>
              <a:t>Study Area</a:t>
            </a:r>
          </a:p>
        </p:txBody>
      </p:sp>
      <p:pic>
        <p:nvPicPr>
          <p:cNvPr id="17" name="Picture 16" descr="https://www.botswanatourism.co.bw/explore/central-kalahari-game-reserve&#10;&#10;Description automatically generated">
            <a:extLst>
              <a:ext uri="{FF2B5EF4-FFF2-40B4-BE49-F238E27FC236}">
                <a16:creationId xmlns:a16="http://schemas.microsoft.com/office/drawing/2014/main" id="{618A5790-B5A4-4CBC-B4FC-2A90F69CE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479" y="-682761"/>
            <a:ext cx="9144000" cy="6858000"/>
          </a:xfrm>
          <a:prstGeom prst="rect">
            <a:avLst/>
          </a:prstGeom>
        </p:spPr>
      </p:pic>
      <p:sp>
        <p:nvSpPr>
          <p:cNvPr id="18" name="TextBox 17">
            <a:extLst>
              <a:ext uri="{FF2B5EF4-FFF2-40B4-BE49-F238E27FC236}">
                <a16:creationId xmlns:a16="http://schemas.microsoft.com/office/drawing/2014/main" id="{E7D02D3A-146E-4353-B02F-5532AD3D6DC9}"/>
              </a:ext>
            </a:extLst>
          </p:cNvPr>
          <p:cNvSpPr txBox="1"/>
          <p:nvPr/>
        </p:nvSpPr>
        <p:spPr>
          <a:xfrm>
            <a:off x="1663862" y="5655340"/>
            <a:ext cx="7416669" cy="369332"/>
          </a:xfrm>
          <a:prstGeom prst="rect">
            <a:avLst/>
          </a:prstGeom>
          <a:noFill/>
        </p:spPr>
        <p:txBody>
          <a:bodyPr wrap="square" rtlCol="0">
            <a:spAutoFit/>
          </a:bodyPr>
          <a:lstStyle/>
          <a:p>
            <a:r>
              <a:rPr lang="en-ZA" dirty="0"/>
              <a:t>https://www.botswanatourism.co.bw/explore/central-kalahari-game-reserve</a:t>
            </a:r>
          </a:p>
        </p:txBody>
      </p:sp>
      <p:pic>
        <p:nvPicPr>
          <p:cNvPr id="20" name="Picture 19" descr="A group of zebras run through a grassy field&#10;&#10;Description automatically generated with medium confidence">
            <a:extLst>
              <a:ext uri="{FF2B5EF4-FFF2-40B4-BE49-F238E27FC236}">
                <a16:creationId xmlns:a16="http://schemas.microsoft.com/office/drawing/2014/main" id="{DBDDB353-79B4-4345-86DB-20CEEBC49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521" y="-455856"/>
            <a:ext cx="10348148" cy="6858000"/>
          </a:xfrm>
          <a:prstGeom prst="rect">
            <a:avLst/>
          </a:prstGeom>
        </p:spPr>
      </p:pic>
      <p:sp>
        <p:nvSpPr>
          <p:cNvPr id="21" name="TextBox 20">
            <a:extLst>
              <a:ext uri="{FF2B5EF4-FFF2-40B4-BE49-F238E27FC236}">
                <a16:creationId xmlns:a16="http://schemas.microsoft.com/office/drawing/2014/main" id="{2E7E92F5-5730-4910-9638-EF016F3CEDB7}"/>
              </a:ext>
            </a:extLst>
          </p:cNvPr>
          <p:cNvSpPr txBox="1"/>
          <p:nvPr/>
        </p:nvSpPr>
        <p:spPr>
          <a:xfrm>
            <a:off x="1742479" y="5599930"/>
            <a:ext cx="9144000" cy="369332"/>
          </a:xfrm>
          <a:prstGeom prst="rect">
            <a:avLst/>
          </a:prstGeom>
          <a:noFill/>
        </p:spPr>
        <p:txBody>
          <a:bodyPr wrap="square" rtlCol="0">
            <a:spAutoFit/>
          </a:bodyPr>
          <a:lstStyle/>
          <a:p>
            <a:r>
              <a:rPr lang="en-ZA" dirty="0"/>
              <a:t>https://www.cheetahconservationbotswana.org/uploads/6/4/3/3/64330039/5569840.jpg</a:t>
            </a:r>
          </a:p>
        </p:txBody>
      </p:sp>
      <p:sp>
        <p:nvSpPr>
          <p:cNvPr id="22" name="TextBox 21">
            <a:extLst>
              <a:ext uri="{FF2B5EF4-FFF2-40B4-BE49-F238E27FC236}">
                <a16:creationId xmlns:a16="http://schemas.microsoft.com/office/drawing/2014/main" id="{101659A7-5EAE-4CF5-9B06-BFB3E7CFF567}"/>
              </a:ext>
            </a:extLst>
          </p:cNvPr>
          <p:cNvSpPr txBox="1"/>
          <p:nvPr/>
        </p:nvSpPr>
        <p:spPr>
          <a:xfrm>
            <a:off x="4739406" y="6048281"/>
            <a:ext cx="7255214" cy="253916"/>
          </a:xfrm>
          <a:prstGeom prst="rect">
            <a:avLst/>
          </a:prstGeom>
          <a:noFill/>
        </p:spPr>
        <p:txBody>
          <a:bodyPr wrap="square" rtlCol="0">
            <a:spAutoFit/>
          </a:bodyPr>
          <a:lstStyle/>
          <a:p>
            <a:r>
              <a:rPr lang="en-ZA" sz="1050" dirty="0"/>
              <a:t>https://www.researchgate.net/profile/Brijesh-Thapa/publication/339337031/figure/fig1/AS:861201093386241@1582337749950</a:t>
            </a:r>
          </a:p>
        </p:txBody>
      </p:sp>
    </p:spTree>
    <p:extLst>
      <p:ext uri="{BB962C8B-B14F-4D97-AF65-F5344CB8AC3E}">
        <p14:creationId xmlns:p14="http://schemas.microsoft.com/office/powerpoint/2010/main" val="31520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8873-9FCB-45BF-804F-D2184512B4B6}"/>
              </a:ext>
            </a:extLst>
          </p:cNvPr>
          <p:cNvSpPr>
            <a:spLocks noGrp="1"/>
          </p:cNvSpPr>
          <p:nvPr>
            <p:ph type="title"/>
          </p:nvPr>
        </p:nvSpPr>
        <p:spPr/>
        <p:txBody>
          <a:bodyPr>
            <a:normAutofit/>
          </a:bodyPr>
          <a:lstStyle/>
          <a:p>
            <a:r>
              <a:rPr lang="en-ZA"/>
              <a:t>Policy objectives</a:t>
            </a:r>
            <a:endParaRPr lang="en-ZA" dirty="0"/>
          </a:p>
        </p:txBody>
      </p:sp>
      <p:sp>
        <p:nvSpPr>
          <p:cNvPr id="7" name="Content Placeholder 6">
            <a:extLst>
              <a:ext uri="{FF2B5EF4-FFF2-40B4-BE49-F238E27FC236}">
                <a16:creationId xmlns:a16="http://schemas.microsoft.com/office/drawing/2014/main" id="{4AE19E1F-35AF-42AF-8D9D-40912D31D53D}"/>
              </a:ext>
            </a:extLst>
          </p:cNvPr>
          <p:cNvSpPr>
            <a:spLocks noGrp="1"/>
          </p:cNvSpPr>
          <p:nvPr>
            <p:ph idx="1"/>
          </p:nvPr>
        </p:nvSpPr>
        <p:spPr/>
        <p:txBody>
          <a:bodyPr/>
          <a:lstStyle/>
          <a:p>
            <a:r>
              <a:rPr lang="en-ZA" dirty="0"/>
              <a:t>Establish a framework that provides incentives for communities to manage natural resources in a sustainable manner</a:t>
            </a:r>
          </a:p>
          <a:p>
            <a:r>
              <a:rPr lang="en-ZA" dirty="0"/>
              <a:t>Create opportunities for community participation in natural resources management</a:t>
            </a:r>
          </a:p>
          <a:p>
            <a:r>
              <a:rPr lang="en-ZA" dirty="0"/>
              <a:t>Encourage communities to participate meaningfully in the monitoring of CBNRM</a:t>
            </a:r>
          </a:p>
          <a:p>
            <a:pPr marL="0" indent="0">
              <a:buNone/>
            </a:pPr>
            <a:r>
              <a:rPr lang="en-ZA" dirty="0"/>
              <a:t>(CBNRM Policy, 2007)</a:t>
            </a:r>
          </a:p>
        </p:txBody>
      </p:sp>
    </p:spTree>
    <p:extLst>
      <p:ext uri="{BB962C8B-B14F-4D97-AF65-F5344CB8AC3E}">
        <p14:creationId xmlns:p14="http://schemas.microsoft.com/office/powerpoint/2010/main" val="26607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B31C-9096-485B-AF34-E2210BA18B96}"/>
              </a:ext>
            </a:extLst>
          </p:cNvPr>
          <p:cNvSpPr>
            <a:spLocks noGrp="1"/>
          </p:cNvSpPr>
          <p:nvPr>
            <p:ph type="title"/>
          </p:nvPr>
        </p:nvSpPr>
        <p:spPr/>
        <p:txBody>
          <a:bodyPr/>
          <a:lstStyle/>
          <a:p>
            <a:r>
              <a:rPr lang="en-ZA" dirty="0"/>
              <a:t>Key issues identified from literature</a:t>
            </a:r>
          </a:p>
        </p:txBody>
      </p:sp>
      <p:sp>
        <p:nvSpPr>
          <p:cNvPr id="3" name="Content Placeholder 2">
            <a:extLst>
              <a:ext uri="{FF2B5EF4-FFF2-40B4-BE49-F238E27FC236}">
                <a16:creationId xmlns:a16="http://schemas.microsoft.com/office/drawing/2014/main" id="{3B96CF97-44CC-427B-8DB3-F9E1EC95CEC7}"/>
              </a:ext>
            </a:extLst>
          </p:cNvPr>
          <p:cNvSpPr>
            <a:spLocks noGrp="1"/>
          </p:cNvSpPr>
          <p:nvPr>
            <p:ph idx="1"/>
          </p:nvPr>
        </p:nvSpPr>
        <p:spPr/>
        <p:txBody>
          <a:bodyPr>
            <a:normAutofit/>
          </a:bodyPr>
          <a:lstStyle/>
          <a:p>
            <a:r>
              <a:rPr lang="en-ZA" dirty="0"/>
              <a:t>Lack of power devolution (Twyman, 2000; Cassidy, 2020)</a:t>
            </a:r>
          </a:p>
          <a:p>
            <a:r>
              <a:rPr lang="en-ZA" dirty="0"/>
              <a:t>Limited benefits to intended beneficiaries (</a:t>
            </a:r>
            <a:r>
              <a:rPr lang="en-ZA" dirty="0" err="1"/>
              <a:t>Sebudubudu</a:t>
            </a:r>
            <a:r>
              <a:rPr lang="en-ZA" dirty="0"/>
              <a:t> et al, 2014)</a:t>
            </a:r>
          </a:p>
          <a:p>
            <a:r>
              <a:rPr lang="en-ZA" dirty="0"/>
              <a:t>Short-term nature (</a:t>
            </a:r>
            <a:r>
              <a:rPr lang="en-ZA" dirty="0" err="1"/>
              <a:t>Mbaiwa</a:t>
            </a:r>
            <a:r>
              <a:rPr lang="en-ZA" dirty="0"/>
              <a:t>, 2015)</a:t>
            </a:r>
          </a:p>
          <a:p>
            <a:r>
              <a:rPr lang="en-ZA" dirty="0"/>
              <a:t>Reliance on foreign involvement (</a:t>
            </a:r>
            <a:r>
              <a:rPr lang="en-ZA" dirty="0" err="1"/>
              <a:t>Ngwira</a:t>
            </a:r>
            <a:r>
              <a:rPr lang="en-ZA" dirty="0"/>
              <a:t> et al, 2013)</a:t>
            </a:r>
            <a:endParaRPr lang="en-ZA" b="1" dirty="0"/>
          </a:p>
          <a:p>
            <a:pPr marL="0" indent="0">
              <a:buNone/>
            </a:pPr>
            <a:r>
              <a:rPr lang="en-ZA" sz="3200" b="1" dirty="0"/>
              <a:t>              </a:t>
            </a:r>
            <a:r>
              <a:rPr lang="en-ZA" sz="4000" b="1" dirty="0"/>
              <a:t>the implementation process…</a:t>
            </a:r>
            <a:endParaRPr lang="en-ZA" sz="3200" b="1" dirty="0"/>
          </a:p>
        </p:txBody>
      </p:sp>
      <p:pic>
        <p:nvPicPr>
          <p:cNvPr id="4" name="Picture 3">
            <a:extLst>
              <a:ext uri="{FF2B5EF4-FFF2-40B4-BE49-F238E27FC236}">
                <a16:creationId xmlns:a16="http://schemas.microsoft.com/office/drawing/2014/main" id="{482E1EA5-681A-441A-AA53-330DAEAC16A8}"/>
              </a:ext>
            </a:extLst>
          </p:cNvPr>
          <p:cNvPicPr>
            <a:picLocks noChangeAspect="1"/>
          </p:cNvPicPr>
          <p:nvPr/>
        </p:nvPicPr>
        <p:blipFill>
          <a:blip r:embed="rId3"/>
          <a:stretch>
            <a:fillRect/>
          </a:stretch>
        </p:blipFill>
        <p:spPr>
          <a:xfrm>
            <a:off x="2285670" y="892844"/>
            <a:ext cx="7620660" cy="5072312"/>
          </a:xfrm>
          <a:prstGeom prst="rect">
            <a:avLst/>
          </a:prstGeom>
        </p:spPr>
      </p:pic>
      <p:pic>
        <p:nvPicPr>
          <p:cNvPr id="5" name="Picture 4">
            <a:extLst>
              <a:ext uri="{FF2B5EF4-FFF2-40B4-BE49-F238E27FC236}">
                <a16:creationId xmlns:a16="http://schemas.microsoft.com/office/drawing/2014/main" id="{6F6D43E2-1A1C-4860-A694-7195F01E6D4D}"/>
              </a:ext>
            </a:extLst>
          </p:cNvPr>
          <p:cNvPicPr>
            <a:picLocks noChangeAspect="1"/>
          </p:cNvPicPr>
          <p:nvPr/>
        </p:nvPicPr>
        <p:blipFill>
          <a:blip r:embed="rId4"/>
          <a:stretch>
            <a:fillRect/>
          </a:stretch>
        </p:blipFill>
        <p:spPr>
          <a:xfrm>
            <a:off x="2285669" y="5453048"/>
            <a:ext cx="7620660" cy="512108"/>
          </a:xfrm>
          <a:prstGeom prst="rect">
            <a:avLst/>
          </a:prstGeom>
        </p:spPr>
      </p:pic>
      <p:pic>
        <p:nvPicPr>
          <p:cNvPr id="6" name="Picture 5">
            <a:extLst>
              <a:ext uri="{FF2B5EF4-FFF2-40B4-BE49-F238E27FC236}">
                <a16:creationId xmlns:a16="http://schemas.microsoft.com/office/drawing/2014/main" id="{5BB1A05E-83F5-4165-9695-35BE8B888A4B}"/>
              </a:ext>
            </a:extLst>
          </p:cNvPr>
          <p:cNvPicPr>
            <a:picLocks noChangeAspect="1"/>
          </p:cNvPicPr>
          <p:nvPr/>
        </p:nvPicPr>
        <p:blipFill>
          <a:blip r:embed="rId5"/>
          <a:stretch>
            <a:fillRect/>
          </a:stretch>
        </p:blipFill>
        <p:spPr>
          <a:xfrm>
            <a:off x="291702" y="166687"/>
            <a:ext cx="11608594" cy="6524626"/>
          </a:xfrm>
          <a:prstGeom prst="rect">
            <a:avLst/>
          </a:prstGeom>
        </p:spPr>
      </p:pic>
    </p:spTree>
    <p:extLst>
      <p:ext uri="{BB962C8B-B14F-4D97-AF65-F5344CB8AC3E}">
        <p14:creationId xmlns:p14="http://schemas.microsoft.com/office/powerpoint/2010/main" val="220138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52E3-BE81-4024-B546-E8042E1E164A}"/>
              </a:ext>
            </a:extLst>
          </p:cNvPr>
          <p:cNvSpPr>
            <a:spLocks noGrp="1"/>
          </p:cNvSpPr>
          <p:nvPr>
            <p:ph type="title"/>
          </p:nvPr>
        </p:nvSpPr>
        <p:spPr/>
        <p:txBody>
          <a:bodyPr/>
          <a:lstStyle/>
          <a:p>
            <a:r>
              <a:rPr lang="en-ZA" dirty="0"/>
              <a:t>Research objectives</a:t>
            </a:r>
          </a:p>
        </p:txBody>
      </p:sp>
      <p:sp>
        <p:nvSpPr>
          <p:cNvPr id="3" name="Content Placeholder 2">
            <a:extLst>
              <a:ext uri="{FF2B5EF4-FFF2-40B4-BE49-F238E27FC236}">
                <a16:creationId xmlns:a16="http://schemas.microsoft.com/office/drawing/2014/main" id="{E9D020BC-D31C-46D4-B013-C83B480EA83B}"/>
              </a:ext>
            </a:extLst>
          </p:cNvPr>
          <p:cNvSpPr>
            <a:spLocks noGrp="1"/>
          </p:cNvSpPr>
          <p:nvPr>
            <p:ph idx="1"/>
          </p:nvPr>
        </p:nvSpPr>
        <p:spPr/>
        <p:txBody>
          <a:bodyPr>
            <a:normAutofit/>
          </a:bodyPr>
          <a:lstStyle/>
          <a:p>
            <a:pPr marL="0" indent="0">
              <a:buNone/>
            </a:pPr>
            <a:r>
              <a:rPr lang="en-ZA" dirty="0"/>
              <a:t>To uncover and understand the community </a:t>
            </a:r>
            <a:r>
              <a:rPr lang="en-ZA" b="1" dirty="0"/>
              <a:t>perceptions</a:t>
            </a:r>
            <a:r>
              <a:rPr lang="en-ZA" dirty="0"/>
              <a:t> of CBNRM.</a:t>
            </a:r>
          </a:p>
          <a:p>
            <a:pPr marL="0" indent="0">
              <a:buNone/>
            </a:pPr>
            <a:endParaRPr lang="en-ZA" dirty="0"/>
          </a:p>
          <a:p>
            <a:pPr>
              <a:buFont typeface="Wingdings" panose="05000000000000000000" pitchFamily="2" charset="2"/>
              <a:buChar char="§"/>
            </a:pPr>
            <a:r>
              <a:rPr lang="en-ZA" dirty="0"/>
              <a:t>Understand what </a:t>
            </a:r>
            <a:r>
              <a:rPr lang="en-ZA" b="1" dirty="0"/>
              <a:t>community participation </a:t>
            </a:r>
            <a:r>
              <a:rPr lang="en-ZA" dirty="0"/>
              <a:t>means in practice</a:t>
            </a:r>
          </a:p>
          <a:p>
            <a:pPr>
              <a:buFont typeface="Wingdings" panose="05000000000000000000" pitchFamily="2" charset="2"/>
              <a:buChar char="§"/>
            </a:pPr>
            <a:r>
              <a:rPr lang="en-ZA" dirty="0"/>
              <a:t>Understand how the implementation of the program influences participation and consequently rural development</a:t>
            </a:r>
          </a:p>
        </p:txBody>
      </p:sp>
    </p:spTree>
    <p:extLst>
      <p:ext uri="{BB962C8B-B14F-4D97-AF65-F5344CB8AC3E}">
        <p14:creationId xmlns:p14="http://schemas.microsoft.com/office/powerpoint/2010/main" val="1868867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22FD-43FD-4260-AC83-CD7770582EDF}"/>
              </a:ext>
            </a:extLst>
          </p:cNvPr>
          <p:cNvSpPr>
            <a:spLocks noGrp="1"/>
          </p:cNvSpPr>
          <p:nvPr>
            <p:ph type="title"/>
          </p:nvPr>
        </p:nvSpPr>
        <p:spPr/>
        <p:txBody>
          <a:bodyPr/>
          <a:lstStyle/>
          <a:p>
            <a:r>
              <a:rPr lang="en-ZA" dirty="0"/>
              <a:t>Methods</a:t>
            </a:r>
          </a:p>
        </p:txBody>
      </p:sp>
      <p:sp>
        <p:nvSpPr>
          <p:cNvPr id="3" name="Content Placeholder 2">
            <a:extLst>
              <a:ext uri="{FF2B5EF4-FFF2-40B4-BE49-F238E27FC236}">
                <a16:creationId xmlns:a16="http://schemas.microsoft.com/office/drawing/2014/main" id="{180837A5-B9EC-44C5-AA6C-72A644DE2885}"/>
              </a:ext>
            </a:extLst>
          </p:cNvPr>
          <p:cNvSpPr>
            <a:spLocks noGrp="1"/>
          </p:cNvSpPr>
          <p:nvPr>
            <p:ph idx="1"/>
          </p:nvPr>
        </p:nvSpPr>
        <p:spPr/>
        <p:txBody>
          <a:bodyPr>
            <a:normAutofit/>
          </a:bodyPr>
          <a:lstStyle/>
          <a:p>
            <a:pPr marL="0" indent="0">
              <a:buNone/>
            </a:pPr>
            <a:endParaRPr lang="en-ZA" dirty="0"/>
          </a:p>
          <a:p>
            <a:pPr marL="0" indent="0">
              <a:buNone/>
            </a:pPr>
            <a:r>
              <a:rPr lang="en-ZA" dirty="0"/>
              <a:t>Qualitative research methods </a:t>
            </a:r>
          </a:p>
          <a:p>
            <a:pPr lvl="1"/>
            <a:r>
              <a:rPr lang="en-ZA" dirty="0"/>
              <a:t>Interviews (semi-structured)</a:t>
            </a:r>
          </a:p>
          <a:p>
            <a:pPr lvl="1" algn="just">
              <a:buFont typeface="Wingdings" panose="05000000000000000000" pitchFamily="2" charset="2"/>
              <a:buChar char="Ø"/>
            </a:pPr>
            <a:r>
              <a:rPr lang="en-ZA" dirty="0"/>
              <a:t> institutional interviews (TAC)</a:t>
            </a:r>
          </a:p>
          <a:p>
            <a:pPr lvl="1"/>
            <a:r>
              <a:rPr lang="en-ZA" dirty="0"/>
              <a:t>Participant observation (project stakeholder meetings)</a:t>
            </a:r>
          </a:p>
          <a:p>
            <a:pPr lvl="1">
              <a:buFont typeface="Wingdings" panose="05000000000000000000" pitchFamily="2" charset="2"/>
              <a:buChar char="Ø"/>
            </a:pPr>
            <a:r>
              <a:rPr lang="en-ZA" dirty="0"/>
              <a:t> focus groups</a:t>
            </a:r>
          </a:p>
          <a:p>
            <a:pPr marL="0" indent="0">
              <a:buNone/>
            </a:pPr>
            <a:endParaRPr lang="en-ZA" dirty="0"/>
          </a:p>
          <a:p>
            <a:pPr marL="0" indent="0">
              <a:buNone/>
            </a:pPr>
            <a:endParaRPr lang="en-ZA" dirty="0"/>
          </a:p>
        </p:txBody>
      </p:sp>
    </p:spTree>
    <p:extLst>
      <p:ext uri="{BB962C8B-B14F-4D97-AF65-F5344CB8AC3E}">
        <p14:creationId xmlns:p14="http://schemas.microsoft.com/office/powerpoint/2010/main" val="3561907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B008-5463-4FBE-A883-DB51A7AD3904}"/>
              </a:ext>
            </a:extLst>
          </p:cNvPr>
          <p:cNvSpPr>
            <a:spLocks noGrp="1"/>
          </p:cNvSpPr>
          <p:nvPr>
            <p:ph type="title"/>
          </p:nvPr>
        </p:nvSpPr>
        <p:spPr/>
        <p:txBody>
          <a:bodyPr/>
          <a:lstStyle/>
          <a:p>
            <a:r>
              <a:rPr lang="en-ZA" dirty="0"/>
              <a:t>Expected outcomes</a:t>
            </a:r>
          </a:p>
        </p:txBody>
      </p:sp>
      <p:sp>
        <p:nvSpPr>
          <p:cNvPr id="3" name="Content Placeholder 2">
            <a:extLst>
              <a:ext uri="{FF2B5EF4-FFF2-40B4-BE49-F238E27FC236}">
                <a16:creationId xmlns:a16="http://schemas.microsoft.com/office/drawing/2014/main" id="{D2FCF9BD-DB6E-4FFA-928A-9A4A652FA630}"/>
              </a:ext>
            </a:extLst>
          </p:cNvPr>
          <p:cNvSpPr>
            <a:spLocks noGrp="1"/>
          </p:cNvSpPr>
          <p:nvPr>
            <p:ph idx="1"/>
          </p:nvPr>
        </p:nvSpPr>
        <p:spPr/>
        <p:txBody>
          <a:bodyPr>
            <a:normAutofit/>
          </a:bodyPr>
          <a:lstStyle/>
          <a:p>
            <a:endParaRPr lang="en-GB" dirty="0"/>
          </a:p>
          <a:p>
            <a:r>
              <a:rPr lang="en-GB" dirty="0"/>
              <a:t>characterization and analysis of public participation opportunities, </a:t>
            </a:r>
          </a:p>
          <a:p>
            <a:r>
              <a:rPr lang="en-GB" dirty="0"/>
              <a:t>amplification of the voices of community participants, </a:t>
            </a:r>
          </a:p>
          <a:p>
            <a:r>
              <a:rPr lang="en-GB" dirty="0"/>
              <a:t>analysis of CBNRM implementation, and </a:t>
            </a:r>
          </a:p>
          <a:p>
            <a:r>
              <a:rPr lang="en-GB" dirty="0"/>
              <a:t>recommendations for improving CBNRM implementation. </a:t>
            </a:r>
          </a:p>
          <a:p>
            <a:endParaRPr lang="en-ZA" dirty="0"/>
          </a:p>
        </p:txBody>
      </p:sp>
    </p:spTree>
    <p:extLst>
      <p:ext uri="{BB962C8B-B14F-4D97-AF65-F5344CB8AC3E}">
        <p14:creationId xmlns:p14="http://schemas.microsoft.com/office/powerpoint/2010/main" val="92436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0685-D140-40C6-A0DB-8A4F2C2257F2}"/>
              </a:ext>
            </a:extLst>
          </p:cNvPr>
          <p:cNvSpPr>
            <a:spLocks noGrp="1"/>
          </p:cNvSpPr>
          <p:nvPr>
            <p:ph type="title"/>
          </p:nvPr>
        </p:nvSpPr>
        <p:spPr/>
        <p:txBody>
          <a:bodyPr/>
          <a:lstStyle/>
          <a:p>
            <a:r>
              <a:rPr lang="en-ZA" dirty="0"/>
              <a:t>References</a:t>
            </a:r>
          </a:p>
        </p:txBody>
      </p:sp>
      <p:sp>
        <p:nvSpPr>
          <p:cNvPr id="3" name="Content Placeholder 2">
            <a:extLst>
              <a:ext uri="{FF2B5EF4-FFF2-40B4-BE49-F238E27FC236}">
                <a16:creationId xmlns:a16="http://schemas.microsoft.com/office/drawing/2014/main" id="{0C7BC273-5ADA-43D4-9100-DFD1A89F35F9}"/>
              </a:ext>
            </a:extLst>
          </p:cNvPr>
          <p:cNvSpPr>
            <a:spLocks noGrp="1"/>
          </p:cNvSpPr>
          <p:nvPr>
            <p:ph idx="1"/>
          </p:nvPr>
        </p:nvSpPr>
        <p:spPr/>
        <p:txBody>
          <a:bodyPr>
            <a:normAutofit fontScale="40000" lnSpcReduction="20000"/>
          </a:bodyPr>
          <a:lstStyle/>
          <a:p>
            <a:pPr algn="just">
              <a:lnSpc>
                <a:spcPct val="150000"/>
              </a:lnSpc>
              <a:spcAft>
                <a:spcPts val="800"/>
              </a:spcAft>
            </a:pP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Cassidy L. Power dynamics and new directions in the recent evolution of CBNRM in Botswana. Conservation Science and Practice. 2021;3:e205. https://doi.org/ 10.1111/csp2.20</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Lekgau</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R.J. &amp;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Tichaawa</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T.M. (2020). Community Perceptions on the Socio-economic Impacts of Wildlife Tourism from the Kgalagadi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Transfrontier</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Park in Botswana: The Case of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Tsabong</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African Journal of Hospitality, Tourism and Leisure, 9(6):1044-1059. DOI: </a:t>
            </a:r>
            <a:r>
              <a:rPr lang="en-ZA"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https://doi.org/10.46222/ajhtl.19770720-67</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Mbaiwa</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J. E. (2015). Community-based natural resource management in Botswana. In </a:t>
            </a:r>
            <a:r>
              <a:rPr lang="en-ZA" sz="1800" i="1" dirty="0">
                <a:effectLst/>
                <a:latin typeface="Times New Roman" panose="02020603050405020304" pitchFamily="18" charset="0"/>
                <a:ea typeface="Calibri" panose="020F0502020204030204" pitchFamily="34" charset="0"/>
                <a:cs typeface="Times New Roman" panose="02020603050405020304" pitchFamily="18" charset="0"/>
              </a:rPr>
              <a:t>Institutional arrangements for conservation, development and tourism in Eastern and Southern Africa</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(pp. 59-80). Springer, Dordrecht.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Moswete</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N., &amp; Thapa, B. (2018, January). Local communities, CBOs/trusts, and people–park relationships: A case study of the Kgalagadi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Transfrontier</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Park, Botswana. In </a:t>
            </a:r>
            <a:r>
              <a:rPr lang="en-ZA" sz="1800" i="1" dirty="0">
                <a:effectLst/>
                <a:latin typeface="Times New Roman" panose="02020603050405020304" pitchFamily="18" charset="0"/>
                <a:ea typeface="Calibri" panose="020F0502020204030204" pitchFamily="34" charset="0"/>
                <a:cs typeface="Times New Roman" panose="02020603050405020304" pitchFamily="18" charset="0"/>
              </a:rPr>
              <a:t>The George Wright Forum</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(Vol. 35, No. 1, pp. 96-108). George Wright Society.</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Ngwira</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P. M.,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Mbaiwa</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J. E., &amp; Kolawole, O. D. (2013). Community based natural resource management, tourism and poverty alleviation in Southern Africa: What works and what doesn’t work.</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Read, B. L. (2018). Serial interviews: When and why to talk to someone more than once. </a:t>
            </a:r>
            <a:r>
              <a:rPr lang="en-ZA" sz="1800" i="1" dirty="0">
                <a:effectLst/>
                <a:latin typeface="Times New Roman" panose="02020603050405020304" pitchFamily="18" charset="0"/>
                <a:ea typeface="Calibri" panose="020F0502020204030204" pitchFamily="34" charset="0"/>
                <a:cs typeface="Times New Roman" panose="02020603050405020304" pitchFamily="18" charset="0"/>
              </a:rPr>
              <a:t>International Journal of Qualitative Methods</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ZA" sz="1800" i="1" dirty="0">
                <a:effectLst/>
                <a:latin typeface="Times New Roman" panose="02020603050405020304" pitchFamily="18" charset="0"/>
                <a:ea typeface="Calibri" panose="020F0502020204030204" pitchFamily="34" charset="0"/>
                <a:cs typeface="Times New Roman" panose="02020603050405020304" pitchFamily="18" charset="0"/>
              </a:rPr>
              <a:t>17</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(1), 1609406918783452.</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Republic of Botswana (2007). Community Based Natural Resource Management Policy. Botswana: Government Printers.</a:t>
            </a:r>
            <a:endParaRPr lang="en-ZA"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Sebudubudu</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Makepe</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P. M.,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Montsi</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K., &amp; </a:t>
            </a:r>
            <a:r>
              <a:rPr lang="en-ZA" sz="1800" dirty="0" err="1">
                <a:effectLst/>
                <a:latin typeface="Times New Roman" panose="02020603050405020304" pitchFamily="18" charset="0"/>
                <a:ea typeface="Calibri" panose="020F0502020204030204" pitchFamily="34" charset="0"/>
                <a:cs typeface="Times New Roman" panose="02020603050405020304" pitchFamily="18" charset="0"/>
              </a:rPr>
              <a:t>Bodilenyane</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K. (2014). Governance of Land and Natural Resource for Sustainable Development in Botswana: Possible Lessons for the Agricultural and Tourism Sectors. </a:t>
            </a:r>
            <a:r>
              <a:rPr lang="en-ZA" sz="1800" i="1" dirty="0">
                <a:effectLst/>
                <a:latin typeface="Times New Roman" panose="02020603050405020304" pitchFamily="18" charset="0"/>
                <a:ea typeface="Calibri" panose="020F0502020204030204" pitchFamily="34" charset="0"/>
                <a:cs typeface="Times New Roman" panose="02020603050405020304" pitchFamily="18" charset="0"/>
              </a:rPr>
              <a:t>International Journal of African Development</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ZA" sz="1800" i="1" dirty="0">
                <a:effectLst/>
                <a:latin typeface="Times New Roman" panose="02020603050405020304" pitchFamily="18" charset="0"/>
                <a:ea typeface="Calibri" panose="020F0502020204030204" pitchFamily="34" charset="0"/>
                <a:cs typeface="Times New Roman" panose="02020603050405020304" pitchFamily="18" charset="0"/>
              </a:rPr>
              <a:t>2</a:t>
            </a: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(1), 7.</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ZA" sz="1800" dirty="0">
                <a:effectLst/>
                <a:latin typeface="Times New Roman" panose="02020603050405020304" pitchFamily="18" charset="0"/>
                <a:ea typeface="Calibri" panose="020F0502020204030204" pitchFamily="34" charset="0"/>
                <a:cs typeface="Times New Roman" panose="02020603050405020304" pitchFamily="18" charset="0"/>
              </a:rPr>
              <a:t>Twyman, C. (2000), Participatory Conservation? Community-based Natural Resource Management in Botswana. Geographical Journal, 166: 323-335. </a:t>
            </a:r>
            <a:r>
              <a:rPr lang="en-ZA"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https://doi.org/10.1111/j.1475-4959.2000.tb00034.x</a:t>
            </a:r>
            <a:endParaRPr lang="en-ZA"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rtl="0">
              <a:spcBef>
                <a:spcPts val="1200"/>
              </a:spcBef>
              <a:spcAft>
                <a:spcPts val="1200"/>
              </a:spcAft>
            </a:pPr>
            <a:endParaRPr lang="en-ZA" dirty="0"/>
          </a:p>
        </p:txBody>
      </p:sp>
    </p:spTree>
    <p:extLst>
      <p:ext uri="{BB962C8B-B14F-4D97-AF65-F5344CB8AC3E}">
        <p14:creationId xmlns:p14="http://schemas.microsoft.com/office/powerpoint/2010/main" val="33188592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3404</TotalTime>
  <Words>1279</Words>
  <Application>Microsoft Office PowerPoint</Application>
  <PresentationFormat>Widescreen</PresentationFormat>
  <Paragraphs>101</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Garamond</vt:lpstr>
      <vt:lpstr>Times New Roman</vt:lpstr>
      <vt:lpstr>Wingdings</vt:lpstr>
      <vt:lpstr>Organic</vt:lpstr>
      <vt:lpstr>          UNDERSTANDING “COMMUNITY” IN COMMUNITY BASED NATURAL RESOURCES MANAGEMENT (CBNRM): A CASE STUDY OF GHANZI DISTRICT IN BOTSWANA </vt:lpstr>
      <vt:lpstr>CBNRM in Botswana</vt:lpstr>
      <vt:lpstr>PowerPoint Presentation</vt:lpstr>
      <vt:lpstr>Policy objectives</vt:lpstr>
      <vt:lpstr>Key issues identified from literature</vt:lpstr>
      <vt:lpstr>Research objectives</vt:lpstr>
      <vt:lpstr>Methods</vt:lpstr>
      <vt:lpstr>Expected outcomes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“COMMUNITY” IN COMMUNITY BASED NATURAL RESOURCES MANAGEMENT (CBNRM): A CASE STUDY OF GHANZI DISTRICT IN BOTSWANA </dc:title>
  <dc:creator>Olorato Kaekwe</dc:creator>
  <cp:lastModifiedBy>Olorato Kaekwe</cp:lastModifiedBy>
  <cp:revision>101</cp:revision>
  <dcterms:created xsi:type="dcterms:W3CDTF">2022-03-08T18:56:30Z</dcterms:created>
  <dcterms:modified xsi:type="dcterms:W3CDTF">2022-04-10T20:22:16Z</dcterms:modified>
</cp:coreProperties>
</file>