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40233600" cy="32918400"/>
  <p:notesSz cx="6858000" cy="9144000"/>
  <p:defaultTextStyle>
    <a:defPPr>
      <a:defRPr lang="en-US"/>
    </a:defPPr>
    <a:lvl1pPr marL="0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1pPr>
    <a:lvl2pPr marL="1755648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2pPr>
    <a:lvl3pPr marL="3511296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3pPr>
    <a:lvl4pPr marL="5266944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4pPr>
    <a:lvl5pPr marL="7022592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5pPr>
    <a:lvl6pPr marL="8778240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6pPr>
    <a:lvl7pPr marL="10533888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7pPr>
    <a:lvl8pPr marL="12289536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8pPr>
    <a:lvl9pPr marL="14045184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F6E1B"/>
    <a:srgbClr val="5DD664"/>
    <a:srgbClr val="388F3C"/>
    <a:srgbClr val="4BAF50"/>
    <a:srgbClr val="49984B"/>
    <a:srgbClr val="5BBD5C"/>
    <a:srgbClr val="7CFF7C"/>
    <a:srgbClr val="03B602"/>
    <a:srgbClr val="7AF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/>
    <p:restoredTop sz="94614"/>
  </p:normalViewPr>
  <p:slideViewPr>
    <p:cSldViewPr snapToGrid="0" snapToObjects="1">
      <p:cViewPr>
        <p:scale>
          <a:sx n="50" d="100"/>
          <a:sy n="50" d="100"/>
        </p:scale>
        <p:origin x="136" y="-6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88B-E444-4742-A9B7-24878115647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8E2E-FAA2-9D48-B4CD-FDBE04620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4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88B-E444-4742-A9B7-24878115647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8E2E-FAA2-9D48-B4CD-FDBE04620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7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752600"/>
            <a:ext cx="867537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752600"/>
            <a:ext cx="2552319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88B-E444-4742-A9B7-24878115647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8E2E-FAA2-9D48-B4CD-FDBE04620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88B-E444-4742-A9B7-24878115647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8E2E-FAA2-9D48-B4CD-FDBE04620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88B-E444-4742-A9B7-24878115647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8E2E-FAA2-9D48-B4CD-FDBE04620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88B-E444-4742-A9B7-24878115647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8E2E-FAA2-9D48-B4CD-FDBE04620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7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2024360"/>
            <a:ext cx="1702069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8069582"/>
            <a:ext cx="17104520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2024360"/>
            <a:ext cx="17104520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88B-E444-4742-A9B7-24878115647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8E2E-FAA2-9D48-B4CD-FDBE04620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2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88B-E444-4742-A9B7-24878115647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8E2E-FAA2-9D48-B4CD-FDBE04620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88B-E444-4742-A9B7-24878115647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8E2E-FAA2-9D48-B4CD-FDBE04620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739647"/>
            <a:ext cx="20368260" cy="2339340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88B-E444-4742-A9B7-24878115647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8E2E-FAA2-9D48-B4CD-FDBE04620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8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739647"/>
            <a:ext cx="20368260" cy="2339340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88B-E444-4742-A9B7-24878115647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8E2E-FAA2-9D48-B4CD-FDBE04620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0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588B-E444-4742-A9B7-248781156475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8E2E-FAA2-9D48-B4CD-FDBE04620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tiff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D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44AE96-87BE-B445-802A-B5266DDBD161}"/>
              </a:ext>
            </a:extLst>
          </p:cNvPr>
          <p:cNvSpPr/>
          <p:nvPr/>
        </p:nvSpPr>
        <p:spPr>
          <a:xfrm>
            <a:off x="457200" y="457200"/>
            <a:ext cx="39319200" cy="4114800"/>
          </a:xfrm>
          <a:prstGeom prst="rect">
            <a:avLst/>
          </a:prstGeom>
          <a:solidFill>
            <a:srgbClr val="388F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dirty="0"/>
              <a:t>High-Frequency Data Reveal Patterns of Dissolved Organic Matter Production </a:t>
            </a:r>
          </a:p>
          <a:p>
            <a:pPr algn="ctr"/>
            <a:r>
              <a:rPr lang="en-US" sz="6600" dirty="0"/>
              <a:t>and Nitrate Removal Within a Low-Head Coastal Reservoir – B51M-2417</a:t>
            </a:r>
          </a:p>
          <a:p>
            <a:pPr algn="ctr"/>
            <a:r>
              <a:rPr lang="en-US" sz="4400" dirty="0"/>
              <a:t>Christopher Whitney*, Wilfred </a:t>
            </a:r>
            <a:r>
              <a:rPr lang="en-US" sz="4400" dirty="0" err="1"/>
              <a:t>Wollheim</a:t>
            </a:r>
            <a:endParaRPr lang="en-US" sz="4400" dirty="0"/>
          </a:p>
          <a:p>
            <a:pPr algn="ctr"/>
            <a:r>
              <a:rPr lang="en-US" sz="4400" dirty="0"/>
              <a:t>University of New Hampshire, Department of Natural Resources and the Environment</a:t>
            </a:r>
          </a:p>
          <a:p>
            <a:pPr algn="ctr"/>
            <a:r>
              <a:rPr lang="en-US" sz="4400" dirty="0"/>
              <a:t> *</a:t>
            </a:r>
            <a:r>
              <a:rPr lang="en-US" sz="4400" dirty="0" err="1"/>
              <a:t>chris.whitney@unh.edu</a:t>
            </a:r>
            <a:endParaRPr lang="en-US" sz="4400" dirty="0"/>
          </a:p>
          <a:p>
            <a:pPr algn="ctr"/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08910-ADA1-DE4C-9DD0-7F13A3D92844}"/>
              </a:ext>
            </a:extLst>
          </p:cNvPr>
          <p:cNvSpPr/>
          <p:nvPr/>
        </p:nvSpPr>
        <p:spPr>
          <a:xfrm>
            <a:off x="457200" y="5029200"/>
            <a:ext cx="10058400" cy="914400"/>
          </a:xfrm>
          <a:prstGeom prst="rect">
            <a:avLst/>
          </a:prstGeom>
          <a:solidFill>
            <a:srgbClr val="388F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A0B7B-17AD-8147-A5F8-CEC546B9D7E8}"/>
              </a:ext>
            </a:extLst>
          </p:cNvPr>
          <p:cNvSpPr/>
          <p:nvPr/>
        </p:nvSpPr>
        <p:spPr>
          <a:xfrm>
            <a:off x="27889200" y="5029200"/>
            <a:ext cx="11887200" cy="914400"/>
          </a:xfrm>
          <a:prstGeom prst="rect">
            <a:avLst/>
          </a:prstGeom>
          <a:solidFill>
            <a:srgbClr val="388F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Sensor Calibrations Vary by Instrument and Matrix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CC7215-1EC7-7E46-A7A3-BBC392712A65}"/>
              </a:ext>
            </a:extLst>
          </p:cNvPr>
          <p:cNvSpPr/>
          <p:nvPr/>
        </p:nvSpPr>
        <p:spPr>
          <a:xfrm>
            <a:off x="457200" y="14630400"/>
            <a:ext cx="10058400" cy="914400"/>
          </a:xfrm>
          <a:prstGeom prst="rect">
            <a:avLst/>
          </a:prstGeom>
          <a:solidFill>
            <a:srgbClr val="388F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Study Area &amp; Methods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5B523-6DCF-A94E-8114-CD6160AC656F}"/>
              </a:ext>
            </a:extLst>
          </p:cNvPr>
          <p:cNvSpPr/>
          <p:nvPr/>
        </p:nvSpPr>
        <p:spPr>
          <a:xfrm>
            <a:off x="27889200" y="20574000"/>
            <a:ext cx="11887200" cy="914400"/>
          </a:xfrm>
          <a:prstGeom prst="rect">
            <a:avLst/>
          </a:prstGeom>
          <a:solidFill>
            <a:srgbClr val="388F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Conclusions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192065-E605-9B43-82AC-F6E9DEAA54B0}"/>
              </a:ext>
            </a:extLst>
          </p:cNvPr>
          <p:cNvSpPr/>
          <p:nvPr/>
        </p:nvSpPr>
        <p:spPr>
          <a:xfrm>
            <a:off x="457200" y="5943600"/>
            <a:ext cx="10058400" cy="822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Dissolved organic matter (DOM) is often the primary form of dissolved organic carbon (DOC) and nitrogen (DON) in aquatic ecosystems while nitrate (NO</a:t>
            </a:r>
            <a:r>
              <a:rPr lang="en-US" sz="3200" baseline="-25000" dirty="0">
                <a:solidFill>
                  <a:schemeClr val="tx1"/>
                </a:solidFill>
              </a:rPr>
              <a:t>3</a:t>
            </a:r>
            <a:r>
              <a:rPr lang="en-US" sz="3200" dirty="0">
                <a:solidFill>
                  <a:schemeClr val="tx1"/>
                </a:solidFill>
              </a:rPr>
              <a:t>) is the primary form of inorganic nitrogen, usually associated with human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Impoundments receive large amounts of DOM where it can be stored, transformed, and exported downstream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Fluorescent and ultraviolet in situ sensors can quantify concentrations of DOC, DON, and NO</a:t>
            </a:r>
            <a:r>
              <a:rPr lang="en-US" sz="3200" baseline="-25000" dirty="0">
                <a:solidFill>
                  <a:schemeClr val="tx1"/>
                </a:solidFill>
              </a:rPr>
              <a:t>3</a:t>
            </a:r>
            <a:r>
              <a:rPr lang="en-US" sz="3200" dirty="0">
                <a:solidFill>
                  <a:schemeClr val="tx1"/>
                </a:solidFill>
              </a:rPr>
              <a:t> with reasonable accuracy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High-frequency mass balances of DOC, DON, and NO</a:t>
            </a:r>
            <a:r>
              <a:rPr lang="en-US" sz="3200" baseline="-25000" dirty="0">
                <a:solidFill>
                  <a:schemeClr val="tx1"/>
                </a:solidFill>
              </a:rPr>
              <a:t>3</a:t>
            </a:r>
            <a:r>
              <a:rPr lang="en-US" sz="3200" dirty="0">
                <a:solidFill>
                  <a:schemeClr val="tx1"/>
                </a:solidFill>
              </a:rPr>
              <a:t> can provide information on dominant biogeochemical processes taking place in impoundments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1CF5EB-28DD-104E-831C-376F77466870}"/>
              </a:ext>
            </a:extLst>
          </p:cNvPr>
          <p:cNvSpPr/>
          <p:nvPr/>
        </p:nvSpPr>
        <p:spPr>
          <a:xfrm>
            <a:off x="457200" y="15544800"/>
            <a:ext cx="10058400" cy="1691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A95731-C941-144B-BDC2-D6AFC7867F66}"/>
              </a:ext>
            </a:extLst>
          </p:cNvPr>
          <p:cNvSpPr/>
          <p:nvPr/>
        </p:nvSpPr>
        <p:spPr>
          <a:xfrm>
            <a:off x="10972800" y="5029200"/>
            <a:ext cx="16459200" cy="274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DD61A2-676E-014B-99CB-C2BD752E6888}"/>
              </a:ext>
            </a:extLst>
          </p:cNvPr>
          <p:cNvSpPr/>
          <p:nvPr/>
        </p:nvSpPr>
        <p:spPr>
          <a:xfrm>
            <a:off x="27889200" y="5943600"/>
            <a:ext cx="11887200" cy="777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52B061-245D-2746-9A0E-C18E7B1977EC}"/>
              </a:ext>
            </a:extLst>
          </p:cNvPr>
          <p:cNvSpPr/>
          <p:nvPr/>
        </p:nvSpPr>
        <p:spPr>
          <a:xfrm>
            <a:off x="27889200" y="21488400"/>
            <a:ext cx="11887200" cy="822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" rtlCol="0" anchor="t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In situ sensors can be used successfully to estimate input-output mass balances of DOC, DON, and NO</a:t>
            </a:r>
            <a:r>
              <a:rPr lang="en-US" sz="4000" baseline="-25000" dirty="0">
                <a:solidFill>
                  <a:schemeClr val="tx1"/>
                </a:solidFill>
              </a:rPr>
              <a:t>3</a:t>
            </a:r>
            <a:r>
              <a:rPr lang="en-US" sz="4000" dirty="0">
                <a:solidFill>
                  <a:schemeClr val="tx1"/>
                </a:solidFill>
              </a:rPr>
              <a:t> in fluvial systems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High-frequency DOC, DON, and NO</a:t>
            </a:r>
            <a:r>
              <a:rPr lang="en-US" sz="4000" baseline="-25000" dirty="0">
                <a:solidFill>
                  <a:schemeClr val="tx1"/>
                </a:solidFill>
              </a:rPr>
              <a:t>3</a:t>
            </a:r>
            <a:r>
              <a:rPr lang="en-US" sz="4000" dirty="0">
                <a:solidFill>
                  <a:schemeClr val="tx1"/>
                </a:solidFill>
              </a:rPr>
              <a:t> mass balances help determine the timing of when shifts in biogeochemical processing occurs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However, in situ sensors are susceptible to many different types of failure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007512-5B12-BA48-A5BB-99BF6539A154}"/>
              </a:ext>
            </a:extLst>
          </p:cNvPr>
          <p:cNvSpPr/>
          <p:nvPr/>
        </p:nvSpPr>
        <p:spPr>
          <a:xfrm>
            <a:off x="27889200" y="30175200"/>
            <a:ext cx="11887200" cy="914400"/>
          </a:xfrm>
          <a:prstGeom prst="rect">
            <a:avLst/>
          </a:prstGeom>
          <a:solidFill>
            <a:srgbClr val="388F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Acknowledgements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8742DE-B304-1945-803B-4725B29335FA}"/>
              </a:ext>
            </a:extLst>
          </p:cNvPr>
          <p:cNvSpPr/>
          <p:nvPr/>
        </p:nvSpPr>
        <p:spPr>
          <a:xfrm>
            <a:off x="27889200" y="31089600"/>
            <a:ext cx="11887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tx1"/>
                </a:solidFill>
              </a:rPr>
              <a:t>Plum Island Ecosystems LTER (OCE–1238281 and 1637630)</a:t>
            </a:r>
          </a:p>
          <a:p>
            <a:r>
              <a:rPr lang="en-US" sz="3600" dirty="0">
                <a:solidFill>
                  <a:schemeClr val="tx1"/>
                </a:solidFill>
              </a:rPr>
              <a:t>EPA STAR Graduate Research Fellowship (FP-917819)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17C5831-D706-484C-B526-885DCBAB1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2" r="13944"/>
          <a:stretch/>
        </p:blipFill>
        <p:spPr>
          <a:xfrm>
            <a:off x="914402" y="1763488"/>
            <a:ext cx="2446021" cy="2286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D47FE6-D400-2945-A9AA-2B7F777AE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58"/>
          <a:stretch/>
        </p:blipFill>
        <p:spPr>
          <a:xfrm>
            <a:off x="37635182" y="1828803"/>
            <a:ext cx="1871983" cy="2286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B98E3AA-8E4F-4C4F-8B7E-FC1D4CE34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022" y="1828802"/>
            <a:ext cx="2286000" cy="2286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BA299C-3E01-D646-929E-34D299BD0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1718" y="1748580"/>
            <a:ext cx="2621415" cy="2286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029CA572-1118-174E-AAFF-AD20081E7AA1}"/>
              </a:ext>
            </a:extLst>
          </p:cNvPr>
          <p:cNvSpPr/>
          <p:nvPr/>
        </p:nvSpPr>
        <p:spPr>
          <a:xfrm>
            <a:off x="27889200" y="15087600"/>
            <a:ext cx="118872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t"/>
          <a:lstStyle/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369FBD8-06DD-AC47-A303-8409C8067B1A}"/>
              </a:ext>
            </a:extLst>
          </p:cNvPr>
          <p:cNvSpPr/>
          <p:nvPr/>
        </p:nvSpPr>
        <p:spPr>
          <a:xfrm>
            <a:off x="27889200" y="14173200"/>
            <a:ext cx="11887200" cy="914400"/>
          </a:xfrm>
          <a:prstGeom prst="rect">
            <a:avLst/>
          </a:prstGeom>
          <a:solidFill>
            <a:srgbClr val="388F3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Reservoirs Alter Downstream C:N Fluxes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2AB5AD-693D-B849-9AAB-99D4A2E3FB6D}"/>
                  </a:ext>
                </a:extLst>
              </p:cNvPr>
              <p:cNvSpPr txBox="1"/>
              <p:nvPr/>
            </p:nvSpPr>
            <p:spPr>
              <a:xfrm>
                <a:off x="457200" y="25991462"/>
                <a:ext cx="10058400" cy="649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Study takes place in the reservoir created by the South Middleton Dam on the Ipswich River in Middleton, MA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Paired SUNA NO</a:t>
                </a:r>
                <a:r>
                  <a:rPr lang="en-US" sz="3200" baseline="-25000" dirty="0"/>
                  <a:t>3</a:t>
                </a:r>
                <a:r>
                  <a:rPr lang="en-US" sz="3200" dirty="0"/>
                  <a:t> sensors and Turner C3 Fluorometers were deployed at the input and output of the reservoir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Fluorescent dissolved organic matter (</a:t>
                </a:r>
                <a:r>
                  <a:rPr lang="en-US" sz="3200" dirty="0" err="1"/>
                  <a:t>fDOM</a:t>
                </a:r>
                <a:r>
                  <a:rPr lang="en-US" sz="3200" dirty="0"/>
                  <a:t>) from Turners converted to DOC and DON via grab samples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Removal of catchment-area weighted DOC, DON, and NO</a:t>
                </a:r>
                <a:r>
                  <a:rPr lang="en-US" sz="3200" baseline="-25000" dirty="0"/>
                  <a:t>3</a:t>
                </a:r>
                <a:r>
                  <a:rPr lang="en-US" sz="3200" dirty="0"/>
                  <a:t> calculated as: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2AB5AD-693D-B849-9AAB-99D4A2E3F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991462"/>
                <a:ext cx="10058400" cy="6494085"/>
              </a:xfrm>
              <a:prstGeom prst="rect">
                <a:avLst/>
              </a:prstGeom>
              <a:blipFill>
                <a:blip r:embed="rId6"/>
                <a:stretch>
                  <a:fillRect l="-1515" t="-1172" b="-17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260FE779-ACFC-4544-AE9A-67B9837D68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10" t="8544" r="6710" b="8543"/>
          <a:stretch/>
        </p:blipFill>
        <p:spPr>
          <a:xfrm>
            <a:off x="916988" y="19015119"/>
            <a:ext cx="9267571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2929579-65A7-3948-BC28-D6DBB33BE5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68845" y="13512800"/>
            <a:ext cx="15467106" cy="100822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2FB1722-8E4F-284E-BF1A-45902DA66178}"/>
              </a:ext>
            </a:extLst>
          </p:cNvPr>
          <p:cNvSpPr txBox="1"/>
          <p:nvPr/>
        </p:nvSpPr>
        <p:spPr>
          <a:xfrm>
            <a:off x="11201400" y="5336880"/>
            <a:ext cx="16002000" cy="77724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800" dirty="0"/>
              <a:t>High-frequency mass balances of DOC, DON and NO</a:t>
            </a:r>
            <a:r>
              <a:rPr lang="en-US" sz="6800" baseline="-25000" dirty="0"/>
              <a:t>3</a:t>
            </a:r>
            <a:r>
              <a:rPr lang="en-US" sz="6800" dirty="0"/>
              <a:t> determined via in situ sensors can tell us when water bodies shift from removal to production of organic carbon, organic nitrogen and NO</a:t>
            </a:r>
            <a:r>
              <a:rPr lang="en-US" sz="6800" baseline="-25000" dirty="0"/>
              <a:t>3</a:t>
            </a:r>
            <a:r>
              <a:rPr lang="en-US" sz="6800" dirty="0"/>
              <a:t>, suggesting changes in dominant biogeochemical processes and processing rates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87112B4F-A286-4348-B490-D7633D542D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6228" b="10088"/>
          <a:stretch/>
        </p:blipFill>
        <p:spPr>
          <a:xfrm>
            <a:off x="28000237" y="6329680"/>
            <a:ext cx="11665126" cy="429768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1976423A-D9BB-1C4B-87E4-7D3927B12C07}"/>
              </a:ext>
            </a:extLst>
          </p:cNvPr>
          <p:cNvSpPr/>
          <p:nvPr/>
        </p:nvSpPr>
        <p:spPr>
          <a:xfrm>
            <a:off x="14097000" y="19415760"/>
            <a:ext cx="512064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Datalogger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995D030-FB06-AB49-B7EA-9D8B4762C217}"/>
              </a:ext>
            </a:extLst>
          </p:cNvPr>
          <p:cNvSpPr/>
          <p:nvPr/>
        </p:nvSpPr>
        <p:spPr>
          <a:xfrm>
            <a:off x="19227800" y="19415760"/>
            <a:ext cx="1197864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Wiper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3667C5D-98A2-4142-9387-50905468693A}"/>
              </a:ext>
            </a:extLst>
          </p:cNvPr>
          <p:cNvCxnSpPr>
            <a:cxnSpLocks/>
          </p:cNvCxnSpPr>
          <p:nvPr/>
        </p:nvCxnSpPr>
        <p:spPr>
          <a:xfrm>
            <a:off x="17068800" y="13690600"/>
            <a:ext cx="0" cy="2377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824FCA2-13A6-8E4C-93A7-BA89E50B5D07}"/>
              </a:ext>
            </a:extLst>
          </p:cNvPr>
          <p:cNvCxnSpPr>
            <a:cxnSpLocks/>
          </p:cNvCxnSpPr>
          <p:nvPr/>
        </p:nvCxnSpPr>
        <p:spPr>
          <a:xfrm>
            <a:off x="16425722" y="16535400"/>
            <a:ext cx="0" cy="2377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66ED1D0-6A1E-9F42-872C-BFE7A6FE16E6}"/>
              </a:ext>
            </a:extLst>
          </p:cNvPr>
          <p:cNvSpPr txBox="1"/>
          <p:nvPr/>
        </p:nvSpPr>
        <p:spPr>
          <a:xfrm>
            <a:off x="18236157" y="18150731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6/17/19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8EEAA74-2D70-6D4D-A628-764CE72DC924}"/>
              </a:ext>
            </a:extLst>
          </p:cNvPr>
          <p:cNvSpPr txBox="1"/>
          <p:nvPr/>
        </p:nvSpPr>
        <p:spPr>
          <a:xfrm>
            <a:off x="13764943" y="15188972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6/30/19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BA2238B-CAEB-CD45-A77D-23C265BF94BE}"/>
              </a:ext>
            </a:extLst>
          </p:cNvPr>
          <p:cNvSpPr txBox="1"/>
          <p:nvPr/>
        </p:nvSpPr>
        <p:spPr>
          <a:xfrm>
            <a:off x="11429999" y="23926799"/>
            <a:ext cx="155448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/>
              <a:t>Shift from DOC removal to DOC production occurred on 6/30/19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/>
              <a:t>Shift from DON removal to DON production occurred roughly 2 weeks earlier on 6/17/19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/>
              <a:t>SUNA at reservoir inflow plagued with issues resulting in missing data:</a:t>
            </a:r>
          </a:p>
          <a:p>
            <a:pPr marL="2612898" lvl="1" indent="-857250">
              <a:buFont typeface="Arial" panose="020B0604020202020204" pitchFamily="34" charset="0"/>
              <a:buChar char="•"/>
            </a:pPr>
            <a:r>
              <a:rPr lang="en-US" sz="3600" dirty="0"/>
              <a:t>Campbell Datalogger failure from 5/8/19 to 8/1/19</a:t>
            </a:r>
          </a:p>
          <a:p>
            <a:pPr marL="2612898" lvl="1" indent="-857250">
              <a:buFont typeface="Arial" panose="020B0604020202020204" pitchFamily="34" charset="0"/>
              <a:buChar char="•"/>
            </a:pPr>
            <a:r>
              <a:rPr lang="en-US" sz="3600" dirty="0"/>
              <a:t>SUNA wiper failure from 8/1/19 to 8/22/19</a:t>
            </a:r>
          </a:p>
          <a:p>
            <a:pPr marL="2612898" lvl="1" indent="-857250">
              <a:buFont typeface="Arial" panose="020B0604020202020204" pitchFamily="34" charset="0"/>
              <a:buChar char="•"/>
            </a:pPr>
            <a:r>
              <a:rPr lang="en-US" sz="3600" dirty="0"/>
              <a:t>SUNA lamp failure on 10/5/19</a:t>
            </a:r>
          </a:p>
          <a:p>
            <a:pPr marL="2612898" lvl="1" indent="-8572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/>
              <a:t>However, NO</a:t>
            </a:r>
            <a:r>
              <a:rPr lang="en-US" sz="3600" baseline="-25000" dirty="0"/>
              <a:t>3</a:t>
            </a:r>
            <a:r>
              <a:rPr lang="en-US" sz="3600" dirty="0"/>
              <a:t> mass balance indicates removal during deployment period when data were collected and logged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/>
              <a:t>NO</a:t>
            </a:r>
            <a:r>
              <a:rPr lang="en-US" sz="3600" baseline="-25000" dirty="0"/>
              <a:t>3</a:t>
            </a:r>
            <a:r>
              <a:rPr lang="en-US" sz="3600" dirty="0"/>
              <a:t> data from previous years show a shift to substantial NO</a:t>
            </a:r>
            <a:r>
              <a:rPr lang="en-US" sz="3600" baseline="-25000" dirty="0"/>
              <a:t>3</a:t>
            </a:r>
            <a:r>
              <a:rPr lang="en-US" sz="3600" dirty="0"/>
              <a:t> removal during a similar time period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F36E4BB-B1F7-0844-BC23-EC37DF826B6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0864" t="16200" r="28889"/>
          <a:stretch/>
        </p:blipFill>
        <p:spPr>
          <a:xfrm rot="5400000">
            <a:off x="953133" y="15395811"/>
            <a:ext cx="3122936" cy="36576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A233845-6F78-8948-BE99-0D3E848636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0356" y="15608279"/>
            <a:ext cx="2743200" cy="2743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4D28DE5-112B-344F-AF9E-974A7ECD9B7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867" t="16000" r="6267" b="13333"/>
          <a:stretch/>
        </p:blipFill>
        <p:spPr>
          <a:xfrm>
            <a:off x="7465307" y="16870151"/>
            <a:ext cx="2860178" cy="246888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C4321C5-801B-2C41-926F-9AC4A3438A3A}"/>
              </a:ext>
            </a:extLst>
          </p:cNvPr>
          <p:cNvSpPr/>
          <p:nvPr/>
        </p:nvSpPr>
        <p:spPr>
          <a:xfrm>
            <a:off x="23152096" y="19415760"/>
            <a:ext cx="3263904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Lamp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ACD699-0B1F-2A40-8D6F-3182652FD17A}"/>
              </a:ext>
            </a:extLst>
          </p:cNvPr>
          <p:cNvSpPr txBox="1"/>
          <p:nvPr/>
        </p:nvSpPr>
        <p:spPr>
          <a:xfrm>
            <a:off x="28622065" y="1062736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DOC:</a:t>
            </a:r>
          </a:p>
          <a:p>
            <a:r>
              <a:rPr lang="en-US" sz="3200" b="1" dirty="0"/>
              <a:t>Input: </a:t>
            </a:r>
          </a:p>
          <a:p>
            <a:r>
              <a:rPr lang="en-US" sz="3200" b="1" dirty="0"/>
              <a:t>r</a:t>
            </a:r>
            <a:r>
              <a:rPr lang="en-US" sz="3200" b="1" baseline="30000" dirty="0"/>
              <a:t>2</a:t>
            </a:r>
            <a:r>
              <a:rPr lang="en-US" sz="3200" b="1" dirty="0"/>
              <a:t> = 0.53, p = 0.1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0000FF"/>
                </a:solidFill>
              </a:rPr>
              <a:t>Output: 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r</a:t>
            </a:r>
            <a:r>
              <a:rPr lang="en-US" sz="3200" b="1" baseline="30000" dirty="0">
                <a:solidFill>
                  <a:srgbClr val="0000FF"/>
                </a:solidFill>
              </a:rPr>
              <a:t>2</a:t>
            </a:r>
            <a:r>
              <a:rPr lang="en-US" sz="3200" b="1" dirty="0">
                <a:solidFill>
                  <a:srgbClr val="0000FF"/>
                </a:solidFill>
              </a:rPr>
              <a:t> = 0.86, p = 0.01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E6AC27E-5D98-AD4A-9E0D-4325A064A087}"/>
              </a:ext>
            </a:extLst>
          </p:cNvPr>
          <p:cNvSpPr txBox="1"/>
          <p:nvPr/>
        </p:nvSpPr>
        <p:spPr>
          <a:xfrm>
            <a:off x="32555330" y="10654278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DON:</a:t>
            </a:r>
          </a:p>
          <a:p>
            <a:r>
              <a:rPr lang="en-US" sz="3200" b="1" dirty="0"/>
              <a:t>Input: </a:t>
            </a:r>
          </a:p>
          <a:p>
            <a:r>
              <a:rPr lang="en-US" sz="3200" b="1" dirty="0"/>
              <a:t>r</a:t>
            </a:r>
            <a:r>
              <a:rPr lang="en-US" sz="3200" b="1" baseline="30000" dirty="0"/>
              <a:t>2</a:t>
            </a:r>
            <a:r>
              <a:rPr lang="en-US" sz="3200" b="1" dirty="0"/>
              <a:t> = 0.63, p = 0.07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0000FF"/>
                </a:solidFill>
              </a:rPr>
              <a:t>Output: 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r</a:t>
            </a:r>
            <a:r>
              <a:rPr lang="en-US" sz="3200" b="1" baseline="30000" dirty="0">
                <a:solidFill>
                  <a:srgbClr val="0000FF"/>
                </a:solidFill>
              </a:rPr>
              <a:t>2</a:t>
            </a:r>
            <a:r>
              <a:rPr lang="en-US" sz="3200" b="1" dirty="0">
                <a:solidFill>
                  <a:srgbClr val="0000FF"/>
                </a:solidFill>
              </a:rPr>
              <a:t> = 0.76, p = 0.03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DE72A2F-1E70-D64D-9F4F-88670F8A34F9}"/>
              </a:ext>
            </a:extLst>
          </p:cNvPr>
          <p:cNvSpPr txBox="1"/>
          <p:nvPr/>
        </p:nvSpPr>
        <p:spPr>
          <a:xfrm>
            <a:off x="36464963" y="1062736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NO</a:t>
            </a:r>
            <a:r>
              <a:rPr lang="en-US" sz="3200" b="1" u="sng" baseline="-25000" dirty="0"/>
              <a:t>3</a:t>
            </a:r>
            <a:r>
              <a:rPr lang="en-US" sz="3200" b="1" u="sng" dirty="0"/>
              <a:t>:</a:t>
            </a:r>
          </a:p>
          <a:p>
            <a:r>
              <a:rPr lang="en-US" sz="3200" b="1" dirty="0"/>
              <a:t>Input: </a:t>
            </a:r>
          </a:p>
          <a:p>
            <a:r>
              <a:rPr lang="en-US" sz="3200" b="1" dirty="0"/>
              <a:t>r</a:t>
            </a:r>
            <a:r>
              <a:rPr lang="en-US" sz="3200" b="1" baseline="30000" dirty="0"/>
              <a:t>2</a:t>
            </a:r>
            <a:r>
              <a:rPr lang="en-US" sz="3200" b="1" dirty="0"/>
              <a:t> = NA, p = NA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0000FF"/>
                </a:solidFill>
              </a:rPr>
              <a:t>Output: 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r</a:t>
            </a:r>
            <a:r>
              <a:rPr lang="en-US" sz="3200" b="1" baseline="30000" dirty="0">
                <a:solidFill>
                  <a:srgbClr val="0000FF"/>
                </a:solidFill>
              </a:rPr>
              <a:t>2</a:t>
            </a:r>
            <a:r>
              <a:rPr lang="en-US" sz="3200" b="1" dirty="0">
                <a:solidFill>
                  <a:srgbClr val="0000FF"/>
                </a:solidFill>
              </a:rPr>
              <a:t> = 0.95, p &lt; 0.01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F473E606-8D99-DB41-ADF2-C39F069C3E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16272" y="15279606"/>
            <a:ext cx="7049091" cy="457200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F0057EB4-598F-1D47-8522-66E9F4EC82D5}"/>
              </a:ext>
            </a:extLst>
          </p:cNvPr>
          <p:cNvSpPr txBox="1"/>
          <p:nvPr/>
        </p:nvSpPr>
        <p:spPr>
          <a:xfrm>
            <a:off x="28000237" y="15300491"/>
            <a:ext cx="45550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Input DOC:DON was relatively stable over the deployment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Output DOC:DON indicates the reservoir consumed more DOC relative to DON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9945756-34E0-8541-A3AB-9EA2DF03E51D}"/>
              </a:ext>
            </a:extLst>
          </p:cNvPr>
          <p:cNvCxnSpPr/>
          <p:nvPr/>
        </p:nvCxnSpPr>
        <p:spPr>
          <a:xfrm flipV="1">
            <a:off x="15608756" y="15300491"/>
            <a:ext cx="1349007" cy="2443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B536CF1-D5F0-CD47-8DC3-0691AE16FAE6}"/>
              </a:ext>
            </a:extLst>
          </p:cNvPr>
          <p:cNvCxnSpPr/>
          <p:nvPr/>
        </p:nvCxnSpPr>
        <p:spPr>
          <a:xfrm flipH="1" flipV="1">
            <a:off x="16536760" y="18351479"/>
            <a:ext cx="1598840" cy="2024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840731C-76FB-AF47-BD8A-F6B0D93F7F30}"/>
              </a:ext>
            </a:extLst>
          </p:cNvPr>
          <p:cNvCxnSpPr>
            <a:cxnSpLocks/>
            <a:stCxn id="83" idx="3"/>
          </p:cNvCxnSpPr>
          <p:nvPr/>
        </p:nvCxnSpPr>
        <p:spPr>
          <a:xfrm flipH="1">
            <a:off x="1219200" y="18786079"/>
            <a:ext cx="1295401" cy="2930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A78A2C2-5846-C04D-B102-D11D6695D1FA}"/>
              </a:ext>
            </a:extLst>
          </p:cNvPr>
          <p:cNvCxnSpPr/>
          <p:nvPr/>
        </p:nvCxnSpPr>
        <p:spPr>
          <a:xfrm>
            <a:off x="2514601" y="18786079"/>
            <a:ext cx="5309949" cy="3964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08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{8D0B3754-1AE3-2848-81A3-CE99A6EA24F7}tf10001076</Template>
  <TotalTime>19998</TotalTime>
  <Words>530</Words>
  <Application>Microsoft Macintosh PowerPoint</Application>
  <PresentationFormat>Custom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Whitney</dc:creator>
  <cp:lastModifiedBy>Christopher Whitney</cp:lastModifiedBy>
  <cp:revision>101</cp:revision>
  <cp:lastPrinted>2019-12-06T18:37:04Z</cp:lastPrinted>
  <dcterms:created xsi:type="dcterms:W3CDTF">2019-09-04T13:59:12Z</dcterms:created>
  <dcterms:modified xsi:type="dcterms:W3CDTF">2019-12-06T18:39:50Z</dcterms:modified>
</cp:coreProperties>
</file>