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384048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23616" userDrawn="1">
          <p15:clr>
            <a:srgbClr val="A4A3A4"/>
          </p15:clr>
        </p15:guide>
        <p15:guide id="3" pos="12096" userDrawn="1">
          <p15:clr>
            <a:srgbClr val="A4A3A4"/>
          </p15:clr>
        </p15:guide>
        <p15:guide id="4" pos="576" userDrawn="1">
          <p15:clr>
            <a:srgbClr val="A4A3A4"/>
          </p15:clr>
        </p15:guide>
        <p15:guide id="5" pos="6528" userDrawn="1">
          <p15:clr>
            <a:srgbClr val="A4A3A4"/>
          </p15:clr>
        </p15:guide>
        <p15:guide id="6" pos="17808" userDrawn="1">
          <p15:clr>
            <a:srgbClr val="A4A3A4"/>
          </p15:clr>
        </p15:guide>
        <p15:guide id="7" orient="horz" pos="20400" userDrawn="1">
          <p15:clr>
            <a:srgbClr val="A4A3A4"/>
          </p15:clr>
        </p15:guide>
        <p15:guide id="9" orient="horz" pos="3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9B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353"/>
  </p:normalViewPr>
  <p:slideViewPr>
    <p:cSldViewPr snapToGrid="0" snapToObjects="1">
      <p:cViewPr>
        <p:scale>
          <a:sx n="21" d="100"/>
          <a:sy n="21" d="100"/>
        </p:scale>
        <p:origin x="1360" y="144"/>
      </p:cViewPr>
      <p:guideLst>
        <p:guide orient="horz" pos="10368"/>
        <p:guide pos="23616"/>
        <p:guide pos="12096"/>
        <p:guide pos="576"/>
        <p:guide pos="6528"/>
        <p:guide pos="17808"/>
        <p:guide orient="horz" pos="20400"/>
        <p:guide orient="horz" pos="3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3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Food allergies</c:v>
                </c:pt>
              </c:strCache>
            </c:strRef>
          </c:tx>
          <c:spPr>
            <a:solidFill>
              <a:schemeClr val="accent5">
                <a:shade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Sheet1!$B$1:$C$1</c:f>
              <c:strCache>
                <c:ptCount val="2"/>
                <c:pt idx="0">
                  <c:v>Eating competent (n = 1728)</c:v>
                </c:pt>
                <c:pt idx="1">
                  <c:v>Not eating competent (n = 1177)</c:v>
                </c:pt>
              </c:strCache>
            </c:strRef>
          </c:cat>
          <c:val>
            <c:numRef>
              <c:f>Sheet1!$B$2:$C$2</c:f>
              <c:numCache>
                <c:formatCode>General</c:formatCode>
                <c:ptCount val="2"/>
                <c:pt idx="0">
                  <c:v>56.4</c:v>
                </c:pt>
                <c:pt idx="1">
                  <c:v>43.6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D3-4347-8E3F-61291FE1BE00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No food allergies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Sheet1!$B$1:$C$1</c:f>
              <c:strCache>
                <c:ptCount val="2"/>
                <c:pt idx="0">
                  <c:v>Eating competent (n = 1728)</c:v>
                </c:pt>
                <c:pt idx="1">
                  <c:v>Not eating competent (n = 1177)</c:v>
                </c:pt>
              </c:strCache>
            </c:strRef>
          </c:cat>
          <c:val>
            <c:numRef>
              <c:f>Sheet1!$B$3:$C$3</c:f>
              <c:numCache>
                <c:formatCode>General</c:formatCode>
                <c:ptCount val="2"/>
                <c:pt idx="0">
                  <c:v>59.9</c:v>
                </c:pt>
                <c:pt idx="1">
                  <c:v>40.1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D3-4347-8E3F-61291FE1BE00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5">
                <a:tint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Sheet1!$B$1:$C$1</c:f>
              <c:strCache>
                <c:ptCount val="2"/>
                <c:pt idx="0">
                  <c:v>Eating competent (n = 1728)</c:v>
                </c:pt>
                <c:pt idx="1">
                  <c:v>Not eating competent (n = 1177)</c:v>
                </c:pt>
              </c:strCache>
            </c:strRef>
          </c:cat>
          <c:val>
            <c:numRef>
              <c:f>Sheet1!$B$4:$C$4</c:f>
              <c:numCache>
                <c:formatCode>General</c:formatCode>
                <c:ptCount val="2"/>
                <c:pt idx="0">
                  <c:v>59.5</c:v>
                </c:pt>
                <c:pt idx="1">
                  <c:v>40.5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6D3-4347-8E3F-61291FE1BE0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45256624"/>
        <c:axId val="600793632"/>
      </c:barChart>
      <c:catAx>
        <c:axId val="545256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accent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0793632"/>
        <c:crosses val="autoZero"/>
        <c:auto val="1"/>
        <c:lblAlgn val="ctr"/>
        <c:lblOffset val="100"/>
        <c:noMultiLvlLbl val="0"/>
      </c:catAx>
      <c:valAx>
        <c:axId val="600793632"/>
        <c:scaling>
          <c:orientation val="minMax"/>
          <c:max val="1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800"/>
                  <a:t>Percentages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5256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57150">
      <a:solidFill>
        <a:srgbClr val="5B9BD6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0.84556</cdr:x>
      <cdr:y>0.81744</cdr:y>
    </cdr:from>
    <cdr:to>
      <cdr:x>0.9833</cdr:x>
      <cdr:y>0.97377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30AE44F6-35F6-7148-B7FB-37214EE074FC}"/>
            </a:ext>
          </a:extLst>
        </cdr:cNvPr>
        <cdr:cNvSpPr txBox="1"/>
      </cdr:nvSpPr>
      <cdr:spPr>
        <a:xfrm xmlns:a="http://schemas.openxmlformats.org/drawingml/2006/main">
          <a:off x="15141443" y="7272976"/>
          <a:ext cx="2466510" cy="1390887"/>
        </a:xfrm>
        <a:prstGeom xmlns:a="http://schemas.openxmlformats.org/drawingml/2006/main" prst="rect">
          <a:avLst/>
        </a:prstGeom>
        <a:ln xmlns:a="http://schemas.openxmlformats.org/drawingml/2006/main">
          <a:solidFill>
            <a:srgbClr val="5B9BD6"/>
          </a:solidFill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000" baseline="30000" dirty="0"/>
            <a:t>✧</a:t>
          </a:r>
          <a:r>
            <a:rPr lang="en-US" sz="2000" dirty="0"/>
            <a:t>Chi-square comparing proportion of FA vs. no FA who classified as EC</a:t>
          </a:r>
          <a:endParaRPr lang="en-US" sz="2000" baseline="300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745CF4-300D-214D-9CA2-3E1B949AFF18}" type="datetimeFigureOut">
              <a:rPr lang="en-US" smtClean="0"/>
              <a:t>5/4/22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628775" y="1143000"/>
            <a:ext cx="36004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D596DC-7EEF-4A49-996D-DCE8098839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350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One decimal for SD for </a:t>
            </a:r>
            <a:r>
              <a:rPr lang="en-US"/>
              <a:t>ecSI scores and for table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D596DC-7EEF-4A49-996D-DCE8098839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690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80360" y="5387342"/>
            <a:ext cx="32644080" cy="11460480"/>
          </a:xfrm>
        </p:spPr>
        <p:txBody>
          <a:bodyPr anchor="b"/>
          <a:lstStyle>
            <a:lvl1pPr algn="ctr">
              <a:defRPr sz="2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17289782"/>
            <a:ext cx="28803600" cy="7947658"/>
          </a:xfrm>
        </p:spPr>
        <p:txBody>
          <a:bodyPr/>
          <a:lstStyle>
            <a:lvl1pPr marL="0" indent="0" algn="ctr">
              <a:buNone/>
              <a:defRPr sz="10080"/>
            </a:lvl1pPr>
            <a:lvl2pPr marL="1920240" indent="0" algn="ctr">
              <a:buNone/>
              <a:defRPr sz="8400"/>
            </a:lvl2pPr>
            <a:lvl3pPr marL="3840480" indent="0" algn="ctr">
              <a:buNone/>
              <a:defRPr sz="7560"/>
            </a:lvl3pPr>
            <a:lvl4pPr marL="5760720" indent="0" algn="ctr">
              <a:buNone/>
              <a:defRPr sz="6720"/>
            </a:lvl4pPr>
            <a:lvl5pPr marL="7680960" indent="0" algn="ctr">
              <a:buNone/>
              <a:defRPr sz="6720"/>
            </a:lvl5pPr>
            <a:lvl6pPr marL="9601200" indent="0" algn="ctr">
              <a:buNone/>
              <a:defRPr sz="6720"/>
            </a:lvl6pPr>
            <a:lvl7pPr marL="11521440" indent="0" algn="ctr">
              <a:buNone/>
              <a:defRPr sz="6720"/>
            </a:lvl7pPr>
            <a:lvl8pPr marL="13441680" indent="0" algn="ctr">
              <a:buNone/>
              <a:defRPr sz="6720"/>
            </a:lvl8pPr>
            <a:lvl9pPr marL="15361920" indent="0" algn="ctr">
              <a:buNone/>
              <a:defRPr sz="67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CBF5C-3302-6347-B19A-E026FA972708}" type="datetimeFigureOut">
              <a:rPr lang="en-US" smtClean="0"/>
              <a:t>5/4/22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0E00-E8D2-EC4D-86C8-C0F5A2A92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800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CBF5C-3302-6347-B19A-E026FA972708}" type="datetimeFigureOut">
              <a:rPr lang="en-US" smtClean="0"/>
              <a:t>5/4/22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0E00-E8D2-EC4D-86C8-C0F5A2A92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326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483437" y="1752600"/>
            <a:ext cx="8281035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40332" y="1752600"/>
            <a:ext cx="24363045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CBF5C-3302-6347-B19A-E026FA972708}" type="datetimeFigureOut">
              <a:rPr lang="en-US" smtClean="0"/>
              <a:t>5/4/22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0E00-E8D2-EC4D-86C8-C0F5A2A92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169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CBF5C-3302-6347-B19A-E026FA972708}" type="datetimeFigureOut">
              <a:rPr lang="en-US" smtClean="0"/>
              <a:t>5/4/22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0E00-E8D2-EC4D-86C8-C0F5A2A92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244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0330" y="8206749"/>
            <a:ext cx="33124140" cy="13693138"/>
          </a:xfrm>
        </p:spPr>
        <p:txBody>
          <a:bodyPr anchor="b"/>
          <a:lstStyle>
            <a:lvl1pPr>
              <a:defRPr sz="2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20330" y="22029429"/>
            <a:ext cx="33124140" cy="7200898"/>
          </a:xfrm>
        </p:spPr>
        <p:txBody>
          <a:bodyPr/>
          <a:lstStyle>
            <a:lvl1pPr marL="0" indent="0">
              <a:buNone/>
              <a:defRPr sz="10080">
                <a:solidFill>
                  <a:schemeClr val="tx1"/>
                </a:solidFill>
              </a:defRPr>
            </a:lvl1pPr>
            <a:lvl2pPr marL="1920240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2pPr>
            <a:lvl3pPr marL="384048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3pPr>
            <a:lvl4pPr marL="57607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76809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96012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15214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3441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CBF5C-3302-6347-B19A-E026FA972708}" type="datetimeFigureOut">
              <a:rPr lang="en-US" smtClean="0"/>
              <a:t>5/4/22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0E00-E8D2-EC4D-86C8-C0F5A2A92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864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40330" y="8763000"/>
            <a:ext cx="1632204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42430" y="8763000"/>
            <a:ext cx="1632204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CBF5C-3302-6347-B19A-E026FA972708}" type="datetimeFigureOut">
              <a:rPr lang="en-US" smtClean="0"/>
              <a:t>5/4/22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0E00-E8D2-EC4D-86C8-C0F5A2A92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245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332" y="1752607"/>
            <a:ext cx="3312414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45336" y="8069582"/>
            <a:ext cx="16247028" cy="3954778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45336" y="12024360"/>
            <a:ext cx="16247028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442432" y="8069582"/>
            <a:ext cx="16327042" cy="3954778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442432" y="12024360"/>
            <a:ext cx="1632704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CBF5C-3302-6347-B19A-E026FA972708}" type="datetimeFigureOut">
              <a:rPr lang="en-US" smtClean="0"/>
              <a:t>5/4/22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0E00-E8D2-EC4D-86C8-C0F5A2A92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765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CBF5C-3302-6347-B19A-E026FA972708}" type="datetimeFigureOut">
              <a:rPr lang="en-US" smtClean="0"/>
              <a:t>5/4/22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0E00-E8D2-EC4D-86C8-C0F5A2A92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93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CBF5C-3302-6347-B19A-E026FA972708}" type="datetimeFigureOut">
              <a:rPr lang="en-US" smtClean="0"/>
              <a:t>5/4/22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0E00-E8D2-EC4D-86C8-C0F5A2A92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723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332" y="2194560"/>
            <a:ext cx="12386548" cy="768096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27042" y="4739647"/>
            <a:ext cx="19442430" cy="23393400"/>
          </a:xfrm>
        </p:spPr>
        <p:txBody>
          <a:bodyPr/>
          <a:lstStyle>
            <a:lvl1pPr>
              <a:defRPr sz="13440"/>
            </a:lvl1pPr>
            <a:lvl2pPr>
              <a:defRPr sz="11760"/>
            </a:lvl2pPr>
            <a:lvl3pPr>
              <a:defRPr sz="1008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45332" y="9875520"/>
            <a:ext cx="12386548" cy="18295622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CBF5C-3302-6347-B19A-E026FA972708}" type="datetimeFigureOut">
              <a:rPr lang="en-US" smtClean="0"/>
              <a:t>5/4/22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0E00-E8D2-EC4D-86C8-C0F5A2A92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433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332" y="2194560"/>
            <a:ext cx="12386548" cy="768096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327042" y="4739647"/>
            <a:ext cx="19442430" cy="23393400"/>
          </a:xfrm>
        </p:spPr>
        <p:txBody>
          <a:bodyPr anchor="t"/>
          <a:lstStyle>
            <a:lvl1pPr marL="0" indent="0">
              <a:buNone/>
              <a:defRPr sz="13440"/>
            </a:lvl1pPr>
            <a:lvl2pPr marL="1920240" indent="0">
              <a:buNone/>
              <a:defRPr sz="11760"/>
            </a:lvl2pPr>
            <a:lvl3pPr marL="3840480" indent="0">
              <a:buNone/>
              <a:defRPr sz="10080"/>
            </a:lvl3pPr>
            <a:lvl4pPr marL="5760720" indent="0">
              <a:buNone/>
              <a:defRPr sz="8400"/>
            </a:lvl4pPr>
            <a:lvl5pPr marL="7680960" indent="0">
              <a:buNone/>
              <a:defRPr sz="8400"/>
            </a:lvl5pPr>
            <a:lvl6pPr marL="9601200" indent="0">
              <a:buNone/>
              <a:defRPr sz="8400"/>
            </a:lvl6pPr>
            <a:lvl7pPr marL="11521440" indent="0">
              <a:buNone/>
              <a:defRPr sz="8400"/>
            </a:lvl7pPr>
            <a:lvl8pPr marL="13441680" indent="0">
              <a:buNone/>
              <a:defRPr sz="8400"/>
            </a:lvl8pPr>
            <a:lvl9pPr marL="15361920" indent="0">
              <a:buNone/>
              <a:defRPr sz="8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45332" y="9875520"/>
            <a:ext cx="12386548" cy="18295622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CBF5C-3302-6347-B19A-E026FA972708}" type="datetimeFigureOut">
              <a:rPr lang="en-US" smtClean="0"/>
              <a:t>5/4/22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0E00-E8D2-EC4D-86C8-C0F5A2A92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865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40330" y="1752607"/>
            <a:ext cx="3312414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40330" y="8763000"/>
            <a:ext cx="3312414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40330" y="30510487"/>
            <a:ext cx="86410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DCBF5C-3302-6347-B19A-E026FA972708}" type="datetimeFigureOut">
              <a:rPr lang="en-US" smtClean="0"/>
              <a:t>5/4/22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721590" y="30510487"/>
            <a:ext cx="129616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7123390" y="30510487"/>
            <a:ext cx="86410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D90E00-E8D2-EC4D-86C8-C0F5A2A92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855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840480" rtl="0" eaLnBrk="1" latinLnBrk="0" hangingPunct="1">
        <a:lnSpc>
          <a:spcPct val="90000"/>
        </a:lnSpc>
        <a:spcBef>
          <a:spcPct val="0"/>
        </a:spcBef>
        <a:buNone/>
        <a:defRPr sz="184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0120" indent="-960120" algn="l" defTabSz="3840480" rtl="0" eaLnBrk="1" latinLnBrk="0" hangingPunct="1">
        <a:lnSpc>
          <a:spcPct val="90000"/>
        </a:lnSpc>
        <a:spcBef>
          <a:spcPts val="4200"/>
        </a:spcBef>
        <a:buFont typeface="Arial" panose="020B0604020202020204" pitchFamily="34" charset="0"/>
        <a:buChar char="•"/>
        <a:defRPr sz="11760" kern="1200">
          <a:solidFill>
            <a:schemeClr val="tx1"/>
          </a:solidFill>
          <a:latin typeface="+mn-lt"/>
          <a:ea typeface="+mn-ea"/>
          <a:cs typeface="+mn-cs"/>
        </a:defRPr>
      </a:lvl1pPr>
      <a:lvl2pPr marL="28803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8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1056132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5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63220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8404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768096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960120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6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1">
            <a:extLst>
              <a:ext uri="{FF2B5EF4-FFF2-40B4-BE49-F238E27FC236}">
                <a16:creationId xmlns:a16="http://schemas.microsoft.com/office/drawing/2014/main" id="{87A4969C-BCD4-BE4D-974D-B1F90EDC96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7813883"/>
              </p:ext>
            </p:extLst>
          </p:nvPr>
        </p:nvGraphicFramePr>
        <p:xfrm>
          <a:off x="914400" y="5860816"/>
          <a:ext cx="8776251" cy="951897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776251">
                  <a:extLst>
                    <a:ext uri="{9D8B030D-6E8A-4147-A177-3AD203B41FA5}">
                      <a16:colId xmlns:a16="http://schemas.microsoft.com/office/drawing/2014/main" val="2046665071"/>
                    </a:ext>
                  </a:extLst>
                </a:gridCol>
              </a:tblGrid>
              <a:tr h="1197934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Introduction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5333708"/>
                  </a:ext>
                </a:extLst>
              </a:tr>
              <a:tr h="7140595"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sz="3600" dirty="0"/>
                        <a:t>Food allergies (FA) impact 32 million Americans</a:t>
                      </a:r>
                      <a:r>
                        <a:rPr lang="en-US" sz="3600" baseline="30000" dirty="0"/>
                        <a:t>1</a:t>
                      </a:r>
                      <a:r>
                        <a:rPr lang="en-US" sz="3600" dirty="0"/>
                        <a:t> and the only treatment is an elimination diet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sz="3600" dirty="0"/>
                        <a:t>Individuals with FA have increased rates of anxiety</a:t>
                      </a:r>
                      <a:r>
                        <a:rPr lang="en-US" sz="3600" baseline="30000" dirty="0"/>
                        <a:t>2, 3, 4</a:t>
                      </a:r>
                      <a:r>
                        <a:rPr lang="en-US" sz="3600" dirty="0"/>
                        <a:t>, depression</a:t>
                      </a:r>
                      <a:r>
                        <a:rPr lang="en-US" sz="3600" baseline="30000" dirty="0"/>
                        <a:t>2,5</a:t>
                      </a:r>
                      <a:r>
                        <a:rPr lang="en-US" sz="3600" dirty="0"/>
                        <a:t>, increased risk of eating disorders</a:t>
                      </a:r>
                      <a:r>
                        <a:rPr lang="en-US" sz="3600" baseline="30000" dirty="0"/>
                        <a:t>2,6</a:t>
                      </a:r>
                      <a:r>
                        <a:rPr lang="en-US" sz="3600" dirty="0"/>
                        <a:t>, and decreased quality of life</a:t>
                      </a:r>
                      <a:r>
                        <a:rPr lang="en-US" sz="3600" baseline="30000" dirty="0"/>
                        <a:t>3,7, 8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sz="3600" baseline="0" dirty="0"/>
                        <a:t>Eating competence is a measure of eating attitudes and behaviors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sz="3600" dirty="0"/>
                        <a:t>Competent eaters: comfortable, positive, flexible about eating</a:t>
                      </a:r>
                      <a:r>
                        <a:rPr lang="en-US" sz="3600" baseline="30000" dirty="0"/>
                        <a:t>9</a:t>
                      </a:r>
                      <a:endParaRPr lang="en-US" sz="3600" dirty="0"/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sz="3600" dirty="0"/>
                        <a:t>College students have low eating competence (EC</a:t>
                      </a:r>
                      <a:r>
                        <a:rPr lang="en-US" sz="3600" baseline="0" dirty="0"/>
                        <a:t>).</a:t>
                      </a:r>
                      <a:r>
                        <a:rPr lang="en-US" sz="3600" baseline="30000" dirty="0"/>
                        <a:t>10</a:t>
                      </a:r>
                      <a:r>
                        <a:rPr lang="en-US" sz="3600" dirty="0"/>
                        <a:t> Students with FA face unique challenges with food and eating that could further negatively impact EC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9831317"/>
                  </a:ext>
                </a:extLst>
              </a:tr>
            </a:tbl>
          </a:graphicData>
        </a:graphic>
      </p:graphicFrame>
      <p:graphicFrame>
        <p:nvGraphicFramePr>
          <p:cNvPr id="15" name="Table 15">
            <a:extLst>
              <a:ext uri="{FF2B5EF4-FFF2-40B4-BE49-F238E27FC236}">
                <a16:creationId xmlns:a16="http://schemas.microsoft.com/office/drawing/2014/main" id="{03CABC80-81E3-824C-A3A4-1CFA9D1C7E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7260194"/>
              </p:ext>
            </p:extLst>
          </p:nvPr>
        </p:nvGraphicFramePr>
        <p:xfrm>
          <a:off x="914398" y="15773613"/>
          <a:ext cx="8776250" cy="307581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776250">
                  <a:extLst>
                    <a:ext uri="{9D8B030D-6E8A-4147-A177-3AD203B41FA5}">
                      <a16:colId xmlns:a16="http://schemas.microsoft.com/office/drawing/2014/main" val="1735507869"/>
                    </a:ext>
                  </a:extLst>
                </a:gridCol>
              </a:tblGrid>
              <a:tr h="1219210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Objective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6305704"/>
                  </a:ext>
                </a:extLst>
              </a:tr>
              <a:tr h="185660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/>
                        <a:t>To assess differences in eating competence scores between college students with FA vs. those without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6645322"/>
                  </a:ext>
                </a:extLst>
              </a:tr>
            </a:tbl>
          </a:graphicData>
        </a:graphic>
      </p:graphicFrame>
      <p:graphicFrame>
        <p:nvGraphicFramePr>
          <p:cNvPr id="16" name="Table 16">
            <a:extLst>
              <a:ext uri="{FF2B5EF4-FFF2-40B4-BE49-F238E27FC236}">
                <a16:creationId xmlns:a16="http://schemas.microsoft.com/office/drawing/2014/main" id="{E1B86F01-966A-D144-8D6F-66A13654DC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6371876"/>
              </p:ext>
            </p:extLst>
          </p:nvPr>
        </p:nvGraphicFramePr>
        <p:xfrm>
          <a:off x="914398" y="19248791"/>
          <a:ext cx="8776250" cy="131673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776250">
                  <a:extLst>
                    <a:ext uri="{9D8B030D-6E8A-4147-A177-3AD203B41FA5}">
                      <a16:colId xmlns:a16="http://schemas.microsoft.com/office/drawing/2014/main" val="1080496098"/>
                    </a:ext>
                  </a:extLst>
                </a:gridCol>
              </a:tblGrid>
              <a:tr h="970288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Methods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9435240"/>
                  </a:ext>
                </a:extLst>
              </a:tr>
              <a:tr h="11737893"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sz="3600" dirty="0"/>
                        <a:t>Data collected between 2015-21 from ongoing, cross-sectional College Health and Nutrition Assessment Survey (CHANAS)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sz="3600" dirty="0"/>
                        <a:t>Participants: students 18-24 y enrolled in introductory nutrition course (UNH IRB #5524)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sz="3600" dirty="0"/>
                        <a:t>Online survey included question on FA status and 16-item Eating Competence Satter Inventory (ecSI 2.0</a:t>
                      </a:r>
                      <a:r>
                        <a:rPr lang="en-US" sz="3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™). Total ecSI (0-48) and subscale scores between students with FA and without FA examined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sz="3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Analysis of covariance (ANCOVA) used to assess differences in total ecSI and subscale scores using age, sex, and BMI as covariates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sz="3600" dirty="0"/>
                        <a:t>Chi-square used to assess difference in percentage of students who classified as EC between those with food allergy and those without food allergy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sz="3600" dirty="0"/>
                        <a:t>Data management and analyses performed via SPSS v.27, (</a:t>
                      </a:r>
                      <a:r>
                        <a:rPr lang="en-US" sz="3600" i="1" dirty="0"/>
                        <a:t>p </a:t>
                      </a:r>
                      <a:r>
                        <a:rPr lang="en-US" sz="3600" i="0" dirty="0"/>
                        <a:t>&lt; 0.05)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1173953"/>
                  </a:ext>
                </a:extLst>
              </a:tr>
            </a:tbl>
          </a:graphicData>
        </a:graphic>
      </p:graphicFrame>
      <p:graphicFrame>
        <p:nvGraphicFramePr>
          <p:cNvPr id="17" name="Table 17">
            <a:extLst>
              <a:ext uri="{FF2B5EF4-FFF2-40B4-BE49-F238E27FC236}">
                <a16:creationId xmlns:a16="http://schemas.microsoft.com/office/drawing/2014/main" id="{03F11370-6456-BA45-9830-C90C5B0783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0356449"/>
              </p:ext>
            </p:extLst>
          </p:nvPr>
        </p:nvGraphicFramePr>
        <p:xfrm>
          <a:off x="10363200" y="5860816"/>
          <a:ext cx="17907000" cy="664632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951936">
                  <a:extLst>
                    <a:ext uri="{9D8B030D-6E8A-4147-A177-3AD203B41FA5}">
                      <a16:colId xmlns:a16="http://schemas.microsoft.com/office/drawing/2014/main" val="2680210398"/>
                    </a:ext>
                  </a:extLst>
                </a:gridCol>
                <a:gridCol w="4001564">
                  <a:extLst>
                    <a:ext uri="{9D8B030D-6E8A-4147-A177-3AD203B41FA5}">
                      <a16:colId xmlns:a16="http://schemas.microsoft.com/office/drawing/2014/main" val="132456084"/>
                    </a:ext>
                  </a:extLst>
                </a:gridCol>
                <a:gridCol w="4476750">
                  <a:extLst>
                    <a:ext uri="{9D8B030D-6E8A-4147-A177-3AD203B41FA5}">
                      <a16:colId xmlns:a16="http://schemas.microsoft.com/office/drawing/2014/main" val="3427362447"/>
                    </a:ext>
                  </a:extLst>
                </a:gridCol>
                <a:gridCol w="4476750">
                  <a:extLst>
                    <a:ext uri="{9D8B030D-6E8A-4147-A177-3AD203B41FA5}">
                      <a16:colId xmlns:a16="http://schemas.microsoft.com/office/drawing/2014/main" val="1063369937"/>
                    </a:ext>
                  </a:extLst>
                </a:gridCol>
              </a:tblGrid>
              <a:tr h="903302">
                <a:tc gridSpan="4">
                  <a:txBody>
                    <a:bodyPr/>
                    <a:lstStyle/>
                    <a:p>
                      <a:pPr algn="ctr"/>
                      <a:r>
                        <a:rPr lang="en-US" sz="4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Participant Demographics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1684425"/>
                  </a:ext>
                </a:extLst>
              </a:tr>
              <a:tr h="903302">
                <a:tc>
                  <a:txBody>
                    <a:bodyPr/>
                    <a:lstStyle/>
                    <a:p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/>
                        <a:t>Total</a:t>
                      </a:r>
                    </a:p>
                    <a:p>
                      <a:pPr algn="ctr"/>
                      <a:r>
                        <a:rPr lang="en-US" sz="3600" b="1" dirty="0"/>
                        <a:t>(n = 2905)</a:t>
                      </a:r>
                      <a:endParaRPr 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/>
                        <a:t>Food allergy</a:t>
                      </a:r>
                    </a:p>
                    <a:p>
                      <a:pPr algn="ctr"/>
                      <a:r>
                        <a:rPr lang="en-US" sz="3600" b="1" dirty="0"/>
                        <a:t>(n = 307)</a:t>
                      </a:r>
                      <a:endParaRPr lang="en-U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/>
                        <a:t>No food allergy</a:t>
                      </a:r>
                    </a:p>
                    <a:p>
                      <a:pPr algn="ctr"/>
                      <a:r>
                        <a:rPr lang="en-US" sz="3600" b="1" dirty="0"/>
                        <a:t>(n = 2598)</a:t>
                      </a:r>
                      <a:endParaRPr lang="en-US" sz="3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6318369"/>
                  </a:ext>
                </a:extLst>
              </a:tr>
              <a:tr h="1844401">
                <a:tc>
                  <a:txBody>
                    <a:bodyPr/>
                    <a:lstStyle/>
                    <a:p>
                      <a:r>
                        <a:rPr lang="en-US" sz="3600" b="1" dirty="0"/>
                        <a:t>Gender, % (n)</a:t>
                      </a:r>
                    </a:p>
                    <a:p>
                      <a:r>
                        <a:rPr lang="en-US" sz="3600" b="1" dirty="0"/>
                        <a:t>Male</a:t>
                      </a:r>
                    </a:p>
                    <a:p>
                      <a:r>
                        <a:rPr lang="en-US" sz="3600" b="1" dirty="0"/>
                        <a:t>Female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  <a:p>
                      <a:pPr algn="ctr"/>
                      <a:r>
                        <a:rPr lang="en-US" sz="3600" dirty="0"/>
                        <a:t>35.5% (1031)</a:t>
                      </a:r>
                    </a:p>
                    <a:p>
                      <a:pPr algn="ctr"/>
                      <a:r>
                        <a:rPr lang="en-US" sz="3600" dirty="0"/>
                        <a:t>64.5% (1874)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  <a:p>
                      <a:pPr algn="ctr"/>
                      <a:r>
                        <a:rPr lang="en-US" sz="3600" dirty="0"/>
                        <a:t>30.9% (95)</a:t>
                      </a:r>
                    </a:p>
                    <a:p>
                      <a:pPr algn="ctr"/>
                      <a:r>
                        <a:rPr lang="en-US" sz="3600" dirty="0"/>
                        <a:t>69.1% (212)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  <a:p>
                      <a:pPr algn="ctr"/>
                      <a:r>
                        <a:rPr lang="en-US" sz="3600" dirty="0"/>
                        <a:t>36.0% (936)</a:t>
                      </a:r>
                    </a:p>
                    <a:p>
                      <a:pPr algn="ctr"/>
                      <a:r>
                        <a:rPr lang="en-US" sz="3600" dirty="0"/>
                        <a:t>64.0% (1662)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3619624"/>
                  </a:ext>
                </a:extLst>
              </a:tr>
              <a:tr h="903302">
                <a:tc>
                  <a:txBody>
                    <a:bodyPr/>
                    <a:lstStyle/>
                    <a:p>
                      <a:r>
                        <a:rPr lang="en-US" sz="3600" b="1" dirty="0"/>
                        <a:t>Age, years  [mean (SD)]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19.0 (1.2)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19.1 (1.2)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19.0 (1.2)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3539697"/>
                  </a:ext>
                </a:extLst>
              </a:tr>
              <a:tr h="903302">
                <a:tc>
                  <a:txBody>
                    <a:bodyPr/>
                    <a:lstStyle/>
                    <a:p>
                      <a:r>
                        <a:rPr lang="en-US" sz="3600" b="1" dirty="0"/>
                        <a:t>BMI, kg/m</a:t>
                      </a:r>
                      <a:r>
                        <a:rPr lang="en-US" sz="3600" b="1" baseline="30000" dirty="0"/>
                        <a:t>2 </a:t>
                      </a:r>
                      <a:r>
                        <a:rPr lang="en-US" sz="3600" b="1" dirty="0"/>
                        <a:t>[mean (SD)]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23.5 (3.8)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24.0 (4.1)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23.5 (3.7)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8611248"/>
                  </a:ext>
                </a:extLst>
              </a:tr>
              <a:tr h="903302">
                <a:tc>
                  <a:txBody>
                    <a:bodyPr/>
                    <a:lstStyle/>
                    <a:p>
                      <a:r>
                        <a:rPr lang="en-US" sz="3600" b="1" dirty="0"/>
                        <a:t>Race: white, % (n)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92.8% (2696)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92.5% (284)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92.8% (2412)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285333"/>
                  </a:ext>
                </a:extLst>
              </a:tr>
            </a:tbl>
          </a:graphicData>
        </a:graphic>
      </p:graphicFrame>
      <p:graphicFrame>
        <p:nvGraphicFramePr>
          <p:cNvPr id="18" name="Table 18">
            <a:extLst>
              <a:ext uri="{FF2B5EF4-FFF2-40B4-BE49-F238E27FC236}">
                <a16:creationId xmlns:a16="http://schemas.microsoft.com/office/drawing/2014/main" id="{7B754B33-3FEC-CC4F-BECE-0C3EB316E0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9011430"/>
              </p:ext>
            </p:extLst>
          </p:nvPr>
        </p:nvGraphicFramePr>
        <p:xfrm>
          <a:off x="10363199" y="22041602"/>
          <a:ext cx="17907000" cy="639386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6232436">
                  <a:extLst>
                    <a:ext uri="{9D8B030D-6E8A-4147-A177-3AD203B41FA5}">
                      <a16:colId xmlns:a16="http://schemas.microsoft.com/office/drawing/2014/main" val="451132762"/>
                    </a:ext>
                  </a:extLst>
                </a:gridCol>
                <a:gridCol w="4161627">
                  <a:extLst>
                    <a:ext uri="{9D8B030D-6E8A-4147-A177-3AD203B41FA5}">
                      <a16:colId xmlns:a16="http://schemas.microsoft.com/office/drawing/2014/main" val="3424870189"/>
                    </a:ext>
                  </a:extLst>
                </a:gridCol>
                <a:gridCol w="5122002">
                  <a:extLst>
                    <a:ext uri="{9D8B030D-6E8A-4147-A177-3AD203B41FA5}">
                      <a16:colId xmlns:a16="http://schemas.microsoft.com/office/drawing/2014/main" val="526949341"/>
                    </a:ext>
                  </a:extLst>
                </a:gridCol>
                <a:gridCol w="2390935">
                  <a:extLst>
                    <a:ext uri="{9D8B030D-6E8A-4147-A177-3AD203B41FA5}">
                      <a16:colId xmlns:a16="http://schemas.microsoft.com/office/drawing/2014/main" val="3144302769"/>
                    </a:ext>
                  </a:extLst>
                </a:gridCol>
              </a:tblGrid>
              <a:tr h="940056">
                <a:tc gridSpan="4">
                  <a:txBody>
                    <a:bodyPr/>
                    <a:lstStyle/>
                    <a:p>
                      <a:pPr marL="0" marR="0" lvl="0" indent="0" algn="ctr" defTabSz="38404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Comparison of total ecSI and subscale scores between students with food allergy vs. those without</a:t>
                      </a:r>
                      <a:endParaRPr lang="en-US" sz="4400" baseline="30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36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36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5243027"/>
                  </a:ext>
                </a:extLst>
              </a:tr>
              <a:tr h="622919">
                <a:tc>
                  <a:txBody>
                    <a:bodyPr/>
                    <a:lstStyle/>
                    <a:p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/>
                        <a:t>Food allergy</a:t>
                      </a:r>
                    </a:p>
                    <a:p>
                      <a:pPr algn="ctr"/>
                      <a:r>
                        <a:rPr lang="en-US" sz="3600" b="1" dirty="0"/>
                        <a:t>(N = 307)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/>
                        <a:t>No food allergy</a:t>
                      </a:r>
                    </a:p>
                    <a:p>
                      <a:pPr algn="ctr"/>
                      <a:r>
                        <a:rPr lang="en-US" sz="3600" b="1" dirty="0"/>
                        <a:t>(N = 2598)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8404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i="1" dirty="0"/>
                        <a:t>p</a:t>
                      </a:r>
                      <a:r>
                        <a:rPr lang="en-US" sz="3600" b="1" baseline="30000" dirty="0"/>
                        <a:t>✚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4363633"/>
                  </a:ext>
                </a:extLst>
              </a:tr>
              <a:tr h="506184">
                <a:tc>
                  <a:txBody>
                    <a:bodyPr/>
                    <a:lstStyle/>
                    <a:p>
                      <a:r>
                        <a:rPr lang="en-US" sz="3600" b="1" dirty="0"/>
                        <a:t>Total ecSI (0-48)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8404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kern="1200" dirty="0">
                          <a:solidFill>
                            <a:schemeClr val="dk1"/>
                          </a:solidFill>
                          <a:effectLst/>
                        </a:rPr>
                        <a:t>32.3 ± 9.3</a:t>
                      </a:r>
                      <a:r>
                        <a:rPr lang="en-US" sz="3600" dirty="0">
                          <a:effectLst/>
                        </a:rPr>
                        <a:t> 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8404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kern="1200" dirty="0">
                          <a:solidFill>
                            <a:schemeClr val="dk1"/>
                          </a:solidFill>
                          <a:effectLst/>
                        </a:rPr>
                        <a:t>33.4 ± 8.8</a:t>
                      </a:r>
                      <a:r>
                        <a:rPr lang="en-US" sz="3600" dirty="0">
                          <a:effectLst/>
                        </a:rPr>
                        <a:t> 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0.17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0201607"/>
                  </a:ext>
                </a:extLst>
              </a:tr>
              <a:tr h="506184">
                <a:tc>
                  <a:txBody>
                    <a:bodyPr/>
                    <a:lstStyle/>
                    <a:p>
                      <a:r>
                        <a:rPr lang="en-US" sz="3600" b="1" dirty="0"/>
                        <a:t>Eating attitudes (0-15) </a:t>
                      </a:r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★</a:t>
                      </a:r>
                      <a:endParaRPr lang="en-US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8404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kern="1200" dirty="0">
                          <a:solidFill>
                            <a:schemeClr val="dk1"/>
                          </a:solidFill>
                          <a:effectLst/>
                        </a:rPr>
                        <a:t>10.3 ± 3.6</a:t>
                      </a:r>
                      <a:r>
                        <a:rPr lang="en-US" sz="3600" dirty="0">
                          <a:effectLst/>
                        </a:rPr>
                        <a:t> 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8404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kern="1200" dirty="0">
                          <a:solidFill>
                            <a:schemeClr val="dk1"/>
                          </a:solidFill>
                          <a:effectLst/>
                        </a:rPr>
                        <a:t>11.0 ± 3.3</a:t>
                      </a:r>
                      <a:r>
                        <a:rPr lang="en-US" sz="3600" dirty="0">
                          <a:effectLst/>
                        </a:rPr>
                        <a:t> 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/>
                        <a:t>0.005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2546396"/>
                  </a:ext>
                </a:extLst>
              </a:tr>
              <a:tr h="694109">
                <a:tc>
                  <a:txBody>
                    <a:bodyPr/>
                    <a:lstStyle/>
                    <a:p>
                      <a:r>
                        <a:rPr lang="en-US" sz="3600" b="1" dirty="0"/>
                        <a:t>Food acceptance (0-9)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8404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kern="1200" dirty="0">
                          <a:solidFill>
                            <a:schemeClr val="dk1"/>
                          </a:solidFill>
                          <a:effectLst/>
                        </a:rPr>
                        <a:t>5.3 ± 2.5</a:t>
                      </a:r>
                      <a:r>
                        <a:rPr lang="en-US" sz="3600" dirty="0">
                          <a:effectLst/>
                        </a:rPr>
                        <a:t> 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8404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kern="1200" dirty="0">
                          <a:solidFill>
                            <a:schemeClr val="dk1"/>
                          </a:solidFill>
                          <a:effectLst/>
                        </a:rPr>
                        <a:t>5.3 ± 2.5</a:t>
                      </a:r>
                      <a:r>
                        <a:rPr lang="en-US" sz="3600" dirty="0">
                          <a:effectLst/>
                        </a:rPr>
                        <a:t> 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0.61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5222336"/>
                  </a:ext>
                </a:extLst>
              </a:tr>
              <a:tr h="622919">
                <a:tc>
                  <a:txBody>
                    <a:bodyPr/>
                    <a:lstStyle/>
                    <a:p>
                      <a:r>
                        <a:rPr lang="en-US" sz="3600" b="1" dirty="0"/>
                        <a:t>Internal regulation (0-9)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8404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kern="1200" dirty="0">
                          <a:solidFill>
                            <a:schemeClr val="dk1"/>
                          </a:solidFill>
                          <a:effectLst/>
                        </a:rPr>
                        <a:t>6.3 ± 2.2</a:t>
                      </a:r>
                      <a:r>
                        <a:rPr lang="en-US" sz="3600" dirty="0">
                          <a:effectLst/>
                        </a:rPr>
                        <a:t> 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8404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kern="1200" dirty="0">
                          <a:solidFill>
                            <a:schemeClr val="dk1"/>
                          </a:solidFill>
                          <a:effectLst/>
                        </a:rPr>
                        <a:t>6.5 ± 2.1</a:t>
                      </a:r>
                      <a:r>
                        <a:rPr lang="en-US" sz="3600" dirty="0">
                          <a:effectLst/>
                        </a:rPr>
                        <a:t> 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0.24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4980017"/>
                  </a:ext>
                </a:extLst>
              </a:tr>
              <a:tr h="622919">
                <a:tc>
                  <a:txBody>
                    <a:bodyPr/>
                    <a:lstStyle/>
                    <a:p>
                      <a:r>
                        <a:rPr lang="en-US" sz="3600" b="1" dirty="0"/>
                        <a:t>Contextual skills (0-15)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8404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kern="1200" dirty="0">
                          <a:solidFill>
                            <a:schemeClr val="dk1"/>
                          </a:solidFill>
                          <a:effectLst/>
                        </a:rPr>
                        <a:t>10.4 ± 3.4</a:t>
                      </a:r>
                      <a:r>
                        <a:rPr lang="en-US" sz="3600" dirty="0">
                          <a:effectLst/>
                        </a:rPr>
                        <a:t> 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8404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kern="1200" dirty="0">
                          <a:solidFill>
                            <a:schemeClr val="dk1"/>
                          </a:solidFill>
                          <a:effectLst/>
                        </a:rPr>
                        <a:t>10.6 ± 3.3</a:t>
                      </a:r>
                      <a:r>
                        <a:rPr lang="en-US" sz="3600" dirty="0">
                          <a:effectLst/>
                        </a:rPr>
                        <a:t> 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0.46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0920244"/>
                  </a:ext>
                </a:extLst>
              </a:tr>
              <a:tr h="409768">
                <a:tc gridSpan="4">
                  <a:txBody>
                    <a:bodyPr/>
                    <a:lstStyle/>
                    <a:p>
                      <a:pPr marL="0" marR="0" lvl="0" indent="0" algn="l" defTabSz="38404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aseline="30000" dirty="0"/>
                        <a:t>✚</a:t>
                      </a:r>
                      <a:r>
                        <a:rPr lang="en-US" sz="2800" baseline="0" dirty="0"/>
                        <a:t>ANCOVA adjusted for age, sex, and BMI</a:t>
                      </a:r>
                      <a:endParaRPr lang="en-US" sz="2800" baseline="30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36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36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3135862"/>
                  </a:ext>
                </a:extLst>
              </a:tr>
            </a:tbl>
          </a:graphicData>
        </a:graphic>
      </p:graphicFrame>
      <p:graphicFrame>
        <p:nvGraphicFramePr>
          <p:cNvPr id="20" name="Table 20">
            <a:extLst>
              <a:ext uri="{FF2B5EF4-FFF2-40B4-BE49-F238E27FC236}">
                <a16:creationId xmlns:a16="http://schemas.microsoft.com/office/drawing/2014/main" id="{E36B8DC7-B771-834B-AB89-E27DDE81DB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7359468"/>
              </p:ext>
            </p:extLst>
          </p:nvPr>
        </p:nvGraphicFramePr>
        <p:xfrm>
          <a:off x="28942751" y="5847574"/>
          <a:ext cx="8547647" cy="660347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547647">
                  <a:extLst>
                    <a:ext uri="{9D8B030D-6E8A-4147-A177-3AD203B41FA5}">
                      <a16:colId xmlns:a16="http://schemas.microsoft.com/office/drawing/2014/main" val="260868959"/>
                    </a:ext>
                  </a:extLst>
                </a:gridCol>
              </a:tblGrid>
              <a:tr h="1025632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Results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0198546"/>
                  </a:ext>
                </a:extLst>
              </a:tr>
              <a:tr h="3204181"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sz="3600" dirty="0"/>
                        <a:t>One out of 10 (10.6%) had FA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sz="3600" dirty="0"/>
                        <a:t>Sixty percent (59.5%) of the total sample was eating competent (56.5% FA, 59.9% no FA)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sz="3600" dirty="0"/>
                        <a:t>No difference in total ecSI scores (</a:t>
                      </a:r>
                      <a:r>
                        <a:rPr lang="en-US" sz="3600" i="1" dirty="0"/>
                        <a:t>p</a:t>
                      </a:r>
                      <a:r>
                        <a:rPr lang="en-US" sz="3600" i="0" dirty="0"/>
                        <a:t>=0.17)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sz="3600" b="1" i="0" dirty="0"/>
                        <a:t>Eating attitudes subscale score significantly lower in FA than no FA (</a:t>
                      </a:r>
                      <a:r>
                        <a:rPr lang="en-US" sz="3600" b="1" i="1" dirty="0"/>
                        <a:t>p</a:t>
                      </a:r>
                      <a:r>
                        <a:rPr lang="en-US" sz="3600" b="1" i="0" dirty="0"/>
                        <a:t>=0.005)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sz="3600" i="0" dirty="0"/>
                        <a:t>No other differences in ecSI subscale scores (</a:t>
                      </a:r>
                      <a:r>
                        <a:rPr lang="en-US" sz="3600" i="1" dirty="0"/>
                        <a:t>p</a:t>
                      </a:r>
                      <a:r>
                        <a:rPr lang="en-US" sz="3600" i="0" dirty="0"/>
                        <a:t>&gt;0.05)</a:t>
                      </a:r>
                      <a:endParaRPr 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6044482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ED8EEA4F-807A-E642-A305-4B2D1C4B6D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200245"/>
              </p:ext>
            </p:extLst>
          </p:nvPr>
        </p:nvGraphicFramePr>
        <p:xfrm>
          <a:off x="28942746" y="12862899"/>
          <a:ext cx="8547649" cy="661749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547649">
                  <a:extLst>
                    <a:ext uri="{9D8B030D-6E8A-4147-A177-3AD203B41FA5}">
                      <a16:colId xmlns:a16="http://schemas.microsoft.com/office/drawing/2014/main" val="260868959"/>
                    </a:ext>
                  </a:extLst>
                </a:gridCol>
              </a:tblGrid>
              <a:tr h="1039659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Conclusions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0198546"/>
                  </a:ext>
                </a:extLst>
              </a:tr>
              <a:tr h="1856600"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sz="3600" dirty="0"/>
                        <a:t>Total ecSI scores did not differ between students with FA and those without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sz="3600" dirty="0"/>
                        <a:t>Two out of every five (40.5%) of students classified as not eating competent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sz="3600" dirty="0"/>
                        <a:t>Eating attitudes subscale score was significantly lower for students with FA than without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sz="3600" dirty="0"/>
                        <a:t>Results could be used to create tailored solutions to improve eating attitudes among college students with FA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6044482"/>
                  </a:ext>
                </a:extLst>
              </a:tr>
            </a:tbl>
          </a:graphicData>
        </a:graphic>
      </p:graphicFrame>
      <p:graphicFrame>
        <p:nvGraphicFramePr>
          <p:cNvPr id="22" name="Table 20">
            <a:extLst>
              <a:ext uri="{FF2B5EF4-FFF2-40B4-BE49-F238E27FC236}">
                <a16:creationId xmlns:a16="http://schemas.microsoft.com/office/drawing/2014/main" id="{7317F3CD-DD24-4443-B378-72E6C0284E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1583418"/>
              </p:ext>
            </p:extLst>
          </p:nvPr>
        </p:nvGraphicFramePr>
        <p:xfrm>
          <a:off x="28942747" y="19851609"/>
          <a:ext cx="8547648" cy="341284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547648">
                  <a:extLst>
                    <a:ext uri="{9D8B030D-6E8A-4147-A177-3AD203B41FA5}">
                      <a16:colId xmlns:a16="http://schemas.microsoft.com/office/drawing/2014/main" val="260868959"/>
                    </a:ext>
                  </a:extLst>
                </a:gridCol>
              </a:tblGrid>
              <a:tr h="1126842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Implications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0198546"/>
                  </a:ext>
                </a:extLst>
              </a:tr>
              <a:tr h="1856600"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3600" dirty="0"/>
                        <a:t>Tailored solutions toward increased eating competence among college students can support healthier eating patterns regardless of food allergy status.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6044482"/>
                  </a:ext>
                </a:extLst>
              </a:tr>
            </a:tbl>
          </a:graphicData>
        </a:graphic>
      </p:graphicFrame>
      <p:graphicFrame>
        <p:nvGraphicFramePr>
          <p:cNvPr id="23" name="Table 16">
            <a:extLst>
              <a:ext uri="{FF2B5EF4-FFF2-40B4-BE49-F238E27FC236}">
                <a16:creationId xmlns:a16="http://schemas.microsoft.com/office/drawing/2014/main" id="{3764BF98-E72C-9D48-BE72-7B1E3C2895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3140063"/>
              </p:ext>
            </p:extLst>
          </p:nvPr>
        </p:nvGraphicFramePr>
        <p:xfrm>
          <a:off x="28942747" y="23665660"/>
          <a:ext cx="8547648" cy="50596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547648">
                  <a:extLst>
                    <a:ext uri="{9D8B030D-6E8A-4147-A177-3AD203B41FA5}">
                      <a16:colId xmlns:a16="http://schemas.microsoft.com/office/drawing/2014/main" val="1080496098"/>
                    </a:ext>
                  </a:extLst>
                </a:gridCol>
              </a:tblGrid>
              <a:tr h="940245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References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9435240"/>
                  </a:ext>
                </a:extLst>
              </a:tr>
              <a:tr h="2932607">
                <a:tc>
                  <a:txBody>
                    <a:bodyPr/>
                    <a:lstStyle/>
                    <a:p>
                      <a:pPr marL="0" marR="0" lvl="0" indent="0" algn="l" defTabSz="38404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aseline="0" dirty="0"/>
                        <a:t>1. </a:t>
                      </a:r>
                      <a:r>
                        <a:rPr lang="en-US" sz="2000" dirty="0"/>
                        <a:t>Facts and Statistics | Food Allergy Research &amp; Education. Accessed December 1, 2021. https://www.foodallergy.org/resources/facts-and-statistics)</a:t>
                      </a:r>
                    </a:p>
                    <a:p>
                      <a:r>
                        <a:rPr lang="en-US" sz="2000" dirty="0"/>
                        <a:t>2. Shanahan et al. </a:t>
                      </a:r>
                      <a:r>
                        <a:rPr lang="en-US" sz="2000" i="1" dirty="0"/>
                        <a:t>J </a:t>
                      </a:r>
                      <a:r>
                        <a:rPr lang="en-US" sz="2000" i="1" dirty="0" err="1"/>
                        <a:t>Psychosom</a:t>
                      </a:r>
                      <a:r>
                        <a:rPr lang="en-US" sz="2000" i="1" dirty="0"/>
                        <a:t> Res</a:t>
                      </a:r>
                      <a:r>
                        <a:rPr lang="en-US" sz="2000" dirty="0"/>
                        <a:t>. 2014;77(6):468-473. </a:t>
                      </a:r>
                    </a:p>
                    <a:p>
                      <a:r>
                        <a:rPr lang="en-US" sz="2000" dirty="0"/>
                        <a:t>3. King et al. </a:t>
                      </a:r>
                      <a:r>
                        <a:rPr lang="en-US" sz="2000" i="1" dirty="0"/>
                        <a:t>Allergy</a:t>
                      </a:r>
                      <a:r>
                        <a:rPr lang="en-US" sz="2000" dirty="0"/>
                        <a:t>. 2009;64(3):461-468.</a:t>
                      </a:r>
                    </a:p>
                    <a:p>
                      <a:r>
                        <a:rPr lang="en-US" sz="2000" dirty="0"/>
                        <a:t>4. Le et al. </a:t>
                      </a:r>
                      <a:r>
                        <a:rPr lang="en-US" sz="2000" i="1" dirty="0" err="1"/>
                        <a:t>Pediatr</a:t>
                      </a:r>
                      <a:r>
                        <a:rPr lang="en-US" sz="2000" i="1" dirty="0"/>
                        <a:t> Allergy Immunol</a:t>
                      </a:r>
                      <a:r>
                        <a:rPr lang="en-US" sz="2000" dirty="0"/>
                        <a:t>. 2013;24(7):650-655. </a:t>
                      </a:r>
                    </a:p>
                    <a:p>
                      <a:pPr marL="0" marR="0" lvl="0" indent="0" algn="l" defTabSz="38404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5. Patten et al. </a:t>
                      </a:r>
                      <a:r>
                        <a:rPr lang="en-US" sz="2000" i="1" dirty="0"/>
                        <a:t>Int J Psychiatry Med</a:t>
                      </a:r>
                      <a:r>
                        <a:rPr lang="en-US" sz="2000" dirty="0"/>
                        <a:t>. 2007;37(1):11-22</a:t>
                      </a:r>
                    </a:p>
                    <a:p>
                      <a:pPr marL="0" marR="0" lvl="0" indent="0" algn="l" defTabSz="38404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6. </a:t>
                      </a:r>
                      <a:r>
                        <a:rPr lang="en-US" sz="2000" dirty="0" err="1"/>
                        <a:t>Wróblewska</a:t>
                      </a:r>
                      <a:r>
                        <a:rPr lang="en-US" sz="2000" dirty="0"/>
                        <a:t> et al. </a:t>
                      </a:r>
                      <a:r>
                        <a:rPr lang="en-US" sz="2000" i="1" dirty="0" err="1"/>
                        <a:t>PLoS</a:t>
                      </a:r>
                      <a:r>
                        <a:rPr lang="en-US" sz="2000" i="1" dirty="0"/>
                        <a:t> One</a:t>
                      </a:r>
                      <a:r>
                        <a:rPr lang="en-US" sz="2000" dirty="0"/>
                        <a:t>. 2018;13(6):e0198607</a:t>
                      </a:r>
                    </a:p>
                    <a:p>
                      <a:r>
                        <a:rPr lang="en-US" sz="2000" dirty="0"/>
                        <a:t>7. </a:t>
                      </a:r>
                      <a:r>
                        <a:rPr lang="en-US" sz="2000" dirty="0" err="1"/>
                        <a:t>Stensgaard</a:t>
                      </a:r>
                      <a:r>
                        <a:rPr lang="en-US" sz="2000" dirty="0"/>
                        <a:t> et al. </a:t>
                      </a:r>
                      <a:r>
                        <a:rPr lang="en-US" sz="2000" i="1" dirty="0"/>
                        <a:t>Clin Exp Allergy J Br Soc Allergy Clin Immunol</a:t>
                      </a:r>
                      <a:r>
                        <a:rPr lang="en-US" sz="2000" dirty="0"/>
                        <a:t>. 2017;47(4):530-539. </a:t>
                      </a:r>
                    </a:p>
                    <a:p>
                      <a:r>
                        <a:rPr lang="en-US" sz="2000" dirty="0"/>
                        <a:t>8. Dunn Galvin et al. </a:t>
                      </a:r>
                      <a:r>
                        <a:rPr lang="en-US" sz="2000" i="1" dirty="0" err="1"/>
                        <a:t>Bundesgesundheitsblatt</a:t>
                      </a:r>
                      <a:r>
                        <a:rPr lang="en-US" sz="2000" i="1" dirty="0"/>
                        <a:t> </a:t>
                      </a:r>
                      <a:r>
                        <a:rPr lang="en-US" sz="2000" i="1" dirty="0" err="1"/>
                        <a:t>Gesundheitsforschung</a:t>
                      </a:r>
                      <a:r>
                        <a:rPr lang="en-US" sz="2000" i="1" dirty="0"/>
                        <a:t> </a:t>
                      </a:r>
                      <a:r>
                        <a:rPr lang="en-US" sz="2000" i="1" dirty="0" err="1"/>
                        <a:t>Gesundheitsschutz</a:t>
                      </a:r>
                      <a:r>
                        <a:rPr lang="en-US" sz="2000" dirty="0"/>
                        <a:t>. 2016;59(7):841-848</a:t>
                      </a:r>
                    </a:p>
                    <a:p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 Satter E. </a:t>
                      </a:r>
                      <a:r>
                        <a:rPr lang="en-US" sz="20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 </a:t>
                      </a:r>
                      <a:r>
                        <a:rPr lang="en-US" sz="200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Nutr</a:t>
                      </a:r>
                      <a:r>
                        <a:rPr lang="en-US" sz="20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Educ </a:t>
                      </a:r>
                      <a:r>
                        <a:rPr lang="en-US" sz="200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Behav</a:t>
                      </a:r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2007;39(5, Supplement):S142-S153</a:t>
                      </a:r>
                    </a:p>
                    <a:p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 </a:t>
                      </a:r>
                      <a:r>
                        <a:rPr lang="en-US" sz="2000" dirty="0" err="1">
                          <a:effectLst/>
                        </a:rPr>
                        <a:t>DiNatale</a:t>
                      </a:r>
                      <a:r>
                        <a:rPr lang="en-US" sz="2000" dirty="0">
                          <a:effectLst/>
                        </a:rPr>
                        <a:t> J et al. </a:t>
                      </a:r>
                      <a:r>
                        <a:rPr lang="en-US" sz="2000" i="1" dirty="0" err="1">
                          <a:effectLst/>
                        </a:rPr>
                        <a:t>Curr</a:t>
                      </a:r>
                      <a:r>
                        <a:rPr lang="en-US" sz="2000" i="1" dirty="0">
                          <a:effectLst/>
                        </a:rPr>
                        <a:t> Dev </a:t>
                      </a:r>
                      <a:r>
                        <a:rPr lang="en-US" sz="2000" i="1" dirty="0" err="1">
                          <a:effectLst/>
                        </a:rPr>
                        <a:t>Nutr</a:t>
                      </a:r>
                      <a:r>
                        <a:rPr lang="en-US" sz="2000" i="1" dirty="0">
                          <a:effectLst/>
                        </a:rPr>
                        <a:t> </a:t>
                      </a:r>
                      <a:r>
                        <a:rPr lang="en-US" sz="2000" dirty="0">
                          <a:effectLst/>
                        </a:rPr>
                        <a:t>2019;3:nzz050.P16-008-19.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1173953"/>
                  </a:ext>
                </a:extLst>
              </a:tr>
            </a:tbl>
          </a:graphicData>
        </a:graphic>
      </p:graphicFrame>
      <p:graphicFrame>
        <p:nvGraphicFramePr>
          <p:cNvPr id="25" name="Table 16">
            <a:extLst>
              <a:ext uri="{FF2B5EF4-FFF2-40B4-BE49-F238E27FC236}">
                <a16:creationId xmlns:a16="http://schemas.microsoft.com/office/drawing/2014/main" id="{F96A5D19-F964-5541-B994-7034B0C883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7513373"/>
              </p:ext>
            </p:extLst>
          </p:nvPr>
        </p:nvGraphicFramePr>
        <p:xfrm>
          <a:off x="28942746" y="29124311"/>
          <a:ext cx="8547651" cy="32918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547651">
                  <a:extLst>
                    <a:ext uri="{9D8B030D-6E8A-4147-A177-3AD203B41FA5}">
                      <a16:colId xmlns:a16="http://schemas.microsoft.com/office/drawing/2014/main" val="1080496098"/>
                    </a:ext>
                  </a:extLst>
                </a:gridCol>
              </a:tblGrid>
              <a:tr h="548359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Acknowledgements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9435240"/>
                  </a:ext>
                </a:extLst>
              </a:tr>
              <a:tr h="1114550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/>
                        <a:t>Funding sources: New Hampshire Agriculture Experiment Station and USDA National Institute of Food and Agriculture Hatch Project 1010738, Department of Agriculture, Nutrition, and Food Systems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/>
                        <a:t>Special thank you to the UNH Dao Research Lab for their feedback and support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1173953"/>
                  </a:ext>
                </a:extLst>
              </a:tr>
            </a:tbl>
          </a:graphicData>
        </a:graphic>
      </p:graphicFrame>
      <p:graphicFrame>
        <p:nvGraphicFramePr>
          <p:cNvPr id="26" name="Table 26">
            <a:extLst>
              <a:ext uri="{FF2B5EF4-FFF2-40B4-BE49-F238E27FC236}">
                <a16:creationId xmlns:a16="http://schemas.microsoft.com/office/drawing/2014/main" id="{BB2FDC9F-3F79-6840-ADBF-578CA6DB27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4567856"/>
              </p:ext>
            </p:extLst>
          </p:nvPr>
        </p:nvGraphicFramePr>
        <p:xfrm>
          <a:off x="914400" y="588210"/>
          <a:ext cx="36576000" cy="505968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36576000">
                  <a:extLst>
                    <a:ext uri="{9D8B030D-6E8A-4147-A177-3AD203B41FA5}">
                      <a16:colId xmlns:a16="http://schemas.microsoft.com/office/drawing/2014/main" val="179035388"/>
                    </a:ext>
                  </a:extLst>
                </a:gridCol>
              </a:tblGrid>
              <a:tr h="2279477">
                <a:tc>
                  <a:txBody>
                    <a:bodyPr/>
                    <a:lstStyle/>
                    <a:p>
                      <a:pPr algn="ctr"/>
                      <a:r>
                        <a:rPr lang="en-US" sz="1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Comparison of Eating Competence in College Students with and without Food Allergies</a:t>
                      </a:r>
                    </a:p>
                    <a:p>
                      <a:pPr algn="ctr"/>
                      <a:r>
                        <a:rPr lang="en-US" sz="4800" b="0" i="1" dirty="0"/>
                        <a:t>Julia Melius, BS and Jesse Stabile Morrell, PhD</a:t>
                      </a:r>
                    </a:p>
                    <a:p>
                      <a:pPr algn="ctr"/>
                      <a:r>
                        <a:rPr lang="en-US" sz="4800" b="0" i="1" dirty="0"/>
                        <a:t>Department of Agriculture, Nutrition, and Food Systems</a:t>
                      </a:r>
                      <a:endParaRPr lang="en-US" sz="4800" b="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2343696"/>
                  </a:ext>
                </a:extLst>
              </a:tr>
            </a:tbl>
          </a:graphicData>
        </a:graphic>
      </p:graphicFrame>
      <p:pic>
        <p:nvPicPr>
          <p:cNvPr id="1026" name="Picture 2">
            <a:extLst>
              <a:ext uri="{FF2B5EF4-FFF2-40B4-BE49-F238E27FC236}">
                <a16:creationId xmlns:a16="http://schemas.microsoft.com/office/drawing/2014/main" id="{C2391EA3-616E-9F40-833A-F4BC0A2C23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2801" y="2727439"/>
            <a:ext cx="7399446" cy="1968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8" name="Table 28">
            <a:extLst>
              <a:ext uri="{FF2B5EF4-FFF2-40B4-BE49-F238E27FC236}">
                <a16:creationId xmlns:a16="http://schemas.microsoft.com/office/drawing/2014/main" id="{1155E2AA-D727-E845-938B-903A16F872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8528355"/>
              </p:ext>
            </p:extLst>
          </p:nvPr>
        </p:nvGraphicFramePr>
        <p:xfrm>
          <a:off x="10363199" y="28725340"/>
          <a:ext cx="17907000" cy="369081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7907000">
                  <a:extLst>
                    <a:ext uri="{9D8B030D-6E8A-4147-A177-3AD203B41FA5}">
                      <a16:colId xmlns:a16="http://schemas.microsoft.com/office/drawing/2014/main" val="815537288"/>
                    </a:ext>
                  </a:extLst>
                </a:gridCol>
              </a:tblGrid>
              <a:tr h="606871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Items included in Eating Attitudes subscale 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7138847"/>
                  </a:ext>
                </a:extLst>
              </a:tr>
              <a:tr h="2928811">
                <a:tc>
                  <a:txBody>
                    <a:bodyPr/>
                    <a:lstStyle/>
                    <a:p>
                      <a:pPr marL="742950" indent="-742950" algn="l">
                        <a:buAutoNum type="arabicPeriod"/>
                      </a:pPr>
                      <a:r>
                        <a:rPr lang="en-US" sz="3600" dirty="0"/>
                        <a:t>I am relaxed about eating.</a:t>
                      </a:r>
                    </a:p>
                    <a:p>
                      <a:pPr marL="742950" indent="-742950" algn="l">
                        <a:buAutoNum type="arabicPeriod"/>
                      </a:pPr>
                      <a:r>
                        <a:rPr lang="en-US" sz="3600" dirty="0"/>
                        <a:t>I am comfortable about eating enough.</a:t>
                      </a:r>
                    </a:p>
                    <a:p>
                      <a:pPr marL="742950" indent="-742950" algn="l">
                        <a:buAutoNum type="arabicPeriod"/>
                      </a:pPr>
                      <a:r>
                        <a:rPr lang="en-US" sz="3600" dirty="0"/>
                        <a:t>I enjoy food and eating.</a:t>
                      </a:r>
                    </a:p>
                    <a:p>
                      <a:pPr marL="742950" indent="-742950" algn="l">
                        <a:buAutoNum type="arabicPeriod"/>
                      </a:pPr>
                      <a:r>
                        <a:rPr lang="en-US" sz="3600" dirty="0"/>
                        <a:t>I am comfortable with my enjoyment of food and eating.</a:t>
                      </a:r>
                    </a:p>
                    <a:p>
                      <a:pPr marL="742950" indent="-742950" algn="l">
                        <a:buAutoNum type="arabicPeriod"/>
                      </a:pPr>
                      <a:r>
                        <a:rPr lang="en-US" sz="3600" dirty="0"/>
                        <a:t>I feel it is okay to eat food that I like.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4736881"/>
                  </a:ext>
                </a:extLst>
              </a:tr>
            </a:tbl>
          </a:graphicData>
        </a:graphic>
      </p:graphicFrame>
      <p:graphicFrame>
        <p:nvGraphicFramePr>
          <p:cNvPr id="30" name="Chart 29">
            <a:extLst>
              <a:ext uri="{FF2B5EF4-FFF2-40B4-BE49-F238E27FC236}">
                <a16:creationId xmlns:a16="http://schemas.microsoft.com/office/drawing/2014/main" id="{0FBD78B6-6898-B346-A6A8-934742C34CD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7315589"/>
              </p:ext>
            </p:extLst>
          </p:nvPr>
        </p:nvGraphicFramePr>
        <p:xfrm>
          <a:off x="10363199" y="12862899"/>
          <a:ext cx="17907000" cy="8897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9" name="TextBox 28">
            <a:extLst>
              <a:ext uri="{FF2B5EF4-FFF2-40B4-BE49-F238E27FC236}">
                <a16:creationId xmlns:a16="http://schemas.microsoft.com/office/drawing/2014/main" id="{69F6D7C3-8904-064C-9EF5-4B3F58A7B722}"/>
              </a:ext>
            </a:extLst>
          </p:cNvPr>
          <p:cNvSpPr txBox="1"/>
          <p:nvPr/>
        </p:nvSpPr>
        <p:spPr>
          <a:xfrm>
            <a:off x="12009392" y="13356787"/>
            <a:ext cx="14695715" cy="1446550"/>
          </a:xfrm>
          <a:prstGeom prst="rect">
            <a:avLst/>
          </a:prstGeom>
          <a:solidFill>
            <a:srgbClr val="5B9BD6"/>
          </a:solidFill>
          <a:ln>
            <a:solidFill>
              <a:srgbClr val="5B9BD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Percent competent eaters in students with and without food allergy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9DD9A75-83CF-9F44-99A6-6B28A7D0CA2A}"/>
              </a:ext>
            </a:extLst>
          </p:cNvPr>
          <p:cNvSpPr txBox="1"/>
          <p:nvPr/>
        </p:nvSpPr>
        <p:spPr>
          <a:xfrm>
            <a:off x="22962470" y="15637558"/>
            <a:ext cx="1868556" cy="584775"/>
          </a:xfrm>
          <a:prstGeom prst="rect">
            <a:avLst/>
          </a:prstGeom>
          <a:noFill/>
          <a:ln>
            <a:solidFill>
              <a:srgbClr val="5B9BD6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i="1" dirty="0"/>
              <a:t>p </a:t>
            </a:r>
            <a:r>
              <a:rPr lang="en-US" sz="3200" dirty="0"/>
              <a:t>= 0.26</a:t>
            </a:r>
            <a:r>
              <a:rPr lang="en-US" sz="3200" baseline="30000" dirty="0"/>
              <a:t>✧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85933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25099</TotalTime>
  <Words>949</Words>
  <Application>Microsoft Macintosh PowerPoint</Application>
  <PresentationFormat>Custom</PresentationFormat>
  <Paragraphs>115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Melius, Julia M</dc:creator>
  <cp:lastModifiedBy>Melius, Julia M</cp:lastModifiedBy>
  <cp:revision>34</cp:revision>
  <dcterms:created xsi:type="dcterms:W3CDTF">2022-03-23T13:14:37Z</dcterms:created>
  <dcterms:modified xsi:type="dcterms:W3CDTF">2022-05-04T13:36:55Z</dcterms:modified>
</cp:coreProperties>
</file>