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64" r:id="rId4"/>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79" autoAdjust="0"/>
    <p:restoredTop sz="94434" autoAdjust="0"/>
  </p:normalViewPr>
  <p:slideViewPr>
    <p:cSldViewPr snapToGrid="0">
      <p:cViewPr varScale="1">
        <p:scale>
          <a:sx n="13" d="100"/>
          <a:sy n="13" d="100"/>
        </p:scale>
        <p:origin x="1708" y="1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4/25/2022</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dirty="0"/>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1" y="0"/>
            <a:ext cx="43891200"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29127762" y="31446924"/>
            <a:ext cx="13128715" cy="666750"/>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1209545"/>
            <a:ext cx="27823885" cy="1147365"/>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0" y="4042611"/>
            <a:ext cx="43891200" cy="709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9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9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9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9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9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8406B6D-0366-4342-B592-64CAE23ED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7542" y="4825893"/>
            <a:ext cx="4730516" cy="4717569"/>
          </a:xfrm>
          <a:prstGeom prst="rect">
            <a:avLst/>
          </a:prstGeom>
        </p:spPr>
      </p:pic>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426465" y="1934483"/>
            <a:ext cx="20103193" cy="666477"/>
          </a:xfrm>
        </p:spPr>
        <p:txBody>
          <a:bodyPr/>
          <a:lstStyle/>
          <a:p>
            <a:r>
              <a:rPr lang="en-US" sz="6000" dirty="0"/>
              <a:t>Amy Girouard, LEND FAMILY TRAINEE </a:t>
            </a:r>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p:txBody>
          <a:bodyPr/>
          <a:lstStyle/>
          <a:p>
            <a:endParaRPr lang="en-US" dirty="0"/>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979714" y="13307865"/>
            <a:ext cx="7328263" cy="666750"/>
          </a:xfrm>
        </p:spPr>
        <p:txBody>
          <a:bodyPr/>
          <a:lstStyle/>
          <a:p>
            <a:r>
              <a:rPr lang="en-US" sz="5500" dirty="0"/>
              <a:t>Activities:</a:t>
            </a:r>
            <a:endParaRPr lang="en-US" dirty="0"/>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14970644" y="5041390"/>
            <a:ext cx="8462836" cy="1077989"/>
          </a:xfrm>
        </p:spPr>
        <p:txBody>
          <a:bodyPr/>
          <a:lstStyle/>
          <a:p>
            <a:pPr algn="ctr"/>
            <a:r>
              <a:rPr lang="en-US" sz="5500" dirty="0"/>
              <a:t>BDS Systems Redesign:</a:t>
            </a:r>
            <a:endParaRPr lang="en-US" sz="5500" b="0" dirty="0"/>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a:xfrm>
            <a:off x="29931673" y="20550685"/>
            <a:ext cx="12923207" cy="3013551"/>
          </a:xfrm>
        </p:spPr>
        <p:txBody>
          <a:bodyPr/>
          <a:lstStyle/>
          <a:p>
            <a:pPr algn="just" fontAlgn="base">
              <a:spcBef>
                <a:spcPts val="0"/>
              </a:spcBef>
            </a:pPr>
            <a:r>
              <a:rPr lang="en-US" sz="3600" dirty="0">
                <a:solidFill>
                  <a:schemeClr val="tx1"/>
                </a:solidFill>
                <a:latin typeface="Calibri" panose="020F0502020204030204" pitchFamily="34" charset="0"/>
                <a:cs typeface="Calibri" panose="020F0502020204030204" pitchFamily="34" charset="0"/>
              </a:rPr>
              <a:t>Policy Partners: </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Top Row (L to R)-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Jennifer Bertrand, Program Director &amp; Cathy Spinney, Mentor </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2nd Row (L to R)-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Mick Natoli, Mentor &amp; Regan Burke, Mentor </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3rd Row (L to R)-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Samantha Baskin, Mentor &amp; Amy Girouard, UNH LEND Trainee &amp; Mentee </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Bottom Row</a:t>
            </a:r>
          </a:p>
          <a:p>
            <a:pPr algn="just" fontAlgn="base">
              <a:spcBef>
                <a:spcPts val="0"/>
              </a:spcBef>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(L to R)-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Danielle Karcz, Mentee, Gina Cox, Mentee, Debbie Conlon, Mentee &amp; Janemarie Tolson, Mentee</a:t>
            </a:r>
            <a:endParaRPr lang="en-US" sz="5400" dirty="0">
              <a:solidFill>
                <a:schemeClr val="tx1"/>
              </a:solidFill>
            </a:endParaRP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966108" y="7950795"/>
            <a:ext cx="12764460" cy="3398013"/>
          </a:xfrm>
        </p:spPr>
        <p:txBody>
          <a:bodyPr>
            <a:noAutofit/>
          </a:bodyPr>
          <a:lstStyle/>
          <a:p>
            <a:pPr algn="just"/>
            <a:r>
              <a:rPr lang="en-US" sz="4000" dirty="0">
                <a:latin typeface="Calibri" panose="020F0502020204030204" pitchFamily="34" charset="0"/>
                <a:ea typeface="Calibri" panose="020F0502020204030204" pitchFamily="34" charset="0"/>
                <a:cs typeface="Times New Roman" panose="02020603050405020304" pitchFamily="18" charset="0"/>
              </a:rPr>
              <a:t>Community Crossroads’ mission is to provide people in need of long term supports, either through age or disability, with the information, guidance, support and advocacy they need to remain in their chosen homes and live full, independent lives</a:t>
            </a:r>
            <a:r>
              <a:rPr lang="en-US" sz="40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29931673" y="24820471"/>
            <a:ext cx="12362526" cy="5702220"/>
          </a:xfrm>
        </p:spPr>
        <p:txBody>
          <a:bodyPr>
            <a:noAutofit/>
          </a:bodyPr>
          <a:lstStyle/>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Be Informed/analyze policy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Testify and share your story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Write Letters in support or opposition to bills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Participate on advisory groups or councils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Attend hearings and ask questions of policy/lawmakers</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Check bias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Be solution focused in your participation</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Create a coalition of people around you</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Participate in Policy Partners and become empowered!</a:t>
            </a:r>
          </a:p>
          <a:p>
            <a:pPr marL="0" indent="0">
              <a:lnSpc>
                <a:spcPct val="100000"/>
              </a:lnSpc>
              <a:buNone/>
            </a:pPr>
            <a:endParaRPr lang="en-US" sz="4000" dirty="0"/>
          </a:p>
        </p:txBody>
      </p:sp>
      <p:sp>
        <p:nvSpPr>
          <p:cNvPr id="26" name="SmartArt Placeholder 14">
            <a:extLst>
              <a:ext uri="{FF2B5EF4-FFF2-40B4-BE49-F238E27FC236}">
                <a16:creationId xmlns:a16="http://schemas.microsoft.com/office/drawing/2014/main" id="{20D7D235-4571-4029-9574-50443CB5677C}"/>
              </a:ext>
            </a:extLst>
          </p:cNvPr>
          <p:cNvSpPr txBox="1">
            <a:spLocks/>
          </p:cNvSpPr>
          <p:nvPr/>
        </p:nvSpPr>
        <p:spPr>
          <a:xfrm>
            <a:off x="11570155" y="9474529"/>
            <a:ext cx="13076464" cy="6688714"/>
          </a:xfrm>
          <a:prstGeom prst="rect">
            <a:avLst/>
          </a:prstGeom>
        </p:spPr>
      </p:sp>
      <p:pic>
        <p:nvPicPr>
          <p:cNvPr id="39" name="Picture 38">
            <a:extLst>
              <a:ext uri="{FF2B5EF4-FFF2-40B4-BE49-F238E27FC236}">
                <a16:creationId xmlns:a16="http://schemas.microsoft.com/office/drawing/2014/main" id="{58815294-7A46-4DB1-8692-430A2011C0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65074" y="26919814"/>
            <a:ext cx="9022906" cy="4063854"/>
          </a:xfrm>
          <a:prstGeom prst="rect">
            <a:avLst/>
          </a:prstGeom>
        </p:spPr>
      </p:pic>
      <p:sp>
        <p:nvSpPr>
          <p:cNvPr id="40" name="TextBox 39">
            <a:extLst>
              <a:ext uri="{FF2B5EF4-FFF2-40B4-BE49-F238E27FC236}">
                <a16:creationId xmlns:a16="http://schemas.microsoft.com/office/drawing/2014/main" id="{6BE85479-CC07-4865-98EC-93C1DBC854A1}"/>
              </a:ext>
            </a:extLst>
          </p:cNvPr>
          <p:cNvSpPr txBox="1"/>
          <p:nvPr/>
        </p:nvSpPr>
        <p:spPr>
          <a:xfrm>
            <a:off x="20402690" y="17550881"/>
            <a:ext cx="3085820" cy="210955"/>
          </a:xfrm>
          <a:prstGeom prst="rect">
            <a:avLst/>
          </a:prstGeom>
          <a:noFill/>
        </p:spPr>
        <p:txBody>
          <a:bodyPr wrap="square" rtlCol="0">
            <a:spAutoFit/>
          </a:bodyPr>
          <a:lstStyle/>
          <a:p>
            <a:r>
              <a:rPr lang="en-US" sz="771" dirty="0">
                <a:hlinkClick r:id="rId4" tooltip="https://quod.lib.umich.edu/m/maize/mpub9973100/1:12/--university-of-michigan-school-of-dentistry-victors-for?rgn=div1;view=fulltext"/>
              </a:rPr>
              <a:t>This Photo</a:t>
            </a:r>
            <a:r>
              <a:rPr lang="en-US" sz="771" dirty="0"/>
              <a:t> by Unknown Author is licensed under </a:t>
            </a:r>
            <a:r>
              <a:rPr lang="en-US" sz="771" dirty="0">
                <a:hlinkClick r:id="rId4" tooltip="https://creativecommons.org/licenses/by-nc-nd/3.0/"/>
              </a:rPr>
              <a:t>CC BY-NC-ND</a:t>
            </a:r>
            <a:endParaRPr lang="en-US" sz="771" dirty="0"/>
          </a:p>
        </p:txBody>
      </p:sp>
      <p:sp>
        <p:nvSpPr>
          <p:cNvPr id="44" name="Text Placeholder 15">
            <a:extLst>
              <a:ext uri="{FF2B5EF4-FFF2-40B4-BE49-F238E27FC236}">
                <a16:creationId xmlns:a16="http://schemas.microsoft.com/office/drawing/2014/main" id="{E9FC6C6D-6D3A-43DA-AB97-E9573A4DCB48}"/>
              </a:ext>
            </a:extLst>
          </p:cNvPr>
          <p:cNvSpPr>
            <a:spLocks noGrp="1"/>
          </p:cNvSpPr>
          <p:nvPr>
            <p:ph type="body" sz="quarter" idx="30"/>
          </p:nvPr>
        </p:nvSpPr>
        <p:spPr>
          <a:xfrm>
            <a:off x="14970644" y="23646397"/>
            <a:ext cx="12858792" cy="810312"/>
          </a:xfrm>
        </p:spPr>
        <p:txBody>
          <a:bodyPr>
            <a:noAutofit/>
          </a:bodyPr>
          <a:lstStyle/>
          <a:p>
            <a:r>
              <a:rPr lang="en-US" sz="5500" b="1" dirty="0">
                <a:latin typeface="+mn-lt"/>
              </a:rPr>
              <a:t>Adult Dental Bills HB 103, SB 422-FN</a:t>
            </a:r>
          </a:p>
        </p:txBody>
      </p:sp>
      <p:pic>
        <p:nvPicPr>
          <p:cNvPr id="4" name="Picture Placeholder 3">
            <a:extLst>
              <a:ext uri="{FF2B5EF4-FFF2-40B4-BE49-F238E27FC236}">
                <a16:creationId xmlns:a16="http://schemas.microsoft.com/office/drawing/2014/main" id="{BE2FC718-4335-4C63-8483-FF31F5A57C89}"/>
              </a:ext>
            </a:extLst>
          </p:cNvPr>
          <p:cNvPicPr>
            <a:picLocks noGrp="1" noChangeAspect="1"/>
          </p:cNvPicPr>
          <p:nvPr>
            <p:ph type="pic" sz="quarter" idx="35"/>
          </p:nvPr>
        </p:nvPicPr>
        <p:blipFill>
          <a:blip r:embed="rId5">
            <a:extLst>
              <a:ext uri="{28A0092B-C50C-407E-A947-70E740481C1C}">
                <a14:useLocalDpi xmlns:a14="http://schemas.microsoft.com/office/drawing/2010/main" val="0"/>
              </a:ext>
            </a:extLst>
          </a:blip>
          <a:srcRect t="25593" b="25593"/>
          <a:stretch>
            <a:fillRect/>
          </a:stretch>
        </p:blipFill>
        <p:spPr>
          <a:xfrm>
            <a:off x="998364" y="5619382"/>
            <a:ext cx="12732204" cy="1933575"/>
          </a:xfrm>
        </p:spPr>
      </p:pic>
      <p:sp>
        <p:nvSpPr>
          <p:cNvPr id="48" name="Title 47">
            <a:extLst>
              <a:ext uri="{FF2B5EF4-FFF2-40B4-BE49-F238E27FC236}">
                <a16:creationId xmlns:a16="http://schemas.microsoft.com/office/drawing/2014/main" id="{21B602DF-747F-45A0-B4E2-6B15950B10A5}"/>
              </a:ext>
            </a:extLst>
          </p:cNvPr>
          <p:cNvSpPr>
            <a:spLocks noGrp="1"/>
          </p:cNvSpPr>
          <p:nvPr>
            <p:ph type="title"/>
          </p:nvPr>
        </p:nvSpPr>
        <p:spPr>
          <a:xfrm>
            <a:off x="270522" y="416110"/>
            <a:ext cx="40142415" cy="1053816"/>
          </a:xfrm>
        </p:spPr>
        <p:txBody>
          <a:bodyPr/>
          <a:lstStyle/>
          <a:p>
            <a:r>
              <a:rPr lang="en-US" sz="7200" b="1" dirty="0"/>
              <a:t>The Policy Process:  “Alone we can do so little; together we can do so much”-Helen Keller</a:t>
            </a:r>
          </a:p>
        </p:txBody>
      </p:sp>
      <p:pic>
        <p:nvPicPr>
          <p:cNvPr id="16" name="Picture 15">
            <a:extLst>
              <a:ext uri="{FF2B5EF4-FFF2-40B4-BE49-F238E27FC236}">
                <a16:creationId xmlns:a16="http://schemas.microsoft.com/office/drawing/2014/main" id="{4659792A-C39F-4B79-AA48-ADDF5306526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26293" y="12398979"/>
            <a:ext cx="13571603" cy="9052154"/>
          </a:xfrm>
          <a:prstGeom prst="rect">
            <a:avLst/>
          </a:prstGeom>
        </p:spPr>
      </p:pic>
      <p:sp>
        <p:nvSpPr>
          <p:cNvPr id="23" name="Text Placeholder 22">
            <a:extLst>
              <a:ext uri="{FF2B5EF4-FFF2-40B4-BE49-F238E27FC236}">
                <a16:creationId xmlns:a16="http://schemas.microsoft.com/office/drawing/2014/main" id="{10584233-BD2D-47CC-BEBC-B2A2BE12D5DC}"/>
              </a:ext>
            </a:extLst>
          </p:cNvPr>
          <p:cNvSpPr>
            <a:spLocks noGrp="1"/>
          </p:cNvSpPr>
          <p:nvPr>
            <p:ph type="body" sz="quarter" idx="28"/>
          </p:nvPr>
        </p:nvSpPr>
        <p:spPr>
          <a:xfrm>
            <a:off x="14769324" y="11437375"/>
            <a:ext cx="14432747" cy="1549798"/>
          </a:xfrm>
        </p:spPr>
        <p:txBody>
          <a:bodyPr/>
          <a:lstStyle/>
          <a:p>
            <a:r>
              <a:rPr lang="en-US" sz="5500" b="1" dirty="0"/>
              <a:t>The Policy Process is a Muddy Tug of War</a:t>
            </a:r>
          </a:p>
        </p:txBody>
      </p:sp>
      <p:pic>
        <p:nvPicPr>
          <p:cNvPr id="15" name="Picture 14" descr="A collage of people&#10;&#10;Description automatically generated with low confidence">
            <a:extLst>
              <a:ext uri="{FF2B5EF4-FFF2-40B4-BE49-F238E27FC236}">
                <a16:creationId xmlns:a16="http://schemas.microsoft.com/office/drawing/2014/main" id="{45BAF356-17AD-424A-8384-34F636B16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18432" y="14992647"/>
            <a:ext cx="7516198" cy="5378553"/>
          </a:xfrm>
          <a:prstGeom prst="rect">
            <a:avLst/>
          </a:prstGeom>
        </p:spPr>
      </p:pic>
      <p:pic>
        <p:nvPicPr>
          <p:cNvPr id="31" name="Picture 30">
            <a:extLst>
              <a:ext uri="{FF2B5EF4-FFF2-40B4-BE49-F238E27FC236}">
                <a16:creationId xmlns:a16="http://schemas.microsoft.com/office/drawing/2014/main" id="{CAF2A940-E965-49C8-A0D6-AFA8F99FB8C6}"/>
              </a:ext>
            </a:extLst>
          </p:cNvPr>
          <p:cNvPicPr>
            <a:picLocks noChangeAspect="1"/>
          </p:cNvPicPr>
          <p:nvPr/>
        </p:nvPicPr>
        <p:blipFill>
          <a:blip r:embed="rId8"/>
          <a:stretch>
            <a:fillRect/>
          </a:stretch>
        </p:blipFill>
        <p:spPr>
          <a:xfrm>
            <a:off x="2885823" y="23679257"/>
            <a:ext cx="8104378" cy="6374011"/>
          </a:xfrm>
          <a:prstGeom prst="rect">
            <a:avLst/>
          </a:prstGeom>
        </p:spPr>
      </p:pic>
      <p:sp>
        <p:nvSpPr>
          <p:cNvPr id="25"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29931673" y="23984588"/>
            <a:ext cx="7328263" cy="666750"/>
          </a:xfrm>
        </p:spPr>
        <p:txBody>
          <a:bodyPr/>
          <a:lstStyle/>
          <a:p>
            <a:r>
              <a:rPr lang="en-US" sz="5500" dirty="0"/>
              <a:t>What Can You Do?</a:t>
            </a:r>
            <a:endParaRPr lang="en-US" dirty="0"/>
          </a:p>
        </p:txBody>
      </p:sp>
      <p:sp>
        <p:nvSpPr>
          <p:cNvPr id="28"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998364" y="14232892"/>
            <a:ext cx="11879296" cy="8984204"/>
          </a:xfrm>
        </p:spPr>
        <p:txBody>
          <a:bodyPr>
            <a:noAutofit/>
          </a:bodyPr>
          <a:lstStyle/>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Participated in Policy Partners class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Conducted 1:1’s with an Executive Councilor, State Representatives and School Board Candidate</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Followed bills through the Community Support Network, Inc. (CSNI) process and watched legislative hearings </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Attended CSNI Legislative Liaison meetings</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Wrote letter in support of Adult Dental Bill</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Participated in informational workforce meeting and subsequent roundtable with Department of Health and Human Services Commissioner and community leaders</a:t>
            </a:r>
          </a:p>
          <a:p>
            <a:pPr>
              <a:lnSpc>
                <a:spcPct val="100000"/>
              </a:lnSpc>
              <a:spcBef>
                <a:spcPts val="0"/>
              </a:spcBef>
              <a:buFont typeface="Wingdings" panose="05000000000000000000" pitchFamily="2" charset="2"/>
              <a:buChar char="§"/>
            </a:pPr>
            <a:r>
              <a:rPr lang="en-US" sz="4000" dirty="0">
                <a:latin typeface="Calibri" panose="020F0502020204030204" pitchFamily="34" charset="0"/>
                <a:cs typeface="Calibri" panose="020F0502020204030204" pitchFamily="34" charset="0"/>
              </a:rPr>
              <a:t>Watched sessions on the Bureau of Developmental Services systems redesign</a:t>
            </a:r>
          </a:p>
          <a:p>
            <a:pPr>
              <a:lnSpc>
                <a:spcPct val="100000"/>
              </a:lnSpc>
              <a:spcBef>
                <a:spcPts val="0"/>
              </a:spcBef>
              <a:buFont typeface="Wingdings" panose="05000000000000000000" pitchFamily="2" charset="2"/>
              <a:buChar char="§"/>
            </a:pPr>
            <a:endParaRPr lang="en-US" sz="4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4000" b="1"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endParaRPr lang="en-US" sz="4000" b="1"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4000" dirty="0"/>
          </a:p>
        </p:txBody>
      </p:sp>
      <p:sp>
        <p:nvSpPr>
          <p:cNvPr id="13" name="Rectangle 12"/>
          <p:cNvSpPr/>
          <p:nvPr/>
        </p:nvSpPr>
        <p:spPr>
          <a:xfrm>
            <a:off x="887528" y="11170739"/>
            <a:ext cx="12732204" cy="1323439"/>
          </a:xfrm>
          <a:prstGeom prst="rect">
            <a:avLst/>
          </a:prstGeom>
        </p:spPr>
        <p:txBody>
          <a:bodyPr wrap="square">
            <a:spAutoFit/>
          </a:bodyPr>
          <a:lstStyle/>
          <a:p>
            <a:r>
              <a:rPr lang="en-US" sz="4000" i="1" dirty="0">
                <a:ea typeface="Calibri" panose="020F0502020204030204" pitchFamily="34" charset="0"/>
              </a:rPr>
              <a:t>Leadership Mentor:  Jennifer Bertrand</a:t>
            </a:r>
            <a:r>
              <a:rPr lang="en-US" sz="4000" b="1" i="1" dirty="0">
                <a:ea typeface="Calibri" panose="020F0502020204030204" pitchFamily="34" charset="0"/>
                <a:cs typeface="Times New Roman" panose="02020603050405020304" pitchFamily="18" charset="0"/>
              </a:rPr>
              <a:t>, </a:t>
            </a:r>
            <a:r>
              <a:rPr lang="en-US" sz="4000" i="1" dirty="0">
                <a:latin typeface="Calibri" panose="020F0502020204030204" pitchFamily="34" charset="0"/>
                <a:ea typeface="Calibri" panose="020F0502020204030204" pitchFamily="34" charset="0"/>
                <a:cs typeface="Calibri" panose="020F0502020204030204" pitchFamily="34" charset="0"/>
              </a:rPr>
              <a:t>Director of Community Partnerships at Community Crossroads </a:t>
            </a:r>
            <a:endParaRPr lang="en-US" sz="4000" i="1" dirty="0"/>
          </a:p>
        </p:txBody>
      </p:sp>
      <p:sp>
        <p:nvSpPr>
          <p:cNvPr id="9" name="TextBox 8"/>
          <p:cNvSpPr txBox="1"/>
          <p:nvPr/>
        </p:nvSpPr>
        <p:spPr>
          <a:xfrm>
            <a:off x="14970645" y="6079384"/>
            <a:ext cx="10097495" cy="4401205"/>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The state of NH is working with a consultant on three different areas: waivers, information technology and rates. This represents a major shift in the delivery of services for people with developmental disabilities. </a:t>
            </a:r>
            <a:r>
              <a:rPr lang="en-US" sz="4000" dirty="0">
                <a:latin typeface="Calibri" panose="020F0502020204030204" pitchFamily="34" charset="0"/>
                <a:ea typeface="Calibri" panose="020F0502020204030204" pitchFamily="34" charset="0"/>
                <a:cs typeface="Calibri" panose="020F0502020204030204" pitchFamily="34" charset="0"/>
              </a:rPr>
              <a:t>The current system is not equitable. It is imperative all stakeholders are at the table.  </a:t>
            </a:r>
          </a:p>
        </p:txBody>
      </p:sp>
      <p:sp>
        <p:nvSpPr>
          <p:cNvPr id="2" name="Rectangle 1"/>
          <p:cNvSpPr/>
          <p:nvPr/>
        </p:nvSpPr>
        <p:spPr>
          <a:xfrm>
            <a:off x="14902125" y="21564284"/>
            <a:ext cx="14023395" cy="1938992"/>
          </a:xfrm>
          <a:prstGeom prst="rect">
            <a:avLst/>
          </a:prstGeom>
        </p:spPr>
        <p:txBody>
          <a:bodyPr wrap="square">
            <a:sp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Policy analysis is a complex process that requires active debate and analysis from many individuals and groups in order to create solutions to complex problems. </a:t>
            </a:r>
            <a:endParaRPr lang="en-US" sz="4000" dirty="0"/>
          </a:p>
        </p:txBody>
      </p:sp>
      <p:sp>
        <p:nvSpPr>
          <p:cNvPr id="29"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33493028" y="13956547"/>
            <a:ext cx="5567006" cy="765175"/>
          </a:xfrm>
        </p:spPr>
        <p:txBody>
          <a:bodyPr/>
          <a:lstStyle/>
          <a:p>
            <a:pPr algn="ctr"/>
            <a:r>
              <a:rPr lang="en-US" sz="5500" dirty="0"/>
              <a:t>Policy Partners</a:t>
            </a:r>
            <a:endParaRPr lang="en-US" sz="5500" b="0" dirty="0"/>
          </a:p>
        </p:txBody>
      </p:sp>
      <p:sp>
        <p:nvSpPr>
          <p:cNvPr id="30"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29840233" y="5144707"/>
            <a:ext cx="4297367" cy="751763"/>
          </a:xfrm>
        </p:spPr>
        <p:txBody>
          <a:bodyPr/>
          <a:lstStyle/>
          <a:p>
            <a:pPr algn="ctr"/>
            <a:r>
              <a:rPr lang="en-US" sz="5500" dirty="0"/>
              <a:t>Conclusion: </a:t>
            </a:r>
            <a:endParaRPr lang="en-US" sz="5500" b="0" dirty="0"/>
          </a:p>
        </p:txBody>
      </p:sp>
      <p:sp>
        <p:nvSpPr>
          <p:cNvPr id="32" name="Rectangle 31"/>
          <p:cNvSpPr/>
          <p:nvPr/>
        </p:nvSpPr>
        <p:spPr>
          <a:xfrm>
            <a:off x="29931673" y="6045573"/>
            <a:ext cx="13136567" cy="7755969"/>
          </a:xfrm>
          <a:prstGeom prst="rect">
            <a:avLst/>
          </a:prstGeom>
        </p:spPr>
        <p:txBody>
          <a:bodyPr wrap="square">
            <a:spAutoFit/>
          </a:bodyPr>
          <a:lstStyle/>
          <a:p>
            <a:pPr algn="just"/>
            <a:r>
              <a:rPr lang="en-US" sz="4000" dirty="0">
                <a:latin typeface="Calibri" panose="020F0502020204030204" pitchFamily="34" charset="0"/>
                <a:cs typeface="Calibri" panose="020F0502020204030204" pitchFamily="34" charset="0"/>
              </a:rPr>
              <a:t>Creating sound policy involves the blending of values of stakeholders, the use of data and a collaborative exchange of ideas. The complexities of this process are evident in the process of the two adult dental benefit bills going through the NH legislature. </a:t>
            </a:r>
          </a:p>
          <a:p>
            <a:pPr algn="just"/>
            <a:endParaRPr lang="en-US" sz="1100" dirty="0">
              <a:latin typeface="Calibri" panose="020F0502020204030204" pitchFamily="34" charset="0"/>
              <a:cs typeface="Calibri" panose="020F0502020204030204" pitchFamily="34" charset="0"/>
            </a:endParaRPr>
          </a:p>
          <a:p>
            <a:pPr algn="just"/>
            <a:r>
              <a:rPr lang="en-US" sz="4000" dirty="0">
                <a:latin typeface="Calibri" panose="020F0502020204030204" pitchFamily="34" charset="0"/>
                <a:cs typeface="Calibri" panose="020F0502020204030204" pitchFamily="34" charset="0"/>
              </a:rPr>
              <a:t>Seek to understand the past and present of developmental disability services. Bring your creativity and solutions to the table. Lead the way forward and advocate for an equitable system of services that honors choice and quality of life. Families closed the Laconia State School. We can pave the way for a new era of community living that focuses on providing supports and services for people to grow and flourish.  </a:t>
            </a:r>
          </a:p>
        </p:txBody>
      </p:sp>
      <p:sp>
        <p:nvSpPr>
          <p:cNvPr id="8" name="Rectangle 7"/>
          <p:cNvSpPr/>
          <p:nvPr/>
        </p:nvSpPr>
        <p:spPr>
          <a:xfrm>
            <a:off x="14970644" y="24365269"/>
            <a:ext cx="13727252" cy="2554545"/>
          </a:xfrm>
          <a:prstGeom prst="rect">
            <a:avLst/>
          </a:prstGeom>
        </p:spPr>
        <p:txBody>
          <a:bodyPr wrap="square">
            <a:spAutoFit/>
          </a:bodyPr>
          <a:lstStyle/>
          <a:p>
            <a:pPr algn="just"/>
            <a:r>
              <a:rPr lang="en-US" sz="4000" dirty="0">
                <a:latin typeface="Calibri" panose="020F0502020204030204" pitchFamily="34" charset="0"/>
                <a:cs typeface="Calibri" panose="020F0502020204030204" pitchFamily="34" charset="0"/>
              </a:rPr>
              <a:t>Discussions have happened around financial costs, quality of life, health and wellness of Medicaid recipients, resource allocation and equity. Stakeholder engagement has been vital to the process and outcome.  </a:t>
            </a:r>
          </a:p>
        </p:txBody>
      </p:sp>
      <p:sp>
        <p:nvSpPr>
          <p:cNvPr id="12" name="Rectangle 11"/>
          <p:cNvSpPr/>
          <p:nvPr/>
        </p:nvSpPr>
        <p:spPr>
          <a:xfrm>
            <a:off x="14964345" y="10364483"/>
            <a:ext cx="10754103" cy="707886"/>
          </a:xfrm>
          <a:prstGeom prst="rect">
            <a:avLst/>
          </a:prstGeom>
        </p:spPr>
        <p:txBody>
          <a:bodyPr wrap="square">
            <a:spAutoFit/>
          </a:bodyPr>
          <a:lstStyle/>
          <a:p>
            <a:r>
              <a:rPr lang="en-US" sz="4000" u="sng" dirty="0">
                <a:latin typeface="Calibri" panose="020F0502020204030204" pitchFamily="34" charset="0"/>
                <a:cs typeface="Calibri" panose="020F0502020204030204" pitchFamily="34" charset="0"/>
                <a:hlinkClick r:id="rId4"/>
              </a:rPr>
              <a:t>https://www.dhhs.nh.gov/dcbcs/bds/systems.htm</a:t>
            </a:r>
            <a:endParaRPr lang="en-US" sz="4000" dirty="0">
              <a:latin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426465" y="2942442"/>
            <a:ext cx="22646895" cy="683672"/>
          </a:xfrm>
        </p:spPr>
        <p:txBody>
          <a:bodyPr/>
          <a:lstStyle/>
          <a:p>
            <a:r>
              <a:rPr lang="en-US" sz="4800" dirty="0"/>
              <a:t>NH-ME LEND, Institute on Disability, University of New Hampshire</a:t>
            </a:r>
          </a:p>
        </p:txBody>
      </p:sp>
    </p:spTree>
    <p:extLst>
      <p:ext uri="{BB962C8B-B14F-4D97-AF65-F5344CB8AC3E}">
        <p14:creationId xmlns:p14="http://schemas.microsoft.com/office/powerpoint/2010/main" val="36254302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4033</TotalTime>
  <Words>604</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Minion Pro</vt:lpstr>
      <vt:lpstr>Myriad Pro</vt:lpstr>
      <vt:lpstr>Source Sans Pro</vt:lpstr>
      <vt:lpstr>Wingdings</vt:lpstr>
      <vt:lpstr>Office Theme</vt:lpstr>
      <vt:lpstr>The Policy Process:  “Alone we can do so little; together we can do so much”-Helen Keller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Amy Girouard</cp:lastModifiedBy>
  <cp:revision>239</cp:revision>
  <dcterms:created xsi:type="dcterms:W3CDTF">2016-03-05T16:55:12Z</dcterms:created>
  <dcterms:modified xsi:type="dcterms:W3CDTF">2022-04-25T15:09:06Z</dcterms:modified>
</cp:coreProperties>
</file>