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ssa Morales" initials="MM" lastIdx="6" clrIdx="0">
    <p:extLst>
      <p:ext uri="{19B8F6BF-5375-455C-9EA6-DF929625EA0E}">
        <p15:presenceInfo xmlns:p15="http://schemas.microsoft.com/office/powerpoint/2012/main" userId="b5b827e0cb928d3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144E"/>
    <a:srgbClr val="540C56"/>
    <a:srgbClr val="701072"/>
    <a:srgbClr val="A20000"/>
    <a:srgbClr val="80E23E"/>
    <a:srgbClr val="C072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51E69E-A5FF-48AE-838E-DF8F0410D8BB}" v="23" dt="2019-10-11T16:34:08.0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49" autoAdjust="0"/>
  </p:normalViewPr>
  <p:slideViewPr>
    <p:cSldViewPr snapToGrid="0">
      <p:cViewPr varScale="1">
        <p:scale>
          <a:sx n="24" d="100"/>
          <a:sy n="24" d="100"/>
        </p:scale>
        <p:origin x="1518" y="72"/>
      </p:cViewPr>
      <p:guideLst>
        <p:guide orient="horz" pos="10368"/>
        <p:guide pos="13824"/>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 Id="rId9"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43D4AD-3C35-4BB4-88BC-5E1C27323176}" type="datetimeFigureOut">
              <a:rPr lang="en-US" smtClean="0"/>
              <a:t>4/14/2020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9F8803-16A9-4603-A0FE-20DA96261CC5}" type="slidenum">
              <a:rPr lang="en-US" smtClean="0"/>
              <a:t>‹#›</a:t>
            </a:fld>
            <a:endParaRPr lang="en-US"/>
          </a:p>
        </p:txBody>
      </p:sp>
    </p:spTree>
    <p:extLst>
      <p:ext uri="{BB962C8B-B14F-4D97-AF65-F5344CB8AC3E}">
        <p14:creationId xmlns:p14="http://schemas.microsoft.com/office/powerpoint/2010/main" val="1517976199"/>
      </p:ext>
    </p:extLst>
  </p:cSld>
  <p:clrMap bg1="lt1" tx1="dk1" bg2="lt2" tx2="dk2" accent1="accent1" accent2="accent2" accent3="accent3" accent4="accent4" accent5="accent5" accent6="accent6" hlink="hlink" folHlink="folHlink"/>
  <p:notesStyle>
    <a:lvl1pPr marL="0" algn="l" defTabSz="3686861" rtl="0" eaLnBrk="1" latinLnBrk="0" hangingPunct="1">
      <a:defRPr sz="4838" kern="1200">
        <a:solidFill>
          <a:schemeClr val="tx1"/>
        </a:solidFill>
        <a:latin typeface="+mn-lt"/>
        <a:ea typeface="+mn-ea"/>
        <a:cs typeface="+mn-cs"/>
      </a:defRPr>
    </a:lvl1pPr>
    <a:lvl2pPr marL="1843430" algn="l" defTabSz="3686861" rtl="0" eaLnBrk="1" latinLnBrk="0" hangingPunct="1">
      <a:defRPr sz="4838" kern="1200">
        <a:solidFill>
          <a:schemeClr val="tx1"/>
        </a:solidFill>
        <a:latin typeface="+mn-lt"/>
        <a:ea typeface="+mn-ea"/>
        <a:cs typeface="+mn-cs"/>
      </a:defRPr>
    </a:lvl2pPr>
    <a:lvl3pPr marL="3686861" algn="l" defTabSz="3686861" rtl="0" eaLnBrk="1" latinLnBrk="0" hangingPunct="1">
      <a:defRPr sz="4838" kern="1200">
        <a:solidFill>
          <a:schemeClr val="tx1"/>
        </a:solidFill>
        <a:latin typeface="+mn-lt"/>
        <a:ea typeface="+mn-ea"/>
        <a:cs typeface="+mn-cs"/>
      </a:defRPr>
    </a:lvl3pPr>
    <a:lvl4pPr marL="5530291" algn="l" defTabSz="3686861" rtl="0" eaLnBrk="1" latinLnBrk="0" hangingPunct="1">
      <a:defRPr sz="4838" kern="1200">
        <a:solidFill>
          <a:schemeClr val="tx1"/>
        </a:solidFill>
        <a:latin typeface="+mn-lt"/>
        <a:ea typeface="+mn-ea"/>
        <a:cs typeface="+mn-cs"/>
      </a:defRPr>
    </a:lvl4pPr>
    <a:lvl5pPr marL="7373722" algn="l" defTabSz="3686861" rtl="0" eaLnBrk="1" latinLnBrk="0" hangingPunct="1">
      <a:defRPr sz="4838" kern="1200">
        <a:solidFill>
          <a:schemeClr val="tx1"/>
        </a:solidFill>
        <a:latin typeface="+mn-lt"/>
        <a:ea typeface="+mn-ea"/>
        <a:cs typeface="+mn-cs"/>
      </a:defRPr>
    </a:lvl5pPr>
    <a:lvl6pPr marL="9217152" algn="l" defTabSz="3686861" rtl="0" eaLnBrk="1" latinLnBrk="0" hangingPunct="1">
      <a:defRPr sz="4838" kern="1200">
        <a:solidFill>
          <a:schemeClr val="tx1"/>
        </a:solidFill>
        <a:latin typeface="+mn-lt"/>
        <a:ea typeface="+mn-ea"/>
        <a:cs typeface="+mn-cs"/>
      </a:defRPr>
    </a:lvl6pPr>
    <a:lvl7pPr marL="11060582" algn="l" defTabSz="3686861" rtl="0" eaLnBrk="1" latinLnBrk="0" hangingPunct="1">
      <a:defRPr sz="4838" kern="1200">
        <a:solidFill>
          <a:schemeClr val="tx1"/>
        </a:solidFill>
        <a:latin typeface="+mn-lt"/>
        <a:ea typeface="+mn-ea"/>
        <a:cs typeface="+mn-cs"/>
      </a:defRPr>
    </a:lvl7pPr>
    <a:lvl8pPr marL="12904013" algn="l" defTabSz="3686861" rtl="0" eaLnBrk="1" latinLnBrk="0" hangingPunct="1">
      <a:defRPr sz="4838" kern="1200">
        <a:solidFill>
          <a:schemeClr val="tx1"/>
        </a:solidFill>
        <a:latin typeface="+mn-lt"/>
        <a:ea typeface="+mn-ea"/>
        <a:cs typeface="+mn-cs"/>
      </a:defRPr>
    </a:lvl8pPr>
    <a:lvl9pPr marL="14747443" algn="l" defTabSz="3686861" rtl="0" eaLnBrk="1" latinLnBrk="0" hangingPunct="1">
      <a:defRPr sz="483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Template File: 1901_CIBBR </a:t>
            </a:r>
            <a:r>
              <a:rPr lang="en-US" dirty="0" err="1"/>
              <a:t>Retreat_MAM</a:t>
            </a:r>
            <a:endParaRPr lang="en-US" dirty="0"/>
          </a:p>
        </p:txBody>
      </p:sp>
      <p:sp>
        <p:nvSpPr>
          <p:cNvPr id="4" name="Slide Number Placeholder 3"/>
          <p:cNvSpPr>
            <a:spLocks noGrp="1"/>
          </p:cNvSpPr>
          <p:nvPr>
            <p:ph type="sldNum" sz="quarter" idx="10"/>
          </p:nvPr>
        </p:nvSpPr>
        <p:spPr/>
        <p:txBody>
          <a:bodyPr/>
          <a:lstStyle/>
          <a:p>
            <a:fld id="{EE9F8803-16A9-4603-A0FE-20DA96261CC5}" type="slidenum">
              <a:rPr lang="en-US" smtClean="0"/>
              <a:t>1</a:t>
            </a:fld>
            <a:endParaRPr lang="en-US"/>
          </a:p>
        </p:txBody>
      </p:sp>
    </p:spTree>
    <p:extLst>
      <p:ext uri="{BB962C8B-B14F-4D97-AF65-F5344CB8AC3E}">
        <p14:creationId xmlns:p14="http://schemas.microsoft.com/office/powerpoint/2010/main" val="3972358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179E6AC-4680-46FA-8399-40C53BB93A71}"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1B291-E9C1-494E-9739-68E0D168E1FB}" type="slidenum">
              <a:rPr lang="en-US" smtClean="0"/>
              <a:t>‹#›</a:t>
            </a:fld>
            <a:endParaRPr lang="en-US"/>
          </a:p>
        </p:txBody>
      </p:sp>
    </p:spTree>
    <p:extLst>
      <p:ext uri="{BB962C8B-B14F-4D97-AF65-F5344CB8AC3E}">
        <p14:creationId xmlns:p14="http://schemas.microsoft.com/office/powerpoint/2010/main" val="1846983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79E6AC-4680-46FA-8399-40C53BB93A71}"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1B291-E9C1-494E-9739-68E0D168E1FB}" type="slidenum">
              <a:rPr lang="en-US" smtClean="0"/>
              <a:t>‹#›</a:t>
            </a:fld>
            <a:endParaRPr lang="en-US"/>
          </a:p>
        </p:txBody>
      </p:sp>
    </p:spTree>
    <p:extLst>
      <p:ext uri="{BB962C8B-B14F-4D97-AF65-F5344CB8AC3E}">
        <p14:creationId xmlns:p14="http://schemas.microsoft.com/office/powerpoint/2010/main" val="1149026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79E6AC-4680-46FA-8399-40C53BB93A71}"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1B291-E9C1-494E-9739-68E0D168E1FB}" type="slidenum">
              <a:rPr lang="en-US" smtClean="0"/>
              <a:t>‹#›</a:t>
            </a:fld>
            <a:endParaRPr lang="en-US"/>
          </a:p>
        </p:txBody>
      </p:sp>
    </p:spTree>
    <p:extLst>
      <p:ext uri="{BB962C8B-B14F-4D97-AF65-F5344CB8AC3E}">
        <p14:creationId xmlns:p14="http://schemas.microsoft.com/office/powerpoint/2010/main" val="2501673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79E6AC-4680-46FA-8399-40C53BB93A71}"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1B291-E9C1-494E-9739-68E0D168E1FB}" type="slidenum">
              <a:rPr lang="en-US" smtClean="0"/>
              <a:t>‹#›</a:t>
            </a:fld>
            <a:endParaRPr lang="en-US"/>
          </a:p>
        </p:txBody>
      </p:sp>
    </p:spTree>
    <p:extLst>
      <p:ext uri="{BB962C8B-B14F-4D97-AF65-F5344CB8AC3E}">
        <p14:creationId xmlns:p14="http://schemas.microsoft.com/office/powerpoint/2010/main" val="235855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179E6AC-4680-46FA-8399-40C53BB93A71}" type="datetimeFigureOut">
              <a:rPr lang="en-US" smtClean="0"/>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61B291-E9C1-494E-9739-68E0D168E1FB}" type="slidenum">
              <a:rPr lang="en-US" smtClean="0"/>
              <a:t>‹#›</a:t>
            </a:fld>
            <a:endParaRPr lang="en-US"/>
          </a:p>
        </p:txBody>
      </p:sp>
    </p:spTree>
    <p:extLst>
      <p:ext uri="{BB962C8B-B14F-4D97-AF65-F5344CB8AC3E}">
        <p14:creationId xmlns:p14="http://schemas.microsoft.com/office/powerpoint/2010/main" val="3406425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79E6AC-4680-46FA-8399-40C53BB93A71}" type="datetimeFigureOut">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61B291-E9C1-494E-9739-68E0D168E1FB}" type="slidenum">
              <a:rPr lang="en-US" smtClean="0"/>
              <a:t>‹#›</a:t>
            </a:fld>
            <a:endParaRPr lang="en-US"/>
          </a:p>
        </p:txBody>
      </p:sp>
    </p:spTree>
    <p:extLst>
      <p:ext uri="{BB962C8B-B14F-4D97-AF65-F5344CB8AC3E}">
        <p14:creationId xmlns:p14="http://schemas.microsoft.com/office/powerpoint/2010/main" val="2063929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79E6AC-4680-46FA-8399-40C53BB93A71}" type="datetimeFigureOut">
              <a:rPr lang="en-US" smtClean="0"/>
              <a:t>4/14/2020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61B291-E9C1-494E-9739-68E0D168E1FB}" type="slidenum">
              <a:rPr lang="en-US" smtClean="0"/>
              <a:t>‹#›</a:t>
            </a:fld>
            <a:endParaRPr lang="en-US"/>
          </a:p>
        </p:txBody>
      </p:sp>
    </p:spTree>
    <p:extLst>
      <p:ext uri="{BB962C8B-B14F-4D97-AF65-F5344CB8AC3E}">
        <p14:creationId xmlns:p14="http://schemas.microsoft.com/office/powerpoint/2010/main" val="1680823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179E6AC-4680-46FA-8399-40C53BB93A71}" type="datetimeFigureOut">
              <a:rPr lang="en-US" smtClean="0"/>
              <a:t>4/14/2020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61B291-E9C1-494E-9739-68E0D168E1FB}" type="slidenum">
              <a:rPr lang="en-US" smtClean="0"/>
              <a:t>‹#›</a:t>
            </a:fld>
            <a:endParaRPr lang="en-US"/>
          </a:p>
        </p:txBody>
      </p:sp>
    </p:spTree>
    <p:extLst>
      <p:ext uri="{BB962C8B-B14F-4D97-AF65-F5344CB8AC3E}">
        <p14:creationId xmlns:p14="http://schemas.microsoft.com/office/powerpoint/2010/main" val="1145272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79E6AC-4680-46FA-8399-40C53BB93A71}" type="datetimeFigureOut">
              <a:rPr lang="en-US" smtClean="0"/>
              <a:t>4/14/2020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61B291-E9C1-494E-9739-68E0D168E1FB}" type="slidenum">
              <a:rPr lang="en-US" smtClean="0"/>
              <a:t>‹#›</a:t>
            </a:fld>
            <a:endParaRPr lang="en-US"/>
          </a:p>
        </p:txBody>
      </p:sp>
    </p:spTree>
    <p:extLst>
      <p:ext uri="{BB962C8B-B14F-4D97-AF65-F5344CB8AC3E}">
        <p14:creationId xmlns:p14="http://schemas.microsoft.com/office/powerpoint/2010/main" val="4095337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6179E6AC-4680-46FA-8399-40C53BB93A71}" type="datetimeFigureOut">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61B291-E9C1-494E-9739-68E0D168E1FB}" type="slidenum">
              <a:rPr lang="en-US" smtClean="0"/>
              <a:t>‹#›</a:t>
            </a:fld>
            <a:endParaRPr lang="en-US"/>
          </a:p>
        </p:txBody>
      </p:sp>
    </p:spTree>
    <p:extLst>
      <p:ext uri="{BB962C8B-B14F-4D97-AF65-F5344CB8AC3E}">
        <p14:creationId xmlns:p14="http://schemas.microsoft.com/office/powerpoint/2010/main" val="3574338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6179E6AC-4680-46FA-8399-40C53BB93A71}" type="datetimeFigureOut">
              <a:rPr lang="en-US" smtClean="0"/>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61B291-E9C1-494E-9739-68E0D168E1FB}" type="slidenum">
              <a:rPr lang="en-US" smtClean="0"/>
              <a:t>‹#›</a:t>
            </a:fld>
            <a:endParaRPr lang="en-US"/>
          </a:p>
        </p:txBody>
      </p:sp>
    </p:spTree>
    <p:extLst>
      <p:ext uri="{BB962C8B-B14F-4D97-AF65-F5344CB8AC3E}">
        <p14:creationId xmlns:p14="http://schemas.microsoft.com/office/powerpoint/2010/main" val="1882499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6179E6AC-4680-46FA-8399-40C53BB93A71}" type="datetimeFigureOut">
              <a:rPr lang="en-US" smtClean="0"/>
              <a:t>4/14/2020</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7761B291-E9C1-494E-9739-68E0D168E1FB}" type="slidenum">
              <a:rPr lang="en-US" smtClean="0"/>
              <a:t>‹#›</a:t>
            </a:fld>
            <a:endParaRPr lang="en-US"/>
          </a:p>
        </p:txBody>
      </p:sp>
    </p:spTree>
    <p:extLst>
      <p:ext uri="{BB962C8B-B14F-4D97-AF65-F5344CB8AC3E}">
        <p14:creationId xmlns:p14="http://schemas.microsoft.com/office/powerpoint/2010/main" val="7495383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7.png"/><Relationship Id="rId18" Type="http://schemas.openxmlformats.org/officeDocument/2006/relationships/image" Target="../media/image13.png"/><Relationship Id="rId3" Type="http://schemas.openxmlformats.org/officeDocument/2006/relationships/image" Target="../media/image1.png"/><Relationship Id="rId21" Type="http://schemas.openxmlformats.org/officeDocument/2006/relationships/image" Target="../media/image16.png"/><Relationship Id="rId12" Type="http://schemas.openxmlformats.org/officeDocument/2006/relationships/image" Target="../media/image6.png"/><Relationship Id="rId17" Type="http://schemas.openxmlformats.org/officeDocument/2006/relationships/image" Target="../media/image12.png"/><Relationship Id="rId2" Type="http://schemas.openxmlformats.org/officeDocument/2006/relationships/notesSlide" Target="../notesSlides/notesSlide1.xml"/><Relationship Id="rId16" Type="http://schemas.openxmlformats.org/officeDocument/2006/relationships/image" Target="../media/image11.png"/><Relationship Id="rId20"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5.png"/><Relationship Id="rId5" Type="http://schemas.openxmlformats.org/officeDocument/2006/relationships/image" Target="../media/image3.png"/><Relationship Id="rId15" Type="http://schemas.openxmlformats.org/officeDocument/2006/relationships/image" Target="../media/image10.png"/><Relationship Id="rId10" Type="http://schemas.openxmlformats.org/officeDocument/2006/relationships/image" Target="../media/image8.png"/><Relationship Id="rId19" Type="http://schemas.openxmlformats.org/officeDocument/2006/relationships/image" Target="../media/image14.png"/><Relationship Id="rId4" Type="http://schemas.openxmlformats.org/officeDocument/2006/relationships/image" Target="../media/image2.png"/><Relationship Id="rId14" Type="http://schemas.openxmlformats.org/officeDocument/2006/relationships/image" Target="../media/image9.png"/><Relationship Id="rId22"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024"/>
          <p:cNvSpPr/>
          <p:nvPr/>
        </p:nvSpPr>
        <p:spPr>
          <a:xfrm>
            <a:off x="0" y="-200473"/>
            <a:ext cx="43976627" cy="4772130"/>
          </a:xfrm>
          <a:prstGeom prst="rect">
            <a:avLst/>
          </a:prstGeom>
          <a:solidFill>
            <a:srgbClr val="A2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5005" y="268416"/>
            <a:ext cx="44031385" cy="1200329"/>
          </a:xfrm>
          <a:prstGeom prst="rect">
            <a:avLst/>
          </a:prstGeom>
          <a:noFill/>
        </p:spPr>
        <p:txBody>
          <a:bodyPr wrap="square" rtlCol="0">
            <a:spAutoFit/>
          </a:bodyPr>
          <a:lstStyle/>
          <a:p>
            <a:pPr algn="ctr"/>
            <a:r>
              <a:rPr lang="en-US" sz="7200" b="1" dirty="0">
                <a:solidFill>
                  <a:schemeClr val="bg1"/>
                </a:solidFill>
                <a:latin typeface="Garamond" panose="02020404030301010803" pitchFamily="18" charset="0"/>
              </a:rPr>
              <a:t>Electrochemical Characterization of the Stimuli-Response of Surface-Immobilized Elastin-like Polymers</a:t>
            </a:r>
            <a:endParaRPr lang="en-US" sz="7200" b="1" dirty="0">
              <a:solidFill>
                <a:schemeClr val="bg1"/>
              </a:solidFill>
            </a:endParaRPr>
          </a:p>
        </p:txBody>
      </p:sp>
      <p:pic>
        <p:nvPicPr>
          <p:cNvPr id="6" name="Picture 6" descr="Image result for unh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8890" y="1628112"/>
            <a:ext cx="1946992" cy="26781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nsf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78677" y="1469362"/>
            <a:ext cx="2715117" cy="273208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498588" y="1961887"/>
            <a:ext cx="24557486" cy="2339102"/>
          </a:xfrm>
          <a:prstGeom prst="rect">
            <a:avLst/>
          </a:prstGeom>
          <a:noFill/>
        </p:spPr>
        <p:txBody>
          <a:bodyPr wrap="square" rtlCol="0">
            <a:spAutoFit/>
          </a:bodyPr>
          <a:lstStyle/>
          <a:p>
            <a:pPr algn="ctr"/>
            <a:r>
              <a:rPr lang="en-US" sz="5400" dirty="0">
                <a:solidFill>
                  <a:schemeClr val="bg1"/>
                </a:solidFill>
                <a:latin typeface="Garamond" panose="02020404030301010803" pitchFamily="18" charset="0"/>
              </a:rPr>
              <a:t>Marissa A. Morales</a:t>
            </a:r>
            <a:r>
              <a:rPr lang="en-US" sz="5400" baseline="30000" dirty="0">
                <a:solidFill>
                  <a:schemeClr val="bg1"/>
                </a:solidFill>
                <a:latin typeface="Garamond" panose="02020404030301010803" pitchFamily="18" charset="0"/>
              </a:rPr>
              <a:t>1</a:t>
            </a:r>
            <a:r>
              <a:rPr lang="en-US" sz="5400" dirty="0">
                <a:solidFill>
                  <a:schemeClr val="bg1"/>
                </a:solidFill>
                <a:latin typeface="Garamond" panose="02020404030301010803" pitchFamily="18" charset="0"/>
              </a:rPr>
              <a:t>, Eva Rose M. Balog</a:t>
            </a:r>
            <a:r>
              <a:rPr lang="en-US" sz="5400" baseline="30000" dirty="0">
                <a:solidFill>
                  <a:schemeClr val="bg1"/>
                </a:solidFill>
                <a:latin typeface="Garamond" panose="02020404030301010803" pitchFamily="18" charset="0"/>
              </a:rPr>
              <a:t>2</a:t>
            </a:r>
            <a:r>
              <a:rPr lang="en-US" sz="5400" dirty="0">
                <a:solidFill>
                  <a:schemeClr val="bg1"/>
                </a:solidFill>
                <a:latin typeface="Garamond" panose="02020404030301010803" pitchFamily="18" charset="0"/>
              </a:rPr>
              <a:t>, Jeffrey M. Halpern</a:t>
            </a:r>
            <a:r>
              <a:rPr lang="en-US" sz="5400" baseline="30000" dirty="0">
                <a:solidFill>
                  <a:schemeClr val="bg1"/>
                </a:solidFill>
                <a:latin typeface="Garamond" panose="02020404030301010803" pitchFamily="18" charset="0"/>
              </a:rPr>
              <a:t>1</a:t>
            </a:r>
          </a:p>
          <a:p>
            <a:pPr algn="ctr"/>
            <a:r>
              <a:rPr lang="en-US" sz="4800" dirty="0">
                <a:solidFill>
                  <a:schemeClr val="bg1"/>
                </a:solidFill>
                <a:latin typeface="Garamond" panose="02020404030301010803" pitchFamily="18" charset="0"/>
              </a:rPr>
              <a:t>Contact: mm1452@wildcats.unh.edu or jeffery.halpern@unh.edu</a:t>
            </a:r>
          </a:p>
          <a:p>
            <a:pPr algn="ctr"/>
            <a:r>
              <a:rPr lang="en-US" sz="4400" baseline="30000" dirty="0">
                <a:solidFill>
                  <a:schemeClr val="bg1"/>
                </a:solidFill>
                <a:latin typeface="Garamond" panose="02020404030301010803" pitchFamily="18" charset="0"/>
              </a:rPr>
              <a:t>1</a:t>
            </a:r>
            <a:r>
              <a:rPr lang="en-US" sz="4400" dirty="0">
                <a:solidFill>
                  <a:schemeClr val="bg1"/>
                </a:solidFill>
                <a:latin typeface="Garamond" panose="02020404030301010803" pitchFamily="18" charset="0"/>
              </a:rPr>
              <a:t>Chemical Engineering, University of New Hampshire </a:t>
            </a:r>
            <a:r>
              <a:rPr lang="en-US" sz="4400" baseline="30000" dirty="0">
                <a:solidFill>
                  <a:schemeClr val="bg1"/>
                </a:solidFill>
                <a:latin typeface="Garamond" panose="02020404030301010803" pitchFamily="18" charset="0"/>
              </a:rPr>
              <a:t>2</a:t>
            </a:r>
            <a:r>
              <a:rPr lang="en-US" sz="4400" dirty="0">
                <a:solidFill>
                  <a:schemeClr val="bg1"/>
                </a:solidFill>
                <a:latin typeface="Garamond" panose="02020404030301010803" pitchFamily="18" charset="0"/>
              </a:rPr>
              <a:t>Chemistry and Physics, University of New England</a:t>
            </a:r>
            <a:endParaRPr lang="en-US" sz="4400" dirty="0">
              <a:solidFill>
                <a:schemeClr val="bg1"/>
              </a:solidFill>
            </a:endParaRPr>
          </a:p>
        </p:txBody>
      </p:sp>
      <p:sp>
        <p:nvSpPr>
          <p:cNvPr id="59" name="Rectangle 58"/>
          <p:cNvSpPr/>
          <p:nvPr/>
        </p:nvSpPr>
        <p:spPr>
          <a:xfrm>
            <a:off x="-37258" y="12565849"/>
            <a:ext cx="15453360" cy="89611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Garamond" panose="02020404030301010803" pitchFamily="18" charset="0"/>
              </a:rPr>
              <a:t>SURFACE-IMMOBILIZATION</a:t>
            </a:r>
            <a:r>
              <a:rPr lang="en-US" sz="4400" dirty="0">
                <a:latin typeface="Garamond" panose="02020404030301010803" pitchFamily="18" charset="0"/>
              </a:rPr>
              <a:t> </a:t>
            </a:r>
          </a:p>
        </p:txBody>
      </p:sp>
      <p:sp>
        <p:nvSpPr>
          <p:cNvPr id="99" name="Rectangle 98"/>
          <p:cNvSpPr/>
          <p:nvPr/>
        </p:nvSpPr>
        <p:spPr>
          <a:xfrm>
            <a:off x="15477435" y="12563856"/>
            <a:ext cx="28437840" cy="89611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Garamond" panose="02020404030301010803" pitchFamily="18" charset="0"/>
              </a:rPr>
              <a:t>STIMULI-RESPONSE</a:t>
            </a:r>
          </a:p>
        </p:txBody>
      </p:sp>
      <p:sp>
        <p:nvSpPr>
          <p:cNvPr id="30" name="TextBox 29">
            <a:extLst>
              <a:ext uri="{FF2B5EF4-FFF2-40B4-BE49-F238E27FC236}">
                <a16:creationId xmlns:a16="http://schemas.microsoft.com/office/drawing/2014/main" id="{4DA88DC0-9EE0-425F-9E4D-DA5E93F81015}"/>
              </a:ext>
            </a:extLst>
          </p:cNvPr>
          <p:cNvSpPr txBox="1"/>
          <p:nvPr/>
        </p:nvSpPr>
        <p:spPr>
          <a:xfrm>
            <a:off x="24778667" y="16504511"/>
            <a:ext cx="184731" cy="369332"/>
          </a:xfrm>
          <a:prstGeom prst="rect">
            <a:avLst/>
          </a:prstGeom>
          <a:noFill/>
        </p:spPr>
        <p:txBody>
          <a:bodyPr wrap="none" rtlCol="0">
            <a:spAutoFit/>
          </a:bodyPr>
          <a:lstStyle/>
          <a:p>
            <a:endParaRPr lang="en-US" dirty="0"/>
          </a:p>
        </p:txBody>
      </p:sp>
      <p:sp>
        <p:nvSpPr>
          <p:cNvPr id="24" name="TextBox 23">
            <a:extLst>
              <a:ext uri="{FF2B5EF4-FFF2-40B4-BE49-F238E27FC236}">
                <a16:creationId xmlns:a16="http://schemas.microsoft.com/office/drawing/2014/main" id="{1ECF2923-32AD-4A70-9673-0089367A06DA}"/>
              </a:ext>
            </a:extLst>
          </p:cNvPr>
          <p:cNvSpPr txBox="1"/>
          <p:nvPr/>
        </p:nvSpPr>
        <p:spPr>
          <a:xfrm>
            <a:off x="12741366" y="15763085"/>
            <a:ext cx="184731" cy="369332"/>
          </a:xfrm>
          <a:prstGeom prst="rect">
            <a:avLst/>
          </a:prstGeom>
          <a:noFill/>
        </p:spPr>
        <p:txBody>
          <a:bodyPr wrap="none" rtlCol="0">
            <a:spAutoFit/>
          </a:bodyPr>
          <a:lstStyle/>
          <a:p>
            <a:endParaRPr lang="en-US" dirty="0"/>
          </a:p>
        </p:txBody>
      </p:sp>
      <p:grpSp>
        <p:nvGrpSpPr>
          <p:cNvPr id="4" name="Group 3">
            <a:extLst>
              <a:ext uri="{FF2B5EF4-FFF2-40B4-BE49-F238E27FC236}">
                <a16:creationId xmlns:a16="http://schemas.microsoft.com/office/drawing/2014/main" id="{24474D94-6392-4BF3-AC77-8054D10089BF}"/>
              </a:ext>
            </a:extLst>
          </p:cNvPr>
          <p:cNvGrpSpPr/>
          <p:nvPr/>
        </p:nvGrpSpPr>
        <p:grpSpPr>
          <a:xfrm>
            <a:off x="-20005" y="4740979"/>
            <a:ext cx="44002645" cy="7304926"/>
            <a:chOff x="-20005" y="4740979"/>
            <a:chExt cx="44002645" cy="7304926"/>
          </a:xfrm>
        </p:grpSpPr>
        <p:sp>
          <p:nvSpPr>
            <p:cNvPr id="11" name="Rectangle 10"/>
            <p:cNvSpPr/>
            <p:nvPr/>
          </p:nvSpPr>
          <p:spPr>
            <a:xfrm>
              <a:off x="22037040" y="4749369"/>
              <a:ext cx="21945600" cy="89611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Garamond" panose="02020404030301010803" pitchFamily="18" charset="0"/>
                </a:rPr>
                <a:t>ELECTROCHEMICAL IMPEDANCE SPECTROSCOPY</a:t>
              </a:r>
            </a:p>
          </p:txBody>
        </p:sp>
        <p:grpSp>
          <p:nvGrpSpPr>
            <p:cNvPr id="57" name="Group 56">
              <a:extLst>
                <a:ext uri="{FF2B5EF4-FFF2-40B4-BE49-F238E27FC236}">
                  <a16:creationId xmlns:a16="http://schemas.microsoft.com/office/drawing/2014/main" id="{745694D5-4D07-4F86-BFCE-65DB13A7A37B}"/>
                </a:ext>
              </a:extLst>
            </p:cNvPr>
            <p:cNvGrpSpPr/>
            <p:nvPr/>
          </p:nvGrpSpPr>
          <p:grpSpPr>
            <a:xfrm>
              <a:off x="8339236" y="4743430"/>
              <a:ext cx="13624560" cy="7302475"/>
              <a:chOff x="-36313" y="6737340"/>
              <a:chExt cx="13624560" cy="7302475"/>
            </a:xfrm>
          </p:grpSpPr>
          <p:sp>
            <p:nvSpPr>
              <p:cNvPr id="253" name="TextBox 252">
                <a:extLst>
                  <a:ext uri="{FF2B5EF4-FFF2-40B4-BE49-F238E27FC236}">
                    <a16:creationId xmlns:a16="http://schemas.microsoft.com/office/drawing/2014/main" id="{6CA9CDCC-8D63-4585-AC73-5C30C92E28F7}"/>
                  </a:ext>
                </a:extLst>
              </p:cNvPr>
              <p:cNvSpPr txBox="1"/>
              <p:nvPr/>
            </p:nvSpPr>
            <p:spPr>
              <a:xfrm>
                <a:off x="1656535" y="13024152"/>
                <a:ext cx="11029708" cy="1015663"/>
              </a:xfrm>
              <a:prstGeom prst="rect">
                <a:avLst/>
              </a:prstGeom>
              <a:noFill/>
            </p:spPr>
            <p:txBody>
              <a:bodyPr wrap="square" rtlCol="0">
                <a:spAutoFit/>
              </a:bodyPr>
              <a:lstStyle/>
              <a:p>
                <a:r>
                  <a:rPr lang="en-US" sz="3000" dirty="0">
                    <a:latin typeface="Garamond" panose="02020404030301010803" pitchFamily="18" charset="0"/>
                  </a:rPr>
                  <a:t>T</a:t>
                </a:r>
                <a:r>
                  <a:rPr lang="en-US" sz="3000" baseline="-25000" dirty="0">
                    <a:latin typeface="Garamond" panose="02020404030301010803" pitchFamily="18" charset="0"/>
                  </a:rPr>
                  <a:t>t  </a:t>
                </a:r>
                <a:r>
                  <a:rPr lang="en-US" sz="3000" dirty="0">
                    <a:latin typeface="Garamond" panose="02020404030301010803" pitchFamily="18" charset="0"/>
                  </a:rPr>
                  <a:t>influenced by ELPs structure or solvent conditions</a:t>
                </a:r>
              </a:p>
              <a:p>
                <a:pPr marL="914400" lvl="1" indent="-457200">
                  <a:buFont typeface="Arial" panose="020B0604020202020204" pitchFamily="34" charset="0"/>
                  <a:buChar char="•"/>
                </a:pPr>
                <a:r>
                  <a:rPr lang="en-US" sz="3000" dirty="0">
                    <a:latin typeface="Garamond" panose="02020404030301010803" pitchFamily="18" charset="0"/>
                  </a:rPr>
                  <a:t>Decreases T</a:t>
                </a:r>
                <a:r>
                  <a:rPr lang="en-US" sz="3000" baseline="-25000" dirty="0">
                    <a:latin typeface="Garamond" panose="02020404030301010803" pitchFamily="18" charset="0"/>
                  </a:rPr>
                  <a:t>t</a:t>
                </a:r>
                <a:r>
                  <a:rPr lang="en-US" sz="3000" dirty="0">
                    <a:latin typeface="Garamond" panose="02020404030301010803" pitchFamily="18" charset="0"/>
                  </a:rPr>
                  <a:t> – ELPs experience isothermal stimuli-response</a:t>
                </a:r>
                <a:endParaRPr lang="en-US" dirty="0"/>
              </a:p>
            </p:txBody>
          </p:sp>
          <p:grpSp>
            <p:nvGrpSpPr>
              <p:cNvPr id="54" name="Group 53">
                <a:extLst>
                  <a:ext uri="{FF2B5EF4-FFF2-40B4-BE49-F238E27FC236}">
                    <a16:creationId xmlns:a16="http://schemas.microsoft.com/office/drawing/2014/main" id="{6DD2DCCA-47E1-4292-B80A-80302E9EEA10}"/>
                  </a:ext>
                </a:extLst>
              </p:cNvPr>
              <p:cNvGrpSpPr/>
              <p:nvPr/>
            </p:nvGrpSpPr>
            <p:grpSpPr>
              <a:xfrm>
                <a:off x="-36313" y="6737340"/>
                <a:ext cx="13624560" cy="3878209"/>
                <a:chOff x="-36313" y="6737340"/>
                <a:chExt cx="13624560" cy="3878209"/>
              </a:xfrm>
            </p:grpSpPr>
            <p:sp>
              <p:nvSpPr>
                <p:cNvPr id="17" name="TextBox 16"/>
                <p:cNvSpPr txBox="1"/>
                <p:nvPr/>
              </p:nvSpPr>
              <p:spPr>
                <a:xfrm>
                  <a:off x="1076115" y="8645779"/>
                  <a:ext cx="11816223" cy="1969770"/>
                </a:xfrm>
                <a:prstGeom prst="rect">
                  <a:avLst/>
                </a:prstGeom>
                <a:noFill/>
              </p:spPr>
              <p:txBody>
                <a:bodyPr wrap="square" rtlCol="0">
                  <a:spAutoFit/>
                </a:bodyPr>
                <a:lstStyle/>
                <a:p>
                  <a:r>
                    <a:rPr lang="en-US" sz="3200" b="1" dirty="0">
                      <a:latin typeface="Garamond" panose="02020404030301010803" pitchFamily="18" charset="0"/>
                    </a:rPr>
                    <a:t>Transition Temperature (T</a:t>
                  </a:r>
                  <a:r>
                    <a:rPr lang="en-US" sz="3200" b="1" baseline="-25000" dirty="0">
                      <a:latin typeface="Garamond" panose="02020404030301010803" pitchFamily="18" charset="0"/>
                    </a:rPr>
                    <a:t>t</a:t>
                  </a:r>
                  <a:r>
                    <a:rPr lang="en-US" sz="3200" b="1" dirty="0">
                      <a:latin typeface="Garamond" panose="02020404030301010803" pitchFamily="18" charset="0"/>
                    </a:rPr>
                    <a:t>): </a:t>
                  </a:r>
                </a:p>
                <a:p>
                  <a:r>
                    <a:rPr lang="en-US" sz="3000" b="1" dirty="0">
                      <a:latin typeface="Garamond" panose="02020404030301010803" pitchFamily="18" charset="0"/>
                    </a:rPr>
                    <a:t>	T &lt; T</a:t>
                  </a:r>
                  <a:r>
                    <a:rPr lang="en-US" sz="3000" b="1" baseline="-25000" dirty="0">
                      <a:latin typeface="Garamond" panose="02020404030301010803" pitchFamily="18" charset="0"/>
                    </a:rPr>
                    <a:t>t</a:t>
                  </a:r>
                  <a:r>
                    <a:rPr lang="en-US" sz="3000" b="1" dirty="0">
                      <a:latin typeface="Garamond" panose="02020404030301010803" pitchFamily="18" charset="0"/>
                    </a:rPr>
                    <a:t> </a:t>
                  </a:r>
                  <a:r>
                    <a:rPr lang="en-US" sz="3000" dirty="0">
                      <a:latin typeface="Garamond" panose="02020404030301010803" pitchFamily="18" charset="0"/>
                    </a:rPr>
                    <a:t>-</a:t>
                  </a:r>
                  <a:r>
                    <a:rPr lang="en-US" sz="3000" b="1" dirty="0">
                      <a:latin typeface="Garamond" panose="02020404030301010803" pitchFamily="18" charset="0"/>
                    </a:rPr>
                    <a:t> </a:t>
                  </a:r>
                  <a:r>
                    <a:rPr lang="en-US" sz="3000" dirty="0">
                      <a:latin typeface="Garamond" panose="02020404030301010803" pitchFamily="18" charset="0"/>
                    </a:rPr>
                    <a:t>ELPs are solvated with decreased intermolecular interactions </a:t>
                  </a:r>
                </a:p>
                <a:p>
                  <a:r>
                    <a:rPr lang="en-US" sz="3000" b="1" dirty="0">
                      <a:latin typeface="Garamond" panose="02020404030301010803" pitchFamily="18" charset="0"/>
                    </a:rPr>
                    <a:t>	T &gt; T</a:t>
                  </a:r>
                  <a:r>
                    <a:rPr lang="en-US" sz="3000" b="1" baseline="-25000" dirty="0">
                      <a:latin typeface="Garamond" panose="02020404030301010803" pitchFamily="18" charset="0"/>
                    </a:rPr>
                    <a:t>t</a:t>
                  </a:r>
                  <a:r>
                    <a:rPr lang="en-US" sz="3000" b="1" dirty="0">
                      <a:latin typeface="Garamond" panose="02020404030301010803" pitchFamily="18" charset="0"/>
                    </a:rPr>
                    <a:t> </a:t>
                  </a:r>
                  <a:r>
                    <a:rPr lang="en-US" sz="3000" dirty="0">
                      <a:latin typeface="Garamond" panose="02020404030301010803" pitchFamily="18" charset="0"/>
                    </a:rPr>
                    <a:t>-</a:t>
                  </a:r>
                  <a:r>
                    <a:rPr lang="en-US" sz="3000" b="1" dirty="0">
                      <a:latin typeface="Garamond" panose="02020404030301010803" pitchFamily="18" charset="0"/>
                    </a:rPr>
                    <a:t> </a:t>
                  </a:r>
                  <a:r>
                    <a:rPr lang="en-US" sz="3000" dirty="0">
                      <a:latin typeface="Garamond" panose="02020404030301010803" pitchFamily="18" charset="0"/>
                    </a:rPr>
                    <a:t>Decreased solubility with increased intermolecular and 	intramolecular interactions </a:t>
                  </a:r>
                </a:p>
              </p:txBody>
            </p:sp>
            <p:sp>
              <p:nvSpPr>
                <p:cNvPr id="164" name="Rectangle 163">
                  <a:extLst>
                    <a:ext uri="{FF2B5EF4-FFF2-40B4-BE49-F238E27FC236}">
                      <a16:creationId xmlns:a16="http://schemas.microsoft.com/office/drawing/2014/main" id="{8C1DA7E6-9C1D-4E1B-ACAA-AF76D0A72CE0}"/>
                    </a:ext>
                  </a:extLst>
                </p:cNvPr>
                <p:cNvSpPr/>
                <p:nvPr/>
              </p:nvSpPr>
              <p:spPr>
                <a:xfrm>
                  <a:off x="-36313" y="6737340"/>
                  <a:ext cx="13624560" cy="89611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Garamond" panose="02020404030301010803" pitchFamily="18" charset="0"/>
                    </a:rPr>
                    <a:t>STIMULI-RESPONSE</a:t>
                  </a:r>
                </a:p>
              </p:txBody>
            </p:sp>
          </p:grpSp>
        </p:grpSp>
        <p:sp>
          <p:nvSpPr>
            <p:cNvPr id="179" name="Rectangle 178">
              <a:extLst>
                <a:ext uri="{FF2B5EF4-FFF2-40B4-BE49-F238E27FC236}">
                  <a16:creationId xmlns:a16="http://schemas.microsoft.com/office/drawing/2014/main" id="{5E131EBD-2135-4EA4-93ED-D0F2D7DE1F23}"/>
                </a:ext>
              </a:extLst>
            </p:cNvPr>
            <p:cNvSpPr/>
            <p:nvPr/>
          </p:nvSpPr>
          <p:spPr>
            <a:xfrm>
              <a:off x="-20005" y="4740979"/>
              <a:ext cx="8321040" cy="89611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Garamond" panose="02020404030301010803" pitchFamily="18" charset="0"/>
                </a:rPr>
                <a:t>ELASTIN-LIKE POLYMERS</a:t>
              </a:r>
            </a:p>
          </p:txBody>
        </p:sp>
      </p:grpSp>
      <p:grpSp>
        <p:nvGrpSpPr>
          <p:cNvPr id="43" name="Group 42">
            <a:extLst>
              <a:ext uri="{FF2B5EF4-FFF2-40B4-BE49-F238E27FC236}">
                <a16:creationId xmlns:a16="http://schemas.microsoft.com/office/drawing/2014/main" id="{F12F7FAF-F8F1-4CEE-8625-4F00CA583043}"/>
              </a:ext>
            </a:extLst>
          </p:cNvPr>
          <p:cNvGrpSpPr/>
          <p:nvPr/>
        </p:nvGrpSpPr>
        <p:grpSpPr>
          <a:xfrm>
            <a:off x="258094" y="9670333"/>
            <a:ext cx="7776274" cy="2249223"/>
            <a:chOff x="174941" y="9668152"/>
            <a:chExt cx="7776274" cy="2249223"/>
          </a:xfrm>
        </p:grpSpPr>
        <p:sp>
          <p:nvSpPr>
            <p:cNvPr id="51" name="TextBox 50"/>
            <p:cNvSpPr txBox="1"/>
            <p:nvPr/>
          </p:nvSpPr>
          <p:spPr>
            <a:xfrm>
              <a:off x="174941" y="9668152"/>
              <a:ext cx="7776274" cy="1200329"/>
            </a:xfrm>
            <a:prstGeom prst="rect">
              <a:avLst/>
            </a:prstGeom>
            <a:noFill/>
          </p:spPr>
          <p:txBody>
            <a:bodyPr wrap="square" rtlCol="0">
              <a:spAutoFit/>
            </a:bodyPr>
            <a:lstStyle/>
            <a:p>
              <a:pPr algn="ctr"/>
              <a:r>
                <a:rPr lang="en-US" sz="3600" dirty="0">
                  <a:latin typeface="Garamond" panose="02020404030301010803" pitchFamily="18" charset="0"/>
                </a:rPr>
                <a:t> X = Isoleucine (I)</a:t>
              </a:r>
              <a:endParaRPr lang="en-US" sz="3600" b="1" dirty="0">
                <a:latin typeface="Garamond" panose="02020404030301010803" pitchFamily="18" charset="0"/>
              </a:endParaRPr>
            </a:p>
            <a:p>
              <a:pPr algn="ctr"/>
              <a:r>
                <a:rPr lang="en-US" sz="3600" dirty="0">
                  <a:latin typeface="Garamond" panose="02020404030301010803" pitchFamily="18" charset="0"/>
                </a:rPr>
                <a:t> n = 40 pentapeptide repeats </a:t>
              </a:r>
              <a:endParaRPr lang="en-US" sz="3600" b="1" i="1" dirty="0">
                <a:latin typeface="Garamond" panose="02020404030301010803" pitchFamily="18" charset="0"/>
              </a:endParaRPr>
            </a:p>
          </p:txBody>
        </p:sp>
        <p:pic>
          <p:nvPicPr>
            <p:cNvPr id="38" name="Picture 37">
              <a:extLst>
                <a:ext uri="{FF2B5EF4-FFF2-40B4-BE49-F238E27FC236}">
                  <a16:creationId xmlns:a16="http://schemas.microsoft.com/office/drawing/2014/main" id="{35C0ED91-9EC3-467D-ABA9-34AADB55CD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9561" y="11315491"/>
              <a:ext cx="7442220" cy="601884"/>
            </a:xfrm>
            <a:prstGeom prst="rect">
              <a:avLst/>
            </a:prstGeom>
          </p:spPr>
        </p:pic>
      </p:grpSp>
      <p:grpSp>
        <p:nvGrpSpPr>
          <p:cNvPr id="185" name="Group 184">
            <a:extLst>
              <a:ext uri="{FF2B5EF4-FFF2-40B4-BE49-F238E27FC236}">
                <a16:creationId xmlns:a16="http://schemas.microsoft.com/office/drawing/2014/main" id="{087DC766-393D-4D58-944D-CBD83E30C2F6}"/>
              </a:ext>
            </a:extLst>
          </p:cNvPr>
          <p:cNvGrpSpPr/>
          <p:nvPr/>
        </p:nvGrpSpPr>
        <p:grpSpPr>
          <a:xfrm>
            <a:off x="28901353" y="6226058"/>
            <a:ext cx="8219684" cy="5997299"/>
            <a:chOff x="21637935" y="8558331"/>
            <a:chExt cx="8219684" cy="5997299"/>
          </a:xfrm>
        </p:grpSpPr>
        <p:pic>
          <p:nvPicPr>
            <p:cNvPr id="186" name="Picture 2" descr="Image result for electrochemical impedance spectroscopy">
              <a:extLst>
                <a:ext uri="{FF2B5EF4-FFF2-40B4-BE49-F238E27FC236}">
                  <a16:creationId xmlns:a16="http://schemas.microsoft.com/office/drawing/2014/main" id="{0BC3D06B-DFCB-4D29-9573-CE0D8A7EDC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39117" y="11473197"/>
              <a:ext cx="6236884" cy="3082433"/>
            </a:xfrm>
            <a:prstGeom prst="rect">
              <a:avLst/>
            </a:prstGeom>
            <a:noFill/>
            <a:extLst>
              <a:ext uri="{909E8E84-426E-40DD-AFC4-6F175D3DCCD1}">
                <a14:hiddenFill xmlns:a14="http://schemas.microsoft.com/office/drawing/2010/main">
                  <a:solidFill>
                    <a:srgbClr val="FFFFFF"/>
                  </a:solidFill>
                </a14:hiddenFill>
              </a:ext>
            </a:extLst>
          </p:spPr>
        </p:pic>
        <p:sp>
          <p:nvSpPr>
            <p:cNvPr id="187" name="TextBox 186">
              <a:extLst>
                <a:ext uri="{FF2B5EF4-FFF2-40B4-BE49-F238E27FC236}">
                  <a16:creationId xmlns:a16="http://schemas.microsoft.com/office/drawing/2014/main" id="{296F9D2B-8EB7-4841-B24D-BA29C3E74559}"/>
                </a:ext>
              </a:extLst>
            </p:cNvPr>
            <p:cNvSpPr txBox="1"/>
            <p:nvPr/>
          </p:nvSpPr>
          <p:spPr>
            <a:xfrm>
              <a:off x="22994807" y="10825655"/>
              <a:ext cx="5505941" cy="584775"/>
            </a:xfrm>
            <a:prstGeom prst="rect">
              <a:avLst/>
            </a:prstGeom>
            <a:noFill/>
          </p:spPr>
          <p:txBody>
            <a:bodyPr wrap="square" rtlCol="0">
              <a:spAutoFit/>
            </a:bodyPr>
            <a:lstStyle/>
            <a:p>
              <a:pPr algn="ctr"/>
              <a:r>
                <a:rPr lang="en-US" sz="3200" b="1" i="1" dirty="0">
                  <a:latin typeface="Garamond" panose="02020404030301010803" pitchFamily="18" charset="0"/>
                </a:rPr>
                <a:t>Alternating Voltage Potential </a:t>
              </a:r>
            </a:p>
          </p:txBody>
        </p:sp>
        <p:grpSp>
          <p:nvGrpSpPr>
            <p:cNvPr id="188" name="Group 187">
              <a:extLst>
                <a:ext uri="{FF2B5EF4-FFF2-40B4-BE49-F238E27FC236}">
                  <a16:creationId xmlns:a16="http://schemas.microsoft.com/office/drawing/2014/main" id="{89E6E0B1-BFDA-4262-BA2C-A55FB363476D}"/>
                </a:ext>
              </a:extLst>
            </p:cNvPr>
            <p:cNvGrpSpPr/>
            <p:nvPr/>
          </p:nvGrpSpPr>
          <p:grpSpPr>
            <a:xfrm>
              <a:off x="21637935" y="8558331"/>
              <a:ext cx="8219684" cy="2339102"/>
              <a:chOff x="15861342" y="5612323"/>
              <a:chExt cx="8219684" cy="2339102"/>
            </a:xfrm>
          </p:grpSpPr>
          <p:sp>
            <p:nvSpPr>
              <p:cNvPr id="189" name="TextBox 188">
                <a:extLst>
                  <a:ext uri="{FF2B5EF4-FFF2-40B4-BE49-F238E27FC236}">
                    <a16:creationId xmlns:a16="http://schemas.microsoft.com/office/drawing/2014/main" id="{DA93126D-8F6F-4C2F-8553-14DB3FCC36CD}"/>
                  </a:ext>
                </a:extLst>
              </p:cNvPr>
              <p:cNvSpPr txBox="1"/>
              <p:nvPr/>
            </p:nvSpPr>
            <p:spPr>
              <a:xfrm>
                <a:off x="15861342" y="5612323"/>
                <a:ext cx="8219684" cy="2339102"/>
              </a:xfrm>
              <a:prstGeom prst="rect">
                <a:avLst/>
              </a:prstGeom>
              <a:noFill/>
            </p:spPr>
            <p:txBody>
              <a:bodyPr wrap="square" rtlCol="0">
                <a:spAutoFit/>
              </a:bodyPr>
              <a:lstStyle/>
              <a:p>
                <a:pPr algn="ctr"/>
                <a:r>
                  <a:rPr lang="en-US" sz="3200" b="1" i="1" dirty="0">
                    <a:latin typeface="Garamond" panose="02020404030301010803" pitchFamily="18" charset="0"/>
                  </a:rPr>
                  <a:t>Redox Couple</a:t>
                </a:r>
              </a:p>
              <a:p>
                <a:pPr algn="ctr"/>
                <a:endParaRPr lang="en-US" sz="3200" b="1" i="1" dirty="0">
                  <a:latin typeface="Garamond" panose="02020404030301010803" pitchFamily="18" charset="0"/>
                </a:endParaRPr>
              </a:p>
              <a:p>
                <a:pPr algn="ctr"/>
                <a:r>
                  <a:rPr lang="en-US" sz="3200" dirty="0" err="1">
                    <a:latin typeface="Garamond" panose="02020404030301010803" pitchFamily="18" charset="0"/>
                  </a:rPr>
                  <a:t>Ferri</a:t>
                </a:r>
                <a:r>
                  <a:rPr lang="en-US" sz="3200" dirty="0">
                    <a:latin typeface="Garamond" panose="02020404030301010803" pitchFamily="18" charset="0"/>
                  </a:rPr>
                  <a:t>/Ferrocyanide</a:t>
                </a:r>
              </a:p>
              <a:p>
                <a:pPr algn="ctr"/>
                <a:r>
                  <a:rPr lang="en-US" sz="3200" b="1" dirty="0">
                    <a:latin typeface="Garamond" panose="02020404030301010803" pitchFamily="18" charset="0"/>
                  </a:rPr>
                  <a:t> </a:t>
                </a:r>
              </a:p>
              <a:p>
                <a:endParaRPr lang="en-US" dirty="0"/>
              </a:p>
            </p:txBody>
          </p:sp>
          <mc:AlternateContent xmlns:mc="http://schemas.openxmlformats.org/markup-compatibility/2006" xmlns:a14="http://schemas.microsoft.com/office/drawing/2010/main">
            <mc:Choice Requires="a14">
              <p:sp>
                <p:nvSpPr>
                  <p:cNvPr id="190" name="TextBox 189">
                    <a:extLst>
                      <a:ext uri="{FF2B5EF4-FFF2-40B4-BE49-F238E27FC236}">
                        <a16:creationId xmlns:a16="http://schemas.microsoft.com/office/drawing/2014/main" id="{4D2FA05C-F878-4141-A86C-762158D6B25D}"/>
                      </a:ext>
                    </a:extLst>
                  </p:cNvPr>
                  <p:cNvSpPr txBox="1"/>
                  <p:nvPr/>
                </p:nvSpPr>
                <p:spPr>
                  <a:xfrm>
                    <a:off x="17562052" y="6142199"/>
                    <a:ext cx="4972018" cy="8108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FF0000"/>
                              </a:solidFill>
                              <a:latin typeface="Cambria Math" panose="02040503050406030204" pitchFamily="18" charset="0"/>
                            </a:rPr>
                            <m:t>𝐹𝑒</m:t>
                          </m:r>
                          <m:sSubSup>
                            <m:sSubSupPr>
                              <m:ctrlPr>
                                <a:rPr lang="en-US" sz="2800" i="1">
                                  <a:solidFill>
                                    <a:srgbClr val="FF0000"/>
                                  </a:solidFill>
                                  <a:latin typeface="Cambria Math" panose="02040503050406030204" pitchFamily="18" charset="0"/>
                                </a:rPr>
                              </m:ctrlPr>
                            </m:sSubSupPr>
                            <m:e>
                              <m:d>
                                <m:dPr>
                                  <m:ctrlPr>
                                    <a:rPr lang="en-US" sz="2800" i="1">
                                      <a:solidFill>
                                        <a:srgbClr val="FF0000"/>
                                      </a:solidFill>
                                      <a:latin typeface="Cambria Math" panose="02040503050406030204" pitchFamily="18" charset="0"/>
                                    </a:rPr>
                                  </m:ctrlPr>
                                </m:dPr>
                                <m:e>
                                  <m:r>
                                    <a:rPr lang="en-US" sz="2800" i="1">
                                      <a:solidFill>
                                        <a:srgbClr val="FF0000"/>
                                      </a:solidFill>
                                      <a:latin typeface="Cambria Math" panose="02040503050406030204" pitchFamily="18" charset="0"/>
                                    </a:rPr>
                                    <m:t>𝐶𝑁</m:t>
                                  </m:r>
                                </m:e>
                              </m:d>
                            </m:e>
                            <m:sub>
                              <m:r>
                                <a:rPr lang="en-US" sz="2800" i="1">
                                  <a:solidFill>
                                    <a:srgbClr val="FF0000"/>
                                  </a:solidFill>
                                  <a:latin typeface="Cambria Math" panose="02040503050406030204" pitchFamily="18" charset="0"/>
                                </a:rPr>
                                <m:t>6</m:t>
                              </m:r>
                            </m:sub>
                            <m:sup>
                              <m:r>
                                <a:rPr lang="en-US" sz="2800" i="1">
                                  <a:solidFill>
                                    <a:srgbClr val="FF0000"/>
                                  </a:solidFill>
                                  <a:latin typeface="Cambria Math" panose="02040503050406030204" pitchFamily="18" charset="0"/>
                                </a:rPr>
                                <m:t>−4</m:t>
                              </m:r>
                            </m:sup>
                          </m:sSubSup>
                          <m:r>
                            <a:rPr lang="en-US" sz="2800" i="1">
                              <a:latin typeface="Cambria Math" panose="02040503050406030204" pitchFamily="18" charset="0"/>
                              <a:ea typeface="Cambria Math" panose="02040503050406030204" pitchFamily="18" charset="0"/>
                            </a:rPr>
                            <m:t>↔</m:t>
                          </m:r>
                          <m:r>
                            <a:rPr lang="en-US" sz="2800" i="1" smtClean="0">
                              <a:solidFill>
                                <a:schemeClr val="accent1">
                                  <a:lumMod val="50000"/>
                                </a:schemeClr>
                              </a:solidFill>
                              <a:latin typeface="Cambria Math" panose="02040503050406030204" pitchFamily="18" charset="0"/>
                            </a:rPr>
                            <m:t>𝐹𝑒</m:t>
                          </m:r>
                          <m:sSubSup>
                            <m:sSubSupPr>
                              <m:ctrlPr>
                                <a:rPr lang="en-US" sz="2800" i="1">
                                  <a:solidFill>
                                    <a:schemeClr val="accent1">
                                      <a:lumMod val="50000"/>
                                    </a:schemeClr>
                                  </a:solidFill>
                                  <a:latin typeface="Cambria Math" panose="02040503050406030204" pitchFamily="18" charset="0"/>
                                </a:rPr>
                              </m:ctrlPr>
                            </m:sSubSupPr>
                            <m:e>
                              <m:d>
                                <m:dPr>
                                  <m:ctrlPr>
                                    <a:rPr lang="en-US" sz="2800" i="1">
                                      <a:solidFill>
                                        <a:schemeClr val="accent1">
                                          <a:lumMod val="50000"/>
                                        </a:schemeClr>
                                      </a:solidFill>
                                      <a:latin typeface="Cambria Math" panose="02040503050406030204" pitchFamily="18" charset="0"/>
                                    </a:rPr>
                                  </m:ctrlPr>
                                </m:dPr>
                                <m:e>
                                  <m:r>
                                    <a:rPr lang="en-US" sz="2800" i="1">
                                      <a:solidFill>
                                        <a:schemeClr val="accent1">
                                          <a:lumMod val="50000"/>
                                        </a:schemeClr>
                                      </a:solidFill>
                                      <a:latin typeface="Cambria Math" panose="02040503050406030204" pitchFamily="18" charset="0"/>
                                    </a:rPr>
                                    <m:t>𝐶𝑁</m:t>
                                  </m:r>
                                </m:e>
                              </m:d>
                            </m:e>
                            <m:sub>
                              <m:r>
                                <a:rPr lang="en-US" sz="2800" i="1">
                                  <a:solidFill>
                                    <a:schemeClr val="accent1">
                                      <a:lumMod val="50000"/>
                                    </a:schemeClr>
                                  </a:solidFill>
                                  <a:latin typeface="Cambria Math" panose="02040503050406030204" pitchFamily="18" charset="0"/>
                                </a:rPr>
                                <m:t>6</m:t>
                              </m:r>
                            </m:sub>
                            <m:sup>
                              <m:r>
                                <a:rPr lang="en-US" sz="2800" i="1">
                                  <a:solidFill>
                                    <a:schemeClr val="accent1">
                                      <a:lumMod val="50000"/>
                                    </a:schemeClr>
                                  </a:solidFill>
                                  <a:latin typeface="Cambria Math" panose="02040503050406030204" pitchFamily="18" charset="0"/>
                                </a:rPr>
                                <m:t>−3</m:t>
                              </m:r>
                            </m:sup>
                          </m:sSubSup>
                          <m:r>
                            <a:rPr lang="en-US" sz="2800" i="1">
                              <a:latin typeface="Cambria Math" panose="02040503050406030204" pitchFamily="18" charset="0"/>
                            </a:rPr>
                            <m:t>+</m:t>
                          </m:r>
                          <m:sSup>
                            <m:sSupPr>
                              <m:ctrlPr>
                                <a:rPr lang="en-US" sz="2800" i="1">
                                  <a:latin typeface="Cambria Math" panose="02040503050406030204" pitchFamily="18" charset="0"/>
                                </a:rPr>
                              </m:ctrlPr>
                            </m:sSupPr>
                            <m:e>
                              <m:r>
                                <a:rPr lang="en-US" sz="2800" i="1">
                                  <a:latin typeface="Cambria Math" panose="02040503050406030204" pitchFamily="18" charset="0"/>
                                </a:rPr>
                                <m:t>𝑒</m:t>
                              </m:r>
                            </m:e>
                            <m:sup>
                              <m:r>
                                <a:rPr lang="en-US" sz="2800" i="1">
                                  <a:latin typeface="Cambria Math" panose="02040503050406030204" pitchFamily="18" charset="0"/>
                                </a:rPr>
                                <m:t>−</m:t>
                              </m:r>
                            </m:sup>
                          </m:sSup>
                        </m:oMath>
                      </m:oMathPara>
                    </a14:m>
                    <a:endParaRPr lang="en-US" sz="2800" dirty="0">
                      <a:latin typeface="Garamond" panose="02020404030301010803" pitchFamily="18" charset="0"/>
                    </a:endParaRPr>
                  </a:p>
                  <a:p>
                    <a:endParaRPr lang="en-US" dirty="0"/>
                  </a:p>
                </p:txBody>
              </p:sp>
            </mc:Choice>
            <mc:Fallback xmlns="">
              <p:sp>
                <p:nvSpPr>
                  <p:cNvPr id="190" name="TextBox 189">
                    <a:extLst>
                      <a:ext uri="{FF2B5EF4-FFF2-40B4-BE49-F238E27FC236}">
                        <a16:creationId xmlns:a16="http://schemas.microsoft.com/office/drawing/2014/main" id="{4D2FA05C-F878-4141-A86C-762158D6B25D}"/>
                      </a:ext>
                    </a:extLst>
                  </p:cNvPr>
                  <p:cNvSpPr txBox="1">
                    <a:spLocks noRot="1" noChangeAspect="1" noMove="1" noResize="1" noEditPoints="1" noAdjustHandles="1" noChangeArrowheads="1" noChangeShapeType="1" noTextEdit="1"/>
                  </p:cNvSpPr>
                  <p:nvPr/>
                </p:nvSpPr>
                <p:spPr>
                  <a:xfrm>
                    <a:off x="17562052" y="6142199"/>
                    <a:ext cx="4972018" cy="810863"/>
                  </a:xfrm>
                  <a:prstGeom prst="rect">
                    <a:avLst/>
                  </a:prstGeom>
                  <a:blipFill>
                    <a:blip r:embed="rId10"/>
                    <a:stretch>
                      <a:fillRect/>
                    </a:stretch>
                  </a:blipFill>
                </p:spPr>
                <p:txBody>
                  <a:bodyPr/>
                  <a:lstStyle/>
                  <a:p>
                    <a:r>
                      <a:rPr lang="en-US">
                        <a:noFill/>
                      </a:rPr>
                      <a:t> </a:t>
                    </a:r>
                  </a:p>
                </p:txBody>
              </p:sp>
            </mc:Fallback>
          </mc:AlternateContent>
        </p:grpSp>
      </p:grpSp>
      <p:grpSp>
        <p:nvGrpSpPr>
          <p:cNvPr id="45" name="Group 44">
            <a:extLst>
              <a:ext uri="{FF2B5EF4-FFF2-40B4-BE49-F238E27FC236}">
                <a16:creationId xmlns:a16="http://schemas.microsoft.com/office/drawing/2014/main" id="{2CA75BB0-F057-4536-931C-D454F2EF3401}"/>
              </a:ext>
            </a:extLst>
          </p:cNvPr>
          <p:cNvGrpSpPr/>
          <p:nvPr/>
        </p:nvGrpSpPr>
        <p:grpSpPr>
          <a:xfrm>
            <a:off x="22650667" y="7063654"/>
            <a:ext cx="6608028" cy="4645151"/>
            <a:chOff x="36785572" y="6838413"/>
            <a:chExt cx="6608028" cy="4645151"/>
          </a:xfrm>
        </p:grpSpPr>
        <p:grpSp>
          <p:nvGrpSpPr>
            <p:cNvPr id="3" name="Group 2">
              <a:extLst>
                <a:ext uri="{FF2B5EF4-FFF2-40B4-BE49-F238E27FC236}">
                  <a16:creationId xmlns:a16="http://schemas.microsoft.com/office/drawing/2014/main" id="{8AD3A7DC-F51E-4151-83E1-9ABC37F85F40}"/>
                </a:ext>
              </a:extLst>
            </p:cNvPr>
            <p:cNvGrpSpPr/>
            <p:nvPr/>
          </p:nvGrpSpPr>
          <p:grpSpPr>
            <a:xfrm>
              <a:off x="37063907" y="6838413"/>
              <a:ext cx="5685852" cy="3003802"/>
              <a:chOff x="9472495" y="9308722"/>
              <a:chExt cx="5685852" cy="3003802"/>
            </a:xfrm>
          </p:grpSpPr>
          <p:grpSp>
            <p:nvGrpSpPr>
              <p:cNvPr id="2" name="Group 1">
                <a:extLst>
                  <a:ext uri="{FF2B5EF4-FFF2-40B4-BE49-F238E27FC236}">
                    <a16:creationId xmlns:a16="http://schemas.microsoft.com/office/drawing/2014/main" id="{11982AAF-5E8A-4251-BE49-232D66650E19}"/>
                  </a:ext>
                </a:extLst>
              </p:cNvPr>
              <p:cNvGrpSpPr/>
              <p:nvPr/>
            </p:nvGrpSpPr>
            <p:grpSpPr>
              <a:xfrm>
                <a:off x="9472495" y="9308722"/>
                <a:ext cx="5685852" cy="3003802"/>
                <a:chOff x="9472495" y="9308722"/>
                <a:chExt cx="5685852" cy="3003802"/>
              </a:xfrm>
            </p:grpSpPr>
            <p:grpSp>
              <p:nvGrpSpPr>
                <p:cNvPr id="14" name="Group 13">
                  <a:extLst>
                    <a:ext uri="{FF2B5EF4-FFF2-40B4-BE49-F238E27FC236}">
                      <a16:creationId xmlns:a16="http://schemas.microsoft.com/office/drawing/2014/main" id="{B01A60E8-A93F-4CF1-A7BB-0AE80CF4C5CF}"/>
                    </a:ext>
                  </a:extLst>
                </p:cNvPr>
                <p:cNvGrpSpPr/>
                <p:nvPr/>
              </p:nvGrpSpPr>
              <p:grpSpPr>
                <a:xfrm>
                  <a:off x="9594655" y="9308722"/>
                  <a:ext cx="5270614" cy="2253246"/>
                  <a:chOff x="9660687" y="9576519"/>
                  <a:chExt cx="4657288" cy="2253246"/>
                </a:xfrm>
              </p:grpSpPr>
              <p:grpSp>
                <p:nvGrpSpPr>
                  <p:cNvPr id="10" name="Group 9">
                    <a:extLst>
                      <a:ext uri="{FF2B5EF4-FFF2-40B4-BE49-F238E27FC236}">
                        <a16:creationId xmlns:a16="http://schemas.microsoft.com/office/drawing/2014/main" id="{E9058F55-101C-410E-BEE4-EA5774E7940B}"/>
                      </a:ext>
                    </a:extLst>
                  </p:cNvPr>
                  <p:cNvGrpSpPr/>
                  <p:nvPr/>
                </p:nvGrpSpPr>
                <p:grpSpPr>
                  <a:xfrm>
                    <a:off x="9660687" y="9576519"/>
                    <a:ext cx="4657288" cy="2253246"/>
                    <a:chOff x="9660687" y="9576519"/>
                    <a:chExt cx="4657288" cy="2253246"/>
                  </a:xfrm>
                </p:grpSpPr>
                <p:grpSp>
                  <p:nvGrpSpPr>
                    <p:cNvPr id="255" name="Group 254">
                      <a:extLst>
                        <a:ext uri="{FF2B5EF4-FFF2-40B4-BE49-F238E27FC236}">
                          <a16:creationId xmlns:a16="http://schemas.microsoft.com/office/drawing/2014/main" id="{1D5D3EEF-9AF4-4B4B-8526-19A1D294EBC6}"/>
                        </a:ext>
                      </a:extLst>
                    </p:cNvPr>
                    <p:cNvGrpSpPr/>
                    <p:nvPr/>
                  </p:nvGrpSpPr>
                  <p:grpSpPr>
                    <a:xfrm>
                      <a:off x="9660687" y="10733324"/>
                      <a:ext cx="4657288" cy="1096441"/>
                      <a:chOff x="7138007" y="11482328"/>
                      <a:chExt cx="4657288" cy="1096441"/>
                    </a:xfrm>
                  </p:grpSpPr>
                  <p:grpSp>
                    <p:nvGrpSpPr>
                      <p:cNvPr id="247" name="Group 4">
                        <a:extLst>
                          <a:ext uri="{FF2B5EF4-FFF2-40B4-BE49-F238E27FC236}">
                            <a16:creationId xmlns:a16="http://schemas.microsoft.com/office/drawing/2014/main" id="{F354543C-F061-47B6-AFFE-278C89A59CE3}"/>
                          </a:ext>
                        </a:extLst>
                      </p:cNvPr>
                      <p:cNvGrpSpPr>
                        <a:grpSpLocks/>
                      </p:cNvGrpSpPr>
                      <p:nvPr/>
                    </p:nvGrpSpPr>
                    <p:grpSpPr bwMode="auto">
                      <a:xfrm>
                        <a:off x="7138007" y="11486121"/>
                        <a:ext cx="1783633" cy="1092648"/>
                        <a:chOff x="109622288" y="108209792"/>
                        <a:chExt cx="465129" cy="193551"/>
                      </a:xfrm>
                    </p:grpSpPr>
                    <p:sp>
                      <p:nvSpPr>
                        <p:cNvPr id="250" name="AutoShape 5">
                          <a:extLst>
                            <a:ext uri="{FF2B5EF4-FFF2-40B4-BE49-F238E27FC236}">
                              <a16:creationId xmlns:a16="http://schemas.microsoft.com/office/drawing/2014/main" id="{D5B24B58-190E-4A87-A114-EA2A33D361BF}"/>
                            </a:ext>
                          </a:extLst>
                        </p:cNvPr>
                        <p:cNvSpPr>
                          <a:spLocks noChangeArrowheads="1"/>
                        </p:cNvSpPr>
                        <p:nvPr/>
                      </p:nvSpPr>
                      <p:spPr bwMode="auto">
                        <a:xfrm>
                          <a:off x="109622288" y="108209792"/>
                          <a:ext cx="465129" cy="193551"/>
                        </a:xfrm>
                        <a:prstGeom prst="can">
                          <a:avLst>
                            <a:gd name="adj" fmla="val 50000"/>
                          </a:avLst>
                        </a:prstGeom>
                        <a:solidFill>
                          <a:srgbClr val="000000"/>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1" name="Oval 6">
                          <a:extLst>
                            <a:ext uri="{FF2B5EF4-FFF2-40B4-BE49-F238E27FC236}">
                              <a16:creationId xmlns:a16="http://schemas.microsoft.com/office/drawing/2014/main" id="{80AE2FB8-64F9-41FD-87A5-BB0EDCACAAE1}"/>
                            </a:ext>
                          </a:extLst>
                        </p:cNvPr>
                        <p:cNvSpPr>
                          <a:spLocks noChangeArrowheads="1"/>
                        </p:cNvSpPr>
                        <p:nvPr/>
                      </p:nvSpPr>
                      <p:spPr bwMode="auto">
                        <a:xfrm>
                          <a:off x="109691932" y="108231158"/>
                          <a:ext cx="330563" cy="49585"/>
                        </a:xfrm>
                        <a:prstGeom prst="ellipse">
                          <a:avLst/>
                        </a:prstGeom>
                        <a:solidFill>
                          <a:srgbClr val="FFC000"/>
                        </a:solidFill>
                        <a:ln>
                          <a:noFill/>
                        </a:ln>
                        <a:effectLst/>
                        <a:extLst>
                          <a:ext uri="{91240B29-F687-4F45-9708-019B960494DF}">
                            <a14:hiddenLine xmlns:a14="http://schemas.microsoft.com/office/drawing/2010/main" w="25400" algn="ctr">
                              <a:solidFill>
                                <a:srgbClr val="7F7F7F"/>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nvGrpSpPr>
                      <p:cNvPr id="181" name="Group 4">
                        <a:extLst>
                          <a:ext uri="{FF2B5EF4-FFF2-40B4-BE49-F238E27FC236}">
                            <a16:creationId xmlns:a16="http://schemas.microsoft.com/office/drawing/2014/main" id="{E4564949-C630-43CD-A15B-621AFAC61C41}"/>
                          </a:ext>
                        </a:extLst>
                      </p:cNvPr>
                      <p:cNvGrpSpPr>
                        <a:grpSpLocks/>
                      </p:cNvGrpSpPr>
                      <p:nvPr/>
                    </p:nvGrpSpPr>
                    <p:grpSpPr bwMode="auto">
                      <a:xfrm>
                        <a:off x="10011662" y="11482328"/>
                        <a:ext cx="1783633" cy="1092648"/>
                        <a:chOff x="109622288" y="108204019"/>
                        <a:chExt cx="465129" cy="193551"/>
                      </a:xfrm>
                    </p:grpSpPr>
                    <p:sp>
                      <p:nvSpPr>
                        <p:cNvPr id="183" name="AutoShape 5">
                          <a:extLst>
                            <a:ext uri="{FF2B5EF4-FFF2-40B4-BE49-F238E27FC236}">
                              <a16:creationId xmlns:a16="http://schemas.microsoft.com/office/drawing/2014/main" id="{0A95EBD9-AA3A-4CAF-B0BA-78956724BAEC}"/>
                            </a:ext>
                          </a:extLst>
                        </p:cNvPr>
                        <p:cNvSpPr>
                          <a:spLocks noChangeArrowheads="1"/>
                        </p:cNvSpPr>
                        <p:nvPr/>
                      </p:nvSpPr>
                      <p:spPr bwMode="auto">
                        <a:xfrm>
                          <a:off x="109622288" y="108204019"/>
                          <a:ext cx="465129" cy="193551"/>
                        </a:xfrm>
                        <a:prstGeom prst="can">
                          <a:avLst>
                            <a:gd name="adj" fmla="val 50000"/>
                          </a:avLst>
                        </a:prstGeom>
                        <a:solidFill>
                          <a:srgbClr val="000000"/>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4" name="Oval 6">
                          <a:extLst>
                            <a:ext uri="{FF2B5EF4-FFF2-40B4-BE49-F238E27FC236}">
                              <a16:creationId xmlns:a16="http://schemas.microsoft.com/office/drawing/2014/main" id="{958512C1-88E2-4652-B3F9-5F0D0FDB6653}"/>
                            </a:ext>
                          </a:extLst>
                        </p:cNvPr>
                        <p:cNvSpPr>
                          <a:spLocks noChangeArrowheads="1"/>
                        </p:cNvSpPr>
                        <p:nvPr/>
                      </p:nvSpPr>
                      <p:spPr bwMode="auto">
                        <a:xfrm>
                          <a:off x="109691932" y="108231158"/>
                          <a:ext cx="330563" cy="49585"/>
                        </a:xfrm>
                        <a:prstGeom prst="ellipse">
                          <a:avLst/>
                        </a:prstGeom>
                        <a:solidFill>
                          <a:srgbClr val="FFC000"/>
                        </a:solidFill>
                        <a:ln>
                          <a:noFill/>
                        </a:ln>
                        <a:effectLst/>
                        <a:extLst>
                          <a:ext uri="{91240B29-F687-4F45-9708-019B960494DF}">
                            <a14:hiddenLine xmlns:a14="http://schemas.microsoft.com/office/drawing/2010/main" w="25400" algn="ctr">
                              <a:solidFill>
                                <a:srgbClr val="7F7F7F"/>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sp>
                  <p:nvSpPr>
                    <p:cNvPr id="9" name="Freeform: Shape 8">
                      <a:extLst>
                        <a:ext uri="{FF2B5EF4-FFF2-40B4-BE49-F238E27FC236}">
                          <a16:creationId xmlns:a16="http://schemas.microsoft.com/office/drawing/2014/main" id="{78107015-DA1A-4B14-95EC-514161C8BCAE}"/>
                        </a:ext>
                      </a:extLst>
                    </p:cNvPr>
                    <p:cNvSpPr/>
                    <p:nvPr/>
                  </p:nvSpPr>
                  <p:spPr>
                    <a:xfrm>
                      <a:off x="10171445" y="9576519"/>
                      <a:ext cx="390112" cy="1395663"/>
                    </a:xfrm>
                    <a:custGeom>
                      <a:avLst/>
                      <a:gdLst>
                        <a:gd name="connsiteX0" fmla="*/ 171527 w 390112"/>
                        <a:gd name="connsiteY0" fmla="*/ 0 h 1395663"/>
                        <a:gd name="connsiteX1" fmla="*/ 388096 w 390112"/>
                        <a:gd name="connsiteY1" fmla="*/ 168442 h 1395663"/>
                        <a:gd name="connsiteX2" fmla="*/ 364032 w 390112"/>
                        <a:gd name="connsiteY2" fmla="*/ 264694 h 1395663"/>
                        <a:gd name="connsiteX3" fmla="*/ 267780 w 390112"/>
                        <a:gd name="connsiteY3" fmla="*/ 288757 h 1395663"/>
                        <a:gd name="connsiteX4" fmla="*/ 123401 w 390112"/>
                        <a:gd name="connsiteY4" fmla="*/ 360947 h 1395663"/>
                        <a:gd name="connsiteX5" fmla="*/ 51211 w 390112"/>
                        <a:gd name="connsiteY5" fmla="*/ 385010 h 1395663"/>
                        <a:gd name="connsiteX6" fmla="*/ 3085 w 390112"/>
                        <a:gd name="connsiteY6" fmla="*/ 457200 h 1395663"/>
                        <a:gd name="connsiteX7" fmla="*/ 147464 w 390112"/>
                        <a:gd name="connsiteY7" fmla="*/ 770021 h 1395663"/>
                        <a:gd name="connsiteX8" fmla="*/ 291843 w 390112"/>
                        <a:gd name="connsiteY8" fmla="*/ 866273 h 1395663"/>
                        <a:gd name="connsiteX9" fmla="*/ 291843 w 390112"/>
                        <a:gd name="connsiteY9" fmla="*/ 1179094 h 1395663"/>
                        <a:gd name="connsiteX10" fmla="*/ 219653 w 390112"/>
                        <a:gd name="connsiteY10" fmla="*/ 1227221 h 1395663"/>
                        <a:gd name="connsiteX11" fmla="*/ 75275 w 390112"/>
                        <a:gd name="connsiteY11" fmla="*/ 1299410 h 1395663"/>
                        <a:gd name="connsiteX12" fmla="*/ 75275 w 390112"/>
                        <a:gd name="connsiteY12" fmla="*/ 1395663 h 139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0112" h="1395663">
                          <a:moveTo>
                            <a:pt x="171527" y="0"/>
                          </a:moveTo>
                          <a:cubicBezTo>
                            <a:pt x="243717" y="56147"/>
                            <a:pt x="410278" y="79719"/>
                            <a:pt x="388096" y="168442"/>
                          </a:cubicBezTo>
                          <a:cubicBezTo>
                            <a:pt x="380075" y="200526"/>
                            <a:pt x="387417" y="241309"/>
                            <a:pt x="364032" y="264694"/>
                          </a:cubicBezTo>
                          <a:cubicBezTo>
                            <a:pt x="340647" y="288079"/>
                            <a:pt x="299579" y="279671"/>
                            <a:pt x="267780" y="288757"/>
                          </a:cubicBezTo>
                          <a:cubicBezTo>
                            <a:pt x="126651" y="329080"/>
                            <a:pt x="264016" y="290640"/>
                            <a:pt x="123401" y="360947"/>
                          </a:cubicBezTo>
                          <a:cubicBezTo>
                            <a:pt x="100714" y="372290"/>
                            <a:pt x="75274" y="376989"/>
                            <a:pt x="51211" y="385010"/>
                          </a:cubicBezTo>
                          <a:cubicBezTo>
                            <a:pt x="35169" y="409073"/>
                            <a:pt x="5703" y="428398"/>
                            <a:pt x="3085" y="457200"/>
                          </a:cubicBezTo>
                          <a:cubicBezTo>
                            <a:pt x="-11053" y="612721"/>
                            <a:pt x="21096" y="685776"/>
                            <a:pt x="147464" y="770021"/>
                          </a:cubicBezTo>
                          <a:lnTo>
                            <a:pt x="291843" y="866273"/>
                          </a:lnTo>
                          <a:cubicBezTo>
                            <a:pt x="331637" y="985656"/>
                            <a:pt x="349448" y="1006280"/>
                            <a:pt x="291843" y="1179094"/>
                          </a:cubicBezTo>
                          <a:cubicBezTo>
                            <a:pt x="282697" y="1206530"/>
                            <a:pt x="245520" y="1214287"/>
                            <a:pt x="219653" y="1227221"/>
                          </a:cubicBezTo>
                          <a:cubicBezTo>
                            <a:pt x="181691" y="1246202"/>
                            <a:pt x="98262" y="1253436"/>
                            <a:pt x="75275" y="1299410"/>
                          </a:cubicBezTo>
                          <a:cubicBezTo>
                            <a:pt x="60927" y="1328107"/>
                            <a:pt x="75275" y="1363579"/>
                            <a:pt x="75275" y="1395663"/>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D19EDB48-284A-4B2F-A893-1B0D90D4D28C}"/>
                        </a:ext>
                      </a:extLst>
                    </p:cNvPr>
                    <p:cNvSpPr/>
                    <p:nvPr/>
                  </p:nvSpPr>
                  <p:spPr>
                    <a:xfrm>
                      <a:off x="10780151" y="9583241"/>
                      <a:ext cx="390112" cy="1395663"/>
                    </a:xfrm>
                    <a:custGeom>
                      <a:avLst/>
                      <a:gdLst>
                        <a:gd name="connsiteX0" fmla="*/ 171527 w 390112"/>
                        <a:gd name="connsiteY0" fmla="*/ 0 h 1395663"/>
                        <a:gd name="connsiteX1" fmla="*/ 388096 w 390112"/>
                        <a:gd name="connsiteY1" fmla="*/ 168442 h 1395663"/>
                        <a:gd name="connsiteX2" fmla="*/ 364032 w 390112"/>
                        <a:gd name="connsiteY2" fmla="*/ 264694 h 1395663"/>
                        <a:gd name="connsiteX3" fmla="*/ 267780 w 390112"/>
                        <a:gd name="connsiteY3" fmla="*/ 288757 h 1395663"/>
                        <a:gd name="connsiteX4" fmla="*/ 123401 w 390112"/>
                        <a:gd name="connsiteY4" fmla="*/ 360947 h 1395663"/>
                        <a:gd name="connsiteX5" fmla="*/ 51211 w 390112"/>
                        <a:gd name="connsiteY5" fmla="*/ 385010 h 1395663"/>
                        <a:gd name="connsiteX6" fmla="*/ 3085 w 390112"/>
                        <a:gd name="connsiteY6" fmla="*/ 457200 h 1395663"/>
                        <a:gd name="connsiteX7" fmla="*/ 147464 w 390112"/>
                        <a:gd name="connsiteY7" fmla="*/ 770021 h 1395663"/>
                        <a:gd name="connsiteX8" fmla="*/ 291843 w 390112"/>
                        <a:gd name="connsiteY8" fmla="*/ 866273 h 1395663"/>
                        <a:gd name="connsiteX9" fmla="*/ 291843 w 390112"/>
                        <a:gd name="connsiteY9" fmla="*/ 1179094 h 1395663"/>
                        <a:gd name="connsiteX10" fmla="*/ 219653 w 390112"/>
                        <a:gd name="connsiteY10" fmla="*/ 1227221 h 1395663"/>
                        <a:gd name="connsiteX11" fmla="*/ 75275 w 390112"/>
                        <a:gd name="connsiteY11" fmla="*/ 1299410 h 1395663"/>
                        <a:gd name="connsiteX12" fmla="*/ 75275 w 390112"/>
                        <a:gd name="connsiteY12" fmla="*/ 1395663 h 139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0112" h="1395663">
                          <a:moveTo>
                            <a:pt x="171527" y="0"/>
                          </a:moveTo>
                          <a:cubicBezTo>
                            <a:pt x="243717" y="56147"/>
                            <a:pt x="410278" y="79719"/>
                            <a:pt x="388096" y="168442"/>
                          </a:cubicBezTo>
                          <a:cubicBezTo>
                            <a:pt x="380075" y="200526"/>
                            <a:pt x="387417" y="241309"/>
                            <a:pt x="364032" y="264694"/>
                          </a:cubicBezTo>
                          <a:cubicBezTo>
                            <a:pt x="340647" y="288079"/>
                            <a:pt x="299579" y="279671"/>
                            <a:pt x="267780" y="288757"/>
                          </a:cubicBezTo>
                          <a:cubicBezTo>
                            <a:pt x="126651" y="329080"/>
                            <a:pt x="264016" y="290640"/>
                            <a:pt x="123401" y="360947"/>
                          </a:cubicBezTo>
                          <a:cubicBezTo>
                            <a:pt x="100714" y="372290"/>
                            <a:pt x="75274" y="376989"/>
                            <a:pt x="51211" y="385010"/>
                          </a:cubicBezTo>
                          <a:cubicBezTo>
                            <a:pt x="35169" y="409073"/>
                            <a:pt x="5703" y="428398"/>
                            <a:pt x="3085" y="457200"/>
                          </a:cubicBezTo>
                          <a:cubicBezTo>
                            <a:pt x="-11053" y="612721"/>
                            <a:pt x="21096" y="685776"/>
                            <a:pt x="147464" y="770021"/>
                          </a:cubicBezTo>
                          <a:lnTo>
                            <a:pt x="291843" y="866273"/>
                          </a:lnTo>
                          <a:cubicBezTo>
                            <a:pt x="331637" y="985656"/>
                            <a:pt x="349448" y="1006280"/>
                            <a:pt x="291843" y="1179094"/>
                          </a:cubicBezTo>
                          <a:cubicBezTo>
                            <a:pt x="282697" y="1206530"/>
                            <a:pt x="245520" y="1214287"/>
                            <a:pt x="219653" y="1227221"/>
                          </a:cubicBezTo>
                          <a:cubicBezTo>
                            <a:pt x="181691" y="1246202"/>
                            <a:pt x="98262" y="1253436"/>
                            <a:pt x="75275" y="1299410"/>
                          </a:cubicBezTo>
                          <a:cubicBezTo>
                            <a:pt x="60927" y="1328107"/>
                            <a:pt x="75275" y="1363579"/>
                            <a:pt x="75275" y="1395663"/>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5" name="Freeform: Shape 154">
                    <a:extLst>
                      <a:ext uri="{FF2B5EF4-FFF2-40B4-BE49-F238E27FC236}">
                        <a16:creationId xmlns:a16="http://schemas.microsoft.com/office/drawing/2014/main" id="{B9470113-FF51-4B55-A08A-87714E915227}"/>
                      </a:ext>
                    </a:extLst>
                  </p:cNvPr>
                  <p:cNvSpPr/>
                  <p:nvPr/>
                </p:nvSpPr>
                <p:spPr>
                  <a:xfrm>
                    <a:off x="13024739" y="10462206"/>
                    <a:ext cx="403628" cy="518358"/>
                  </a:xfrm>
                  <a:custGeom>
                    <a:avLst/>
                    <a:gdLst>
                      <a:gd name="connsiteX0" fmla="*/ 171527 w 390112"/>
                      <a:gd name="connsiteY0" fmla="*/ 0 h 1395663"/>
                      <a:gd name="connsiteX1" fmla="*/ 388096 w 390112"/>
                      <a:gd name="connsiteY1" fmla="*/ 168442 h 1395663"/>
                      <a:gd name="connsiteX2" fmla="*/ 364032 w 390112"/>
                      <a:gd name="connsiteY2" fmla="*/ 264694 h 1395663"/>
                      <a:gd name="connsiteX3" fmla="*/ 267780 w 390112"/>
                      <a:gd name="connsiteY3" fmla="*/ 288757 h 1395663"/>
                      <a:gd name="connsiteX4" fmla="*/ 123401 w 390112"/>
                      <a:gd name="connsiteY4" fmla="*/ 360947 h 1395663"/>
                      <a:gd name="connsiteX5" fmla="*/ 51211 w 390112"/>
                      <a:gd name="connsiteY5" fmla="*/ 385010 h 1395663"/>
                      <a:gd name="connsiteX6" fmla="*/ 3085 w 390112"/>
                      <a:gd name="connsiteY6" fmla="*/ 457200 h 1395663"/>
                      <a:gd name="connsiteX7" fmla="*/ 147464 w 390112"/>
                      <a:gd name="connsiteY7" fmla="*/ 770021 h 1395663"/>
                      <a:gd name="connsiteX8" fmla="*/ 291843 w 390112"/>
                      <a:gd name="connsiteY8" fmla="*/ 866273 h 1395663"/>
                      <a:gd name="connsiteX9" fmla="*/ 291843 w 390112"/>
                      <a:gd name="connsiteY9" fmla="*/ 1179094 h 1395663"/>
                      <a:gd name="connsiteX10" fmla="*/ 219653 w 390112"/>
                      <a:gd name="connsiteY10" fmla="*/ 1227221 h 1395663"/>
                      <a:gd name="connsiteX11" fmla="*/ 75275 w 390112"/>
                      <a:gd name="connsiteY11" fmla="*/ 1299410 h 1395663"/>
                      <a:gd name="connsiteX12" fmla="*/ 75275 w 390112"/>
                      <a:gd name="connsiteY12" fmla="*/ 1395663 h 139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0112" h="1395663">
                        <a:moveTo>
                          <a:pt x="171527" y="0"/>
                        </a:moveTo>
                        <a:cubicBezTo>
                          <a:pt x="243717" y="56147"/>
                          <a:pt x="410278" y="79719"/>
                          <a:pt x="388096" y="168442"/>
                        </a:cubicBezTo>
                        <a:cubicBezTo>
                          <a:pt x="380075" y="200526"/>
                          <a:pt x="387417" y="241309"/>
                          <a:pt x="364032" y="264694"/>
                        </a:cubicBezTo>
                        <a:cubicBezTo>
                          <a:pt x="340647" y="288079"/>
                          <a:pt x="299579" y="279671"/>
                          <a:pt x="267780" y="288757"/>
                        </a:cubicBezTo>
                        <a:cubicBezTo>
                          <a:pt x="126651" y="329080"/>
                          <a:pt x="264016" y="290640"/>
                          <a:pt x="123401" y="360947"/>
                        </a:cubicBezTo>
                        <a:cubicBezTo>
                          <a:pt x="100714" y="372290"/>
                          <a:pt x="75274" y="376989"/>
                          <a:pt x="51211" y="385010"/>
                        </a:cubicBezTo>
                        <a:cubicBezTo>
                          <a:pt x="35169" y="409073"/>
                          <a:pt x="5703" y="428398"/>
                          <a:pt x="3085" y="457200"/>
                        </a:cubicBezTo>
                        <a:cubicBezTo>
                          <a:pt x="-11053" y="612721"/>
                          <a:pt x="21096" y="685776"/>
                          <a:pt x="147464" y="770021"/>
                        </a:cubicBezTo>
                        <a:lnTo>
                          <a:pt x="291843" y="866273"/>
                        </a:lnTo>
                        <a:cubicBezTo>
                          <a:pt x="331637" y="985656"/>
                          <a:pt x="349448" y="1006280"/>
                          <a:pt x="291843" y="1179094"/>
                        </a:cubicBezTo>
                        <a:cubicBezTo>
                          <a:pt x="282697" y="1206530"/>
                          <a:pt x="245520" y="1214287"/>
                          <a:pt x="219653" y="1227221"/>
                        </a:cubicBezTo>
                        <a:cubicBezTo>
                          <a:pt x="181691" y="1246202"/>
                          <a:pt x="98262" y="1253436"/>
                          <a:pt x="75275" y="1299410"/>
                        </a:cubicBezTo>
                        <a:cubicBezTo>
                          <a:pt x="60927" y="1328107"/>
                          <a:pt x="75275" y="1363579"/>
                          <a:pt x="75275" y="1395663"/>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1A7FF071-40EA-4E38-8CAB-09C94DFED654}"/>
                      </a:ext>
                    </a:extLst>
                  </p:cNvPr>
                  <p:cNvSpPr/>
                  <p:nvPr/>
                </p:nvSpPr>
                <p:spPr>
                  <a:xfrm>
                    <a:off x="13657751" y="10446674"/>
                    <a:ext cx="403628" cy="518358"/>
                  </a:xfrm>
                  <a:custGeom>
                    <a:avLst/>
                    <a:gdLst>
                      <a:gd name="connsiteX0" fmla="*/ 171527 w 390112"/>
                      <a:gd name="connsiteY0" fmla="*/ 0 h 1395663"/>
                      <a:gd name="connsiteX1" fmla="*/ 388096 w 390112"/>
                      <a:gd name="connsiteY1" fmla="*/ 168442 h 1395663"/>
                      <a:gd name="connsiteX2" fmla="*/ 364032 w 390112"/>
                      <a:gd name="connsiteY2" fmla="*/ 264694 h 1395663"/>
                      <a:gd name="connsiteX3" fmla="*/ 267780 w 390112"/>
                      <a:gd name="connsiteY3" fmla="*/ 288757 h 1395663"/>
                      <a:gd name="connsiteX4" fmla="*/ 123401 w 390112"/>
                      <a:gd name="connsiteY4" fmla="*/ 360947 h 1395663"/>
                      <a:gd name="connsiteX5" fmla="*/ 51211 w 390112"/>
                      <a:gd name="connsiteY5" fmla="*/ 385010 h 1395663"/>
                      <a:gd name="connsiteX6" fmla="*/ 3085 w 390112"/>
                      <a:gd name="connsiteY6" fmla="*/ 457200 h 1395663"/>
                      <a:gd name="connsiteX7" fmla="*/ 147464 w 390112"/>
                      <a:gd name="connsiteY7" fmla="*/ 770021 h 1395663"/>
                      <a:gd name="connsiteX8" fmla="*/ 291843 w 390112"/>
                      <a:gd name="connsiteY8" fmla="*/ 866273 h 1395663"/>
                      <a:gd name="connsiteX9" fmla="*/ 291843 w 390112"/>
                      <a:gd name="connsiteY9" fmla="*/ 1179094 h 1395663"/>
                      <a:gd name="connsiteX10" fmla="*/ 219653 w 390112"/>
                      <a:gd name="connsiteY10" fmla="*/ 1227221 h 1395663"/>
                      <a:gd name="connsiteX11" fmla="*/ 75275 w 390112"/>
                      <a:gd name="connsiteY11" fmla="*/ 1299410 h 1395663"/>
                      <a:gd name="connsiteX12" fmla="*/ 75275 w 390112"/>
                      <a:gd name="connsiteY12" fmla="*/ 1395663 h 139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0112" h="1395663">
                        <a:moveTo>
                          <a:pt x="171527" y="0"/>
                        </a:moveTo>
                        <a:cubicBezTo>
                          <a:pt x="243717" y="56147"/>
                          <a:pt x="410278" y="79719"/>
                          <a:pt x="388096" y="168442"/>
                        </a:cubicBezTo>
                        <a:cubicBezTo>
                          <a:pt x="380075" y="200526"/>
                          <a:pt x="387417" y="241309"/>
                          <a:pt x="364032" y="264694"/>
                        </a:cubicBezTo>
                        <a:cubicBezTo>
                          <a:pt x="340647" y="288079"/>
                          <a:pt x="299579" y="279671"/>
                          <a:pt x="267780" y="288757"/>
                        </a:cubicBezTo>
                        <a:cubicBezTo>
                          <a:pt x="126651" y="329080"/>
                          <a:pt x="264016" y="290640"/>
                          <a:pt x="123401" y="360947"/>
                        </a:cubicBezTo>
                        <a:cubicBezTo>
                          <a:pt x="100714" y="372290"/>
                          <a:pt x="75274" y="376989"/>
                          <a:pt x="51211" y="385010"/>
                        </a:cubicBezTo>
                        <a:cubicBezTo>
                          <a:pt x="35169" y="409073"/>
                          <a:pt x="5703" y="428398"/>
                          <a:pt x="3085" y="457200"/>
                        </a:cubicBezTo>
                        <a:cubicBezTo>
                          <a:pt x="-11053" y="612721"/>
                          <a:pt x="21096" y="685776"/>
                          <a:pt x="147464" y="770021"/>
                        </a:cubicBezTo>
                        <a:lnTo>
                          <a:pt x="291843" y="866273"/>
                        </a:lnTo>
                        <a:cubicBezTo>
                          <a:pt x="331637" y="985656"/>
                          <a:pt x="349448" y="1006280"/>
                          <a:pt x="291843" y="1179094"/>
                        </a:cubicBezTo>
                        <a:cubicBezTo>
                          <a:pt x="282697" y="1206530"/>
                          <a:pt x="245520" y="1214287"/>
                          <a:pt x="219653" y="1227221"/>
                        </a:cubicBezTo>
                        <a:cubicBezTo>
                          <a:pt x="181691" y="1246202"/>
                          <a:pt x="98262" y="1253436"/>
                          <a:pt x="75275" y="1299410"/>
                        </a:cubicBezTo>
                        <a:cubicBezTo>
                          <a:pt x="60927" y="1328107"/>
                          <a:pt x="75275" y="1363579"/>
                          <a:pt x="75275" y="1395663"/>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Box 11">
                  <a:extLst>
                    <a:ext uri="{FF2B5EF4-FFF2-40B4-BE49-F238E27FC236}">
                      <a16:creationId xmlns:a16="http://schemas.microsoft.com/office/drawing/2014/main" id="{4A5AE3F8-F6C3-4229-9A46-DB8587AE6386}"/>
                    </a:ext>
                  </a:extLst>
                </p:cNvPr>
                <p:cNvSpPr txBox="1"/>
                <p:nvPr/>
              </p:nvSpPr>
              <p:spPr>
                <a:xfrm>
                  <a:off x="9472495" y="11727749"/>
                  <a:ext cx="2351248" cy="584775"/>
                </a:xfrm>
                <a:prstGeom prst="rect">
                  <a:avLst/>
                </a:prstGeom>
                <a:noFill/>
              </p:spPr>
              <p:txBody>
                <a:bodyPr wrap="square" rtlCol="0">
                  <a:spAutoFit/>
                </a:bodyPr>
                <a:lstStyle/>
                <a:p>
                  <a:pPr algn="ctr"/>
                  <a:r>
                    <a:rPr lang="en-US" sz="3200" b="1" dirty="0">
                      <a:latin typeface="Garamond" panose="02020404030301010803" pitchFamily="18" charset="0"/>
                    </a:rPr>
                    <a:t>Extended </a:t>
                  </a:r>
                </a:p>
              </p:txBody>
            </p:sp>
            <p:sp>
              <p:nvSpPr>
                <p:cNvPr id="158" name="TextBox 157">
                  <a:extLst>
                    <a:ext uri="{FF2B5EF4-FFF2-40B4-BE49-F238E27FC236}">
                      <a16:creationId xmlns:a16="http://schemas.microsoft.com/office/drawing/2014/main" id="{3AABD045-DFD8-412D-884E-B399AFF8CE6C}"/>
                    </a:ext>
                  </a:extLst>
                </p:cNvPr>
                <p:cNvSpPr txBox="1"/>
                <p:nvPr/>
              </p:nvSpPr>
              <p:spPr>
                <a:xfrm>
                  <a:off x="12732216" y="11723968"/>
                  <a:ext cx="2426131" cy="584775"/>
                </a:xfrm>
                <a:prstGeom prst="rect">
                  <a:avLst/>
                </a:prstGeom>
                <a:noFill/>
              </p:spPr>
              <p:txBody>
                <a:bodyPr wrap="square" rtlCol="0">
                  <a:spAutoFit/>
                </a:bodyPr>
                <a:lstStyle/>
                <a:p>
                  <a:pPr algn="ctr"/>
                  <a:r>
                    <a:rPr lang="en-US" sz="3200" b="1" dirty="0">
                      <a:latin typeface="Garamond" panose="02020404030301010803" pitchFamily="18" charset="0"/>
                    </a:rPr>
                    <a:t>Collapsed  </a:t>
                  </a:r>
                </a:p>
              </p:txBody>
            </p:sp>
          </p:grpSp>
          <p:sp>
            <p:nvSpPr>
              <p:cNvPr id="28" name="Arrow: Left-Right 27">
                <a:extLst>
                  <a:ext uri="{FF2B5EF4-FFF2-40B4-BE49-F238E27FC236}">
                    <a16:creationId xmlns:a16="http://schemas.microsoft.com/office/drawing/2014/main" id="{304D0389-55AB-4937-96E3-80A0CB5E7EF1}"/>
                  </a:ext>
                </a:extLst>
              </p:cNvPr>
              <p:cNvSpPr/>
              <p:nvPr/>
            </p:nvSpPr>
            <p:spPr>
              <a:xfrm>
                <a:off x="11845086" y="10048201"/>
                <a:ext cx="813863" cy="389855"/>
              </a:xfrm>
              <a:prstGeom prst="leftRightArrow">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latin typeface="Garamond" panose="02020404030301010803" pitchFamily="18" charset="0"/>
                </a:endParaRPr>
              </a:p>
            </p:txBody>
          </p:sp>
        </p:grpSp>
        <p:sp>
          <p:nvSpPr>
            <p:cNvPr id="13" name="TextBox 12">
              <a:extLst>
                <a:ext uri="{FF2B5EF4-FFF2-40B4-BE49-F238E27FC236}">
                  <a16:creationId xmlns:a16="http://schemas.microsoft.com/office/drawing/2014/main" id="{54B533B9-D1E3-4B64-BC2E-AC756829C1D4}"/>
                </a:ext>
              </a:extLst>
            </p:cNvPr>
            <p:cNvSpPr txBox="1"/>
            <p:nvPr/>
          </p:nvSpPr>
          <p:spPr>
            <a:xfrm>
              <a:off x="36785572" y="10160125"/>
              <a:ext cx="6608028" cy="1323439"/>
            </a:xfrm>
            <a:prstGeom prst="rect">
              <a:avLst/>
            </a:prstGeom>
            <a:noFill/>
          </p:spPr>
          <p:txBody>
            <a:bodyPr wrap="square" rtlCol="0">
              <a:spAutoFit/>
            </a:bodyPr>
            <a:lstStyle/>
            <a:p>
              <a:r>
                <a:rPr lang="en-US" sz="4000" b="1" dirty="0">
                  <a:latin typeface="Garamond" panose="02020404030301010803" pitchFamily="18" charset="0"/>
                </a:rPr>
                <a:t>R</a:t>
              </a:r>
              <a:r>
                <a:rPr lang="en-US" sz="4000" b="1" baseline="-25000" dirty="0">
                  <a:latin typeface="Garamond" panose="02020404030301010803" pitchFamily="18" charset="0"/>
                </a:rPr>
                <a:t>ct</a:t>
              </a:r>
              <a:r>
                <a:rPr lang="en-US" sz="4000" dirty="0">
                  <a:latin typeface="Garamond" panose="02020404030301010803" pitchFamily="18" charset="0"/>
                </a:rPr>
                <a:t>(Extended) &lt; </a:t>
              </a:r>
              <a:r>
                <a:rPr lang="en-US" sz="4000" b="1" dirty="0">
                  <a:latin typeface="Garamond" panose="02020404030301010803" pitchFamily="18" charset="0"/>
                </a:rPr>
                <a:t>R</a:t>
              </a:r>
              <a:r>
                <a:rPr lang="en-US" sz="4000" b="1" baseline="-25000" dirty="0">
                  <a:latin typeface="Garamond" panose="02020404030301010803" pitchFamily="18" charset="0"/>
                </a:rPr>
                <a:t>ct</a:t>
              </a:r>
              <a:r>
                <a:rPr lang="en-US" sz="4000" dirty="0">
                  <a:latin typeface="Garamond" panose="02020404030301010803" pitchFamily="18" charset="0"/>
                </a:rPr>
                <a:t>(Collapsed)</a:t>
              </a:r>
            </a:p>
            <a:p>
              <a:endParaRPr lang="en-US" sz="4000" dirty="0">
                <a:latin typeface="Garamond" panose="02020404030301010803" pitchFamily="18" charset="0"/>
              </a:endParaRPr>
            </a:p>
          </p:txBody>
        </p:sp>
      </p:grpSp>
      <p:grpSp>
        <p:nvGrpSpPr>
          <p:cNvPr id="44" name="Group 43">
            <a:extLst>
              <a:ext uri="{FF2B5EF4-FFF2-40B4-BE49-F238E27FC236}">
                <a16:creationId xmlns:a16="http://schemas.microsoft.com/office/drawing/2014/main" id="{DABEAA50-F45A-46B1-B85F-0B16AAA54565}"/>
              </a:ext>
            </a:extLst>
          </p:cNvPr>
          <p:cNvGrpSpPr/>
          <p:nvPr/>
        </p:nvGrpSpPr>
        <p:grpSpPr>
          <a:xfrm>
            <a:off x="36929189" y="5778515"/>
            <a:ext cx="6479009" cy="6626482"/>
            <a:chOff x="29014795" y="5854022"/>
            <a:chExt cx="6479009" cy="6626482"/>
          </a:xfrm>
        </p:grpSpPr>
        <p:grpSp>
          <p:nvGrpSpPr>
            <p:cNvPr id="16" name="Group 15">
              <a:extLst>
                <a:ext uri="{FF2B5EF4-FFF2-40B4-BE49-F238E27FC236}">
                  <a16:creationId xmlns:a16="http://schemas.microsoft.com/office/drawing/2014/main" id="{A5A1F756-9494-4A0E-A907-55DF796CFA9F}"/>
                </a:ext>
              </a:extLst>
            </p:cNvPr>
            <p:cNvGrpSpPr/>
            <p:nvPr/>
          </p:nvGrpSpPr>
          <p:grpSpPr>
            <a:xfrm>
              <a:off x="29014795" y="8820856"/>
              <a:ext cx="6301701" cy="3659648"/>
              <a:chOff x="28982728" y="9736043"/>
              <a:chExt cx="6301701" cy="3659648"/>
            </a:xfrm>
          </p:grpSpPr>
          <p:grpSp>
            <p:nvGrpSpPr>
              <p:cNvPr id="159" name="Group 158">
                <a:extLst>
                  <a:ext uri="{FF2B5EF4-FFF2-40B4-BE49-F238E27FC236}">
                    <a16:creationId xmlns:a16="http://schemas.microsoft.com/office/drawing/2014/main" id="{AE7CB1FD-ACA2-486E-A359-03CF421B07F9}"/>
                  </a:ext>
                </a:extLst>
              </p:cNvPr>
              <p:cNvGrpSpPr/>
              <p:nvPr/>
            </p:nvGrpSpPr>
            <p:grpSpPr>
              <a:xfrm>
                <a:off x="28982728" y="9736043"/>
                <a:ext cx="6301701" cy="3659648"/>
                <a:chOff x="-622902" y="1032704"/>
                <a:chExt cx="6301759" cy="3659740"/>
              </a:xfrm>
            </p:grpSpPr>
            <p:grpSp>
              <p:nvGrpSpPr>
                <p:cNvPr id="160" name="Group 159">
                  <a:extLst>
                    <a:ext uri="{FF2B5EF4-FFF2-40B4-BE49-F238E27FC236}">
                      <a16:creationId xmlns:a16="http://schemas.microsoft.com/office/drawing/2014/main" id="{7A233F69-6BF1-47F1-8070-0E20E0E42BDD}"/>
                    </a:ext>
                  </a:extLst>
                </p:cNvPr>
                <p:cNvGrpSpPr/>
                <p:nvPr/>
              </p:nvGrpSpPr>
              <p:grpSpPr>
                <a:xfrm>
                  <a:off x="478203" y="1574048"/>
                  <a:ext cx="5200654" cy="3118396"/>
                  <a:chOff x="-4" y="1574048"/>
                  <a:chExt cx="5200654" cy="3118396"/>
                </a:xfrm>
              </p:grpSpPr>
              <p:pic>
                <p:nvPicPr>
                  <p:cNvPr id="163" name="Picture 162">
                    <a:extLst>
                      <a:ext uri="{FF2B5EF4-FFF2-40B4-BE49-F238E27FC236}">
                        <a16:creationId xmlns:a16="http://schemas.microsoft.com/office/drawing/2014/main" id="{EBDA519B-71DD-449E-AD4C-3E8B31A6E805}"/>
                      </a:ext>
                    </a:extLst>
                  </p:cNvPr>
                  <p:cNvPicPr>
                    <a:picLocks noChangeAspect="1"/>
                  </p:cNvPicPr>
                  <p:nvPr/>
                </p:nvPicPr>
                <p:blipFill rotWithShape="1">
                  <a:blip r:embed="rId11">
                    <a:extLst>
                      <a:ext uri="{28A0092B-C50C-407E-A947-70E740481C1C}">
                        <a14:useLocalDpi xmlns:a14="http://schemas.microsoft.com/office/drawing/2010/main" val="0"/>
                      </a:ext>
                    </a:extLst>
                  </a:blip>
                  <a:srcRect l="1076" t="41518" r="13781" b="1497"/>
                  <a:stretch/>
                </p:blipFill>
                <p:spPr bwMode="auto">
                  <a:xfrm>
                    <a:off x="-4" y="1637412"/>
                    <a:ext cx="5050727" cy="2349549"/>
                  </a:xfrm>
                  <a:prstGeom prst="rect">
                    <a:avLst/>
                  </a:prstGeom>
                  <a:noFill/>
                  <a:ln>
                    <a:noFill/>
                  </a:ln>
                  <a:extLst>
                    <a:ext uri="{53640926-AAD7-44D8-BBD7-CCE9431645EC}">
                      <a14:shadowObscured xmlns:a14="http://schemas.microsoft.com/office/drawing/2010/main"/>
                    </a:ext>
                  </a:extLst>
                </p:spPr>
              </p:pic>
              <p:grpSp>
                <p:nvGrpSpPr>
                  <p:cNvPr id="201" name="Group 200">
                    <a:extLst>
                      <a:ext uri="{FF2B5EF4-FFF2-40B4-BE49-F238E27FC236}">
                        <a16:creationId xmlns:a16="http://schemas.microsoft.com/office/drawing/2014/main" id="{D4B11403-DDBA-4F34-8E83-6086012DDBE6}"/>
                      </a:ext>
                    </a:extLst>
                  </p:cNvPr>
                  <p:cNvGrpSpPr/>
                  <p:nvPr/>
                </p:nvGrpSpPr>
                <p:grpSpPr>
                  <a:xfrm>
                    <a:off x="0" y="1574048"/>
                    <a:ext cx="5200650" cy="3118396"/>
                    <a:chOff x="0" y="430"/>
                    <a:chExt cx="5200650" cy="3118396"/>
                  </a:xfrm>
                </p:grpSpPr>
                <p:grpSp>
                  <p:nvGrpSpPr>
                    <p:cNvPr id="202" name="Group 201">
                      <a:extLst>
                        <a:ext uri="{FF2B5EF4-FFF2-40B4-BE49-F238E27FC236}">
                          <a16:creationId xmlns:a16="http://schemas.microsoft.com/office/drawing/2014/main" id="{DAF32090-FD54-4EE9-95B0-D5AB08EC167B}"/>
                        </a:ext>
                      </a:extLst>
                    </p:cNvPr>
                    <p:cNvGrpSpPr/>
                    <p:nvPr/>
                  </p:nvGrpSpPr>
                  <p:grpSpPr>
                    <a:xfrm>
                      <a:off x="0" y="430"/>
                      <a:ext cx="5200650" cy="2451477"/>
                      <a:chOff x="0" y="2796362"/>
                      <a:chExt cx="5200733" cy="2451477"/>
                    </a:xfrm>
                  </p:grpSpPr>
                  <p:cxnSp>
                    <p:nvCxnSpPr>
                      <p:cNvPr id="241" name="Connector: Elbow 240">
                        <a:extLst>
                          <a:ext uri="{FF2B5EF4-FFF2-40B4-BE49-F238E27FC236}">
                            <a16:creationId xmlns:a16="http://schemas.microsoft.com/office/drawing/2014/main" id="{2349DECB-FEA9-42D9-8984-6FC2701823CB}"/>
                          </a:ext>
                        </a:extLst>
                      </p:cNvPr>
                      <p:cNvCxnSpPr/>
                      <p:nvPr/>
                    </p:nvCxnSpPr>
                    <p:spPr>
                      <a:xfrm>
                        <a:off x="300037" y="4900612"/>
                        <a:ext cx="3713699" cy="0"/>
                      </a:xfrm>
                      <a:prstGeom prst="bentConnector3">
                        <a:avLst/>
                      </a:prstGeom>
                      <a:noFill/>
                      <a:ln w="28575" cap="flat" cmpd="sng" algn="ctr">
                        <a:solidFill>
                          <a:sysClr val="windowText" lastClr="000000"/>
                        </a:solidFill>
                        <a:prstDash val="solid"/>
                        <a:miter lim="800000"/>
                        <a:headEnd type="triangle"/>
                        <a:tailEnd type="triangle"/>
                      </a:ln>
                      <a:effectLst/>
                    </p:spPr>
                  </p:cxnSp>
                  <p:sp>
                    <p:nvSpPr>
                      <p:cNvPr id="242" name="Text Box 2">
                        <a:extLst>
                          <a:ext uri="{FF2B5EF4-FFF2-40B4-BE49-F238E27FC236}">
                            <a16:creationId xmlns:a16="http://schemas.microsoft.com/office/drawing/2014/main" id="{701F36DC-DDC2-4BE5-8038-03ED6EB1D75D}"/>
                          </a:ext>
                        </a:extLst>
                      </p:cNvPr>
                      <p:cNvSpPr txBox="1">
                        <a:spLocks noChangeArrowheads="1"/>
                      </p:cNvSpPr>
                      <p:nvPr/>
                    </p:nvSpPr>
                    <p:spPr bwMode="auto">
                      <a:xfrm>
                        <a:off x="1838163" y="4524685"/>
                        <a:ext cx="689475" cy="535940"/>
                      </a:xfrm>
                      <a:prstGeom prst="rect">
                        <a:avLst/>
                      </a:prstGeom>
                      <a:solidFill>
                        <a:sysClr val="window" lastClr="FFFFFF"/>
                      </a:solidFill>
                      <a:ln w="9525">
                        <a:noFill/>
                        <a:miter lim="800000"/>
                        <a:headEnd/>
                        <a:tailEnd/>
                      </a:ln>
                    </p:spPr>
                    <p:txBody>
                      <a:bodyPr rot="0" vert="horz" wrap="square" lIns="91440" tIns="45720" rIns="91440" bIns="45720" anchor="t" anchorCtr="0">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2800" b="1" i="0" u="none" strike="noStrike" kern="0" cap="none" spc="0" normalizeH="0" baseline="0" noProof="0" dirty="0">
                            <a:ln>
                              <a:noFill/>
                            </a:ln>
                            <a:solidFill>
                              <a:sysClr val="windowText" lastClr="000000"/>
                            </a:solidFill>
                            <a:effectLst/>
                            <a:uLnTx/>
                            <a:uFillTx/>
                            <a:latin typeface="Garamond" panose="02020404030301010803" pitchFamily="18" charset="0"/>
                            <a:ea typeface="Calibri" panose="020F0502020204030204" pitchFamily="34" charset="0"/>
                            <a:cs typeface="Times New Roman" panose="02020603050405020304" pitchFamily="18" charset="0"/>
                          </a:rPr>
                          <a:t>R</a:t>
                        </a:r>
                        <a:r>
                          <a:rPr kumimoji="0" lang="en-US" sz="2800" b="1" i="0" u="none" strike="noStrike" kern="0" cap="none" spc="0" normalizeH="0" baseline="-25000" noProof="0" dirty="0">
                            <a:ln>
                              <a:noFill/>
                            </a:ln>
                            <a:solidFill>
                              <a:sysClr val="windowText" lastClr="000000"/>
                            </a:solidFill>
                            <a:effectLst/>
                            <a:uLnTx/>
                            <a:uFillTx/>
                            <a:latin typeface="Garamond" panose="02020404030301010803" pitchFamily="18" charset="0"/>
                            <a:ea typeface="Calibri" panose="020F0502020204030204" pitchFamily="34" charset="0"/>
                            <a:cs typeface="Times New Roman" panose="02020603050405020304" pitchFamily="18" charset="0"/>
                          </a:rPr>
                          <a:t>ct</a:t>
                        </a:r>
                        <a:endParaRPr kumimoji="0" lang="en-US" sz="12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243" name="Group 242">
                        <a:extLst>
                          <a:ext uri="{FF2B5EF4-FFF2-40B4-BE49-F238E27FC236}">
                            <a16:creationId xmlns:a16="http://schemas.microsoft.com/office/drawing/2014/main" id="{77066737-36D7-4F50-816E-167C9AFEB7D4}"/>
                          </a:ext>
                        </a:extLst>
                      </p:cNvPr>
                      <p:cNvGrpSpPr/>
                      <p:nvPr/>
                    </p:nvGrpSpPr>
                    <p:grpSpPr>
                      <a:xfrm>
                        <a:off x="0" y="2796362"/>
                        <a:ext cx="5200733" cy="2451477"/>
                        <a:chOff x="0" y="2796362"/>
                        <a:chExt cx="5200733" cy="2451477"/>
                      </a:xfrm>
                    </p:grpSpPr>
                    <p:sp>
                      <p:nvSpPr>
                        <p:cNvPr id="244" name="Rectangle 243">
                          <a:extLst>
                            <a:ext uri="{FF2B5EF4-FFF2-40B4-BE49-F238E27FC236}">
                              <a16:creationId xmlns:a16="http://schemas.microsoft.com/office/drawing/2014/main" id="{0BFE8018-AAF7-4757-9AD8-41FB6840E7A8}"/>
                            </a:ext>
                          </a:extLst>
                        </p:cNvPr>
                        <p:cNvSpPr/>
                        <p:nvPr/>
                      </p:nvSpPr>
                      <p:spPr>
                        <a:xfrm rot="16200000">
                          <a:off x="2577507" y="2624613"/>
                          <a:ext cx="45719" cy="5200733"/>
                        </a:xfrm>
                        <a:prstGeom prst="rect">
                          <a:avLst/>
                        </a:prstGeom>
                        <a:solidFill>
                          <a:sysClr val="windowText" lastClr="00000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245" name="Rectangle 244">
                          <a:extLst>
                            <a:ext uri="{FF2B5EF4-FFF2-40B4-BE49-F238E27FC236}">
                              <a16:creationId xmlns:a16="http://schemas.microsoft.com/office/drawing/2014/main" id="{7F004EFD-0757-439A-AF0B-4059AC7D7DCC}"/>
                            </a:ext>
                          </a:extLst>
                        </p:cNvPr>
                        <p:cNvSpPr/>
                        <p:nvPr/>
                      </p:nvSpPr>
                      <p:spPr>
                        <a:xfrm flipH="1">
                          <a:off x="3702" y="2796362"/>
                          <a:ext cx="45719" cy="2404174"/>
                        </a:xfrm>
                        <a:prstGeom prst="rect">
                          <a:avLst/>
                        </a:prstGeom>
                        <a:solidFill>
                          <a:sysClr val="windowText" lastClr="00000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grpSp>
                <p:sp>
                  <p:nvSpPr>
                    <p:cNvPr id="203" name="Text Box 2">
                      <a:extLst>
                        <a:ext uri="{FF2B5EF4-FFF2-40B4-BE49-F238E27FC236}">
                          <a16:creationId xmlns:a16="http://schemas.microsoft.com/office/drawing/2014/main" id="{E9EE0CFF-5375-45A2-B992-99E63AC97AE1}"/>
                        </a:ext>
                      </a:extLst>
                    </p:cNvPr>
                    <p:cNvSpPr txBox="1">
                      <a:spLocks noChangeArrowheads="1"/>
                    </p:cNvSpPr>
                    <p:nvPr/>
                  </p:nvSpPr>
                  <p:spPr bwMode="auto">
                    <a:xfrm>
                      <a:off x="881313" y="2489960"/>
                      <a:ext cx="3438024" cy="628866"/>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2800" b="1" i="0" u="none" strike="noStrike" kern="0" cap="none" spc="0" normalizeH="0" baseline="0" noProof="0" dirty="0">
                          <a:ln>
                            <a:noFill/>
                          </a:ln>
                          <a:solidFill>
                            <a:sysClr val="windowText" lastClr="000000"/>
                          </a:solidFill>
                          <a:effectLst/>
                          <a:uLnTx/>
                          <a:uFillTx/>
                          <a:latin typeface="Garamond" panose="02020404030301010803" pitchFamily="18" charset="0"/>
                          <a:ea typeface="Calibri" panose="020F0502020204030204" pitchFamily="34" charset="0"/>
                          <a:cs typeface="Times New Roman" panose="02020603050405020304" pitchFamily="18" charset="0"/>
                        </a:rPr>
                        <a:t>Z – Real (Ohms)</a:t>
                      </a:r>
                      <a:endParaRPr kumimoji="0" lang="en-US" sz="28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161" name="Text Box 2">
                  <a:extLst>
                    <a:ext uri="{FF2B5EF4-FFF2-40B4-BE49-F238E27FC236}">
                      <a16:creationId xmlns:a16="http://schemas.microsoft.com/office/drawing/2014/main" id="{9D31FD38-CE89-4628-BD27-9896A66E58AD}"/>
                    </a:ext>
                  </a:extLst>
                </p:cNvPr>
                <p:cNvSpPr txBox="1">
                  <a:spLocks noChangeArrowheads="1"/>
                </p:cNvSpPr>
                <p:nvPr/>
              </p:nvSpPr>
              <p:spPr bwMode="auto">
                <a:xfrm rot="16200000">
                  <a:off x="-2045101" y="2454903"/>
                  <a:ext cx="3490101" cy="645703"/>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2800" b="1" i="0" u="none" strike="noStrike" kern="0" cap="none" spc="0" normalizeH="0" baseline="0" noProof="0" dirty="0">
                      <a:ln>
                        <a:noFill/>
                      </a:ln>
                      <a:solidFill>
                        <a:sysClr val="windowText" lastClr="000000"/>
                      </a:solidFill>
                      <a:effectLst/>
                      <a:uLnTx/>
                      <a:uFillTx/>
                      <a:latin typeface="Garamond" panose="02020404030301010803" pitchFamily="18" charset="0"/>
                      <a:ea typeface="Calibri" panose="020F0502020204030204" pitchFamily="34" charset="0"/>
                      <a:cs typeface="Times New Roman" panose="02020603050405020304" pitchFamily="18" charset="0"/>
                    </a:rPr>
                    <a:t>-Z – Imaginary (Ohms)</a:t>
                  </a:r>
                  <a:endParaRPr kumimoji="0" lang="en-US" sz="1400" b="0"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
            <p:nvSpPr>
              <p:cNvPr id="246" name="TextBox 245">
                <a:extLst>
                  <a:ext uri="{FF2B5EF4-FFF2-40B4-BE49-F238E27FC236}">
                    <a16:creationId xmlns:a16="http://schemas.microsoft.com/office/drawing/2014/main" id="{21F3E2C3-FA57-48F6-A604-3D2964196B5D}"/>
                  </a:ext>
                </a:extLst>
              </p:cNvPr>
              <p:cNvSpPr txBox="1"/>
              <p:nvPr/>
            </p:nvSpPr>
            <p:spPr>
              <a:xfrm>
                <a:off x="29767321" y="9800042"/>
                <a:ext cx="5505941" cy="584775"/>
              </a:xfrm>
              <a:prstGeom prst="rect">
                <a:avLst/>
              </a:prstGeom>
              <a:noFill/>
            </p:spPr>
            <p:txBody>
              <a:bodyPr wrap="square" rtlCol="0">
                <a:spAutoFit/>
              </a:bodyPr>
              <a:lstStyle/>
              <a:p>
                <a:pPr algn="ctr"/>
                <a:r>
                  <a:rPr lang="en-US" sz="3200" b="1" i="1" dirty="0">
                    <a:latin typeface="Garamond" panose="02020404030301010803" pitchFamily="18" charset="0"/>
                  </a:rPr>
                  <a:t>Nyquist </a:t>
                </a:r>
              </a:p>
            </p:txBody>
          </p:sp>
        </p:grpSp>
        <p:grpSp>
          <p:nvGrpSpPr>
            <p:cNvPr id="21" name="Group 20">
              <a:extLst>
                <a:ext uri="{FF2B5EF4-FFF2-40B4-BE49-F238E27FC236}">
                  <a16:creationId xmlns:a16="http://schemas.microsoft.com/office/drawing/2014/main" id="{FC2FD39E-4522-487D-AE0C-6F6F1C61A15D}"/>
                </a:ext>
              </a:extLst>
            </p:cNvPr>
            <p:cNvGrpSpPr/>
            <p:nvPr/>
          </p:nvGrpSpPr>
          <p:grpSpPr>
            <a:xfrm>
              <a:off x="29614033" y="5854022"/>
              <a:ext cx="5879771" cy="2666136"/>
              <a:chOff x="29646831" y="6896159"/>
              <a:chExt cx="5879771" cy="2666136"/>
            </a:xfrm>
          </p:grpSpPr>
          <p:grpSp>
            <p:nvGrpSpPr>
              <p:cNvPr id="192" name="Group 191">
                <a:extLst>
                  <a:ext uri="{FF2B5EF4-FFF2-40B4-BE49-F238E27FC236}">
                    <a16:creationId xmlns:a16="http://schemas.microsoft.com/office/drawing/2014/main" id="{F05AA266-9391-42CE-9ED9-CE69943C645F}"/>
                  </a:ext>
                </a:extLst>
              </p:cNvPr>
              <p:cNvGrpSpPr/>
              <p:nvPr/>
            </p:nvGrpSpPr>
            <p:grpSpPr>
              <a:xfrm>
                <a:off x="29646831" y="6896159"/>
                <a:ext cx="5879771" cy="2586219"/>
                <a:chOff x="29626762" y="9952442"/>
                <a:chExt cx="5879771" cy="2586219"/>
              </a:xfrm>
            </p:grpSpPr>
            <p:pic>
              <p:nvPicPr>
                <p:cNvPr id="193" name="Picture 2" descr="Image result for electrical impedance circuit">
                  <a:extLst>
                    <a:ext uri="{FF2B5EF4-FFF2-40B4-BE49-F238E27FC236}">
                      <a16:creationId xmlns:a16="http://schemas.microsoft.com/office/drawing/2014/main" id="{83F720B4-19DA-4B22-8801-201B4EEC674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998885" y="10449137"/>
                  <a:ext cx="5507648" cy="2089524"/>
                </a:xfrm>
                <a:prstGeom prst="rect">
                  <a:avLst/>
                </a:prstGeom>
                <a:noFill/>
                <a:extLst>
                  <a:ext uri="{909E8E84-426E-40DD-AFC4-6F175D3DCCD1}">
                    <a14:hiddenFill xmlns:a14="http://schemas.microsoft.com/office/drawing/2010/main">
                      <a:solidFill>
                        <a:srgbClr val="FFFFFF"/>
                      </a:solidFill>
                    </a14:hiddenFill>
                  </a:ext>
                </a:extLst>
              </p:spPr>
            </p:pic>
            <p:sp>
              <p:nvSpPr>
                <p:cNvPr id="194" name="TextBox 193">
                  <a:extLst>
                    <a:ext uri="{FF2B5EF4-FFF2-40B4-BE49-F238E27FC236}">
                      <a16:creationId xmlns:a16="http://schemas.microsoft.com/office/drawing/2014/main" id="{38ACE6E0-41F9-44A8-A7B3-2C90A2C848C6}"/>
                    </a:ext>
                  </a:extLst>
                </p:cNvPr>
                <p:cNvSpPr txBox="1"/>
                <p:nvPr/>
              </p:nvSpPr>
              <p:spPr>
                <a:xfrm>
                  <a:off x="29626762" y="9952442"/>
                  <a:ext cx="5101668" cy="1077218"/>
                </a:xfrm>
                <a:prstGeom prst="rect">
                  <a:avLst/>
                </a:prstGeom>
                <a:noFill/>
              </p:spPr>
              <p:txBody>
                <a:bodyPr wrap="square" rtlCol="0">
                  <a:spAutoFit/>
                </a:bodyPr>
                <a:lstStyle/>
                <a:p>
                  <a:pPr algn="ctr"/>
                  <a:r>
                    <a:rPr lang="en-US" sz="3200" b="1" i="1" dirty="0">
                      <a:latin typeface="Garamond" panose="02020404030301010803" pitchFamily="18" charset="0"/>
                    </a:rPr>
                    <a:t>Randles Circuit </a:t>
                  </a:r>
                </a:p>
                <a:p>
                  <a:pPr algn="ctr"/>
                  <a:r>
                    <a:rPr lang="en-US" sz="3200" b="1" dirty="0">
                      <a:latin typeface="Garamond" panose="02020404030301010803" pitchFamily="18" charset="0"/>
                    </a:rPr>
                    <a:t> </a:t>
                  </a:r>
                  <a:endParaRPr lang="en-US" dirty="0">
                    <a:latin typeface="Garamond" panose="02020404030301010803" pitchFamily="18" charset="0"/>
                  </a:endParaRPr>
                </a:p>
              </p:txBody>
            </p:sp>
          </p:grpSp>
          <p:sp>
            <p:nvSpPr>
              <p:cNvPr id="20" name="Rectangle 19">
                <a:extLst>
                  <a:ext uri="{FF2B5EF4-FFF2-40B4-BE49-F238E27FC236}">
                    <a16:creationId xmlns:a16="http://schemas.microsoft.com/office/drawing/2014/main" id="{266F59A3-B97B-4BA9-B273-FB9949108CFC}"/>
                  </a:ext>
                </a:extLst>
              </p:cNvPr>
              <p:cNvSpPr/>
              <p:nvPr/>
            </p:nvSpPr>
            <p:spPr>
              <a:xfrm>
                <a:off x="30845426" y="8579484"/>
                <a:ext cx="1227216" cy="9828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latin typeface="Garamond" panose="02020404030301010803" pitchFamily="18" charset="0"/>
                </a:endParaRPr>
              </a:p>
            </p:txBody>
          </p:sp>
        </p:grpSp>
      </p:grpSp>
      <p:pic>
        <p:nvPicPr>
          <p:cNvPr id="36" name="Picture 35">
            <a:extLst>
              <a:ext uri="{FF2B5EF4-FFF2-40B4-BE49-F238E27FC236}">
                <a16:creationId xmlns:a16="http://schemas.microsoft.com/office/drawing/2014/main" id="{DBE32880-0B77-40A6-A0EF-9C25328EE61B}"/>
              </a:ext>
            </a:extLst>
          </p:cNvPr>
          <p:cNvPicPr>
            <a:picLocks noChangeAspect="1"/>
          </p:cNvPicPr>
          <p:nvPr/>
        </p:nvPicPr>
        <p:blipFill rotWithShape="1">
          <a:blip r:embed="rId13"/>
          <a:srcRect t="2327"/>
          <a:stretch/>
        </p:blipFill>
        <p:spPr>
          <a:xfrm>
            <a:off x="24109708" y="15250321"/>
            <a:ext cx="9216987" cy="6475038"/>
          </a:xfrm>
          <a:prstGeom prst="rect">
            <a:avLst/>
          </a:prstGeom>
        </p:spPr>
      </p:pic>
      <p:pic>
        <p:nvPicPr>
          <p:cNvPr id="37" name="Picture 36">
            <a:extLst>
              <a:ext uri="{FF2B5EF4-FFF2-40B4-BE49-F238E27FC236}">
                <a16:creationId xmlns:a16="http://schemas.microsoft.com/office/drawing/2014/main" id="{0696A8D6-5FFF-48CE-8005-E859032B9D21}"/>
              </a:ext>
            </a:extLst>
          </p:cNvPr>
          <p:cNvPicPr>
            <a:picLocks noChangeAspect="1"/>
          </p:cNvPicPr>
          <p:nvPr/>
        </p:nvPicPr>
        <p:blipFill>
          <a:blip r:embed="rId14"/>
          <a:stretch>
            <a:fillRect/>
          </a:stretch>
        </p:blipFill>
        <p:spPr>
          <a:xfrm>
            <a:off x="16919514" y="21626844"/>
            <a:ext cx="11605426" cy="7970393"/>
          </a:xfrm>
          <a:prstGeom prst="rect">
            <a:avLst/>
          </a:prstGeom>
        </p:spPr>
      </p:pic>
      <p:pic>
        <p:nvPicPr>
          <p:cNvPr id="48" name="Picture 47">
            <a:extLst>
              <a:ext uri="{FF2B5EF4-FFF2-40B4-BE49-F238E27FC236}">
                <a16:creationId xmlns:a16="http://schemas.microsoft.com/office/drawing/2014/main" id="{62EB1DCE-F774-437B-82AB-FD0BB218DEFF}"/>
              </a:ext>
            </a:extLst>
          </p:cNvPr>
          <p:cNvPicPr>
            <a:picLocks noChangeAspect="1"/>
          </p:cNvPicPr>
          <p:nvPr/>
        </p:nvPicPr>
        <p:blipFill>
          <a:blip r:embed="rId15"/>
          <a:stretch>
            <a:fillRect/>
          </a:stretch>
        </p:blipFill>
        <p:spPr>
          <a:xfrm>
            <a:off x="30874953" y="21513995"/>
            <a:ext cx="11048614" cy="8099998"/>
          </a:xfrm>
          <a:prstGeom prst="rect">
            <a:avLst/>
          </a:prstGeom>
        </p:spPr>
      </p:pic>
      <p:pic>
        <p:nvPicPr>
          <p:cNvPr id="34" name="Picture 33">
            <a:extLst>
              <a:ext uri="{FF2B5EF4-FFF2-40B4-BE49-F238E27FC236}">
                <a16:creationId xmlns:a16="http://schemas.microsoft.com/office/drawing/2014/main" id="{2CE7CB50-E17C-4700-A3D6-16C36EC7B40F}"/>
              </a:ext>
            </a:extLst>
          </p:cNvPr>
          <p:cNvPicPr>
            <a:picLocks noChangeAspect="1"/>
          </p:cNvPicPr>
          <p:nvPr/>
        </p:nvPicPr>
        <p:blipFill rotWithShape="1">
          <a:blip r:embed="rId16"/>
          <a:srcRect l="1796" t="1764" r="1484" b="813"/>
          <a:stretch/>
        </p:blipFill>
        <p:spPr>
          <a:xfrm>
            <a:off x="224054" y="23134752"/>
            <a:ext cx="8494776" cy="6206995"/>
          </a:xfrm>
          <a:prstGeom prst="rect">
            <a:avLst/>
          </a:prstGeom>
        </p:spPr>
      </p:pic>
      <p:pic>
        <p:nvPicPr>
          <p:cNvPr id="33" name="Picture 32" descr="A screen shot of a computer&#10;&#10;Description automatically generated">
            <a:extLst>
              <a:ext uri="{FF2B5EF4-FFF2-40B4-BE49-F238E27FC236}">
                <a16:creationId xmlns:a16="http://schemas.microsoft.com/office/drawing/2014/main" id="{88BA0777-6DC2-4888-A31F-04BA9530D5B8}"/>
              </a:ext>
            </a:extLst>
          </p:cNvPr>
          <p:cNvPicPr>
            <a:picLocks noChangeAspect="1"/>
          </p:cNvPicPr>
          <p:nvPr/>
        </p:nvPicPr>
        <p:blipFill rotWithShape="1">
          <a:blip r:embed="rId17">
            <a:extLst>
              <a:ext uri="{28A0092B-C50C-407E-A947-70E740481C1C}">
                <a14:useLocalDpi xmlns:a14="http://schemas.microsoft.com/office/drawing/2010/main" val="0"/>
              </a:ext>
            </a:extLst>
          </a:blip>
          <a:srcRect l="49499"/>
          <a:stretch/>
        </p:blipFill>
        <p:spPr>
          <a:xfrm>
            <a:off x="9018221" y="23582016"/>
            <a:ext cx="6155590" cy="5955614"/>
          </a:xfrm>
          <a:prstGeom prst="rect">
            <a:avLst/>
          </a:prstGeom>
        </p:spPr>
      </p:pic>
      <p:grpSp>
        <p:nvGrpSpPr>
          <p:cNvPr id="56" name="Group 55">
            <a:extLst>
              <a:ext uri="{FF2B5EF4-FFF2-40B4-BE49-F238E27FC236}">
                <a16:creationId xmlns:a16="http://schemas.microsoft.com/office/drawing/2014/main" id="{37B764BB-5847-46EE-8BCC-30089002D7DA}"/>
              </a:ext>
            </a:extLst>
          </p:cNvPr>
          <p:cNvGrpSpPr/>
          <p:nvPr/>
        </p:nvGrpSpPr>
        <p:grpSpPr>
          <a:xfrm>
            <a:off x="600152" y="15222195"/>
            <a:ext cx="14546648" cy="5888701"/>
            <a:chOff x="600152" y="15254852"/>
            <a:chExt cx="14546648" cy="5888701"/>
          </a:xfrm>
        </p:grpSpPr>
        <p:grpSp>
          <p:nvGrpSpPr>
            <p:cNvPr id="25" name="Group 24">
              <a:extLst>
                <a:ext uri="{FF2B5EF4-FFF2-40B4-BE49-F238E27FC236}">
                  <a16:creationId xmlns:a16="http://schemas.microsoft.com/office/drawing/2014/main" id="{FAD87E59-31C9-4759-B8A2-2AA9CDF387D7}"/>
                </a:ext>
              </a:extLst>
            </p:cNvPr>
            <p:cNvGrpSpPr/>
            <p:nvPr/>
          </p:nvGrpSpPr>
          <p:grpSpPr>
            <a:xfrm>
              <a:off x="600152" y="15657768"/>
              <a:ext cx="5270614" cy="2324481"/>
              <a:chOff x="1349639" y="16034521"/>
              <a:chExt cx="5270614" cy="2324481"/>
            </a:xfrm>
          </p:grpSpPr>
          <p:grpSp>
            <p:nvGrpSpPr>
              <p:cNvPr id="254" name="Group 253">
                <a:extLst>
                  <a:ext uri="{FF2B5EF4-FFF2-40B4-BE49-F238E27FC236}">
                    <a16:creationId xmlns:a16="http://schemas.microsoft.com/office/drawing/2014/main" id="{B062A3F4-6676-44C2-BD85-52BBE4E61388}"/>
                  </a:ext>
                </a:extLst>
              </p:cNvPr>
              <p:cNvGrpSpPr/>
              <p:nvPr/>
            </p:nvGrpSpPr>
            <p:grpSpPr>
              <a:xfrm>
                <a:off x="1349639" y="16034521"/>
                <a:ext cx="5270614" cy="2324481"/>
                <a:chOff x="9660687" y="9534014"/>
                <a:chExt cx="4657288" cy="2324481"/>
              </a:xfrm>
            </p:grpSpPr>
            <p:grpSp>
              <p:nvGrpSpPr>
                <p:cNvPr id="261" name="Group 260">
                  <a:extLst>
                    <a:ext uri="{FF2B5EF4-FFF2-40B4-BE49-F238E27FC236}">
                      <a16:creationId xmlns:a16="http://schemas.microsoft.com/office/drawing/2014/main" id="{C501CB96-3B8F-466F-8A19-C8C4F285148C}"/>
                    </a:ext>
                  </a:extLst>
                </p:cNvPr>
                <p:cNvGrpSpPr/>
                <p:nvPr/>
              </p:nvGrpSpPr>
              <p:grpSpPr>
                <a:xfrm>
                  <a:off x="9660687" y="10737050"/>
                  <a:ext cx="4657288" cy="1121445"/>
                  <a:chOff x="7138007" y="11486054"/>
                  <a:chExt cx="4657288" cy="1121445"/>
                </a:xfrm>
              </p:grpSpPr>
              <p:grpSp>
                <p:nvGrpSpPr>
                  <p:cNvPr id="264" name="Group 4">
                    <a:extLst>
                      <a:ext uri="{FF2B5EF4-FFF2-40B4-BE49-F238E27FC236}">
                        <a16:creationId xmlns:a16="http://schemas.microsoft.com/office/drawing/2014/main" id="{5C9F8E73-B2A7-40CF-B0F1-8343866656D0}"/>
                      </a:ext>
                    </a:extLst>
                  </p:cNvPr>
                  <p:cNvGrpSpPr>
                    <a:grpSpLocks/>
                  </p:cNvGrpSpPr>
                  <p:nvPr/>
                </p:nvGrpSpPr>
                <p:grpSpPr bwMode="auto">
                  <a:xfrm>
                    <a:off x="7138007" y="11486054"/>
                    <a:ext cx="1783633" cy="1092648"/>
                    <a:chOff x="109622288" y="108209780"/>
                    <a:chExt cx="465129" cy="193551"/>
                  </a:xfrm>
                </p:grpSpPr>
                <p:sp>
                  <p:nvSpPr>
                    <p:cNvPr id="268" name="AutoShape 5">
                      <a:extLst>
                        <a:ext uri="{FF2B5EF4-FFF2-40B4-BE49-F238E27FC236}">
                          <a16:creationId xmlns:a16="http://schemas.microsoft.com/office/drawing/2014/main" id="{1BEE19AD-9A25-4789-A97C-4ED842FF8EDB}"/>
                        </a:ext>
                      </a:extLst>
                    </p:cNvPr>
                    <p:cNvSpPr>
                      <a:spLocks noChangeArrowheads="1"/>
                    </p:cNvSpPr>
                    <p:nvPr/>
                  </p:nvSpPr>
                  <p:spPr bwMode="auto">
                    <a:xfrm>
                      <a:off x="109622288" y="108209780"/>
                      <a:ext cx="465129" cy="193551"/>
                    </a:xfrm>
                    <a:prstGeom prst="can">
                      <a:avLst>
                        <a:gd name="adj" fmla="val 50000"/>
                      </a:avLst>
                    </a:prstGeom>
                    <a:solidFill>
                      <a:srgbClr val="000000"/>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9" name="Oval 6">
                      <a:extLst>
                        <a:ext uri="{FF2B5EF4-FFF2-40B4-BE49-F238E27FC236}">
                          <a16:creationId xmlns:a16="http://schemas.microsoft.com/office/drawing/2014/main" id="{051C3CAD-C903-437E-84F2-D7038F130D2F}"/>
                        </a:ext>
                      </a:extLst>
                    </p:cNvPr>
                    <p:cNvSpPr>
                      <a:spLocks noChangeArrowheads="1"/>
                    </p:cNvSpPr>
                    <p:nvPr/>
                  </p:nvSpPr>
                  <p:spPr bwMode="auto">
                    <a:xfrm>
                      <a:off x="109691932" y="108231158"/>
                      <a:ext cx="330563" cy="49585"/>
                    </a:xfrm>
                    <a:prstGeom prst="ellipse">
                      <a:avLst/>
                    </a:prstGeom>
                    <a:solidFill>
                      <a:srgbClr val="FFC000"/>
                    </a:solidFill>
                    <a:ln>
                      <a:noFill/>
                    </a:ln>
                    <a:effectLst/>
                    <a:extLst>
                      <a:ext uri="{91240B29-F687-4F45-9708-019B960494DF}">
                        <a14:hiddenLine xmlns:a14="http://schemas.microsoft.com/office/drawing/2010/main" w="25400" algn="ctr">
                          <a:solidFill>
                            <a:srgbClr val="7F7F7F"/>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nvGrpSpPr>
                  <p:cNvPr id="265" name="Group 4">
                    <a:extLst>
                      <a:ext uri="{FF2B5EF4-FFF2-40B4-BE49-F238E27FC236}">
                        <a16:creationId xmlns:a16="http://schemas.microsoft.com/office/drawing/2014/main" id="{20308A60-0CAB-41E9-8294-ECF4517984AC}"/>
                      </a:ext>
                    </a:extLst>
                  </p:cNvPr>
                  <p:cNvGrpSpPr>
                    <a:grpSpLocks/>
                  </p:cNvGrpSpPr>
                  <p:nvPr/>
                </p:nvGrpSpPr>
                <p:grpSpPr bwMode="auto">
                  <a:xfrm>
                    <a:off x="10011662" y="11514851"/>
                    <a:ext cx="1783633" cy="1092648"/>
                    <a:chOff x="109622288" y="108209780"/>
                    <a:chExt cx="465129" cy="193551"/>
                  </a:xfrm>
                </p:grpSpPr>
                <p:sp>
                  <p:nvSpPr>
                    <p:cNvPr id="266" name="AutoShape 5">
                      <a:extLst>
                        <a:ext uri="{FF2B5EF4-FFF2-40B4-BE49-F238E27FC236}">
                          <a16:creationId xmlns:a16="http://schemas.microsoft.com/office/drawing/2014/main" id="{1DC3D173-21A1-48BC-AA79-BD0E6577273B}"/>
                        </a:ext>
                      </a:extLst>
                    </p:cNvPr>
                    <p:cNvSpPr>
                      <a:spLocks noChangeArrowheads="1"/>
                    </p:cNvSpPr>
                    <p:nvPr/>
                  </p:nvSpPr>
                  <p:spPr bwMode="auto">
                    <a:xfrm>
                      <a:off x="109622288" y="108209780"/>
                      <a:ext cx="465129" cy="193551"/>
                    </a:xfrm>
                    <a:prstGeom prst="can">
                      <a:avLst>
                        <a:gd name="adj" fmla="val 50000"/>
                      </a:avLst>
                    </a:prstGeom>
                    <a:solidFill>
                      <a:srgbClr val="000000"/>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7" name="Oval 6">
                      <a:extLst>
                        <a:ext uri="{FF2B5EF4-FFF2-40B4-BE49-F238E27FC236}">
                          <a16:creationId xmlns:a16="http://schemas.microsoft.com/office/drawing/2014/main" id="{43D58EC4-84A9-4F97-A6BF-1D21C80F947C}"/>
                        </a:ext>
                      </a:extLst>
                    </p:cNvPr>
                    <p:cNvSpPr>
                      <a:spLocks noChangeArrowheads="1"/>
                    </p:cNvSpPr>
                    <p:nvPr/>
                  </p:nvSpPr>
                  <p:spPr bwMode="auto">
                    <a:xfrm>
                      <a:off x="109691932" y="108231158"/>
                      <a:ext cx="330563" cy="49585"/>
                    </a:xfrm>
                    <a:prstGeom prst="ellipse">
                      <a:avLst/>
                    </a:prstGeom>
                    <a:solidFill>
                      <a:srgbClr val="FFC000"/>
                    </a:solidFill>
                    <a:ln>
                      <a:noFill/>
                    </a:ln>
                    <a:effectLst/>
                    <a:extLst>
                      <a:ext uri="{91240B29-F687-4F45-9708-019B960494DF}">
                        <a14:hiddenLine xmlns:a14="http://schemas.microsoft.com/office/drawing/2010/main" w="25400" algn="ctr">
                          <a:solidFill>
                            <a:srgbClr val="7F7F7F"/>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sp>
              <p:nvSpPr>
                <p:cNvPr id="259" name="Freeform: Shape 258">
                  <a:extLst>
                    <a:ext uri="{FF2B5EF4-FFF2-40B4-BE49-F238E27FC236}">
                      <a16:creationId xmlns:a16="http://schemas.microsoft.com/office/drawing/2014/main" id="{6F8789A1-CB67-48EA-8EE1-5F0CD669173F}"/>
                    </a:ext>
                  </a:extLst>
                </p:cNvPr>
                <p:cNvSpPr/>
                <p:nvPr/>
              </p:nvSpPr>
              <p:spPr>
                <a:xfrm>
                  <a:off x="13024739" y="9534014"/>
                  <a:ext cx="358955" cy="1446550"/>
                </a:xfrm>
                <a:custGeom>
                  <a:avLst/>
                  <a:gdLst>
                    <a:gd name="connsiteX0" fmla="*/ 171527 w 390112"/>
                    <a:gd name="connsiteY0" fmla="*/ 0 h 1395663"/>
                    <a:gd name="connsiteX1" fmla="*/ 388096 w 390112"/>
                    <a:gd name="connsiteY1" fmla="*/ 168442 h 1395663"/>
                    <a:gd name="connsiteX2" fmla="*/ 364032 w 390112"/>
                    <a:gd name="connsiteY2" fmla="*/ 264694 h 1395663"/>
                    <a:gd name="connsiteX3" fmla="*/ 267780 w 390112"/>
                    <a:gd name="connsiteY3" fmla="*/ 288757 h 1395663"/>
                    <a:gd name="connsiteX4" fmla="*/ 123401 w 390112"/>
                    <a:gd name="connsiteY4" fmla="*/ 360947 h 1395663"/>
                    <a:gd name="connsiteX5" fmla="*/ 51211 w 390112"/>
                    <a:gd name="connsiteY5" fmla="*/ 385010 h 1395663"/>
                    <a:gd name="connsiteX6" fmla="*/ 3085 w 390112"/>
                    <a:gd name="connsiteY6" fmla="*/ 457200 h 1395663"/>
                    <a:gd name="connsiteX7" fmla="*/ 147464 w 390112"/>
                    <a:gd name="connsiteY7" fmla="*/ 770021 h 1395663"/>
                    <a:gd name="connsiteX8" fmla="*/ 291843 w 390112"/>
                    <a:gd name="connsiteY8" fmla="*/ 866273 h 1395663"/>
                    <a:gd name="connsiteX9" fmla="*/ 291843 w 390112"/>
                    <a:gd name="connsiteY9" fmla="*/ 1179094 h 1395663"/>
                    <a:gd name="connsiteX10" fmla="*/ 219653 w 390112"/>
                    <a:gd name="connsiteY10" fmla="*/ 1227221 h 1395663"/>
                    <a:gd name="connsiteX11" fmla="*/ 75275 w 390112"/>
                    <a:gd name="connsiteY11" fmla="*/ 1299410 h 1395663"/>
                    <a:gd name="connsiteX12" fmla="*/ 75275 w 390112"/>
                    <a:gd name="connsiteY12" fmla="*/ 1395663 h 139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0112" h="1395663">
                      <a:moveTo>
                        <a:pt x="171527" y="0"/>
                      </a:moveTo>
                      <a:cubicBezTo>
                        <a:pt x="243717" y="56147"/>
                        <a:pt x="410278" y="79719"/>
                        <a:pt x="388096" y="168442"/>
                      </a:cubicBezTo>
                      <a:cubicBezTo>
                        <a:pt x="380075" y="200526"/>
                        <a:pt x="387417" y="241309"/>
                        <a:pt x="364032" y="264694"/>
                      </a:cubicBezTo>
                      <a:cubicBezTo>
                        <a:pt x="340647" y="288079"/>
                        <a:pt x="299579" y="279671"/>
                        <a:pt x="267780" y="288757"/>
                      </a:cubicBezTo>
                      <a:cubicBezTo>
                        <a:pt x="126651" y="329080"/>
                        <a:pt x="264016" y="290640"/>
                        <a:pt x="123401" y="360947"/>
                      </a:cubicBezTo>
                      <a:cubicBezTo>
                        <a:pt x="100714" y="372290"/>
                        <a:pt x="75274" y="376989"/>
                        <a:pt x="51211" y="385010"/>
                      </a:cubicBezTo>
                      <a:cubicBezTo>
                        <a:pt x="35169" y="409073"/>
                        <a:pt x="5703" y="428398"/>
                        <a:pt x="3085" y="457200"/>
                      </a:cubicBezTo>
                      <a:cubicBezTo>
                        <a:pt x="-11053" y="612721"/>
                        <a:pt x="21096" y="685776"/>
                        <a:pt x="147464" y="770021"/>
                      </a:cubicBezTo>
                      <a:lnTo>
                        <a:pt x="291843" y="866273"/>
                      </a:lnTo>
                      <a:cubicBezTo>
                        <a:pt x="331637" y="985656"/>
                        <a:pt x="349448" y="1006280"/>
                        <a:pt x="291843" y="1179094"/>
                      </a:cubicBezTo>
                      <a:cubicBezTo>
                        <a:pt x="282697" y="1206530"/>
                        <a:pt x="245520" y="1214287"/>
                        <a:pt x="219653" y="1227221"/>
                      </a:cubicBezTo>
                      <a:cubicBezTo>
                        <a:pt x="181691" y="1246202"/>
                        <a:pt x="98262" y="1253436"/>
                        <a:pt x="75275" y="1299410"/>
                      </a:cubicBezTo>
                      <a:cubicBezTo>
                        <a:pt x="60927" y="1328107"/>
                        <a:pt x="75275" y="1363579"/>
                        <a:pt x="75275" y="1395663"/>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33CB1F12-8C35-45CA-B725-4272714C4207}"/>
                    </a:ext>
                  </a:extLst>
                </p:cNvPr>
                <p:cNvSpPr/>
                <p:nvPr/>
              </p:nvSpPr>
              <p:spPr>
                <a:xfrm>
                  <a:off x="13657751" y="9577664"/>
                  <a:ext cx="322809" cy="1387368"/>
                </a:xfrm>
                <a:custGeom>
                  <a:avLst/>
                  <a:gdLst>
                    <a:gd name="connsiteX0" fmla="*/ 171527 w 390112"/>
                    <a:gd name="connsiteY0" fmla="*/ 0 h 1395663"/>
                    <a:gd name="connsiteX1" fmla="*/ 388096 w 390112"/>
                    <a:gd name="connsiteY1" fmla="*/ 168442 h 1395663"/>
                    <a:gd name="connsiteX2" fmla="*/ 364032 w 390112"/>
                    <a:gd name="connsiteY2" fmla="*/ 264694 h 1395663"/>
                    <a:gd name="connsiteX3" fmla="*/ 267780 w 390112"/>
                    <a:gd name="connsiteY3" fmla="*/ 288757 h 1395663"/>
                    <a:gd name="connsiteX4" fmla="*/ 123401 w 390112"/>
                    <a:gd name="connsiteY4" fmla="*/ 360947 h 1395663"/>
                    <a:gd name="connsiteX5" fmla="*/ 51211 w 390112"/>
                    <a:gd name="connsiteY5" fmla="*/ 385010 h 1395663"/>
                    <a:gd name="connsiteX6" fmla="*/ 3085 w 390112"/>
                    <a:gd name="connsiteY6" fmla="*/ 457200 h 1395663"/>
                    <a:gd name="connsiteX7" fmla="*/ 147464 w 390112"/>
                    <a:gd name="connsiteY7" fmla="*/ 770021 h 1395663"/>
                    <a:gd name="connsiteX8" fmla="*/ 291843 w 390112"/>
                    <a:gd name="connsiteY8" fmla="*/ 866273 h 1395663"/>
                    <a:gd name="connsiteX9" fmla="*/ 291843 w 390112"/>
                    <a:gd name="connsiteY9" fmla="*/ 1179094 h 1395663"/>
                    <a:gd name="connsiteX10" fmla="*/ 219653 w 390112"/>
                    <a:gd name="connsiteY10" fmla="*/ 1227221 h 1395663"/>
                    <a:gd name="connsiteX11" fmla="*/ 75275 w 390112"/>
                    <a:gd name="connsiteY11" fmla="*/ 1299410 h 1395663"/>
                    <a:gd name="connsiteX12" fmla="*/ 75275 w 390112"/>
                    <a:gd name="connsiteY12" fmla="*/ 1395663 h 139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0112" h="1395663">
                      <a:moveTo>
                        <a:pt x="171527" y="0"/>
                      </a:moveTo>
                      <a:cubicBezTo>
                        <a:pt x="243717" y="56147"/>
                        <a:pt x="410278" y="79719"/>
                        <a:pt x="388096" y="168442"/>
                      </a:cubicBezTo>
                      <a:cubicBezTo>
                        <a:pt x="380075" y="200526"/>
                        <a:pt x="387417" y="241309"/>
                        <a:pt x="364032" y="264694"/>
                      </a:cubicBezTo>
                      <a:cubicBezTo>
                        <a:pt x="340647" y="288079"/>
                        <a:pt x="299579" y="279671"/>
                        <a:pt x="267780" y="288757"/>
                      </a:cubicBezTo>
                      <a:cubicBezTo>
                        <a:pt x="126651" y="329080"/>
                        <a:pt x="264016" y="290640"/>
                        <a:pt x="123401" y="360947"/>
                      </a:cubicBezTo>
                      <a:cubicBezTo>
                        <a:pt x="100714" y="372290"/>
                        <a:pt x="75274" y="376989"/>
                        <a:pt x="51211" y="385010"/>
                      </a:cubicBezTo>
                      <a:cubicBezTo>
                        <a:pt x="35169" y="409073"/>
                        <a:pt x="5703" y="428398"/>
                        <a:pt x="3085" y="457200"/>
                      </a:cubicBezTo>
                      <a:cubicBezTo>
                        <a:pt x="-11053" y="612721"/>
                        <a:pt x="21096" y="685776"/>
                        <a:pt x="147464" y="770021"/>
                      </a:cubicBezTo>
                      <a:lnTo>
                        <a:pt x="291843" y="866273"/>
                      </a:lnTo>
                      <a:cubicBezTo>
                        <a:pt x="331637" y="985656"/>
                        <a:pt x="349448" y="1006280"/>
                        <a:pt x="291843" y="1179094"/>
                      </a:cubicBezTo>
                      <a:cubicBezTo>
                        <a:pt x="282697" y="1206530"/>
                        <a:pt x="245520" y="1214287"/>
                        <a:pt x="219653" y="1227221"/>
                      </a:cubicBezTo>
                      <a:cubicBezTo>
                        <a:pt x="181691" y="1246202"/>
                        <a:pt x="98262" y="1253436"/>
                        <a:pt x="75275" y="1299410"/>
                      </a:cubicBezTo>
                      <a:cubicBezTo>
                        <a:pt x="60927" y="1328107"/>
                        <a:pt x="75275" y="1363579"/>
                        <a:pt x="75275" y="1395663"/>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Arrow: Right 22">
                <a:extLst>
                  <a:ext uri="{FF2B5EF4-FFF2-40B4-BE49-F238E27FC236}">
                    <a16:creationId xmlns:a16="http://schemas.microsoft.com/office/drawing/2014/main" id="{521A536C-3C60-4D4E-AECB-BDCB62A4E3BD}"/>
                  </a:ext>
                </a:extLst>
              </p:cNvPr>
              <p:cNvSpPr/>
              <p:nvPr/>
            </p:nvSpPr>
            <p:spPr>
              <a:xfrm>
                <a:off x="3716688" y="16726920"/>
                <a:ext cx="680464" cy="608384"/>
              </a:xfrm>
              <a:prstGeom prst="rightArrow">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latin typeface="Garamond" panose="02020404030301010803" pitchFamily="18" charset="0"/>
                </a:endParaRPr>
              </a:p>
            </p:txBody>
          </p:sp>
        </p:grpSp>
        <p:pic>
          <p:nvPicPr>
            <p:cNvPr id="290" name="Picture 289">
              <a:extLst>
                <a:ext uri="{FF2B5EF4-FFF2-40B4-BE49-F238E27FC236}">
                  <a16:creationId xmlns:a16="http://schemas.microsoft.com/office/drawing/2014/main" id="{1A0F8634-3D45-4D0F-8A39-E6D437ED2994}"/>
                </a:ext>
              </a:extLst>
            </p:cNvPr>
            <p:cNvPicPr>
              <a:picLocks noChangeAspect="1"/>
            </p:cNvPicPr>
            <p:nvPr/>
          </p:nvPicPr>
          <p:blipFill rotWithShape="1">
            <a:blip r:embed="rId18"/>
            <a:srcRect l="410" b="1303"/>
            <a:stretch/>
          </p:blipFill>
          <p:spPr>
            <a:xfrm>
              <a:off x="6654699" y="15254852"/>
              <a:ext cx="8492101" cy="5888701"/>
            </a:xfrm>
            <a:prstGeom prst="rect">
              <a:avLst/>
            </a:prstGeom>
          </p:spPr>
        </p:pic>
        <p:sp>
          <p:nvSpPr>
            <p:cNvPr id="49" name="TextBox 48">
              <a:extLst>
                <a:ext uri="{FF2B5EF4-FFF2-40B4-BE49-F238E27FC236}">
                  <a16:creationId xmlns:a16="http://schemas.microsoft.com/office/drawing/2014/main" id="{3B9C34AF-0693-45F5-8EAE-A023ACB54481}"/>
                </a:ext>
              </a:extLst>
            </p:cNvPr>
            <p:cNvSpPr txBox="1"/>
            <p:nvPr/>
          </p:nvSpPr>
          <p:spPr>
            <a:xfrm>
              <a:off x="1047463" y="18327140"/>
              <a:ext cx="4791471" cy="2062103"/>
            </a:xfrm>
            <a:prstGeom prst="rect">
              <a:avLst/>
            </a:prstGeom>
            <a:noFill/>
          </p:spPr>
          <p:txBody>
            <a:bodyPr wrap="square" rtlCol="0">
              <a:spAutoFit/>
            </a:bodyPr>
            <a:lstStyle/>
            <a:p>
              <a:pPr algn="ctr"/>
              <a:r>
                <a:rPr lang="en-US" sz="3200" dirty="0">
                  <a:latin typeface="Garamond" panose="02020404030301010803" pitchFamily="18" charset="0"/>
                </a:rPr>
                <a:t>0.0125 mg/mL I40 </a:t>
              </a:r>
            </a:p>
            <a:p>
              <a:pPr algn="ctr"/>
              <a:r>
                <a:rPr lang="en-US" sz="3200" dirty="0">
                  <a:latin typeface="Garamond" panose="02020404030301010803" pitchFamily="18" charset="0"/>
                </a:rPr>
                <a:t>3.5 mM TCEP pH 7 </a:t>
              </a:r>
            </a:p>
            <a:p>
              <a:pPr algn="ctr"/>
              <a:r>
                <a:rPr lang="en-US" sz="3200" dirty="0">
                  <a:latin typeface="Garamond" panose="02020404030301010803" pitchFamily="18" charset="0"/>
                </a:rPr>
                <a:t>T = 4</a:t>
              </a:r>
              <a:r>
                <a:rPr lang="en-US" sz="3200" dirty="0">
                  <a:latin typeface="Garamond" panose="02020404030301010803" pitchFamily="18" charset="0"/>
                  <a:cs typeface="Times New Roman" panose="02020603050405020304" pitchFamily="18" charset="0"/>
                </a:rPr>
                <a:t>˚</a:t>
              </a:r>
              <a:r>
                <a:rPr lang="en-US" sz="3200" dirty="0">
                  <a:latin typeface="Garamond" panose="02020404030301010803" pitchFamily="18" charset="0"/>
                </a:rPr>
                <a:t>C </a:t>
              </a:r>
            </a:p>
            <a:p>
              <a:pPr algn="ctr"/>
              <a:r>
                <a:rPr lang="en-US" sz="3200" dirty="0">
                  <a:latin typeface="Garamond" panose="02020404030301010803" pitchFamily="18" charset="0"/>
                </a:rPr>
                <a:t>t = 0.5 hours </a:t>
              </a:r>
            </a:p>
          </p:txBody>
        </p:sp>
      </p:grpSp>
      <p:grpSp>
        <p:nvGrpSpPr>
          <p:cNvPr id="318" name="Group 317">
            <a:extLst>
              <a:ext uri="{FF2B5EF4-FFF2-40B4-BE49-F238E27FC236}">
                <a16:creationId xmlns:a16="http://schemas.microsoft.com/office/drawing/2014/main" id="{4B032C1C-2273-40AF-A243-C9B4B26590CB}"/>
              </a:ext>
            </a:extLst>
          </p:cNvPr>
          <p:cNvGrpSpPr/>
          <p:nvPr/>
        </p:nvGrpSpPr>
        <p:grpSpPr>
          <a:xfrm>
            <a:off x="30030471" y="29408639"/>
            <a:ext cx="2255603" cy="2535867"/>
            <a:chOff x="15872967" y="24376562"/>
            <a:chExt cx="2018523" cy="2535867"/>
          </a:xfrm>
        </p:grpSpPr>
        <p:grpSp>
          <p:nvGrpSpPr>
            <p:cNvPr id="320" name="Group 4">
              <a:extLst>
                <a:ext uri="{FF2B5EF4-FFF2-40B4-BE49-F238E27FC236}">
                  <a16:creationId xmlns:a16="http://schemas.microsoft.com/office/drawing/2014/main" id="{54CD5F72-4BE7-4594-B1EB-E831CC78EF84}"/>
                </a:ext>
              </a:extLst>
            </p:cNvPr>
            <p:cNvGrpSpPr>
              <a:grpSpLocks/>
            </p:cNvGrpSpPr>
            <p:nvPr/>
          </p:nvGrpSpPr>
          <p:grpSpPr bwMode="auto">
            <a:xfrm>
              <a:off x="15872967" y="25819781"/>
              <a:ext cx="2018523" cy="1092648"/>
              <a:chOff x="109622288" y="108222452"/>
              <a:chExt cx="465129" cy="193551"/>
            </a:xfrm>
          </p:grpSpPr>
          <p:sp>
            <p:nvSpPr>
              <p:cNvPr id="323" name="AutoShape 5">
                <a:extLst>
                  <a:ext uri="{FF2B5EF4-FFF2-40B4-BE49-F238E27FC236}">
                    <a16:creationId xmlns:a16="http://schemas.microsoft.com/office/drawing/2014/main" id="{8999DBF9-B2E9-4FC4-8A15-94EFC3A28C82}"/>
                  </a:ext>
                </a:extLst>
              </p:cNvPr>
              <p:cNvSpPr>
                <a:spLocks noChangeArrowheads="1"/>
              </p:cNvSpPr>
              <p:nvPr/>
            </p:nvSpPr>
            <p:spPr bwMode="auto">
              <a:xfrm>
                <a:off x="109622288" y="108222452"/>
                <a:ext cx="465129" cy="193551"/>
              </a:xfrm>
              <a:prstGeom prst="can">
                <a:avLst>
                  <a:gd name="adj" fmla="val 50000"/>
                </a:avLst>
              </a:prstGeom>
              <a:solidFill>
                <a:srgbClr val="000000"/>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24" name="Oval 6">
                <a:extLst>
                  <a:ext uri="{FF2B5EF4-FFF2-40B4-BE49-F238E27FC236}">
                    <a16:creationId xmlns:a16="http://schemas.microsoft.com/office/drawing/2014/main" id="{59E43EAE-5DFB-44CD-B905-627881EF6942}"/>
                  </a:ext>
                </a:extLst>
              </p:cNvPr>
              <p:cNvSpPr>
                <a:spLocks noChangeArrowheads="1"/>
              </p:cNvSpPr>
              <p:nvPr/>
            </p:nvSpPr>
            <p:spPr bwMode="auto">
              <a:xfrm>
                <a:off x="109691932" y="108251607"/>
                <a:ext cx="330563" cy="49585"/>
              </a:xfrm>
              <a:prstGeom prst="ellipse">
                <a:avLst/>
              </a:prstGeom>
              <a:solidFill>
                <a:srgbClr val="FFC000"/>
              </a:solidFill>
              <a:ln>
                <a:noFill/>
              </a:ln>
              <a:effectLst/>
              <a:extLst>
                <a:ext uri="{91240B29-F687-4F45-9708-019B960494DF}">
                  <a14:hiddenLine xmlns:a14="http://schemas.microsoft.com/office/drawing/2010/main" w="25400" algn="ctr">
                    <a:solidFill>
                      <a:srgbClr val="7F7F7F"/>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321" name="Freeform: Shape 320">
              <a:extLst>
                <a:ext uri="{FF2B5EF4-FFF2-40B4-BE49-F238E27FC236}">
                  <a16:creationId xmlns:a16="http://schemas.microsoft.com/office/drawing/2014/main" id="{05E01AB7-ECD7-45A4-8DBD-A8DFEABE85DE}"/>
                </a:ext>
              </a:extLst>
            </p:cNvPr>
            <p:cNvSpPr/>
            <p:nvPr/>
          </p:nvSpPr>
          <p:spPr>
            <a:xfrm>
              <a:off x="16450988" y="24376562"/>
              <a:ext cx="310601" cy="1737443"/>
            </a:xfrm>
            <a:custGeom>
              <a:avLst/>
              <a:gdLst>
                <a:gd name="connsiteX0" fmla="*/ 171527 w 390112"/>
                <a:gd name="connsiteY0" fmla="*/ 0 h 1395663"/>
                <a:gd name="connsiteX1" fmla="*/ 388096 w 390112"/>
                <a:gd name="connsiteY1" fmla="*/ 168442 h 1395663"/>
                <a:gd name="connsiteX2" fmla="*/ 364032 w 390112"/>
                <a:gd name="connsiteY2" fmla="*/ 264694 h 1395663"/>
                <a:gd name="connsiteX3" fmla="*/ 267780 w 390112"/>
                <a:gd name="connsiteY3" fmla="*/ 288757 h 1395663"/>
                <a:gd name="connsiteX4" fmla="*/ 123401 w 390112"/>
                <a:gd name="connsiteY4" fmla="*/ 360947 h 1395663"/>
                <a:gd name="connsiteX5" fmla="*/ 51211 w 390112"/>
                <a:gd name="connsiteY5" fmla="*/ 385010 h 1395663"/>
                <a:gd name="connsiteX6" fmla="*/ 3085 w 390112"/>
                <a:gd name="connsiteY6" fmla="*/ 457200 h 1395663"/>
                <a:gd name="connsiteX7" fmla="*/ 147464 w 390112"/>
                <a:gd name="connsiteY7" fmla="*/ 770021 h 1395663"/>
                <a:gd name="connsiteX8" fmla="*/ 291843 w 390112"/>
                <a:gd name="connsiteY8" fmla="*/ 866273 h 1395663"/>
                <a:gd name="connsiteX9" fmla="*/ 291843 w 390112"/>
                <a:gd name="connsiteY9" fmla="*/ 1179094 h 1395663"/>
                <a:gd name="connsiteX10" fmla="*/ 219653 w 390112"/>
                <a:gd name="connsiteY10" fmla="*/ 1227221 h 1395663"/>
                <a:gd name="connsiteX11" fmla="*/ 75275 w 390112"/>
                <a:gd name="connsiteY11" fmla="*/ 1299410 h 1395663"/>
                <a:gd name="connsiteX12" fmla="*/ 75275 w 390112"/>
                <a:gd name="connsiteY12" fmla="*/ 1395663 h 139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0112" h="1395663">
                  <a:moveTo>
                    <a:pt x="171527" y="0"/>
                  </a:moveTo>
                  <a:cubicBezTo>
                    <a:pt x="243717" y="56147"/>
                    <a:pt x="410278" y="79719"/>
                    <a:pt x="388096" y="168442"/>
                  </a:cubicBezTo>
                  <a:cubicBezTo>
                    <a:pt x="380075" y="200526"/>
                    <a:pt x="387417" y="241309"/>
                    <a:pt x="364032" y="264694"/>
                  </a:cubicBezTo>
                  <a:cubicBezTo>
                    <a:pt x="340647" y="288079"/>
                    <a:pt x="299579" y="279671"/>
                    <a:pt x="267780" y="288757"/>
                  </a:cubicBezTo>
                  <a:cubicBezTo>
                    <a:pt x="126651" y="329080"/>
                    <a:pt x="264016" y="290640"/>
                    <a:pt x="123401" y="360947"/>
                  </a:cubicBezTo>
                  <a:cubicBezTo>
                    <a:pt x="100714" y="372290"/>
                    <a:pt x="75274" y="376989"/>
                    <a:pt x="51211" y="385010"/>
                  </a:cubicBezTo>
                  <a:cubicBezTo>
                    <a:pt x="35169" y="409073"/>
                    <a:pt x="5703" y="428398"/>
                    <a:pt x="3085" y="457200"/>
                  </a:cubicBezTo>
                  <a:cubicBezTo>
                    <a:pt x="-11053" y="612721"/>
                    <a:pt x="21096" y="685776"/>
                    <a:pt x="147464" y="770021"/>
                  </a:cubicBezTo>
                  <a:lnTo>
                    <a:pt x="291843" y="866273"/>
                  </a:lnTo>
                  <a:cubicBezTo>
                    <a:pt x="331637" y="985656"/>
                    <a:pt x="349448" y="1006280"/>
                    <a:pt x="291843" y="1179094"/>
                  </a:cubicBezTo>
                  <a:cubicBezTo>
                    <a:pt x="282697" y="1206530"/>
                    <a:pt x="245520" y="1214287"/>
                    <a:pt x="219653" y="1227221"/>
                  </a:cubicBezTo>
                  <a:cubicBezTo>
                    <a:pt x="181691" y="1246202"/>
                    <a:pt x="98262" y="1253436"/>
                    <a:pt x="75275" y="1299410"/>
                  </a:cubicBezTo>
                  <a:cubicBezTo>
                    <a:pt x="60927" y="1328107"/>
                    <a:pt x="75275" y="1363579"/>
                    <a:pt x="75275" y="1395663"/>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7830F6CC-47C4-4844-9F98-6A7218C4EFBB}"/>
                </a:ext>
              </a:extLst>
            </p:cNvPr>
            <p:cNvSpPr/>
            <p:nvPr/>
          </p:nvSpPr>
          <p:spPr>
            <a:xfrm>
              <a:off x="17139854" y="24502254"/>
              <a:ext cx="473168" cy="1618474"/>
            </a:xfrm>
            <a:custGeom>
              <a:avLst/>
              <a:gdLst>
                <a:gd name="connsiteX0" fmla="*/ 171527 w 390112"/>
                <a:gd name="connsiteY0" fmla="*/ 0 h 1395663"/>
                <a:gd name="connsiteX1" fmla="*/ 388096 w 390112"/>
                <a:gd name="connsiteY1" fmla="*/ 168442 h 1395663"/>
                <a:gd name="connsiteX2" fmla="*/ 364032 w 390112"/>
                <a:gd name="connsiteY2" fmla="*/ 264694 h 1395663"/>
                <a:gd name="connsiteX3" fmla="*/ 267780 w 390112"/>
                <a:gd name="connsiteY3" fmla="*/ 288757 h 1395663"/>
                <a:gd name="connsiteX4" fmla="*/ 123401 w 390112"/>
                <a:gd name="connsiteY4" fmla="*/ 360947 h 1395663"/>
                <a:gd name="connsiteX5" fmla="*/ 51211 w 390112"/>
                <a:gd name="connsiteY5" fmla="*/ 385010 h 1395663"/>
                <a:gd name="connsiteX6" fmla="*/ 3085 w 390112"/>
                <a:gd name="connsiteY6" fmla="*/ 457200 h 1395663"/>
                <a:gd name="connsiteX7" fmla="*/ 147464 w 390112"/>
                <a:gd name="connsiteY7" fmla="*/ 770021 h 1395663"/>
                <a:gd name="connsiteX8" fmla="*/ 291843 w 390112"/>
                <a:gd name="connsiteY8" fmla="*/ 866273 h 1395663"/>
                <a:gd name="connsiteX9" fmla="*/ 291843 w 390112"/>
                <a:gd name="connsiteY9" fmla="*/ 1179094 h 1395663"/>
                <a:gd name="connsiteX10" fmla="*/ 219653 w 390112"/>
                <a:gd name="connsiteY10" fmla="*/ 1227221 h 1395663"/>
                <a:gd name="connsiteX11" fmla="*/ 75275 w 390112"/>
                <a:gd name="connsiteY11" fmla="*/ 1299410 h 1395663"/>
                <a:gd name="connsiteX12" fmla="*/ 75275 w 390112"/>
                <a:gd name="connsiteY12" fmla="*/ 1395663 h 139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0112" h="1395663">
                  <a:moveTo>
                    <a:pt x="171527" y="0"/>
                  </a:moveTo>
                  <a:cubicBezTo>
                    <a:pt x="243717" y="56147"/>
                    <a:pt x="410278" y="79719"/>
                    <a:pt x="388096" y="168442"/>
                  </a:cubicBezTo>
                  <a:cubicBezTo>
                    <a:pt x="380075" y="200526"/>
                    <a:pt x="387417" y="241309"/>
                    <a:pt x="364032" y="264694"/>
                  </a:cubicBezTo>
                  <a:cubicBezTo>
                    <a:pt x="340647" y="288079"/>
                    <a:pt x="299579" y="279671"/>
                    <a:pt x="267780" y="288757"/>
                  </a:cubicBezTo>
                  <a:cubicBezTo>
                    <a:pt x="126651" y="329080"/>
                    <a:pt x="264016" y="290640"/>
                    <a:pt x="123401" y="360947"/>
                  </a:cubicBezTo>
                  <a:cubicBezTo>
                    <a:pt x="100714" y="372290"/>
                    <a:pt x="75274" y="376989"/>
                    <a:pt x="51211" y="385010"/>
                  </a:cubicBezTo>
                  <a:cubicBezTo>
                    <a:pt x="35169" y="409073"/>
                    <a:pt x="5703" y="428398"/>
                    <a:pt x="3085" y="457200"/>
                  </a:cubicBezTo>
                  <a:cubicBezTo>
                    <a:pt x="-11053" y="612721"/>
                    <a:pt x="21096" y="685776"/>
                    <a:pt x="147464" y="770021"/>
                  </a:cubicBezTo>
                  <a:lnTo>
                    <a:pt x="291843" y="866273"/>
                  </a:lnTo>
                  <a:cubicBezTo>
                    <a:pt x="331637" y="985656"/>
                    <a:pt x="349448" y="1006280"/>
                    <a:pt x="291843" y="1179094"/>
                  </a:cubicBezTo>
                  <a:cubicBezTo>
                    <a:pt x="282697" y="1206530"/>
                    <a:pt x="245520" y="1214287"/>
                    <a:pt x="219653" y="1227221"/>
                  </a:cubicBezTo>
                  <a:cubicBezTo>
                    <a:pt x="181691" y="1246202"/>
                    <a:pt x="98262" y="1253436"/>
                    <a:pt x="75275" y="1299410"/>
                  </a:cubicBezTo>
                  <a:cubicBezTo>
                    <a:pt x="60927" y="1328107"/>
                    <a:pt x="75275" y="1363579"/>
                    <a:pt x="75275" y="1395663"/>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1" name="Group 310">
            <a:extLst>
              <a:ext uri="{FF2B5EF4-FFF2-40B4-BE49-F238E27FC236}">
                <a16:creationId xmlns:a16="http://schemas.microsoft.com/office/drawing/2014/main" id="{E46BA10F-48C7-498E-9E00-CA95607F0FFF}"/>
              </a:ext>
            </a:extLst>
          </p:cNvPr>
          <p:cNvGrpSpPr/>
          <p:nvPr/>
        </p:nvGrpSpPr>
        <p:grpSpPr>
          <a:xfrm>
            <a:off x="41139648" y="30515836"/>
            <a:ext cx="2018523" cy="1428666"/>
            <a:chOff x="19125058" y="25457869"/>
            <a:chExt cx="2018523" cy="1428666"/>
          </a:xfrm>
        </p:grpSpPr>
        <p:grpSp>
          <p:nvGrpSpPr>
            <p:cNvPr id="313" name="Group 4">
              <a:extLst>
                <a:ext uri="{FF2B5EF4-FFF2-40B4-BE49-F238E27FC236}">
                  <a16:creationId xmlns:a16="http://schemas.microsoft.com/office/drawing/2014/main" id="{D7F23964-C0DC-4B6D-80D7-15575A042649}"/>
                </a:ext>
              </a:extLst>
            </p:cNvPr>
            <p:cNvGrpSpPr>
              <a:grpSpLocks/>
            </p:cNvGrpSpPr>
            <p:nvPr/>
          </p:nvGrpSpPr>
          <p:grpSpPr bwMode="auto">
            <a:xfrm>
              <a:off x="19125058" y="25793887"/>
              <a:ext cx="2018523" cy="1092648"/>
              <a:chOff x="109622288" y="108212764"/>
              <a:chExt cx="465129" cy="193551"/>
            </a:xfrm>
          </p:grpSpPr>
          <p:sp>
            <p:nvSpPr>
              <p:cNvPr id="316" name="AutoShape 5">
                <a:extLst>
                  <a:ext uri="{FF2B5EF4-FFF2-40B4-BE49-F238E27FC236}">
                    <a16:creationId xmlns:a16="http://schemas.microsoft.com/office/drawing/2014/main" id="{F582B70C-937D-4B40-9E94-6BBD6BA9F595}"/>
                  </a:ext>
                </a:extLst>
              </p:cNvPr>
              <p:cNvSpPr>
                <a:spLocks noChangeArrowheads="1"/>
              </p:cNvSpPr>
              <p:nvPr/>
            </p:nvSpPr>
            <p:spPr bwMode="auto">
              <a:xfrm>
                <a:off x="109622288" y="108212764"/>
                <a:ext cx="465129" cy="193551"/>
              </a:xfrm>
              <a:prstGeom prst="can">
                <a:avLst>
                  <a:gd name="adj" fmla="val 50000"/>
                </a:avLst>
              </a:prstGeom>
              <a:solidFill>
                <a:srgbClr val="000000"/>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17" name="Oval 6">
                <a:extLst>
                  <a:ext uri="{FF2B5EF4-FFF2-40B4-BE49-F238E27FC236}">
                    <a16:creationId xmlns:a16="http://schemas.microsoft.com/office/drawing/2014/main" id="{B402EFFD-1D7B-488B-AF60-C60A4811F31D}"/>
                  </a:ext>
                </a:extLst>
              </p:cNvPr>
              <p:cNvSpPr>
                <a:spLocks noChangeArrowheads="1"/>
              </p:cNvSpPr>
              <p:nvPr/>
            </p:nvSpPr>
            <p:spPr bwMode="auto">
              <a:xfrm>
                <a:off x="109691932" y="108231158"/>
                <a:ext cx="330563" cy="49585"/>
              </a:xfrm>
              <a:prstGeom prst="ellipse">
                <a:avLst/>
              </a:prstGeom>
              <a:solidFill>
                <a:srgbClr val="FFC000"/>
              </a:solidFill>
              <a:ln>
                <a:noFill/>
              </a:ln>
              <a:effectLst/>
              <a:extLst>
                <a:ext uri="{91240B29-F687-4F45-9708-019B960494DF}">
                  <a14:hiddenLine xmlns:a14="http://schemas.microsoft.com/office/drawing/2010/main" w="25400" algn="ctr">
                    <a:solidFill>
                      <a:srgbClr val="7F7F7F"/>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314" name="Freeform: Shape 313">
              <a:extLst>
                <a:ext uri="{FF2B5EF4-FFF2-40B4-BE49-F238E27FC236}">
                  <a16:creationId xmlns:a16="http://schemas.microsoft.com/office/drawing/2014/main" id="{0A2F5BD7-C1E9-4BEE-A567-FDD8752D5BA3}"/>
                </a:ext>
              </a:extLst>
            </p:cNvPr>
            <p:cNvSpPr/>
            <p:nvPr/>
          </p:nvSpPr>
          <p:spPr>
            <a:xfrm>
              <a:off x="19680037" y="25473401"/>
              <a:ext cx="456782" cy="518358"/>
            </a:xfrm>
            <a:custGeom>
              <a:avLst/>
              <a:gdLst>
                <a:gd name="connsiteX0" fmla="*/ 171527 w 390112"/>
                <a:gd name="connsiteY0" fmla="*/ 0 h 1395663"/>
                <a:gd name="connsiteX1" fmla="*/ 388096 w 390112"/>
                <a:gd name="connsiteY1" fmla="*/ 168442 h 1395663"/>
                <a:gd name="connsiteX2" fmla="*/ 364032 w 390112"/>
                <a:gd name="connsiteY2" fmla="*/ 264694 h 1395663"/>
                <a:gd name="connsiteX3" fmla="*/ 267780 w 390112"/>
                <a:gd name="connsiteY3" fmla="*/ 288757 h 1395663"/>
                <a:gd name="connsiteX4" fmla="*/ 123401 w 390112"/>
                <a:gd name="connsiteY4" fmla="*/ 360947 h 1395663"/>
                <a:gd name="connsiteX5" fmla="*/ 51211 w 390112"/>
                <a:gd name="connsiteY5" fmla="*/ 385010 h 1395663"/>
                <a:gd name="connsiteX6" fmla="*/ 3085 w 390112"/>
                <a:gd name="connsiteY6" fmla="*/ 457200 h 1395663"/>
                <a:gd name="connsiteX7" fmla="*/ 147464 w 390112"/>
                <a:gd name="connsiteY7" fmla="*/ 770021 h 1395663"/>
                <a:gd name="connsiteX8" fmla="*/ 291843 w 390112"/>
                <a:gd name="connsiteY8" fmla="*/ 866273 h 1395663"/>
                <a:gd name="connsiteX9" fmla="*/ 291843 w 390112"/>
                <a:gd name="connsiteY9" fmla="*/ 1179094 h 1395663"/>
                <a:gd name="connsiteX10" fmla="*/ 219653 w 390112"/>
                <a:gd name="connsiteY10" fmla="*/ 1227221 h 1395663"/>
                <a:gd name="connsiteX11" fmla="*/ 75275 w 390112"/>
                <a:gd name="connsiteY11" fmla="*/ 1299410 h 1395663"/>
                <a:gd name="connsiteX12" fmla="*/ 75275 w 390112"/>
                <a:gd name="connsiteY12" fmla="*/ 1395663 h 139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0112" h="1395663">
                  <a:moveTo>
                    <a:pt x="171527" y="0"/>
                  </a:moveTo>
                  <a:cubicBezTo>
                    <a:pt x="243717" y="56147"/>
                    <a:pt x="410278" y="79719"/>
                    <a:pt x="388096" y="168442"/>
                  </a:cubicBezTo>
                  <a:cubicBezTo>
                    <a:pt x="380075" y="200526"/>
                    <a:pt x="387417" y="241309"/>
                    <a:pt x="364032" y="264694"/>
                  </a:cubicBezTo>
                  <a:cubicBezTo>
                    <a:pt x="340647" y="288079"/>
                    <a:pt x="299579" y="279671"/>
                    <a:pt x="267780" y="288757"/>
                  </a:cubicBezTo>
                  <a:cubicBezTo>
                    <a:pt x="126651" y="329080"/>
                    <a:pt x="264016" y="290640"/>
                    <a:pt x="123401" y="360947"/>
                  </a:cubicBezTo>
                  <a:cubicBezTo>
                    <a:pt x="100714" y="372290"/>
                    <a:pt x="75274" y="376989"/>
                    <a:pt x="51211" y="385010"/>
                  </a:cubicBezTo>
                  <a:cubicBezTo>
                    <a:pt x="35169" y="409073"/>
                    <a:pt x="5703" y="428398"/>
                    <a:pt x="3085" y="457200"/>
                  </a:cubicBezTo>
                  <a:cubicBezTo>
                    <a:pt x="-11053" y="612721"/>
                    <a:pt x="21096" y="685776"/>
                    <a:pt x="147464" y="770021"/>
                  </a:cubicBezTo>
                  <a:lnTo>
                    <a:pt x="291843" y="866273"/>
                  </a:lnTo>
                  <a:cubicBezTo>
                    <a:pt x="331637" y="985656"/>
                    <a:pt x="349448" y="1006280"/>
                    <a:pt x="291843" y="1179094"/>
                  </a:cubicBezTo>
                  <a:cubicBezTo>
                    <a:pt x="282697" y="1206530"/>
                    <a:pt x="245520" y="1214287"/>
                    <a:pt x="219653" y="1227221"/>
                  </a:cubicBezTo>
                  <a:cubicBezTo>
                    <a:pt x="181691" y="1246202"/>
                    <a:pt x="98262" y="1253436"/>
                    <a:pt x="75275" y="1299410"/>
                  </a:cubicBezTo>
                  <a:cubicBezTo>
                    <a:pt x="60927" y="1328107"/>
                    <a:pt x="75275" y="1363579"/>
                    <a:pt x="75275" y="1395663"/>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C76CC0-0F07-4A71-A105-FFB674751FA8}"/>
                </a:ext>
              </a:extLst>
            </p:cNvPr>
            <p:cNvSpPr/>
            <p:nvPr/>
          </p:nvSpPr>
          <p:spPr>
            <a:xfrm>
              <a:off x="20396411" y="25457869"/>
              <a:ext cx="456782" cy="518358"/>
            </a:xfrm>
            <a:custGeom>
              <a:avLst/>
              <a:gdLst>
                <a:gd name="connsiteX0" fmla="*/ 171527 w 390112"/>
                <a:gd name="connsiteY0" fmla="*/ 0 h 1395663"/>
                <a:gd name="connsiteX1" fmla="*/ 388096 w 390112"/>
                <a:gd name="connsiteY1" fmla="*/ 168442 h 1395663"/>
                <a:gd name="connsiteX2" fmla="*/ 364032 w 390112"/>
                <a:gd name="connsiteY2" fmla="*/ 264694 h 1395663"/>
                <a:gd name="connsiteX3" fmla="*/ 267780 w 390112"/>
                <a:gd name="connsiteY3" fmla="*/ 288757 h 1395663"/>
                <a:gd name="connsiteX4" fmla="*/ 123401 w 390112"/>
                <a:gd name="connsiteY4" fmla="*/ 360947 h 1395663"/>
                <a:gd name="connsiteX5" fmla="*/ 51211 w 390112"/>
                <a:gd name="connsiteY5" fmla="*/ 385010 h 1395663"/>
                <a:gd name="connsiteX6" fmla="*/ 3085 w 390112"/>
                <a:gd name="connsiteY6" fmla="*/ 457200 h 1395663"/>
                <a:gd name="connsiteX7" fmla="*/ 147464 w 390112"/>
                <a:gd name="connsiteY7" fmla="*/ 770021 h 1395663"/>
                <a:gd name="connsiteX8" fmla="*/ 291843 w 390112"/>
                <a:gd name="connsiteY8" fmla="*/ 866273 h 1395663"/>
                <a:gd name="connsiteX9" fmla="*/ 291843 w 390112"/>
                <a:gd name="connsiteY9" fmla="*/ 1179094 h 1395663"/>
                <a:gd name="connsiteX10" fmla="*/ 219653 w 390112"/>
                <a:gd name="connsiteY10" fmla="*/ 1227221 h 1395663"/>
                <a:gd name="connsiteX11" fmla="*/ 75275 w 390112"/>
                <a:gd name="connsiteY11" fmla="*/ 1299410 h 1395663"/>
                <a:gd name="connsiteX12" fmla="*/ 75275 w 390112"/>
                <a:gd name="connsiteY12" fmla="*/ 1395663 h 139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0112" h="1395663">
                  <a:moveTo>
                    <a:pt x="171527" y="0"/>
                  </a:moveTo>
                  <a:cubicBezTo>
                    <a:pt x="243717" y="56147"/>
                    <a:pt x="410278" y="79719"/>
                    <a:pt x="388096" y="168442"/>
                  </a:cubicBezTo>
                  <a:cubicBezTo>
                    <a:pt x="380075" y="200526"/>
                    <a:pt x="387417" y="241309"/>
                    <a:pt x="364032" y="264694"/>
                  </a:cubicBezTo>
                  <a:cubicBezTo>
                    <a:pt x="340647" y="288079"/>
                    <a:pt x="299579" y="279671"/>
                    <a:pt x="267780" y="288757"/>
                  </a:cubicBezTo>
                  <a:cubicBezTo>
                    <a:pt x="126651" y="329080"/>
                    <a:pt x="264016" y="290640"/>
                    <a:pt x="123401" y="360947"/>
                  </a:cubicBezTo>
                  <a:cubicBezTo>
                    <a:pt x="100714" y="372290"/>
                    <a:pt x="75274" y="376989"/>
                    <a:pt x="51211" y="385010"/>
                  </a:cubicBezTo>
                  <a:cubicBezTo>
                    <a:pt x="35169" y="409073"/>
                    <a:pt x="5703" y="428398"/>
                    <a:pt x="3085" y="457200"/>
                  </a:cubicBezTo>
                  <a:cubicBezTo>
                    <a:pt x="-11053" y="612721"/>
                    <a:pt x="21096" y="685776"/>
                    <a:pt x="147464" y="770021"/>
                  </a:cubicBezTo>
                  <a:lnTo>
                    <a:pt x="291843" y="866273"/>
                  </a:lnTo>
                  <a:cubicBezTo>
                    <a:pt x="331637" y="985656"/>
                    <a:pt x="349448" y="1006280"/>
                    <a:pt x="291843" y="1179094"/>
                  </a:cubicBezTo>
                  <a:cubicBezTo>
                    <a:pt x="282697" y="1206530"/>
                    <a:pt x="245520" y="1214287"/>
                    <a:pt x="219653" y="1227221"/>
                  </a:cubicBezTo>
                  <a:cubicBezTo>
                    <a:pt x="181691" y="1246202"/>
                    <a:pt x="98262" y="1253436"/>
                    <a:pt x="75275" y="1299410"/>
                  </a:cubicBezTo>
                  <a:cubicBezTo>
                    <a:pt x="60927" y="1328107"/>
                    <a:pt x="75275" y="1363579"/>
                    <a:pt x="75275" y="1395663"/>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6" name="Group 325">
            <a:extLst>
              <a:ext uri="{FF2B5EF4-FFF2-40B4-BE49-F238E27FC236}">
                <a16:creationId xmlns:a16="http://schemas.microsoft.com/office/drawing/2014/main" id="{4FFE686F-D4E1-4722-9740-503ADDC3342D}"/>
              </a:ext>
            </a:extLst>
          </p:cNvPr>
          <p:cNvGrpSpPr/>
          <p:nvPr/>
        </p:nvGrpSpPr>
        <p:grpSpPr>
          <a:xfrm>
            <a:off x="35822247" y="30099242"/>
            <a:ext cx="2018523" cy="1845869"/>
            <a:chOff x="19125058" y="25023758"/>
            <a:chExt cx="2018523" cy="1845869"/>
          </a:xfrm>
        </p:grpSpPr>
        <p:grpSp>
          <p:nvGrpSpPr>
            <p:cNvPr id="328" name="Group 4">
              <a:extLst>
                <a:ext uri="{FF2B5EF4-FFF2-40B4-BE49-F238E27FC236}">
                  <a16:creationId xmlns:a16="http://schemas.microsoft.com/office/drawing/2014/main" id="{B7E02206-E46F-4117-ADAA-0C5C240E633F}"/>
                </a:ext>
              </a:extLst>
            </p:cNvPr>
            <p:cNvGrpSpPr>
              <a:grpSpLocks/>
            </p:cNvGrpSpPr>
            <p:nvPr/>
          </p:nvGrpSpPr>
          <p:grpSpPr bwMode="auto">
            <a:xfrm>
              <a:off x="19125058" y="25776979"/>
              <a:ext cx="2018523" cy="1092648"/>
              <a:chOff x="109622288" y="108209769"/>
              <a:chExt cx="465129" cy="193551"/>
            </a:xfrm>
          </p:grpSpPr>
          <p:sp>
            <p:nvSpPr>
              <p:cNvPr id="331" name="AutoShape 5">
                <a:extLst>
                  <a:ext uri="{FF2B5EF4-FFF2-40B4-BE49-F238E27FC236}">
                    <a16:creationId xmlns:a16="http://schemas.microsoft.com/office/drawing/2014/main" id="{B8EC332C-CAA9-4366-9233-71E6E22CD2CF}"/>
                  </a:ext>
                </a:extLst>
              </p:cNvPr>
              <p:cNvSpPr>
                <a:spLocks noChangeArrowheads="1"/>
              </p:cNvSpPr>
              <p:nvPr/>
            </p:nvSpPr>
            <p:spPr bwMode="auto">
              <a:xfrm>
                <a:off x="109622288" y="108209769"/>
                <a:ext cx="465129" cy="193551"/>
              </a:xfrm>
              <a:prstGeom prst="can">
                <a:avLst>
                  <a:gd name="adj" fmla="val 50000"/>
                </a:avLst>
              </a:prstGeom>
              <a:solidFill>
                <a:srgbClr val="000000"/>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332" name="Oval 6">
                <a:extLst>
                  <a:ext uri="{FF2B5EF4-FFF2-40B4-BE49-F238E27FC236}">
                    <a16:creationId xmlns:a16="http://schemas.microsoft.com/office/drawing/2014/main" id="{094A7D01-0A42-4A2B-BD02-2C2D259950EF}"/>
                  </a:ext>
                </a:extLst>
              </p:cNvPr>
              <p:cNvSpPr>
                <a:spLocks noChangeArrowheads="1"/>
              </p:cNvSpPr>
              <p:nvPr/>
            </p:nvSpPr>
            <p:spPr bwMode="auto">
              <a:xfrm>
                <a:off x="109691932" y="108231158"/>
                <a:ext cx="330563" cy="49585"/>
              </a:xfrm>
              <a:prstGeom prst="ellipse">
                <a:avLst/>
              </a:prstGeom>
              <a:solidFill>
                <a:srgbClr val="FFC000"/>
              </a:solidFill>
              <a:ln>
                <a:noFill/>
              </a:ln>
              <a:effectLst/>
              <a:extLst>
                <a:ext uri="{91240B29-F687-4F45-9708-019B960494DF}">
                  <a14:hiddenLine xmlns:a14="http://schemas.microsoft.com/office/drawing/2010/main" w="25400" algn="ctr">
                    <a:solidFill>
                      <a:srgbClr val="7F7F7F"/>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329" name="Freeform: Shape 328">
              <a:extLst>
                <a:ext uri="{FF2B5EF4-FFF2-40B4-BE49-F238E27FC236}">
                  <a16:creationId xmlns:a16="http://schemas.microsoft.com/office/drawing/2014/main" id="{F6D3CD42-8372-49F6-A0C6-80FDAD9936C8}"/>
                </a:ext>
              </a:extLst>
            </p:cNvPr>
            <p:cNvSpPr/>
            <p:nvPr/>
          </p:nvSpPr>
          <p:spPr>
            <a:xfrm>
              <a:off x="19680036" y="25084869"/>
              <a:ext cx="528743" cy="906890"/>
            </a:xfrm>
            <a:custGeom>
              <a:avLst/>
              <a:gdLst>
                <a:gd name="connsiteX0" fmla="*/ 171527 w 390112"/>
                <a:gd name="connsiteY0" fmla="*/ 0 h 1395663"/>
                <a:gd name="connsiteX1" fmla="*/ 388096 w 390112"/>
                <a:gd name="connsiteY1" fmla="*/ 168442 h 1395663"/>
                <a:gd name="connsiteX2" fmla="*/ 364032 w 390112"/>
                <a:gd name="connsiteY2" fmla="*/ 264694 h 1395663"/>
                <a:gd name="connsiteX3" fmla="*/ 267780 w 390112"/>
                <a:gd name="connsiteY3" fmla="*/ 288757 h 1395663"/>
                <a:gd name="connsiteX4" fmla="*/ 123401 w 390112"/>
                <a:gd name="connsiteY4" fmla="*/ 360947 h 1395663"/>
                <a:gd name="connsiteX5" fmla="*/ 51211 w 390112"/>
                <a:gd name="connsiteY5" fmla="*/ 385010 h 1395663"/>
                <a:gd name="connsiteX6" fmla="*/ 3085 w 390112"/>
                <a:gd name="connsiteY6" fmla="*/ 457200 h 1395663"/>
                <a:gd name="connsiteX7" fmla="*/ 147464 w 390112"/>
                <a:gd name="connsiteY7" fmla="*/ 770021 h 1395663"/>
                <a:gd name="connsiteX8" fmla="*/ 291843 w 390112"/>
                <a:gd name="connsiteY8" fmla="*/ 866273 h 1395663"/>
                <a:gd name="connsiteX9" fmla="*/ 291843 w 390112"/>
                <a:gd name="connsiteY9" fmla="*/ 1179094 h 1395663"/>
                <a:gd name="connsiteX10" fmla="*/ 219653 w 390112"/>
                <a:gd name="connsiteY10" fmla="*/ 1227221 h 1395663"/>
                <a:gd name="connsiteX11" fmla="*/ 75275 w 390112"/>
                <a:gd name="connsiteY11" fmla="*/ 1299410 h 1395663"/>
                <a:gd name="connsiteX12" fmla="*/ 75275 w 390112"/>
                <a:gd name="connsiteY12" fmla="*/ 1395663 h 139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0112" h="1395663">
                  <a:moveTo>
                    <a:pt x="171527" y="0"/>
                  </a:moveTo>
                  <a:cubicBezTo>
                    <a:pt x="243717" y="56147"/>
                    <a:pt x="410278" y="79719"/>
                    <a:pt x="388096" y="168442"/>
                  </a:cubicBezTo>
                  <a:cubicBezTo>
                    <a:pt x="380075" y="200526"/>
                    <a:pt x="387417" y="241309"/>
                    <a:pt x="364032" y="264694"/>
                  </a:cubicBezTo>
                  <a:cubicBezTo>
                    <a:pt x="340647" y="288079"/>
                    <a:pt x="299579" y="279671"/>
                    <a:pt x="267780" y="288757"/>
                  </a:cubicBezTo>
                  <a:cubicBezTo>
                    <a:pt x="126651" y="329080"/>
                    <a:pt x="264016" y="290640"/>
                    <a:pt x="123401" y="360947"/>
                  </a:cubicBezTo>
                  <a:cubicBezTo>
                    <a:pt x="100714" y="372290"/>
                    <a:pt x="75274" y="376989"/>
                    <a:pt x="51211" y="385010"/>
                  </a:cubicBezTo>
                  <a:cubicBezTo>
                    <a:pt x="35169" y="409073"/>
                    <a:pt x="5703" y="428398"/>
                    <a:pt x="3085" y="457200"/>
                  </a:cubicBezTo>
                  <a:cubicBezTo>
                    <a:pt x="-11053" y="612721"/>
                    <a:pt x="21096" y="685776"/>
                    <a:pt x="147464" y="770021"/>
                  </a:cubicBezTo>
                  <a:lnTo>
                    <a:pt x="291843" y="866273"/>
                  </a:lnTo>
                  <a:cubicBezTo>
                    <a:pt x="331637" y="985656"/>
                    <a:pt x="349448" y="1006280"/>
                    <a:pt x="291843" y="1179094"/>
                  </a:cubicBezTo>
                  <a:cubicBezTo>
                    <a:pt x="282697" y="1206530"/>
                    <a:pt x="245520" y="1214287"/>
                    <a:pt x="219653" y="1227221"/>
                  </a:cubicBezTo>
                  <a:cubicBezTo>
                    <a:pt x="181691" y="1246202"/>
                    <a:pt x="98262" y="1253436"/>
                    <a:pt x="75275" y="1299410"/>
                  </a:cubicBezTo>
                  <a:cubicBezTo>
                    <a:pt x="60927" y="1328107"/>
                    <a:pt x="75275" y="1363579"/>
                    <a:pt x="75275" y="1395663"/>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FA1AAC1B-2E24-4E44-B737-ED28F40EEB67}"/>
                </a:ext>
              </a:extLst>
            </p:cNvPr>
            <p:cNvSpPr/>
            <p:nvPr/>
          </p:nvSpPr>
          <p:spPr>
            <a:xfrm>
              <a:off x="20396411" y="25023758"/>
              <a:ext cx="519514" cy="952469"/>
            </a:xfrm>
            <a:custGeom>
              <a:avLst/>
              <a:gdLst>
                <a:gd name="connsiteX0" fmla="*/ 171527 w 390112"/>
                <a:gd name="connsiteY0" fmla="*/ 0 h 1395663"/>
                <a:gd name="connsiteX1" fmla="*/ 388096 w 390112"/>
                <a:gd name="connsiteY1" fmla="*/ 168442 h 1395663"/>
                <a:gd name="connsiteX2" fmla="*/ 364032 w 390112"/>
                <a:gd name="connsiteY2" fmla="*/ 264694 h 1395663"/>
                <a:gd name="connsiteX3" fmla="*/ 267780 w 390112"/>
                <a:gd name="connsiteY3" fmla="*/ 288757 h 1395663"/>
                <a:gd name="connsiteX4" fmla="*/ 123401 w 390112"/>
                <a:gd name="connsiteY4" fmla="*/ 360947 h 1395663"/>
                <a:gd name="connsiteX5" fmla="*/ 51211 w 390112"/>
                <a:gd name="connsiteY5" fmla="*/ 385010 h 1395663"/>
                <a:gd name="connsiteX6" fmla="*/ 3085 w 390112"/>
                <a:gd name="connsiteY6" fmla="*/ 457200 h 1395663"/>
                <a:gd name="connsiteX7" fmla="*/ 147464 w 390112"/>
                <a:gd name="connsiteY7" fmla="*/ 770021 h 1395663"/>
                <a:gd name="connsiteX8" fmla="*/ 291843 w 390112"/>
                <a:gd name="connsiteY8" fmla="*/ 866273 h 1395663"/>
                <a:gd name="connsiteX9" fmla="*/ 291843 w 390112"/>
                <a:gd name="connsiteY9" fmla="*/ 1179094 h 1395663"/>
                <a:gd name="connsiteX10" fmla="*/ 219653 w 390112"/>
                <a:gd name="connsiteY10" fmla="*/ 1227221 h 1395663"/>
                <a:gd name="connsiteX11" fmla="*/ 75275 w 390112"/>
                <a:gd name="connsiteY11" fmla="*/ 1299410 h 1395663"/>
                <a:gd name="connsiteX12" fmla="*/ 75275 w 390112"/>
                <a:gd name="connsiteY12" fmla="*/ 1395663 h 139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0112" h="1395663">
                  <a:moveTo>
                    <a:pt x="171527" y="0"/>
                  </a:moveTo>
                  <a:cubicBezTo>
                    <a:pt x="243717" y="56147"/>
                    <a:pt x="410278" y="79719"/>
                    <a:pt x="388096" y="168442"/>
                  </a:cubicBezTo>
                  <a:cubicBezTo>
                    <a:pt x="380075" y="200526"/>
                    <a:pt x="387417" y="241309"/>
                    <a:pt x="364032" y="264694"/>
                  </a:cubicBezTo>
                  <a:cubicBezTo>
                    <a:pt x="340647" y="288079"/>
                    <a:pt x="299579" y="279671"/>
                    <a:pt x="267780" y="288757"/>
                  </a:cubicBezTo>
                  <a:cubicBezTo>
                    <a:pt x="126651" y="329080"/>
                    <a:pt x="264016" y="290640"/>
                    <a:pt x="123401" y="360947"/>
                  </a:cubicBezTo>
                  <a:cubicBezTo>
                    <a:pt x="100714" y="372290"/>
                    <a:pt x="75274" y="376989"/>
                    <a:pt x="51211" y="385010"/>
                  </a:cubicBezTo>
                  <a:cubicBezTo>
                    <a:pt x="35169" y="409073"/>
                    <a:pt x="5703" y="428398"/>
                    <a:pt x="3085" y="457200"/>
                  </a:cubicBezTo>
                  <a:cubicBezTo>
                    <a:pt x="-11053" y="612721"/>
                    <a:pt x="21096" y="685776"/>
                    <a:pt x="147464" y="770021"/>
                  </a:cubicBezTo>
                  <a:lnTo>
                    <a:pt x="291843" y="866273"/>
                  </a:lnTo>
                  <a:cubicBezTo>
                    <a:pt x="331637" y="985656"/>
                    <a:pt x="349448" y="1006280"/>
                    <a:pt x="291843" y="1179094"/>
                  </a:cubicBezTo>
                  <a:cubicBezTo>
                    <a:pt x="282697" y="1206530"/>
                    <a:pt x="245520" y="1214287"/>
                    <a:pt x="219653" y="1227221"/>
                  </a:cubicBezTo>
                  <a:cubicBezTo>
                    <a:pt x="181691" y="1246202"/>
                    <a:pt x="98262" y="1253436"/>
                    <a:pt x="75275" y="1299410"/>
                  </a:cubicBezTo>
                  <a:cubicBezTo>
                    <a:pt x="60927" y="1328107"/>
                    <a:pt x="75275" y="1363579"/>
                    <a:pt x="75275" y="1395663"/>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8" name="Rectangle 337">
            <a:extLst>
              <a:ext uri="{FF2B5EF4-FFF2-40B4-BE49-F238E27FC236}">
                <a16:creationId xmlns:a16="http://schemas.microsoft.com/office/drawing/2014/main" id="{38DB6A93-F49B-4129-A69E-9428B6ACDCBB}"/>
              </a:ext>
            </a:extLst>
          </p:cNvPr>
          <p:cNvSpPr/>
          <p:nvPr/>
        </p:nvSpPr>
        <p:spPr>
          <a:xfrm>
            <a:off x="-75006" y="29589744"/>
            <a:ext cx="15453360" cy="89611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Garamond" panose="02020404030301010803" pitchFamily="18" charset="0"/>
              </a:rPr>
              <a:t>ACKNOWLEDGEMENTS </a:t>
            </a:r>
          </a:p>
        </p:txBody>
      </p:sp>
      <p:sp>
        <p:nvSpPr>
          <p:cNvPr id="18" name="TextBox 17">
            <a:extLst>
              <a:ext uri="{FF2B5EF4-FFF2-40B4-BE49-F238E27FC236}">
                <a16:creationId xmlns:a16="http://schemas.microsoft.com/office/drawing/2014/main" id="{ACD936C9-2E7F-4CD6-B06A-E2C97D4F3288}"/>
              </a:ext>
            </a:extLst>
          </p:cNvPr>
          <p:cNvSpPr txBox="1"/>
          <p:nvPr/>
        </p:nvSpPr>
        <p:spPr>
          <a:xfrm>
            <a:off x="460311" y="13627935"/>
            <a:ext cx="14458221" cy="1446550"/>
          </a:xfrm>
          <a:prstGeom prst="rect">
            <a:avLst/>
          </a:prstGeom>
          <a:noFill/>
        </p:spPr>
        <p:txBody>
          <a:bodyPr wrap="square" rtlCol="0">
            <a:spAutoFit/>
          </a:bodyPr>
          <a:lstStyle/>
          <a:p>
            <a:pPr algn="ctr"/>
            <a:r>
              <a:rPr lang="en-US" sz="4400" i="1" dirty="0">
                <a:latin typeface="Garamond" panose="02020404030301010803" pitchFamily="18" charset="0"/>
              </a:rPr>
              <a:t>Surface-immobilization of I40 was dependent on the thiol interaction with gold and reproducible</a:t>
            </a:r>
          </a:p>
        </p:txBody>
      </p:sp>
      <p:sp>
        <p:nvSpPr>
          <p:cNvPr id="19" name="TextBox 18">
            <a:extLst>
              <a:ext uri="{FF2B5EF4-FFF2-40B4-BE49-F238E27FC236}">
                <a16:creationId xmlns:a16="http://schemas.microsoft.com/office/drawing/2014/main" id="{931837CA-24EA-4F8B-A092-60D3AF08AA86}"/>
              </a:ext>
            </a:extLst>
          </p:cNvPr>
          <p:cNvSpPr txBox="1"/>
          <p:nvPr/>
        </p:nvSpPr>
        <p:spPr>
          <a:xfrm>
            <a:off x="8500925" y="5788152"/>
            <a:ext cx="13413622" cy="646331"/>
          </a:xfrm>
          <a:prstGeom prst="rect">
            <a:avLst/>
          </a:prstGeom>
          <a:noFill/>
        </p:spPr>
        <p:txBody>
          <a:bodyPr wrap="square" rtlCol="0">
            <a:spAutoFit/>
          </a:bodyPr>
          <a:lstStyle/>
          <a:p>
            <a:pPr algn="ctr"/>
            <a:r>
              <a:rPr lang="en-US" sz="3600" i="1" dirty="0">
                <a:latin typeface="Garamond" panose="02020404030301010803" pitchFamily="18" charset="0"/>
              </a:rPr>
              <a:t>ELPs are intrinsically disordered, adopting environment dependent conformations </a:t>
            </a:r>
          </a:p>
        </p:txBody>
      </p:sp>
      <p:grpSp>
        <p:nvGrpSpPr>
          <p:cNvPr id="42" name="Group 41">
            <a:extLst>
              <a:ext uri="{FF2B5EF4-FFF2-40B4-BE49-F238E27FC236}">
                <a16:creationId xmlns:a16="http://schemas.microsoft.com/office/drawing/2014/main" id="{FF18FA56-D84F-46F9-8E2E-F2BA326ADBB2}"/>
              </a:ext>
            </a:extLst>
          </p:cNvPr>
          <p:cNvGrpSpPr/>
          <p:nvPr/>
        </p:nvGrpSpPr>
        <p:grpSpPr>
          <a:xfrm>
            <a:off x="15357" y="5787403"/>
            <a:ext cx="8285678" cy="1341918"/>
            <a:chOff x="15357" y="5858542"/>
            <a:chExt cx="8285678" cy="1341918"/>
          </a:xfrm>
        </p:grpSpPr>
        <p:sp>
          <p:nvSpPr>
            <p:cNvPr id="46" name="TextBox 45">
              <a:extLst>
                <a:ext uri="{FF2B5EF4-FFF2-40B4-BE49-F238E27FC236}">
                  <a16:creationId xmlns:a16="http://schemas.microsoft.com/office/drawing/2014/main" id="{F109499B-B723-490B-B6E9-BC44F83EC401}"/>
                </a:ext>
              </a:extLst>
            </p:cNvPr>
            <p:cNvSpPr txBox="1"/>
            <p:nvPr/>
          </p:nvSpPr>
          <p:spPr>
            <a:xfrm>
              <a:off x="15357" y="6431019"/>
              <a:ext cx="8285678" cy="769441"/>
            </a:xfrm>
            <a:prstGeom prst="rect">
              <a:avLst/>
            </a:prstGeom>
            <a:noFill/>
          </p:spPr>
          <p:txBody>
            <a:bodyPr wrap="square" rtlCol="0">
              <a:spAutoFit/>
            </a:bodyPr>
            <a:lstStyle/>
            <a:p>
              <a:pPr algn="ctr"/>
              <a:r>
                <a:rPr lang="en-US" sz="4400" b="1" i="1" dirty="0">
                  <a:latin typeface="Garamond" panose="02020404030301010803" pitchFamily="18" charset="0"/>
                </a:rPr>
                <a:t>(Val-Pro-</a:t>
              </a:r>
              <a:r>
                <a:rPr lang="en-US" sz="4400" b="1" i="1" dirty="0" err="1">
                  <a:latin typeface="Garamond" panose="02020404030301010803" pitchFamily="18" charset="0"/>
                </a:rPr>
                <a:t>Gly</a:t>
              </a:r>
              <a:r>
                <a:rPr lang="en-US" sz="4400" b="1" i="1" dirty="0">
                  <a:latin typeface="Garamond" panose="02020404030301010803" pitchFamily="18" charset="0"/>
                </a:rPr>
                <a:t>-X-</a:t>
              </a:r>
              <a:r>
                <a:rPr lang="en-US" sz="4400" b="1" i="1" dirty="0" err="1">
                  <a:latin typeface="Garamond" panose="02020404030301010803" pitchFamily="18" charset="0"/>
                </a:rPr>
                <a:t>Gly</a:t>
              </a:r>
              <a:r>
                <a:rPr lang="en-US" sz="4400" b="1" i="1" dirty="0">
                  <a:latin typeface="Garamond" panose="02020404030301010803" pitchFamily="18" charset="0"/>
                </a:rPr>
                <a:t>)</a:t>
              </a:r>
              <a:r>
                <a:rPr lang="en-US" sz="4400" b="1" i="1" baseline="-25000" dirty="0">
                  <a:latin typeface="Garamond" panose="02020404030301010803" pitchFamily="18" charset="0"/>
                </a:rPr>
                <a:t>n</a:t>
              </a:r>
            </a:p>
          </p:txBody>
        </p:sp>
        <p:sp>
          <p:nvSpPr>
            <p:cNvPr id="22" name="TextBox 21">
              <a:extLst>
                <a:ext uri="{FF2B5EF4-FFF2-40B4-BE49-F238E27FC236}">
                  <a16:creationId xmlns:a16="http://schemas.microsoft.com/office/drawing/2014/main" id="{D6B41A66-7B42-48AB-923A-9592E95BA91E}"/>
                </a:ext>
              </a:extLst>
            </p:cNvPr>
            <p:cNvSpPr txBox="1"/>
            <p:nvPr/>
          </p:nvSpPr>
          <p:spPr>
            <a:xfrm>
              <a:off x="123274" y="5858542"/>
              <a:ext cx="8177761" cy="923330"/>
            </a:xfrm>
            <a:prstGeom prst="rect">
              <a:avLst/>
            </a:prstGeom>
            <a:noFill/>
          </p:spPr>
          <p:txBody>
            <a:bodyPr wrap="square" rtlCol="0">
              <a:spAutoFit/>
            </a:bodyPr>
            <a:lstStyle/>
            <a:p>
              <a:pPr algn="ctr"/>
              <a:r>
                <a:rPr lang="en-US" sz="3600" i="1" dirty="0">
                  <a:latin typeface="Garamond" panose="02020404030301010803" pitchFamily="18" charset="0"/>
                </a:rPr>
                <a:t>ELPs share a repetitive pentapeptide sequence</a:t>
              </a:r>
              <a:endParaRPr lang="en-US" sz="3600" b="1" i="1" baseline="-25000" dirty="0">
                <a:latin typeface="Garamond" panose="02020404030301010803" pitchFamily="18" charset="0"/>
              </a:endParaRPr>
            </a:p>
            <a:p>
              <a:endParaRPr lang="en-US" dirty="0"/>
            </a:p>
          </p:txBody>
        </p:sp>
      </p:grpSp>
      <p:sp>
        <p:nvSpPr>
          <p:cNvPr id="26" name="TextBox 25">
            <a:extLst>
              <a:ext uri="{FF2B5EF4-FFF2-40B4-BE49-F238E27FC236}">
                <a16:creationId xmlns:a16="http://schemas.microsoft.com/office/drawing/2014/main" id="{2D7395E2-5343-4D62-B5FA-553385617501}"/>
              </a:ext>
            </a:extLst>
          </p:cNvPr>
          <p:cNvSpPr txBox="1"/>
          <p:nvPr/>
        </p:nvSpPr>
        <p:spPr>
          <a:xfrm>
            <a:off x="217463" y="30843553"/>
            <a:ext cx="14980655" cy="1815882"/>
          </a:xfrm>
          <a:prstGeom prst="rect">
            <a:avLst/>
          </a:prstGeom>
          <a:noFill/>
        </p:spPr>
        <p:txBody>
          <a:bodyPr wrap="square" rtlCol="0">
            <a:spAutoFit/>
          </a:bodyPr>
          <a:lstStyle/>
          <a:p>
            <a:r>
              <a:rPr lang="en-GB" sz="2800" dirty="0">
                <a:latin typeface="Garamond" panose="02020404030301010803" pitchFamily="18" charset="0"/>
              </a:rPr>
              <a:t>The authors would like to acknowledge the University of New Hampshire Graduate School, Pilot Research Project of the Collaborative Research Excellence Initiative at University of New Hampshire, NSF EAGER CBET 1638896 (JMH), NSF EAGER CBET 1638893 (ERMB), and NSF MRI 1531296 for the funding of this work. </a:t>
            </a:r>
            <a:endParaRPr lang="en-US" sz="2800" dirty="0">
              <a:latin typeface="Garamond" panose="02020404030301010803" pitchFamily="18" charset="0"/>
            </a:endParaRPr>
          </a:p>
        </p:txBody>
      </p:sp>
      <p:grpSp>
        <p:nvGrpSpPr>
          <p:cNvPr id="228" name="Group 227">
            <a:extLst>
              <a:ext uri="{FF2B5EF4-FFF2-40B4-BE49-F238E27FC236}">
                <a16:creationId xmlns:a16="http://schemas.microsoft.com/office/drawing/2014/main" id="{4C48968A-BDA1-40BF-AD59-0F5DFA71BCAA}"/>
              </a:ext>
            </a:extLst>
          </p:cNvPr>
          <p:cNvGrpSpPr/>
          <p:nvPr/>
        </p:nvGrpSpPr>
        <p:grpSpPr>
          <a:xfrm>
            <a:off x="19109336" y="29504706"/>
            <a:ext cx="7994988" cy="3021496"/>
            <a:chOff x="19737079" y="29351451"/>
            <a:chExt cx="7994988" cy="3021496"/>
          </a:xfrm>
        </p:grpSpPr>
        <p:grpSp>
          <p:nvGrpSpPr>
            <p:cNvPr id="226" name="Group 225">
              <a:extLst>
                <a:ext uri="{FF2B5EF4-FFF2-40B4-BE49-F238E27FC236}">
                  <a16:creationId xmlns:a16="http://schemas.microsoft.com/office/drawing/2014/main" id="{C0E85DB1-4148-4E2D-A0C9-3513E974E72F}"/>
                </a:ext>
              </a:extLst>
            </p:cNvPr>
            <p:cNvGrpSpPr/>
            <p:nvPr/>
          </p:nvGrpSpPr>
          <p:grpSpPr>
            <a:xfrm>
              <a:off x="19737079" y="29351451"/>
              <a:ext cx="2018522" cy="2947497"/>
              <a:chOff x="20324474" y="29381555"/>
              <a:chExt cx="2018522" cy="2947497"/>
            </a:xfrm>
          </p:grpSpPr>
          <p:grpSp>
            <p:nvGrpSpPr>
              <p:cNvPr id="31" name="Group 30">
                <a:extLst>
                  <a:ext uri="{FF2B5EF4-FFF2-40B4-BE49-F238E27FC236}">
                    <a16:creationId xmlns:a16="http://schemas.microsoft.com/office/drawing/2014/main" id="{A60475E1-9FC4-43E7-A85C-000F373ACB84}"/>
                  </a:ext>
                </a:extLst>
              </p:cNvPr>
              <p:cNvGrpSpPr/>
              <p:nvPr/>
            </p:nvGrpSpPr>
            <p:grpSpPr>
              <a:xfrm>
                <a:off x="20324474" y="29381555"/>
                <a:ext cx="2018522" cy="2253246"/>
                <a:chOff x="20324474" y="29381555"/>
                <a:chExt cx="2018522" cy="2253246"/>
              </a:xfrm>
            </p:grpSpPr>
            <p:grpSp>
              <p:nvGrpSpPr>
                <p:cNvPr id="177" name="Group 4">
                  <a:extLst>
                    <a:ext uri="{FF2B5EF4-FFF2-40B4-BE49-F238E27FC236}">
                      <a16:creationId xmlns:a16="http://schemas.microsoft.com/office/drawing/2014/main" id="{F7CE0999-25FD-4F68-9898-6E0CE822BDDD}"/>
                    </a:ext>
                  </a:extLst>
                </p:cNvPr>
                <p:cNvGrpSpPr>
                  <a:grpSpLocks/>
                </p:cNvGrpSpPr>
                <p:nvPr/>
              </p:nvGrpSpPr>
              <p:grpSpPr bwMode="auto">
                <a:xfrm>
                  <a:off x="20324474" y="30542153"/>
                  <a:ext cx="2018522" cy="1092648"/>
                  <a:chOff x="109622288" y="108209792"/>
                  <a:chExt cx="465129" cy="193551"/>
                </a:xfrm>
              </p:grpSpPr>
              <p:sp>
                <p:nvSpPr>
                  <p:cNvPr id="191" name="AutoShape 5">
                    <a:extLst>
                      <a:ext uri="{FF2B5EF4-FFF2-40B4-BE49-F238E27FC236}">
                        <a16:creationId xmlns:a16="http://schemas.microsoft.com/office/drawing/2014/main" id="{323348D6-F30D-4D4A-A13C-E4C155F7156E}"/>
                      </a:ext>
                    </a:extLst>
                  </p:cNvPr>
                  <p:cNvSpPr>
                    <a:spLocks noChangeArrowheads="1"/>
                  </p:cNvSpPr>
                  <p:nvPr/>
                </p:nvSpPr>
                <p:spPr bwMode="auto">
                  <a:xfrm>
                    <a:off x="109622288" y="108209792"/>
                    <a:ext cx="465129" cy="193551"/>
                  </a:xfrm>
                  <a:prstGeom prst="can">
                    <a:avLst>
                      <a:gd name="adj" fmla="val 50000"/>
                    </a:avLst>
                  </a:prstGeom>
                  <a:solidFill>
                    <a:srgbClr val="000000"/>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5" name="Oval 6">
                    <a:extLst>
                      <a:ext uri="{FF2B5EF4-FFF2-40B4-BE49-F238E27FC236}">
                        <a16:creationId xmlns:a16="http://schemas.microsoft.com/office/drawing/2014/main" id="{490477B9-04BE-496E-88BD-9FB13C3E2976}"/>
                      </a:ext>
                    </a:extLst>
                  </p:cNvPr>
                  <p:cNvSpPr>
                    <a:spLocks noChangeArrowheads="1"/>
                  </p:cNvSpPr>
                  <p:nvPr/>
                </p:nvSpPr>
                <p:spPr bwMode="auto">
                  <a:xfrm>
                    <a:off x="109691932" y="108231158"/>
                    <a:ext cx="330563" cy="49585"/>
                  </a:xfrm>
                  <a:prstGeom prst="ellipse">
                    <a:avLst/>
                  </a:prstGeom>
                  <a:solidFill>
                    <a:srgbClr val="FFC000"/>
                  </a:solidFill>
                  <a:ln>
                    <a:noFill/>
                  </a:ln>
                  <a:effectLst/>
                  <a:extLst>
                    <a:ext uri="{91240B29-F687-4F45-9708-019B960494DF}">
                      <a14:hiddenLine xmlns:a14="http://schemas.microsoft.com/office/drawing/2010/main" w="25400" algn="ctr">
                        <a:solidFill>
                          <a:srgbClr val="7F7F7F"/>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175" name="Freeform: Shape 174">
                  <a:extLst>
                    <a:ext uri="{FF2B5EF4-FFF2-40B4-BE49-F238E27FC236}">
                      <a16:creationId xmlns:a16="http://schemas.microsoft.com/office/drawing/2014/main" id="{DA061F9C-A76D-4534-A027-20C8CE440CC9}"/>
                    </a:ext>
                  </a:extLst>
                </p:cNvPr>
                <p:cNvSpPr/>
                <p:nvPr/>
              </p:nvSpPr>
              <p:spPr>
                <a:xfrm>
                  <a:off x="20902494" y="29381555"/>
                  <a:ext cx="441486" cy="1395663"/>
                </a:xfrm>
                <a:custGeom>
                  <a:avLst/>
                  <a:gdLst>
                    <a:gd name="connsiteX0" fmla="*/ 171527 w 390112"/>
                    <a:gd name="connsiteY0" fmla="*/ 0 h 1395663"/>
                    <a:gd name="connsiteX1" fmla="*/ 388096 w 390112"/>
                    <a:gd name="connsiteY1" fmla="*/ 168442 h 1395663"/>
                    <a:gd name="connsiteX2" fmla="*/ 364032 w 390112"/>
                    <a:gd name="connsiteY2" fmla="*/ 264694 h 1395663"/>
                    <a:gd name="connsiteX3" fmla="*/ 267780 w 390112"/>
                    <a:gd name="connsiteY3" fmla="*/ 288757 h 1395663"/>
                    <a:gd name="connsiteX4" fmla="*/ 123401 w 390112"/>
                    <a:gd name="connsiteY4" fmla="*/ 360947 h 1395663"/>
                    <a:gd name="connsiteX5" fmla="*/ 51211 w 390112"/>
                    <a:gd name="connsiteY5" fmla="*/ 385010 h 1395663"/>
                    <a:gd name="connsiteX6" fmla="*/ 3085 w 390112"/>
                    <a:gd name="connsiteY6" fmla="*/ 457200 h 1395663"/>
                    <a:gd name="connsiteX7" fmla="*/ 147464 w 390112"/>
                    <a:gd name="connsiteY7" fmla="*/ 770021 h 1395663"/>
                    <a:gd name="connsiteX8" fmla="*/ 291843 w 390112"/>
                    <a:gd name="connsiteY8" fmla="*/ 866273 h 1395663"/>
                    <a:gd name="connsiteX9" fmla="*/ 291843 w 390112"/>
                    <a:gd name="connsiteY9" fmla="*/ 1179094 h 1395663"/>
                    <a:gd name="connsiteX10" fmla="*/ 219653 w 390112"/>
                    <a:gd name="connsiteY10" fmla="*/ 1227221 h 1395663"/>
                    <a:gd name="connsiteX11" fmla="*/ 75275 w 390112"/>
                    <a:gd name="connsiteY11" fmla="*/ 1299410 h 1395663"/>
                    <a:gd name="connsiteX12" fmla="*/ 75275 w 390112"/>
                    <a:gd name="connsiteY12" fmla="*/ 1395663 h 139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0112" h="1395663">
                      <a:moveTo>
                        <a:pt x="171527" y="0"/>
                      </a:moveTo>
                      <a:cubicBezTo>
                        <a:pt x="243717" y="56147"/>
                        <a:pt x="410278" y="79719"/>
                        <a:pt x="388096" y="168442"/>
                      </a:cubicBezTo>
                      <a:cubicBezTo>
                        <a:pt x="380075" y="200526"/>
                        <a:pt x="387417" y="241309"/>
                        <a:pt x="364032" y="264694"/>
                      </a:cubicBezTo>
                      <a:cubicBezTo>
                        <a:pt x="340647" y="288079"/>
                        <a:pt x="299579" y="279671"/>
                        <a:pt x="267780" y="288757"/>
                      </a:cubicBezTo>
                      <a:cubicBezTo>
                        <a:pt x="126651" y="329080"/>
                        <a:pt x="264016" y="290640"/>
                        <a:pt x="123401" y="360947"/>
                      </a:cubicBezTo>
                      <a:cubicBezTo>
                        <a:pt x="100714" y="372290"/>
                        <a:pt x="75274" y="376989"/>
                        <a:pt x="51211" y="385010"/>
                      </a:cubicBezTo>
                      <a:cubicBezTo>
                        <a:pt x="35169" y="409073"/>
                        <a:pt x="5703" y="428398"/>
                        <a:pt x="3085" y="457200"/>
                      </a:cubicBezTo>
                      <a:cubicBezTo>
                        <a:pt x="-11053" y="612721"/>
                        <a:pt x="21096" y="685776"/>
                        <a:pt x="147464" y="770021"/>
                      </a:cubicBezTo>
                      <a:lnTo>
                        <a:pt x="291843" y="866273"/>
                      </a:lnTo>
                      <a:cubicBezTo>
                        <a:pt x="331637" y="985656"/>
                        <a:pt x="349448" y="1006280"/>
                        <a:pt x="291843" y="1179094"/>
                      </a:cubicBezTo>
                      <a:cubicBezTo>
                        <a:pt x="282697" y="1206530"/>
                        <a:pt x="245520" y="1214287"/>
                        <a:pt x="219653" y="1227221"/>
                      </a:cubicBezTo>
                      <a:cubicBezTo>
                        <a:pt x="181691" y="1246202"/>
                        <a:pt x="98262" y="1253436"/>
                        <a:pt x="75275" y="1299410"/>
                      </a:cubicBezTo>
                      <a:cubicBezTo>
                        <a:pt x="60927" y="1328107"/>
                        <a:pt x="75275" y="1363579"/>
                        <a:pt x="75275" y="1395663"/>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AF32F40F-5142-431D-8906-38CD1381B127}"/>
                    </a:ext>
                  </a:extLst>
                </p:cNvPr>
                <p:cNvSpPr/>
                <p:nvPr/>
              </p:nvSpPr>
              <p:spPr>
                <a:xfrm>
                  <a:off x="21591362" y="29388277"/>
                  <a:ext cx="441486" cy="1395663"/>
                </a:xfrm>
                <a:custGeom>
                  <a:avLst/>
                  <a:gdLst>
                    <a:gd name="connsiteX0" fmla="*/ 171527 w 390112"/>
                    <a:gd name="connsiteY0" fmla="*/ 0 h 1395663"/>
                    <a:gd name="connsiteX1" fmla="*/ 388096 w 390112"/>
                    <a:gd name="connsiteY1" fmla="*/ 168442 h 1395663"/>
                    <a:gd name="connsiteX2" fmla="*/ 364032 w 390112"/>
                    <a:gd name="connsiteY2" fmla="*/ 264694 h 1395663"/>
                    <a:gd name="connsiteX3" fmla="*/ 267780 w 390112"/>
                    <a:gd name="connsiteY3" fmla="*/ 288757 h 1395663"/>
                    <a:gd name="connsiteX4" fmla="*/ 123401 w 390112"/>
                    <a:gd name="connsiteY4" fmla="*/ 360947 h 1395663"/>
                    <a:gd name="connsiteX5" fmla="*/ 51211 w 390112"/>
                    <a:gd name="connsiteY5" fmla="*/ 385010 h 1395663"/>
                    <a:gd name="connsiteX6" fmla="*/ 3085 w 390112"/>
                    <a:gd name="connsiteY6" fmla="*/ 457200 h 1395663"/>
                    <a:gd name="connsiteX7" fmla="*/ 147464 w 390112"/>
                    <a:gd name="connsiteY7" fmla="*/ 770021 h 1395663"/>
                    <a:gd name="connsiteX8" fmla="*/ 291843 w 390112"/>
                    <a:gd name="connsiteY8" fmla="*/ 866273 h 1395663"/>
                    <a:gd name="connsiteX9" fmla="*/ 291843 w 390112"/>
                    <a:gd name="connsiteY9" fmla="*/ 1179094 h 1395663"/>
                    <a:gd name="connsiteX10" fmla="*/ 219653 w 390112"/>
                    <a:gd name="connsiteY10" fmla="*/ 1227221 h 1395663"/>
                    <a:gd name="connsiteX11" fmla="*/ 75275 w 390112"/>
                    <a:gd name="connsiteY11" fmla="*/ 1299410 h 1395663"/>
                    <a:gd name="connsiteX12" fmla="*/ 75275 w 390112"/>
                    <a:gd name="connsiteY12" fmla="*/ 1395663 h 139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0112" h="1395663">
                      <a:moveTo>
                        <a:pt x="171527" y="0"/>
                      </a:moveTo>
                      <a:cubicBezTo>
                        <a:pt x="243717" y="56147"/>
                        <a:pt x="410278" y="79719"/>
                        <a:pt x="388096" y="168442"/>
                      </a:cubicBezTo>
                      <a:cubicBezTo>
                        <a:pt x="380075" y="200526"/>
                        <a:pt x="387417" y="241309"/>
                        <a:pt x="364032" y="264694"/>
                      </a:cubicBezTo>
                      <a:cubicBezTo>
                        <a:pt x="340647" y="288079"/>
                        <a:pt x="299579" y="279671"/>
                        <a:pt x="267780" y="288757"/>
                      </a:cubicBezTo>
                      <a:cubicBezTo>
                        <a:pt x="126651" y="329080"/>
                        <a:pt x="264016" y="290640"/>
                        <a:pt x="123401" y="360947"/>
                      </a:cubicBezTo>
                      <a:cubicBezTo>
                        <a:pt x="100714" y="372290"/>
                        <a:pt x="75274" y="376989"/>
                        <a:pt x="51211" y="385010"/>
                      </a:cubicBezTo>
                      <a:cubicBezTo>
                        <a:pt x="35169" y="409073"/>
                        <a:pt x="5703" y="428398"/>
                        <a:pt x="3085" y="457200"/>
                      </a:cubicBezTo>
                      <a:cubicBezTo>
                        <a:pt x="-11053" y="612721"/>
                        <a:pt x="21096" y="685776"/>
                        <a:pt x="147464" y="770021"/>
                      </a:cubicBezTo>
                      <a:lnTo>
                        <a:pt x="291843" y="866273"/>
                      </a:lnTo>
                      <a:cubicBezTo>
                        <a:pt x="331637" y="985656"/>
                        <a:pt x="349448" y="1006280"/>
                        <a:pt x="291843" y="1179094"/>
                      </a:cubicBezTo>
                      <a:cubicBezTo>
                        <a:pt x="282697" y="1206530"/>
                        <a:pt x="245520" y="1214287"/>
                        <a:pt x="219653" y="1227221"/>
                      </a:cubicBezTo>
                      <a:cubicBezTo>
                        <a:pt x="181691" y="1246202"/>
                        <a:pt x="98262" y="1253436"/>
                        <a:pt x="75275" y="1299410"/>
                      </a:cubicBezTo>
                      <a:cubicBezTo>
                        <a:pt x="60927" y="1328107"/>
                        <a:pt x="75275" y="1363579"/>
                        <a:pt x="75275" y="1395663"/>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9" name="TextBox 168">
                <a:extLst>
                  <a:ext uri="{FF2B5EF4-FFF2-40B4-BE49-F238E27FC236}">
                    <a16:creationId xmlns:a16="http://schemas.microsoft.com/office/drawing/2014/main" id="{F4CBE13E-52E8-443A-BCF6-C0D535716339}"/>
                  </a:ext>
                </a:extLst>
              </p:cNvPr>
              <p:cNvSpPr txBox="1"/>
              <p:nvPr/>
            </p:nvSpPr>
            <p:spPr>
              <a:xfrm>
                <a:off x="20324474" y="31744277"/>
                <a:ext cx="1865106" cy="584775"/>
              </a:xfrm>
              <a:prstGeom prst="rect">
                <a:avLst/>
              </a:prstGeom>
              <a:noFill/>
            </p:spPr>
            <p:txBody>
              <a:bodyPr wrap="square" rtlCol="0">
                <a:spAutoFit/>
              </a:bodyPr>
              <a:lstStyle/>
              <a:p>
                <a:pPr algn="ctr"/>
                <a:r>
                  <a:rPr lang="en-US" sz="3200" b="1" dirty="0">
                    <a:latin typeface="Garamond" panose="02020404030301010803" pitchFamily="18" charset="0"/>
                  </a:rPr>
                  <a:t>Extended </a:t>
                </a:r>
              </a:p>
            </p:txBody>
          </p:sp>
        </p:grpSp>
        <p:grpSp>
          <p:nvGrpSpPr>
            <p:cNvPr id="225" name="Group 224">
              <a:extLst>
                <a:ext uri="{FF2B5EF4-FFF2-40B4-BE49-F238E27FC236}">
                  <a16:creationId xmlns:a16="http://schemas.microsoft.com/office/drawing/2014/main" id="{FF453F72-92CB-415A-AB22-CF9E3BD30DC8}"/>
                </a:ext>
              </a:extLst>
            </p:cNvPr>
            <p:cNvGrpSpPr/>
            <p:nvPr/>
          </p:nvGrpSpPr>
          <p:grpSpPr>
            <a:xfrm>
              <a:off x="25650478" y="30255667"/>
              <a:ext cx="2081589" cy="2117280"/>
              <a:chOff x="24641091" y="30251710"/>
              <a:chExt cx="2081589" cy="2117280"/>
            </a:xfrm>
          </p:grpSpPr>
          <p:grpSp>
            <p:nvGrpSpPr>
              <p:cNvPr id="224" name="Group 223">
                <a:extLst>
                  <a:ext uri="{FF2B5EF4-FFF2-40B4-BE49-F238E27FC236}">
                    <a16:creationId xmlns:a16="http://schemas.microsoft.com/office/drawing/2014/main" id="{53433EBE-BD05-4A87-9EF8-08333F03B6C7}"/>
                  </a:ext>
                </a:extLst>
              </p:cNvPr>
              <p:cNvGrpSpPr/>
              <p:nvPr/>
            </p:nvGrpSpPr>
            <p:grpSpPr>
              <a:xfrm>
                <a:off x="24641091" y="30251710"/>
                <a:ext cx="2018524" cy="1411888"/>
                <a:chOff x="24641091" y="30251710"/>
                <a:chExt cx="2018524" cy="1411888"/>
              </a:xfrm>
            </p:grpSpPr>
            <p:grpSp>
              <p:nvGrpSpPr>
                <p:cNvPr id="178" name="Group 4">
                  <a:extLst>
                    <a:ext uri="{FF2B5EF4-FFF2-40B4-BE49-F238E27FC236}">
                      <a16:creationId xmlns:a16="http://schemas.microsoft.com/office/drawing/2014/main" id="{8541FAA6-1765-4FCC-A33C-035743FA2279}"/>
                    </a:ext>
                  </a:extLst>
                </p:cNvPr>
                <p:cNvGrpSpPr>
                  <a:grpSpLocks/>
                </p:cNvGrpSpPr>
                <p:nvPr/>
              </p:nvGrpSpPr>
              <p:grpSpPr bwMode="auto">
                <a:xfrm>
                  <a:off x="24641091" y="30570950"/>
                  <a:ext cx="2018524" cy="1092648"/>
                  <a:chOff x="109867465" y="108209792"/>
                  <a:chExt cx="465129" cy="193551"/>
                </a:xfrm>
              </p:grpSpPr>
              <p:sp>
                <p:nvSpPr>
                  <p:cNvPr id="180" name="AutoShape 5">
                    <a:extLst>
                      <a:ext uri="{FF2B5EF4-FFF2-40B4-BE49-F238E27FC236}">
                        <a16:creationId xmlns:a16="http://schemas.microsoft.com/office/drawing/2014/main" id="{7FA46A54-808B-4085-9CC1-0563AE02D89E}"/>
                      </a:ext>
                    </a:extLst>
                  </p:cNvPr>
                  <p:cNvSpPr>
                    <a:spLocks noChangeArrowheads="1"/>
                  </p:cNvSpPr>
                  <p:nvPr/>
                </p:nvSpPr>
                <p:spPr bwMode="auto">
                  <a:xfrm>
                    <a:off x="109867465" y="108209792"/>
                    <a:ext cx="465129" cy="193551"/>
                  </a:xfrm>
                  <a:prstGeom prst="can">
                    <a:avLst>
                      <a:gd name="adj" fmla="val 50000"/>
                    </a:avLst>
                  </a:prstGeom>
                  <a:solidFill>
                    <a:srgbClr val="000000"/>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2" name="Oval 6">
                    <a:extLst>
                      <a:ext uri="{FF2B5EF4-FFF2-40B4-BE49-F238E27FC236}">
                        <a16:creationId xmlns:a16="http://schemas.microsoft.com/office/drawing/2014/main" id="{9EA972B2-B348-462B-A0F3-9237A2BE9D92}"/>
                      </a:ext>
                    </a:extLst>
                  </p:cNvPr>
                  <p:cNvSpPr>
                    <a:spLocks noChangeArrowheads="1"/>
                  </p:cNvSpPr>
                  <p:nvPr/>
                </p:nvSpPr>
                <p:spPr bwMode="auto">
                  <a:xfrm>
                    <a:off x="109937231" y="108231158"/>
                    <a:ext cx="330563" cy="49585"/>
                  </a:xfrm>
                  <a:prstGeom prst="ellipse">
                    <a:avLst/>
                  </a:prstGeom>
                  <a:solidFill>
                    <a:srgbClr val="FFC000"/>
                  </a:solidFill>
                  <a:ln>
                    <a:noFill/>
                  </a:ln>
                  <a:effectLst/>
                  <a:extLst>
                    <a:ext uri="{91240B29-F687-4F45-9708-019B960494DF}">
                      <a14:hiddenLine xmlns:a14="http://schemas.microsoft.com/office/drawing/2010/main" w="25400" algn="ctr">
                        <a:solidFill>
                          <a:srgbClr val="7F7F7F"/>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172" name="Freeform: Shape 171">
                  <a:extLst>
                    <a:ext uri="{FF2B5EF4-FFF2-40B4-BE49-F238E27FC236}">
                      <a16:creationId xmlns:a16="http://schemas.microsoft.com/office/drawing/2014/main" id="{5414E43C-6F63-47EC-B322-C893670365DE}"/>
                    </a:ext>
                  </a:extLst>
                </p:cNvPr>
                <p:cNvSpPr/>
                <p:nvPr/>
              </p:nvSpPr>
              <p:spPr>
                <a:xfrm>
                  <a:off x="25196077" y="30267242"/>
                  <a:ext cx="456782" cy="518358"/>
                </a:xfrm>
                <a:custGeom>
                  <a:avLst/>
                  <a:gdLst>
                    <a:gd name="connsiteX0" fmla="*/ 171527 w 390112"/>
                    <a:gd name="connsiteY0" fmla="*/ 0 h 1395663"/>
                    <a:gd name="connsiteX1" fmla="*/ 388096 w 390112"/>
                    <a:gd name="connsiteY1" fmla="*/ 168442 h 1395663"/>
                    <a:gd name="connsiteX2" fmla="*/ 364032 w 390112"/>
                    <a:gd name="connsiteY2" fmla="*/ 264694 h 1395663"/>
                    <a:gd name="connsiteX3" fmla="*/ 267780 w 390112"/>
                    <a:gd name="connsiteY3" fmla="*/ 288757 h 1395663"/>
                    <a:gd name="connsiteX4" fmla="*/ 123401 w 390112"/>
                    <a:gd name="connsiteY4" fmla="*/ 360947 h 1395663"/>
                    <a:gd name="connsiteX5" fmla="*/ 51211 w 390112"/>
                    <a:gd name="connsiteY5" fmla="*/ 385010 h 1395663"/>
                    <a:gd name="connsiteX6" fmla="*/ 3085 w 390112"/>
                    <a:gd name="connsiteY6" fmla="*/ 457200 h 1395663"/>
                    <a:gd name="connsiteX7" fmla="*/ 147464 w 390112"/>
                    <a:gd name="connsiteY7" fmla="*/ 770021 h 1395663"/>
                    <a:gd name="connsiteX8" fmla="*/ 291843 w 390112"/>
                    <a:gd name="connsiteY8" fmla="*/ 866273 h 1395663"/>
                    <a:gd name="connsiteX9" fmla="*/ 291843 w 390112"/>
                    <a:gd name="connsiteY9" fmla="*/ 1179094 h 1395663"/>
                    <a:gd name="connsiteX10" fmla="*/ 219653 w 390112"/>
                    <a:gd name="connsiteY10" fmla="*/ 1227221 h 1395663"/>
                    <a:gd name="connsiteX11" fmla="*/ 75275 w 390112"/>
                    <a:gd name="connsiteY11" fmla="*/ 1299410 h 1395663"/>
                    <a:gd name="connsiteX12" fmla="*/ 75275 w 390112"/>
                    <a:gd name="connsiteY12" fmla="*/ 1395663 h 139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0112" h="1395663">
                      <a:moveTo>
                        <a:pt x="171527" y="0"/>
                      </a:moveTo>
                      <a:cubicBezTo>
                        <a:pt x="243717" y="56147"/>
                        <a:pt x="410278" y="79719"/>
                        <a:pt x="388096" y="168442"/>
                      </a:cubicBezTo>
                      <a:cubicBezTo>
                        <a:pt x="380075" y="200526"/>
                        <a:pt x="387417" y="241309"/>
                        <a:pt x="364032" y="264694"/>
                      </a:cubicBezTo>
                      <a:cubicBezTo>
                        <a:pt x="340647" y="288079"/>
                        <a:pt x="299579" y="279671"/>
                        <a:pt x="267780" y="288757"/>
                      </a:cubicBezTo>
                      <a:cubicBezTo>
                        <a:pt x="126651" y="329080"/>
                        <a:pt x="264016" y="290640"/>
                        <a:pt x="123401" y="360947"/>
                      </a:cubicBezTo>
                      <a:cubicBezTo>
                        <a:pt x="100714" y="372290"/>
                        <a:pt x="75274" y="376989"/>
                        <a:pt x="51211" y="385010"/>
                      </a:cubicBezTo>
                      <a:cubicBezTo>
                        <a:pt x="35169" y="409073"/>
                        <a:pt x="5703" y="428398"/>
                        <a:pt x="3085" y="457200"/>
                      </a:cubicBezTo>
                      <a:cubicBezTo>
                        <a:pt x="-11053" y="612721"/>
                        <a:pt x="21096" y="685776"/>
                        <a:pt x="147464" y="770021"/>
                      </a:cubicBezTo>
                      <a:lnTo>
                        <a:pt x="291843" y="866273"/>
                      </a:lnTo>
                      <a:cubicBezTo>
                        <a:pt x="331637" y="985656"/>
                        <a:pt x="349448" y="1006280"/>
                        <a:pt x="291843" y="1179094"/>
                      </a:cubicBezTo>
                      <a:cubicBezTo>
                        <a:pt x="282697" y="1206530"/>
                        <a:pt x="245520" y="1214287"/>
                        <a:pt x="219653" y="1227221"/>
                      </a:cubicBezTo>
                      <a:cubicBezTo>
                        <a:pt x="181691" y="1246202"/>
                        <a:pt x="98262" y="1253436"/>
                        <a:pt x="75275" y="1299410"/>
                      </a:cubicBezTo>
                      <a:cubicBezTo>
                        <a:pt x="60927" y="1328107"/>
                        <a:pt x="75275" y="1363579"/>
                        <a:pt x="75275" y="1395663"/>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1E684407-A455-44DD-A0F8-6AB5E2501799}"/>
                    </a:ext>
                  </a:extLst>
                </p:cNvPr>
                <p:cNvSpPr/>
                <p:nvPr/>
              </p:nvSpPr>
              <p:spPr>
                <a:xfrm>
                  <a:off x="25912446" y="30251710"/>
                  <a:ext cx="456782" cy="518358"/>
                </a:xfrm>
                <a:custGeom>
                  <a:avLst/>
                  <a:gdLst>
                    <a:gd name="connsiteX0" fmla="*/ 171527 w 390112"/>
                    <a:gd name="connsiteY0" fmla="*/ 0 h 1395663"/>
                    <a:gd name="connsiteX1" fmla="*/ 388096 w 390112"/>
                    <a:gd name="connsiteY1" fmla="*/ 168442 h 1395663"/>
                    <a:gd name="connsiteX2" fmla="*/ 364032 w 390112"/>
                    <a:gd name="connsiteY2" fmla="*/ 264694 h 1395663"/>
                    <a:gd name="connsiteX3" fmla="*/ 267780 w 390112"/>
                    <a:gd name="connsiteY3" fmla="*/ 288757 h 1395663"/>
                    <a:gd name="connsiteX4" fmla="*/ 123401 w 390112"/>
                    <a:gd name="connsiteY4" fmla="*/ 360947 h 1395663"/>
                    <a:gd name="connsiteX5" fmla="*/ 51211 w 390112"/>
                    <a:gd name="connsiteY5" fmla="*/ 385010 h 1395663"/>
                    <a:gd name="connsiteX6" fmla="*/ 3085 w 390112"/>
                    <a:gd name="connsiteY6" fmla="*/ 457200 h 1395663"/>
                    <a:gd name="connsiteX7" fmla="*/ 147464 w 390112"/>
                    <a:gd name="connsiteY7" fmla="*/ 770021 h 1395663"/>
                    <a:gd name="connsiteX8" fmla="*/ 291843 w 390112"/>
                    <a:gd name="connsiteY8" fmla="*/ 866273 h 1395663"/>
                    <a:gd name="connsiteX9" fmla="*/ 291843 w 390112"/>
                    <a:gd name="connsiteY9" fmla="*/ 1179094 h 1395663"/>
                    <a:gd name="connsiteX10" fmla="*/ 219653 w 390112"/>
                    <a:gd name="connsiteY10" fmla="*/ 1227221 h 1395663"/>
                    <a:gd name="connsiteX11" fmla="*/ 75275 w 390112"/>
                    <a:gd name="connsiteY11" fmla="*/ 1299410 h 1395663"/>
                    <a:gd name="connsiteX12" fmla="*/ 75275 w 390112"/>
                    <a:gd name="connsiteY12" fmla="*/ 1395663 h 139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0112" h="1395663">
                      <a:moveTo>
                        <a:pt x="171527" y="0"/>
                      </a:moveTo>
                      <a:cubicBezTo>
                        <a:pt x="243717" y="56147"/>
                        <a:pt x="410278" y="79719"/>
                        <a:pt x="388096" y="168442"/>
                      </a:cubicBezTo>
                      <a:cubicBezTo>
                        <a:pt x="380075" y="200526"/>
                        <a:pt x="387417" y="241309"/>
                        <a:pt x="364032" y="264694"/>
                      </a:cubicBezTo>
                      <a:cubicBezTo>
                        <a:pt x="340647" y="288079"/>
                        <a:pt x="299579" y="279671"/>
                        <a:pt x="267780" y="288757"/>
                      </a:cubicBezTo>
                      <a:cubicBezTo>
                        <a:pt x="126651" y="329080"/>
                        <a:pt x="264016" y="290640"/>
                        <a:pt x="123401" y="360947"/>
                      </a:cubicBezTo>
                      <a:cubicBezTo>
                        <a:pt x="100714" y="372290"/>
                        <a:pt x="75274" y="376989"/>
                        <a:pt x="51211" y="385010"/>
                      </a:cubicBezTo>
                      <a:cubicBezTo>
                        <a:pt x="35169" y="409073"/>
                        <a:pt x="5703" y="428398"/>
                        <a:pt x="3085" y="457200"/>
                      </a:cubicBezTo>
                      <a:cubicBezTo>
                        <a:pt x="-11053" y="612721"/>
                        <a:pt x="21096" y="685776"/>
                        <a:pt x="147464" y="770021"/>
                      </a:cubicBezTo>
                      <a:lnTo>
                        <a:pt x="291843" y="866273"/>
                      </a:lnTo>
                      <a:cubicBezTo>
                        <a:pt x="331637" y="985656"/>
                        <a:pt x="349448" y="1006280"/>
                        <a:pt x="291843" y="1179094"/>
                      </a:cubicBezTo>
                      <a:cubicBezTo>
                        <a:pt x="282697" y="1206530"/>
                        <a:pt x="245520" y="1214287"/>
                        <a:pt x="219653" y="1227221"/>
                      </a:cubicBezTo>
                      <a:cubicBezTo>
                        <a:pt x="181691" y="1246202"/>
                        <a:pt x="98262" y="1253436"/>
                        <a:pt x="75275" y="1299410"/>
                      </a:cubicBezTo>
                      <a:cubicBezTo>
                        <a:pt x="60927" y="1328107"/>
                        <a:pt x="75275" y="1363579"/>
                        <a:pt x="75275" y="1395663"/>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0" name="TextBox 169">
                <a:extLst>
                  <a:ext uri="{FF2B5EF4-FFF2-40B4-BE49-F238E27FC236}">
                    <a16:creationId xmlns:a16="http://schemas.microsoft.com/office/drawing/2014/main" id="{43D2A882-EAAE-4C8C-9AEE-71917ABD43F4}"/>
                  </a:ext>
                </a:extLst>
              </p:cNvPr>
              <p:cNvSpPr txBox="1"/>
              <p:nvPr/>
            </p:nvSpPr>
            <p:spPr>
              <a:xfrm>
                <a:off x="24641091" y="31784215"/>
                <a:ext cx="2081589" cy="584775"/>
              </a:xfrm>
              <a:prstGeom prst="rect">
                <a:avLst/>
              </a:prstGeom>
              <a:noFill/>
            </p:spPr>
            <p:txBody>
              <a:bodyPr wrap="square" rtlCol="0">
                <a:spAutoFit/>
              </a:bodyPr>
              <a:lstStyle/>
              <a:p>
                <a:pPr algn="ctr"/>
                <a:r>
                  <a:rPr lang="en-US" sz="3200" b="1" dirty="0">
                    <a:latin typeface="Garamond" panose="02020404030301010803" pitchFamily="18" charset="0"/>
                  </a:rPr>
                  <a:t>Collapsed  </a:t>
                </a:r>
              </a:p>
            </p:txBody>
          </p:sp>
        </p:grpSp>
        <p:grpSp>
          <p:nvGrpSpPr>
            <p:cNvPr id="227" name="Group 226">
              <a:extLst>
                <a:ext uri="{FF2B5EF4-FFF2-40B4-BE49-F238E27FC236}">
                  <a16:creationId xmlns:a16="http://schemas.microsoft.com/office/drawing/2014/main" id="{848FA5F6-99EA-4133-A43D-B3068613BC55}"/>
                </a:ext>
              </a:extLst>
            </p:cNvPr>
            <p:cNvGrpSpPr/>
            <p:nvPr/>
          </p:nvGrpSpPr>
          <p:grpSpPr>
            <a:xfrm>
              <a:off x="22435113" y="29866302"/>
              <a:ext cx="2433943" cy="2423676"/>
              <a:chOff x="22435113" y="29866302"/>
              <a:chExt cx="2433943" cy="2423676"/>
            </a:xfrm>
          </p:grpSpPr>
          <p:sp>
            <p:nvSpPr>
              <p:cNvPr id="198" name="Arrow: Right 197">
                <a:extLst>
                  <a:ext uri="{FF2B5EF4-FFF2-40B4-BE49-F238E27FC236}">
                    <a16:creationId xmlns:a16="http://schemas.microsoft.com/office/drawing/2014/main" id="{BF9DE983-9089-430D-B14B-9FB41B33F6B0}"/>
                  </a:ext>
                </a:extLst>
              </p:cNvPr>
              <p:cNvSpPr/>
              <p:nvPr/>
            </p:nvSpPr>
            <p:spPr>
              <a:xfrm rot="10800000">
                <a:off x="22435113" y="31118972"/>
                <a:ext cx="2369701" cy="518357"/>
              </a:xfrm>
              <a:prstGeom prst="rightArrow">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latin typeface="Garamond" panose="02020404030301010803" pitchFamily="18" charset="0"/>
                </a:endParaRPr>
              </a:p>
            </p:txBody>
          </p:sp>
          <p:sp>
            <p:nvSpPr>
              <p:cNvPr id="199" name="TextBox 198">
                <a:extLst>
                  <a:ext uri="{FF2B5EF4-FFF2-40B4-BE49-F238E27FC236}">
                    <a16:creationId xmlns:a16="http://schemas.microsoft.com/office/drawing/2014/main" id="{CF596687-0FB0-4EC8-9F47-F496B6FC3317}"/>
                  </a:ext>
                </a:extLst>
              </p:cNvPr>
              <p:cNvSpPr txBox="1"/>
              <p:nvPr/>
            </p:nvSpPr>
            <p:spPr>
              <a:xfrm>
                <a:off x="22650986" y="31705203"/>
                <a:ext cx="2164101" cy="584775"/>
              </a:xfrm>
              <a:prstGeom prst="rect">
                <a:avLst/>
              </a:prstGeom>
              <a:noFill/>
            </p:spPr>
            <p:txBody>
              <a:bodyPr wrap="square" rtlCol="0">
                <a:spAutoFit/>
              </a:bodyPr>
              <a:lstStyle/>
              <a:p>
                <a:pPr algn="ctr"/>
                <a:r>
                  <a:rPr lang="en-US" sz="3200" dirty="0">
                    <a:latin typeface="Garamond" panose="02020404030301010803" pitchFamily="18" charset="0"/>
                  </a:rPr>
                  <a:t>0.0 M NaCl</a:t>
                </a:r>
              </a:p>
            </p:txBody>
          </p:sp>
          <p:sp>
            <p:nvSpPr>
              <p:cNvPr id="200" name="Arrow: Right 199">
                <a:extLst>
                  <a:ext uri="{FF2B5EF4-FFF2-40B4-BE49-F238E27FC236}">
                    <a16:creationId xmlns:a16="http://schemas.microsoft.com/office/drawing/2014/main" id="{76103011-16C2-43DC-A565-6F868C7D32F7}"/>
                  </a:ext>
                </a:extLst>
              </p:cNvPr>
              <p:cNvSpPr/>
              <p:nvPr/>
            </p:nvSpPr>
            <p:spPr>
              <a:xfrm>
                <a:off x="22459846" y="30460532"/>
                <a:ext cx="2409210" cy="518357"/>
              </a:xfrm>
              <a:prstGeom prst="rightArrow">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latin typeface="Garamond" panose="02020404030301010803" pitchFamily="18" charset="0"/>
                </a:endParaRPr>
              </a:p>
            </p:txBody>
          </p:sp>
          <p:sp>
            <p:nvSpPr>
              <p:cNvPr id="204" name="TextBox 203">
                <a:extLst>
                  <a:ext uri="{FF2B5EF4-FFF2-40B4-BE49-F238E27FC236}">
                    <a16:creationId xmlns:a16="http://schemas.microsoft.com/office/drawing/2014/main" id="{8F7108F4-9E31-4FE0-9B17-5039AE9C14ED}"/>
                  </a:ext>
                </a:extLst>
              </p:cNvPr>
              <p:cNvSpPr txBox="1"/>
              <p:nvPr/>
            </p:nvSpPr>
            <p:spPr>
              <a:xfrm>
                <a:off x="22545435" y="29866302"/>
                <a:ext cx="2164101" cy="584775"/>
              </a:xfrm>
              <a:prstGeom prst="rect">
                <a:avLst/>
              </a:prstGeom>
              <a:noFill/>
            </p:spPr>
            <p:txBody>
              <a:bodyPr wrap="square" rtlCol="0">
                <a:spAutoFit/>
              </a:bodyPr>
              <a:lstStyle/>
              <a:p>
                <a:pPr algn="ctr"/>
                <a:r>
                  <a:rPr lang="en-US" sz="3200" dirty="0">
                    <a:latin typeface="Garamond" panose="02020404030301010803" pitchFamily="18" charset="0"/>
                  </a:rPr>
                  <a:t>3.0 M NaCl</a:t>
                </a:r>
              </a:p>
            </p:txBody>
          </p:sp>
        </p:grpSp>
      </p:grpSp>
      <p:grpSp>
        <p:nvGrpSpPr>
          <p:cNvPr id="230" name="Group 229">
            <a:extLst>
              <a:ext uri="{FF2B5EF4-FFF2-40B4-BE49-F238E27FC236}">
                <a16:creationId xmlns:a16="http://schemas.microsoft.com/office/drawing/2014/main" id="{65176806-4626-43D4-B67D-28ADB98CAEEE}"/>
              </a:ext>
            </a:extLst>
          </p:cNvPr>
          <p:cNvGrpSpPr/>
          <p:nvPr/>
        </p:nvGrpSpPr>
        <p:grpSpPr>
          <a:xfrm>
            <a:off x="32888742" y="29946593"/>
            <a:ext cx="2416587" cy="1112791"/>
            <a:chOff x="33277553" y="31152793"/>
            <a:chExt cx="2416587" cy="1112791"/>
          </a:xfrm>
        </p:grpSpPr>
        <p:sp>
          <p:nvSpPr>
            <p:cNvPr id="205" name="Arrow: Right 204">
              <a:extLst>
                <a:ext uri="{FF2B5EF4-FFF2-40B4-BE49-F238E27FC236}">
                  <a16:creationId xmlns:a16="http://schemas.microsoft.com/office/drawing/2014/main" id="{1009224C-78B1-4DFD-8A54-3823C9970A34}"/>
                </a:ext>
              </a:extLst>
            </p:cNvPr>
            <p:cNvSpPr/>
            <p:nvPr/>
          </p:nvSpPr>
          <p:spPr>
            <a:xfrm>
              <a:off x="33284930" y="31747227"/>
              <a:ext cx="2409210" cy="518357"/>
            </a:xfrm>
            <a:prstGeom prst="rightArrow">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latin typeface="Garamond" panose="02020404030301010803" pitchFamily="18" charset="0"/>
              </a:endParaRPr>
            </a:p>
          </p:txBody>
        </p:sp>
        <p:sp>
          <p:nvSpPr>
            <p:cNvPr id="206" name="TextBox 205">
              <a:extLst>
                <a:ext uri="{FF2B5EF4-FFF2-40B4-BE49-F238E27FC236}">
                  <a16:creationId xmlns:a16="http://schemas.microsoft.com/office/drawing/2014/main" id="{D91E053D-0C71-475A-B8EA-98DCE97D7429}"/>
                </a:ext>
              </a:extLst>
            </p:cNvPr>
            <p:cNvSpPr txBox="1"/>
            <p:nvPr/>
          </p:nvSpPr>
          <p:spPr>
            <a:xfrm>
              <a:off x="33277553" y="31152793"/>
              <a:ext cx="2164101" cy="584775"/>
            </a:xfrm>
            <a:prstGeom prst="rect">
              <a:avLst/>
            </a:prstGeom>
            <a:noFill/>
          </p:spPr>
          <p:txBody>
            <a:bodyPr wrap="square" rtlCol="0">
              <a:spAutoFit/>
            </a:bodyPr>
            <a:lstStyle/>
            <a:p>
              <a:pPr algn="ctr"/>
              <a:r>
                <a:rPr lang="en-US" sz="3200" dirty="0">
                  <a:latin typeface="Garamond" panose="02020404030301010803" pitchFamily="18" charset="0"/>
                </a:rPr>
                <a:t>0.5 M NaCl</a:t>
              </a:r>
            </a:p>
          </p:txBody>
        </p:sp>
      </p:grpSp>
      <p:grpSp>
        <p:nvGrpSpPr>
          <p:cNvPr id="207" name="Group 206">
            <a:extLst>
              <a:ext uri="{FF2B5EF4-FFF2-40B4-BE49-F238E27FC236}">
                <a16:creationId xmlns:a16="http://schemas.microsoft.com/office/drawing/2014/main" id="{C6C5DB97-DCCF-47EE-9230-4C973E19A499}"/>
              </a:ext>
            </a:extLst>
          </p:cNvPr>
          <p:cNvGrpSpPr/>
          <p:nvPr/>
        </p:nvGrpSpPr>
        <p:grpSpPr>
          <a:xfrm>
            <a:off x="38177929" y="29956252"/>
            <a:ext cx="2532983" cy="1175517"/>
            <a:chOff x="33161157" y="31090067"/>
            <a:chExt cx="2532983" cy="1175517"/>
          </a:xfrm>
        </p:grpSpPr>
        <p:sp>
          <p:nvSpPr>
            <p:cNvPr id="208" name="Arrow: Right 207">
              <a:extLst>
                <a:ext uri="{FF2B5EF4-FFF2-40B4-BE49-F238E27FC236}">
                  <a16:creationId xmlns:a16="http://schemas.microsoft.com/office/drawing/2014/main" id="{570F1226-13B6-45FE-A4C9-59727D026129}"/>
                </a:ext>
              </a:extLst>
            </p:cNvPr>
            <p:cNvSpPr/>
            <p:nvPr/>
          </p:nvSpPr>
          <p:spPr>
            <a:xfrm>
              <a:off x="33284930" y="31747227"/>
              <a:ext cx="2409210" cy="518357"/>
            </a:xfrm>
            <a:prstGeom prst="rightArrow">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latin typeface="Garamond" panose="02020404030301010803" pitchFamily="18" charset="0"/>
              </a:endParaRPr>
            </a:p>
          </p:txBody>
        </p:sp>
        <p:sp>
          <p:nvSpPr>
            <p:cNvPr id="209" name="TextBox 208">
              <a:extLst>
                <a:ext uri="{FF2B5EF4-FFF2-40B4-BE49-F238E27FC236}">
                  <a16:creationId xmlns:a16="http://schemas.microsoft.com/office/drawing/2014/main" id="{CDB74365-CDB0-4A33-B955-9A4A62B63DB4}"/>
                </a:ext>
              </a:extLst>
            </p:cNvPr>
            <p:cNvSpPr txBox="1"/>
            <p:nvPr/>
          </p:nvSpPr>
          <p:spPr>
            <a:xfrm>
              <a:off x="33161157" y="31090067"/>
              <a:ext cx="2476445" cy="584775"/>
            </a:xfrm>
            <a:prstGeom prst="rect">
              <a:avLst/>
            </a:prstGeom>
            <a:noFill/>
          </p:spPr>
          <p:txBody>
            <a:bodyPr wrap="square" rtlCol="0">
              <a:spAutoFit/>
            </a:bodyPr>
            <a:lstStyle/>
            <a:p>
              <a:pPr algn="ctr"/>
              <a:r>
                <a:rPr lang="en-US" sz="3200" dirty="0">
                  <a:latin typeface="Garamond" panose="02020404030301010803" pitchFamily="18" charset="0"/>
                </a:rPr>
                <a:t>0.75 M NaCl</a:t>
              </a:r>
            </a:p>
          </p:txBody>
        </p:sp>
      </p:grpSp>
      <p:sp>
        <p:nvSpPr>
          <p:cNvPr id="210" name="TextBox 209">
            <a:extLst>
              <a:ext uri="{FF2B5EF4-FFF2-40B4-BE49-F238E27FC236}">
                <a16:creationId xmlns:a16="http://schemas.microsoft.com/office/drawing/2014/main" id="{1A174667-F1A8-419A-89B4-D4B26167C0DD}"/>
              </a:ext>
            </a:extLst>
          </p:cNvPr>
          <p:cNvSpPr txBox="1"/>
          <p:nvPr/>
        </p:nvSpPr>
        <p:spPr>
          <a:xfrm>
            <a:off x="40819765" y="32105889"/>
            <a:ext cx="2854230" cy="584775"/>
          </a:xfrm>
          <a:prstGeom prst="rect">
            <a:avLst/>
          </a:prstGeom>
          <a:noFill/>
        </p:spPr>
        <p:txBody>
          <a:bodyPr wrap="square" rtlCol="0">
            <a:spAutoFit/>
          </a:bodyPr>
          <a:lstStyle/>
          <a:p>
            <a:pPr algn="ctr"/>
            <a:r>
              <a:rPr lang="en-US" sz="3200" b="1" dirty="0">
                <a:latin typeface="Garamond" panose="02020404030301010803" pitchFamily="18" charset="0"/>
              </a:rPr>
              <a:t>Collapsed  </a:t>
            </a:r>
          </a:p>
        </p:txBody>
      </p:sp>
      <p:sp>
        <p:nvSpPr>
          <p:cNvPr id="211" name="TextBox 210">
            <a:extLst>
              <a:ext uri="{FF2B5EF4-FFF2-40B4-BE49-F238E27FC236}">
                <a16:creationId xmlns:a16="http://schemas.microsoft.com/office/drawing/2014/main" id="{4DD92AA6-48CA-492A-AB64-6E6AB2920AC3}"/>
              </a:ext>
            </a:extLst>
          </p:cNvPr>
          <p:cNvSpPr txBox="1"/>
          <p:nvPr/>
        </p:nvSpPr>
        <p:spPr>
          <a:xfrm>
            <a:off x="29748266" y="32040875"/>
            <a:ext cx="2854230" cy="584775"/>
          </a:xfrm>
          <a:prstGeom prst="rect">
            <a:avLst/>
          </a:prstGeom>
          <a:noFill/>
        </p:spPr>
        <p:txBody>
          <a:bodyPr wrap="square" rtlCol="0">
            <a:spAutoFit/>
          </a:bodyPr>
          <a:lstStyle/>
          <a:p>
            <a:pPr algn="ctr"/>
            <a:r>
              <a:rPr lang="en-US" sz="3200" b="1" dirty="0">
                <a:latin typeface="Garamond" panose="02020404030301010803" pitchFamily="18" charset="0"/>
              </a:rPr>
              <a:t>Extended </a:t>
            </a:r>
          </a:p>
        </p:txBody>
      </p:sp>
      <p:sp>
        <p:nvSpPr>
          <p:cNvPr id="212" name="TextBox 211">
            <a:extLst>
              <a:ext uri="{FF2B5EF4-FFF2-40B4-BE49-F238E27FC236}">
                <a16:creationId xmlns:a16="http://schemas.microsoft.com/office/drawing/2014/main" id="{CC21F243-1322-43DB-80A7-D38983200696}"/>
              </a:ext>
            </a:extLst>
          </p:cNvPr>
          <p:cNvSpPr txBox="1"/>
          <p:nvPr/>
        </p:nvSpPr>
        <p:spPr>
          <a:xfrm>
            <a:off x="38272711" y="31211628"/>
            <a:ext cx="2381663" cy="584775"/>
          </a:xfrm>
          <a:prstGeom prst="rect">
            <a:avLst/>
          </a:prstGeom>
          <a:noFill/>
        </p:spPr>
        <p:txBody>
          <a:bodyPr wrap="square" rtlCol="0">
            <a:spAutoFit/>
          </a:bodyPr>
          <a:lstStyle/>
          <a:p>
            <a:pPr algn="ctr"/>
            <a:r>
              <a:rPr lang="en-US" sz="3200" dirty="0">
                <a:latin typeface="Garamond" panose="02020404030301010803" pitchFamily="18" charset="0"/>
              </a:rPr>
              <a:t>1.0 M NaCl</a:t>
            </a:r>
          </a:p>
        </p:txBody>
      </p:sp>
      <p:grpSp>
        <p:nvGrpSpPr>
          <p:cNvPr id="39" name="Group 38">
            <a:extLst>
              <a:ext uri="{FF2B5EF4-FFF2-40B4-BE49-F238E27FC236}">
                <a16:creationId xmlns:a16="http://schemas.microsoft.com/office/drawing/2014/main" id="{740B2F9F-555B-4FCC-97A3-44B4D3E79493}"/>
              </a:ext>
            </a:extLst>
          </p:cNvPr>
          <p:cNvGrpSpPr/>
          <p:nvPr/>
        </p:nvGrpSpPr>
        <p:grpSpPr>
          <a:xfrm>
            <a:off x="11155893" y="8702754"/>
            <a:ext cx="3220468" cy="2090043"/>
            <a:chOff x="10224989" y="8678574"/>
            <a:chExt cx="3220468" cy="2090043"/>
          </a:xfrm>
        </p:grpSpPr>
        <p:sp>
          <p:nvSpPr>
            <p:cNvPr id="234" name="Freeform: Shape 233">
              <a:extLst>
                <a:ext uri="{FF2B5EF4-FFF2-40B4-BE49-F238E27FC236}">
                  <a16:creationId xmlns:a16="http://schemas.microsoft.com/office/drawing/2014/main" id="{43BC7126-3C36-42DB-942C-546EAE808CE6}"/>
                </a:ext>
              </a:extLst>
            </p:cNvPr>
            <p:cNvSpPr/>
            <p:nvPr/>
          </p:nvSpPr>
          <p:spPr>
            <a:xfrm rot="20634043">
              <a:off x="12306073" y="8948373"/>
              <a:ext cx="816429" cy="1273628"/>
            </a:xfrm>
            <a:custGeom>
              <a:avLst/>
              <a:gdLst>
                <a:gd name="connsiteX0" fmla="*/ 0 w 816429"/>
                <a:gd name="connsiteY0" fmla="*/ 0 h 1273628"/>
                <a:gd name="connsiteX1" fmla="*/ 163286 w 816429"/>
                <a:gd name="connsiteY1" fmla="*/ 32657 h 1273628"/>
                <a:gd name="connsiteX2" fmla="*/ 228600 w 816429"/>
                <a:gd name="connsiteY2" fmla="*/ 130628 h 1273628"/>
                <a:gd name="connsiteX3" fmla="*/ 261257 w 816429"/>
                <a:gd name="connsiteY3" fmla="*/ 653143 h 1273628"/>
                <a:gd name="connsiteX4" fmla="*/ 359229 w 816429"/>
                <a:gd name="connsiteY4" fmla="*/ 718457 h 1273628"/>
                <a:gd name="connsiteX5" fmla="*/ 718457 w 816429"/>
                <a:gd name="connsiteY5" fmla="*/ 718457 h 1273628"/>
                <a:gd name="connsiteX6" fmla="*/ 783772 w 816429"/>
                <a:gd name="connsiteY6" fmla="*/ 914400 h 1273628"/>
                <a:gd name="connsiteX7" fmla="*/ 816429 w 816429"/>
                <a:gd name="connsiteY7" fmla="*/ 1273628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6429" h="1273628">
                  <a:moveTo>
                    <a:pt x="0" y="0"/>
                  </a:moveTo>
                  <a:cubicBezTo>
                    <a:pt x="54429" y="10886"/>
                    <a:pt x="115093" y="5118"/>
                    <a:pt x="163286" y="32657"/>
                  </a:cubicBezTo>
                  <a:cubicBezTo>
                    <a:pt x="197364" y="52130"/>
                    <a:pt x="222479" y="91859"/>
                    <a:pt x="228600" y="130628"/>
                  </a:cubicBezTo>
                  <a:cubicBezTo>
                    <a:pt x="255817" y="303004"/>
                    <a:pt x="223400" y="482787"/>
                    <a:pt x="261257" y="653143"/>
                  </a:cubicBezTo>
                  <a:cubicBezTo>
                    <a:pt x="269771" y="691457"/>
                    <a:pt x="326572" y="696686"/>
                    <a:pt x="359229" y="718457"/>
                  </a:cubicBezTo>
                  <a:cubicBezTo>
                    <a:pt x="448972" y="700508"/>
                    <a:pt x="632949" y="643638"/>
                    <a:pt x="718457" y="718457"/>
                  </a:cubicBezTo>
                  <a:cubicBezTo>
                    <a:pt x="770270" y="763793"/>
                    <a:pt x="783772" y="914400"/>
                    <a:pt x="783772" y="914400"/>
                  </a:cubicBezTo>
                  <a:lnTo>
                    <a:pt x="816429" y="1273628"/>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A6EC4BE-7223-4E54-83AA-047D08AE1134}"/>
                </a:ext>
              </a:extLst>
            </p:cNvPr>
            <p:cNvSpPr/>
            <p:nvPr/>
          </p:nvSpPr>
          <p:spPr>
            <a:xfrm rot="2310600">
              <a:off x="11277871" y="9105155"/>
              <a:ext cx="816429" cy="1273628"/>
            </a:xfrm>
            <a:custGeom>
              <a:avLst/>
              <a:gdLst>
                <a:gd name="connsiteX0" fmla="*/ 0 w 816429"/>
                <a:gd name="connsiteY0" fmla="*/ 0 h 1273628"/>
                <a:gd name="connsiteX1" fmla="*/ 163286 w 816429"/>
                <a:gd name="connsiteY1" fmla="*/ 32657 h 1273628"/>
                <a:gd name="connsiteX2" fmla="*/ 228600 w 816429"/>
                <a:gd name="connsiteY2" fmla="*/ 130628 h 1273628"/>
                <a:gd name="connsiteX3" fmla="*/ 261257 w 816429"/>
                <a:gd name="connsiteY3" fmla="*/ 653143 h 1273628"/>
                <a:gd name="connsiteX4" fmla="*/ 359229 w 816429"/>
                <a:gd name="connsiteY4" fmla="*/ 718457 h 1273628"/>
                <a:gd name="connsiteX5" fmla="*/ 718457 w 816429"/>
                <a:gd name="connsiteY5" fmla="*/ 718457 h 1273628"/>
                <a:gd name="connsiteX6" fmla="*/ 783772 w 816429"/>
                <a:gd name="connsiteY6" fmla="*/ 914400 h 1273628"/>
                <a:gd name="connsiteX7" fmla="*/ 816429 w 816429"/>
                <a:gd name="connsiteY7" fmla="*/ 1273628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6429" h="1273628">
                  <a:moveTo>
                    <a:pt x="0" y="0"/>
                  </a:moveTo>
                  <a:cubicBezTo>
                    <a:pt x="54429" y="10886"/>
                    <a:pt x="115093" y="5118"/>
                    <a:pt x="163286" y="32657"/>
                  </a:cubicBezTo>
                  <a:cubicBezTo>
                    <a:pt x="197364" y="52130"/>
                    <a:pt x="222479" y="91859"/>
                    <a:pt x="228600" y="130628"/>
                  </a:cubicBezTo>
                  <a:cubicBezTo>
                    <a:pt x="255817" y="303004"/>
                    <a:pt x="223400" y="482787"/>
                    <a:pt x="261257" y="653143"/>
                  </a:cubicBezTo>
                  <a:cubicBezTo>
                    <a:pt x="269771" y="691457"/>
                    <a:pt x="326572" y="696686"/>
                    <a:pt x="359229" y="718457"/>
                  </a:cubicBezTo>
                  <a:cubicBezTo>
                    <a:pt x="448972" y="700508"/>
                    <a:pt x="632949" y="643638"/>
                    <a:pt x="718457" y="718457"/>
                  </a:cubicBezTo>
                  <a:cubicBezTo>
                    <a:pt x="770270" y="763793"/>
                    <a:pt x="783772" y="914400"/>
                    <a:pt x="783772" y="914400"/>
                  </a:cubicBezTo>
                  <a:lnTo>
                    <a:pt x="816429" y="1273628"/>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65BFF63C-25EE-41CD-B109-11051B20196C}"/>
                </a:ext>
              </a:extLst>
            </p:cNvPr>
            <p:cNvSpPr/>
            <p:nvPr/>
          </p:nvSpPr>
          <p:spPr>
            <a:xfrm flipH="1">
              <a:off x="10409199" y="8960490"/>
              <a:ext cx="970372" cy="1273628"/>
            </a:xfrm>
            <a:custGeom>
              <a:avLst/>
              <a:gdLst>
                <a:gd name="connsiteX0" fmla="*/ 0 w 816429"/>
                <a:gd name="connsiteY0" fmla="*/ 0 h 1273628"/>
                <a:gd name="connsiteX1" fmla="*/ 163286 w 816429"/>
                <a:gd name="connsiteY1" fmla="*/ 32657 h 1273628"/>
                <a:gd name="connsiteX2" fmla="*/ 228600 w 816429"/>
                <a:gd name="connsiteY2" fmla="*/ 130628 h 1273628"/>
                <a:gd name="connsiteX3" fmla="*/ 261257 w 816429"/>
                <a:gd name="connsiteY3" fmla="*/ 653143 h 1273628"/>
                <a:gd name="connsiteX4" fmla="*/ 359229 w 816429"/>
                <a:gd name="connsiteY4" fmla="*/ 718457 h 1273628"/>
                <a:gd name="connsiteX5" fmla="*/ 718457 w 816429"/>
                <a:gd name="connsiteY5" fmla="*/ 718457 h 1273628"/>
                <a:gd name="connsiteX6" fmla="*/ 783772 w 816429"/>
                <a:gd name="connsiteY6" fmla="*/ 914400 h 1273628"/>
                <a:gd name="connsiteX7" fmla="*/ 816429 w 816429"/>
                <a:gd name="connsiteY7" fmla="*/ 1273628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6429" h="1273628">
                  <a:moveTo>
                    <a:pt x="0" y="0"/>
                  </a:moveTo>
                  <a:cubicBezTo>
                    <a:pt x="54429" y="10886"/>
                    <a:pt x="115093" y="5118"/>
                    <a:pt x="163286" y="32657"/>
                  </a:cubicBezTo>
                  <a:cubicBezTo>
                    <a:pt x="197364" y="52130"/>
                    <a:pt x="222479" y="91859"/>
                    <a:pt x="228600" y="130628"/>
                  </a:cubicBezTo>
                  <a:cubicBezTo>
                    <a:pt x="255817" y="303004"/>
                    <a:pt x="223400" y="482787"/>
                    <a:pt x="261257" y="653143"/>
                  </a:cubicBezTo>
                  <a:cubicBezTo>
                    <a:pt x="269771" y="691457"/>
                    <a:pt x="326572" y="696686"/>
                    <a:pt x="359229" y="718457"/>
                  </a:cubicBezTo>
                  <a:cubicBezTo>
                    <a:pt x="448972" y="700508"/>
                    <a:pt x="632949" y="643638"/>
                    <a:pt x="718457" y="718457"/>
                  </a:cubicBezTo>
                  <a:cubicBezTo>
                    <a:pt x="770270" y="763793"/>
                    <a:pt x="783772" y="914400"/>
                    <a:pt x="783772" y="914400"/>
                  </a:cubicBezTo>
                  <a:lnTo>
                    <a:pt x="816429" y="1273628"/>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ectangle 234">
              <a:extLst>
                <a:ext uri="{FF2B5EF4-FFF2-40B4-BE49-F238E27FC236}">
                  <a16:creationId xmlns:a16="http://schemas.microsoft.com/office/drawing/2014/main" id="{F9859A5F-E501-41A9-8AAA-60B139158F03}"/>
                </a:ext>
              </a:extLst>
            </p:cNvPr>
            <p:cNvSpPr/>
            <p:nvPr/>
          </p:nvSpPr>
          <p:spPr>
            <a:xfrm>
              <a:off x="10224989" y="8678574"/>
              <a:ext cx="3220468" cy="209004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latin typeface="Garamond" panose="02020404030301010803" pitchFamily="18" charset="0"/>
              </a:endParaRPr>
            </a:p>
          </p:txBody>
        </p:sp>
        <p:sp>
          <p:nvSpPr>
            <p:cNvPr id="249" name="TextBox 248">
              <a:extLst>
                <a:ext uri="{FF2B5EF4-FFF2-40B4-BE49-F238E27FC236}">
                  <a16:creationId xmlns:a16="http://schemas.microsoft.com/office/drawing/2014/main" id="{75B39C07-CB2C-470B-AC80-1A0AE318F4E3}"/>
                </a:ext>
              </a:extLst>
            </p:cNvPr>
            <p:cNvSpPr txBox="1"/>
            <p:nvPr/>
          </p:nvSpPr>
          <p:spPr>
            <a:xfrm>
              <a:off x="12024205" y="10147177"/>
              <a:ext cx="1373126" cy="584775"/>
            </a:xfrm>
            <a:prstGeom prst="rect">
              <a:avLst/>
            </a:prstGeom>
            <a:noFill/>
          </p:spPr>
          <p:txBody>
            <a:bodyPr wrap="square" rtlCol="0">
              <a:spAutoFit/>
            </a:bodyPr>
            <a:lstStyle/>
            <a:p>
              <a:r>
                <a:rPr lang="en-US" sz="3200" b="1" dirty="0">
                  <a:latin typeface="Garamond" panose="02020404030301010803" pitchFamily="18" charset="0"/>
                </a:rPr>
                <a:t>T &lt; T</a:t>
              </a:r>
              <a:r>
                <a:rPr lang="en-US" sz="3200" b="1" baseline="-25000" dirty="0">
                  <a:latin typeface="Garamond" panose="02020404030301010803" pitchFamily="18" charset="0"/>
                </a:rPr>
                <a:t>t</a:t>
              </a:r>
              <a:endParaRPr lang="en-US" sz="3200" dirty="0"/>
            </a:p>
          </p:txBody>
        </p:sp>
      </p:grpSp>
      <p:grpSp>
        <p:nvGrpSpPr>
          <p:cNvPr id="32" name="Group 31">
            <a:extLst>
              <a:ext uri="{FF2B5EF4-FFF2-40B4-BE49-F238E27FC236}">
                <a16:creationId xmlns:a16="http://schemas.microsoft.com/office/drawing/2014/main" id="{522E5333-161D-4F30-8BF8-05AA5C2CF5F5}"/>
              </a:ext>
            </a:extLst>
          </p:cNvPr>
          <p:cNvGrpSpPr/>
          <p:nvPr/>
        </p:nvGrpSpPr>
        <p:grpSpPr>
          <a:xfrm>
            <a:off x="15369566" y="8704460"/>
            <a:ext cx="3220468" cy="2090043"/>
            <a:chOff x="15562716" y="8601838"/>
            <a:chExt cx="3220468" cy="2090043"/>
          </a:xfrm>
        </p:grpSpPr>
        <p:sp>
          <p:nvSpPr>
            <p:cNvPr id="236" name="Rectangle 235">
              <a:extLst>
                <a:ext uri="{FF2B5EF4-FFF2-40B4-BE49-F238E27FC236}">
                  <a16:creationId xmlns:a16="http://schemas.microsoft.com/office/drawing/2014/main" id="{3D2E6E34-368D-432C-9C95-02D355509CC3}"/>
                </a:ext>
              </a:extLst>
            </p:cNvPr>
            <p:cNvSpPr/>
            <p:nvPr/>
          </p:nvSpPr>
          <p:spPr>
            <a:xfrm>
              <a:off x="15562716" y="8601838"/>
              <a:ext cx="3220468" cy="209004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latin typeface="Garamond" panose="02020404030301010803" pitchFamily="18" charset="0"/>
              </a:endParaRPr>
            </a:p>
          </p:txBody>
        </p:sp>
        <p:grpSp>
          <p:nvGrpSpPr>
            <p:cNvPr id="248" name="Group 247">
              <a:extLst>
                <a:ext uri="{FF2B5EF4-FFF2-40B4-BE49-F238E27FC236}">
                  <a16:creationId xmlns:a16="http://schemas.microsoft.com/office/drawing/2014/main" id="{DE969078-9E2E-4798-AE68-A408CCFA1FE5}"/>
                </a:ext>
              </a:extLst>
            </p:cNvPr>
            <p:cNvGrpSpPr/>
            <p:nvPr/>
          </p:nvGrpSpPr>
          <p:grpSpPr>
            <a:xfrm>
              <a:off x="16675903" y="9021988"/>
              <a:ext cx="1110339" cy="1133087"/>
              <a:chOff x="16965988" y="9089677"/>
              <a:chExt cx="1110339" cy="1133087"/>
            </a:xfrm>
          </p:grpSpPr>
          <p:sp>
            <p:nvSpPr>
              <p:cNvPr id="238" name="Freeform: Shape 237">
                <a:extLst>
                  <a:ext uri="{FF2B5EF4-FFF2-40B4-BE49-F238E27FC236}">
                    <a16:creationId xmlns:a16="http://schemas.microsoft.com/office/drawing/2014/main" id="{D322D385-9937-46BD-AFD9-81E67BE668A4}"/>
                  </a:ext>
                </a:extLst>
              </p:cNvPr>
              <p:cNvSpPr/>
              <p:nvPr/>
            </p:nvSpPr>
            <p:spPr>
              <a:xfrm>
                <a:off x="16965988" y="9599141"/>
                <a:ext cx="510204" cy="623623"/>
              </a:xfrm>
              <a:custGeom>
                <a:avLst/>
                <a:gdLst>
                  <a:gd name="connsiteX0" fmla="*/ 0 w 493345"/>
                  <a:gd name="connsiteY0" fmla="*/ 34874 h 1243188"/>
                  <a:gd name="connsiteX1" fmla="*/ 293914 w 493345"/>
                  <a:gd name="connsiteY1" fmla="*/ 34874 h 1243188"/>
                  <a:gd name="connsiteX2" fmla="*/ 163286 w 493345"/>
                  <a:gd name="connsiteY2" fmla="*/ 296131 h 1243188"/>
                  <a:gd name="connsiteX3" fmla="*/ 32657 w 493345"/>
                  <a:gd name="connsiteY3" fmla="*/ 426760 h 1243188"/>
                  <a:gd name="connsiteX4" fmla="*/ 65314 w 493345"/>
                  <a:gd name="connsiteY4" fmla="*/ 688017 h 1243188"/>
                  <a:gd name="connsiteX5" fmla="*/ 391886 w 493345"/>
                  <a:gd name="connsiteY5" fmla="*/ 785988 h 1243188"/>
                  <a:gd name="connsiteX6" fmla="*/ 457200 w 493345"/>
                  <a:gd name="connsiteY6" fmla="*/ 851303 h 1243188"/>
                  <a:gd name="connsiteX7" fmla="*/ 457200 w 493345"/>
                  <a:gd name="connsiteY7" fmla="*/ 1177874 h 1243188"/>
                  <a:gd name="connsiteX8" fmla="*/ 359228 w 493345"/>
                  <a:gd name="connsiteY8" fmla="*/ 1243188 h 1243188"/>
                  <a:gd name="connsiteX9" fmla="*/ 65314 w 493345"/>
                  <a:gd name="connsiteY9" fmla="*/ 1047245 h 1243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3345" h="1243188">
                    <a:moveTo>
                      <a:pt x="0" y="34874"/>
                    </a:moveTo>
                    <a:cubicBezTo>
                      <a:pt x="19679" y="30938"/>
                      <a:pt x="261145" y="-41587"/>
                      <a:pt x="293914" y="34874"/>
                    </a:cubicBezTo>
                    <a:cubicBezTo>
                      <a:pt x="372373" y="217946"/>
                      <a:pt x="246663" y="224665"/>
                      <a:pt x="163286" y="296131"/>
                    </a:cubicBezTo>
                    <a:cubicBezTo>
                      <a:pt x="116532" y="336206"/>
                      <a:pt x="32657" y="426760"/>
                      <a:pt x="32657" y="426760"/>
                    </a:cubicBezTo>
                    <a:cubicBezTo>
                      <a:pt x="43543" y="513846"/>
                      <a:pt x="26065" y="609519"/>
                      <a:pt x="65314" y="688017"/>
                    </a:cubicBezTo>
                    <a:cubicBezTo>
                      <a:pt x="99833" y="757054"/>
                      <a:pt x="359201" y="780541"/>
                      <a:pt x="391886" y="785988"/>
                    </a:cubicBezTo>
                    <a:cubicBezTo>
                      <a:pt x="413657" y="807760"/>
                      <a:pt x="441359" y="824901"/>
                      <a:pt x="457200" y="851303"/>
                    </a:cubicBezTo>
                    <a:cubicBezTo>
                      <a:pt x="513249" y="944719"/>
                      <a:pt x="496847" y="1088668"/>
                      <a:pt x="457200" y="1177874"/>
                    </a:cubicBezTo>
                    <a:cubicBezTo>
                      <a:pt x="441259" y="1213740"/>
                      <a:pt x="391885" y="1221417"/>
                      <a:pt x="359228" y="1243188"/>
                    </a:cubicBezTo>
                    <a:cubicBezTo>
                      <a:pt x="22808" y="1168428"/>
                      <a:pt x="65314" y="1278235"/>
                      <a:pt x="65314" y="1047245"/>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1CA49623-84E4-4793-B288-136569732F3C}"/>
                  </a:ext>
                </a:extLst>
              </p:cNvPr>
              <p:cNvSpPr/>
              <p:nvPr/>
            </p:nvSpPr>
            <p:spPr>
              <a:xfrm rot="18883180">
                <a:off x="17279105" y="8950705"/>
                <a:ext cx="658250" cy="936194"/>
              </a:xfrm>
              <a:custGeom>
                <a:avLst/>
                <a:gdLst>
                  <a:gd name="connsiteX0" fmla="*/ 0 w 493345"/>
                  <a:gd name="connsiteY0" fmla="*/ 34874 h 1243188"/>
                  <a:gd name="connsiteX1" fmla="*/ 293914 w 493345"/>
                  <a:gd name="connsiteY1" fmla="*/ 34874 h 1243188"/>
                  <a:gd name="connsiteX2" fmla="*/ 163286 w 493345"/>
                  <a:gd name="connsiteY2" fmla="*/ 296131 h 1243188"/>
                  <a:gd name="connsiteX3" fmla="*/ 32657 w 493345"/>
                  <a:gd name="connsiteY3" fmla="*/ 426760 h 1243188"/>
                  <a:gd name="connsiteX4" fmla="*/ 65314 w 493345"/>
                  <a:gd name="connsiteY4" fmla="*/ 688017 h 1243188"/>
                  <a:gd name="connsiteX5" fmla="*/ 391886 w 493345"/>
                  <a:gd name="connsiteY5" fmla="*/ 785988 h 1243188"/>
                  <a:gd name="connsiteX6" fmla="*/ 457200 w 493345"/>
                  <a:gd name="connsiteY6" fmla="*/ 851303 h 1243188"/>
                  <a:gd name="connsiteX7" fmla="*/ 457200 w 493345"/>
                  <a:gd name="connsiteY7" fmla="*/ 1177874 h 1243188"/>
                  <a:gd name="connsiteX8" fmla="*/ 359228 w 493345"/>
                  <a:gd name="connsiteY8" fmla="*/ 1243188 h 1243188"/>
                  <a:gd name="connsiteX9" fmla="*/ 65314 w 493345"/>
                  <a:gd name="connsiteY9" fmla="*/ 1047245 h 1243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3345" h="1243188">
                    <a:moveTo>
                      <a:pt x="0" y="34874"/>
                    </a:moveTo>
                    <a:cubicBezTo>
                      <a:pt x="19679" y="30938"/>
                      <a:pt x="261145" y="-41587"/>
                      <a:pt x="293914" y="34874"/>
                    </a:cubicBezTo>
                    <a:cubicBezTo>
                      <a:pt x="372373" y="217946"/>
                      <a:pt x="246663" y="224665"/>
                      <a:pt x="163286" y="296131"/>
                    </a:cubicBezTo>
                    <a:cubicBezTo>
                      <a:pt x="116532" y="336206"/>
                      <a:pt x="32657" y="426760"/>
                      <a:pt x="32657" y="426760"/>
                    </a:cubicBezTo>
                    <a:cubicBezTo>
                      <a:pt x="43543" y="513846"/>
                      <a:pt x="26065" y="609519"/>
                      <a:pt x="65314" y="688017"/>
                    </a:cubicBezTo>
                    <a:cubicBezTo>
                      <a:pt x="99833" y="757054"/>
                      <a:pt x="359201" y="780541"/>
                      <a:pt x="391886" y="785988"/>
                    </a:cubicBezTo>
                    <a:cubicBezTo>
                      <a:pt x="413657" y="807760"/>
                      <a:pt x="441359" y="824901"/>
                      <a:pt x="457200" y="851303"/>
                    </a:cubicBezTo>
                    <a:cubicBezTo>
                      <a:pt x="513249" y="944719"/>
                      <a:pt x="496847" y="1088668"/>
                      <a:pt x="457200" y="1177874"/>
                    </a:cubicBezTo>
                    <a:cubicBezTo>
                      <a:pt x="441259" y="1213740"/>
                      <a:pt x="391885" y="1221417"/>
                      <a:pt x="359228" y="1243188"/>
                    </a:cubicBezTo>
                    <a:cubicBezTo>
                      <a:pt x="22808" y="1168428"/>
                      <a:pt x="65314" y="1278235"/>
                      <a:pt x="65314" y="1047245"/>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F25B2A63-97FF-4AC7-A555-F1DB04AB2EFA}"/>
                  </a:ext>
                </a:extLst>
              </p:cNvPr>
              <p:cNvSpPr/>
              <p:nvPr/>
            </p:nvSpPr>
            <p:spPr>
              <a:xfrm rot="9678274">
                <a:off x="17024919" y="9218109"/>
                <a:ext cx="482178" cy="705254"/>
              </a:xfrm>
              <a:custGeom>
                <a:avLst/>
                <a:gdLst>
                  <a:gd name="connsiteX0" fmla="*/ 0 w 493345"/>
                  <a:gd name="connsiteY0" fmla="*/ 34874 h 1243188"/>
                  <a:gd name="connsiteX1" fmla="*/ 293914 w 493345"/>
                  <a:gd name="connsiteY1" fmla="*/ 34874 h 1243188"/>
                  <a:gd name="connsiteX2" fmla="*/ 163286 w 493345"/>
                  <a:gd name="connsiteY2" fmla="*/ 296131 h 1243188"/>
                  <a:gd name="connsiteX3" fmla="*/ 32657 w 493345"/>
                  <a:gd name="connsiteY3" fmla="*/ 426760 h 1243188"/>
                  <a:gd name="connsiteX4" fmla="*/ 65314 w 493345"/>
                  <a:gd name="connsiteY4" fmla="*/ 688017 h 1243188"/>
                  <a:gd name="connsiteX5" fmla="*/ 391886 w 493345"/>
                  <a:gd name="connsiteY5" fmla="*/ 785988 h 1243188"/>
                  <a:gd name="connsiteX6" fmla="*/ 457200 w 493345"/>
                  <a:gd name="connsiteY6" fmla="*/ 851303 h 1243188"/>
                  <a:gd name="connsiteX7" fmla="*/ 457200 w 493345"/>
                  <a:gd name="connsiteY7" fmla="*/ 1177874 h 1243188"/>
                  <a:gd name="connsiteX8" fmla="*/ 359228 w 493345"/>
                  <a:gd name="connsiteY8" fmla="*/ 1243188 h 1243188"/>
                  <a:gd name="connsiteX9" fmla="*/ 65314 w 493345"/>
                  <a:gd name="connsiteY9" fmla="*/ 1047245 h 1243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3345" h="1243188">
                    <a:moveTo>
                      <a:pt x="0" y="34874"/>
                    </a:moveTo>
                    <a:cubicBezTo>
                      <a:pt x="19679" y="30938"/>
                      <a:pt x="261145" y="-41587"/>
                      <a:pt x="293914" y="34874"/>
                    </a:cubicBezTo>
                    <a:cubicBezTo>
                      <a:pt x="372373" y="217946"/>
                      <a:pt x="246663" y="224665"/>
                      <a:pt x="163286" y="296131"/>
                    </a:cubicBezTo>
                    <a:cubicBezTo>
                      <a:pt x="116532" y="336206"/>
                      <a:pt x="32657" y="426760"/>
                      <a:pt x="32657" y="426760"/>
                    </a:cubicBezTo>
                    <a:cubicBezTo>
                      <a:pt x="43543" y="513846"/>
                      <a:pt x="26065" y="609519"/>
                      <a:pt x="65314" y="688017"/>
                    </a:cubicBezTo>
                    <a:cubicBezTo>
                      <a:pt x="99833" y="757054"/>
                      <a:pt x="359201" y="780541"/>
                      <a:pt x="391886" y="785988"/>
                    </a:cubicBezTo>
                    <a:cubicBezTo>
                      <a:pt x="413657" y="807760"/>
                      <a:pt x="441359" y="824901"/>
                      <a:pt x="457200" y="851303"/>
                    </a:cubicBezTo>
                    <a:cubicBezTo>
                      <a:pt x="513249" y="944719"/>
                      <a:pt x="496847" y="1088668"/>
                      <a:pt x="457200" y="1177874"/>
                    </a:cubicBezTo>
                    <a:cubicBezTo>
                      <a:pt x="441259" y="1213740"/>
                      <a:pt x="391885" y="1221417"/>
                      <a:pt x="359228" y="1243188"/>
                    </a:cubicBezTo>
                    <a:cubicBezTo>
                      <a:pt x="22808" y="1168428"/>
                      <a:pt x="65314" y="1278235"/>
                      <a:pt x="65314" y="1047245"/>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2" name="TextBox 251">
              <a:extLst>
                <a:ext uri="{FF2B5EF4-FFF2-40B4-BE49-F238E27FC236}">
                  <a16:creationId xmlns:a16="http://schemas.microsoft.com/office/drawing/2014/main" id="{C92E9C75-1B61-426F-BD39-FB59129B42CF}"/>
                </a:ext>
              </a:extLst>
            </p:cNvPr>
            <p:cNvSpPr txBox="1"/>
            <p:nvPr/>
          </p:nvSpPr>
          <p:spPr>
            <a:xfrm>
              <a:off x="17384435" y="10034609"/>
              <a:ext cx="1382431" cy="584775"/>
            </a:xfrm>
            <a:prstGeom prst="rect">
              <a:avLst/>
            </a:prstGeom>
            <a:noFill/>
          </p:spPr>
          <p:txBody>
            <a:bodyPr wrap="square" rtlCol="0">
              <a:spAutoFit/>
            </a:bodyPr>
            <a:lstStyle/>
            <a:p>
              <a:r>
                <a:rPr lang="en-US" sz="3200" b="1" dirty="0">
                  <a:latin typeface="Garamond" panose="02020404030301010803" pitchFamily="18" charset="0"/>
                </a:rPr>
                <a:t>T &gt; T</a:t>
              </a:r>
              <a:r>
                <a:rPr lang="en-US" sz="3200" b="1" baseline="-25000" dirty="0">
                  <a:latin typeface="Garamond" panose="02020404030301010803" pitchFamily="18" charset="0"/>
                </a:rPr>
                <a:t>t</a:t>
              </a:r>
              <a:endParaRPr lang="en-US" sz="3200" dirty="0"/>
            </a:p>
          </p:txBody>
        </p:sp>
      </p:grpSp>
      <p:grpSp>
        <p:nvGrpSpPr>
          <p:cNvPr id="40" name="Group 39">
            <a:extLst>
              <a:ext uri="{FF2B5EF4-FFF2-40B4-BE49-F238E27FC236}">
                <a16:creationId xmlns:a16="http://schemas.microsoft.com/office/drawing/2014/main" id="{307B1051-4620-428D-B731-8C11DA64641A}"/>
              </a:ext>
            </a:extLst>
          </p:cNvPr>
          <p:cNvGrpSpPr/>
          <p:nvPr/>
        </p:nvGrpSpPr>
        <p:grpSpPr>
          <a:xfrm>
            <a:off x="619848" y="7640611"/>
            <a:ext cx="7021441" cy="1766578"/>
            <a:chOff x="937086" y="8170049"/>
            <a:chExt cx="7021441" cy="1766578"/>
          </a:xfrm>
        </p:grpSpPr>
        <p:grpSp>
          <p:nvGrpSpPr>
            <p:cNvPr id="27" name="Group 26">
              <a:extLst>
                <a:ext uri="{FF2B5EF4-FFF2-40B4-BE49-F238E27FC236}">
                  <a16:creationId xmlns:a16="http://schemas.microsoft.com/office/drawing/2014/main" id="{BDCF46FE-4261-4A39-8B85-CF99A4A7CB30}"/>
                </a:ext>
              </a:extLst>
            </p:cNvPr>
            <p:cNvGrpSpPr/>
            <p:nvPr/>
          </p:nvGrpSpPr>
          <p:grpSpPr>
            <a:xfrm>
              <a:off x="3293532" y="8268522"/>
              <a:ext cx="2584391" cy="958207"/>
              <a:chOff x="2151937" y="8082748"/>
              <a:chExt cx="2622088" cy="977053"/>
            </a:xfrm>
          </p:grpSpPr>
          <p:sp>
            <p:nvSpPr>
              <p:cNvPr id="15" name="TextBox 14">
                <a:extLst>
                  <a:ext uri="{FF2B5EF4-FFF2-40B4-BE49-F238E27FC236}">
                    <a16:creationId xmlns:a16="http://schemas.microsoft.com/office/drawing/2014/main" id="{3B6C0B1C-55F6-4351-8E69-022CC2A7472E}"/>
                  </a:ext>
                </a:extLst>
              </p:cNvPr>
              <p:cNvSpPr txBox="1"/>
              <p:nvPr/>
            </p:nvSpPr>
            <p:spPr>
              <a:xfrm>
                <a:off x="2151937" y="8082748"/>
                <a:ext cx="1274050" cy="847341"/>
              </a:xfrm>
              <a:prstGeom prst="rect">
                <a:avLst/>
              </a:prstGeom>
              <a:noFill/>
            </p:spPr>
            <p:txBody>
              <a:bodyPr wrap="square" rtlCol="0">
                <a:spAutoFit/>
              </a:bodyPr>
              <a:lstStyle/>
              <a:p>
                <a:r>
                  <a:rPr lang="en-US" sz="4800" b="1" dirty="0">
                    <a:latin typeface="Garamond" panose="02020404030301010803" pitchFamily="18" charset="0"/>
                  </a:rPr>
                  <a:t>I40</a:t>
                </a:r>
              </a:p>
            </p:txBody>
          </p:sp>
          <p:sp>
            <p:nvSpPr>
              <p:cNvPr id="196" name="Freeform: Shape 195">
                <a:extLst>
                  <a:ext uri="{FF2B5EF4-FFF2-40B4-BE49-F238E27FC236}">
                    <a16:creationId xmlns:a16="http://schemas.microsoft.com/office/drawing/2014/main" id="{1EFF6169-4E13-476D-B87B-BA3D91F3789A}"/>
                  </a:ext>
                </a:extLst>
              </p:cNvPr>
              <p:cNvSpPr/>
              <p:nvPr/>
            </p:nvSpPr>
            <p:spPr>
              <a:xfrm rot="3328712" flipH="1">
                <a:off x="3652025" y="7937801"/>
                <a:ext cx="970372" cy="1273628"/>
              </a:xfrm>
              <a:custGeom>
                <a:avLst/>
                <a:gdLst>
                  <a:gd name="connsiteX0" fmla="*/ 0 w 816429"/>
                  <a:gd name="connsiteY0" fmla="*/ 0 h 1273628"/>
                  <a:gd name="connsiteX1" fmla="*/ 163286 w 816429"/>
                  <a:gd name="connsiteY1" fmla="*/ 32657 h 1273628"/>
                  <a:gd name="connsiteX2" fmla="*/ 228600 w 816429"/>
                  <a:gd name="connsiteY2" fmla="*/ 130628 h 1273628"/>
                  <a:gd name="connsiteX3" fmla="*/ 261257 w 816429"/>
                  <a:gd name="connsiteY3" fmla="*/ 653143 h 1273628"/>
                  <a:gd name="connsiteX4" fmla="*/ 359229 w 816429"/>
                  <a:gd name="connsiteY4" fmla="*/ 718457 h 1273628"/>
                  <a:gd name="connsiteX5" fmla="*/ 718457 w 816429"/>
                  <a:gd name="connsiteY5" fmla="*/ 718457 h 1273628"/>
                  <a:gd name="connsiteX6" fmla="*/ 783772 w 816429"/>
                  <a:gd name="connsiteY6" fmla="*/ 914400 h 1273628"/>
                  <a:gd name="connsiteX7" fmla="*/ 816429 w 816429"/>
                  <a:gd name="connsiteY7" fmla="*/ 1273628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6429" h="1273628">
                    <a:moveTo>
                      <a:pt x="0" y="0"/>
                    </a:moveTo>
                    <a:cubicBezTo>
                      <a:pt x="54429" y="10886"/>
                      <a:pt x="115093" y="5118"/>
                      <a:pt x="163286" y="32657"/>
                    </a:cubicBezTo>
                    <a:cubicBezTo>
                      <a:pt x="197364" y="52130"/>
                      <a:pt x="222479" y="91859"/>
                      <a:pt x="228600" y="130628"/>
                    </a:cubicBezTo>
                    <a:cubicBezTo>
                      <a:pt x="255817" y="303004"/>
                      <a:pt x="223400" y="482787"/>
                      <a:pt x="261257" y="653143"/>
                    </a:cubicBezTo>
                    <a:cubicBezTo>
                      <a:pt x="269771" y="691457"/>
                      <a:pt x="326572" y="696686"/>
                      <a:pt x="359229" y="718457"/>
                    </a:cubicBezTo>
                    <a:cubicBezTo>
                      <a:pt x="448972" y="700508"/>
                      <a:pt x="632949" y="643638"/>
                      <a:pt x="718457" y="718457"/>
                    </a:cubicBezTo>
                    <a:cubicBezTo>
                      <a:pt x="770270" y="763793"/>
                      <a:pt x="783772" y="914400"/>
                      <a:pt x="783772" y="914400"/>
                    </a:cubicBezTo>
                    <a:lnTo>
                      <a:pt x="816429" y="1273628"/>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2" name="Rectangle 231">
              <a:extLst>
                <a:ext uri="{FF2B5EF4-FFF2-40B4-BE49-F238E27FC236}">
                  <a16:creationId xmlns:a16="http://schemas.microsoft.com/office/drawing/2014/main" id="{401B3D91-CA59-4661-9A81-D96B473A0069}"/>
                </a:ext>
              </a:extLst>
            </p:cNvPr>
            <p:cNvSpPr/>
            <p:nvPr/>
          </p:nvSpPr>
          <p:spPr>
            <a:xfrm>
              <a:off x="937086" y="8170049"/>
              <a:ext cx="7021441" cy="176657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latin typeface="Garamond" panose="02020404030301010803" pitchFamily="18" charset="0"/>
              </a:endParaRPr>
            </a:p>
          </p:txBody>
        </p:sp>
        <p:sp>
          <p:nvSpPr>
            <p:cNvPr id="216" name="TextBox 215">
              <a:extLst>
                <a:ext uri="{FF2B5EF4-FFF2-40B4-BE49-F238E27FC236}">
                  <a16:creationId xmlns:a16="http://schemas.microsoft.com/office/drawing/2014/main" id="{8A1AF891-7036-44F1-A29A-95B471D5F1C1}"/>
                </a:ext>
              </a:extLst>
            </p:cNvPr>
            <p:cNvSpPr txBox="1"/>
            <p:nvPr/>
          </p:nvSpPr>
          <p:spPr>
            <a:xfrm>
              <a:off x="1485741" y="9063659"/>
              <a:ext cx="5827705" cy="769441"/>
            </a:xfrm>
            <a:prstGeom prst="rect">
              <a:avLst/>
            </a:prstGeom>
            <a:noFill/>
          </p:spPr>
          <p:txBody>
            <a:bodyPr wrap="square" rtlCol="0">
              <a:spAutoFit/>
            </a:bodyPr>
            <a:lstStyle/>
            <a:p>
              <a:pPr algn="ctr"/>
              <a:r>
                <a:rPr lang="en-US" sz="4400" b="1" i="1" dirty="0">
                  <a:latin typeface="Garamond" panose="02020404030301010803" pitchFamily="18" charset="0"/>
                </a:rPr>
                <a:t>(Val-Pro-</a:t>
              </a:r>
              <a:r>
                <a:rPr lang="en-US" sz="4400" b="1" i="1" dirty="0" err="1">
                  <a:latin typeface="Garamond" panose="02020404030301010803" pitchFamily="18" charset="0"/>
                </a:rPr>
                <a:t>Gly</a:t>
              </a:r>
              <a:r>
                <a:rPr lang="en-US" sz="4400" b="1" i="1" dirty="0">
                  <a:latin typeface="Garamond" panose="02020404030301010803" pitchFamily="18" charset="0"/>
                </a:rPr>
                <a:t>-Ile-</a:t>
              </a:r>
              <a:r>
                <a:rPr lang="en-US" sz="4400" b="1" i="1" dirty="0" err="1">
                  <a:latin typeface="Garamond" panose="02020404030301010803" pitchFamily="18" charset="0"/>
                </a:rPr>
                <a:t>Gly</a:t>
              </a:r>
              <a:r>
                <a:rPr lang="en-US" sz="4400" b="1" i="1" dirty="0">
                  <a:latin typeface="Garamond" panose="02020404030301010803" pitchFamily="18" charset="0"/>
                </a:rPr>
                <a:t>)</a:t>
              </a:r>
              <a:r>
                <a:rPr lang="en-US" sz="4400" b="1" i="1" baseline="-25000" dirty="0">
                  <a:latin typeface="Garamond" panose="02020404030301010803" pitchFamily="18" charset="0"/>
                </a:rPr>
                <a:t>40</a:t>
              </a:r>
            </a:p>
          </p:txBody>
        </p:sp>
      </p:grpSp>
      <p:grpSp>
        <p:nvGrpSpPr>
          <p:cNvPr id="55" name="Group 54">
            <a:extLst>
              <a:ext uri="{FF2B5EF4-FFF2-40B4-BE49-F238E27FC236}">
                <a16:creationId xmlns:a16="http://schemas.microsoft.com/office/drawing/2014/main" id="{59698B4F-2DF1-4BF7-A2F9-EBF3D5588E5E}"/>
              </a:ext>
            </a:extLst>
          </p:cNvPr>
          <p:cNvGrpSpPr/>
          <p:nvPr/>
        </p:nvGrpSpPr>
        <p:grpSpPr>
          <a:xfrm>
            <a:off x="1123731" y="21340047"/>
            <a:ext cx="13428730" cy="1407806"/>
            <a:chOff x="997832" y="21255922"/>
            <a:chExt cx="13428730" cy="1407806"/>
          </a:xfrm>
        </p:grpSpPr>
        <p:grpSp>
          <p:nvGrpSpPr>
            <p:cNvPr id="52" name="Group 51">
              <a:extLst>
                <a:ext uri="{FF2B5EF4-FFF2-40B4-BE49-F238E27FC236}">
                  <a16:creationId xmlns:a16="http://schemas.microsoft.com/office/drawing/2014/main" id="{A9CD32B5-F81F-436A-B60E-118472E3118E}"/>
                </a:ext>
              </a:extLst>
            </p:cNvPr>
            <p:cNvGrpSpPr/>
            <p:nvPr/>
          </p:nvGrpSpPr>
          <p:grpSpPr>
            <a:xfrm>
              <a:off x="5302699" y="22371691"/>
              <a:ext cx="3922236" cy="292037"/>
              <a:chOff x="4286826" y="21831272"/>
              <a:chExt cx="3922236" cy="292037"/>
            </a:xfrm>
          </p:grpSpPr>
          <p:cxnSp>
            <p:nvCxnSpPr>
              <p:cNvPr id="41" name="Straight Arrow Connector 40">
                <a:extLst>
                  <a:ext uri="{FF2B5EF4-FFF2-40B4-BE49-F238E27FC236}">
                    <a16:creationId xmlns:a16="http://schemas.microsoft.com/office/drawing/2014/main" id="{9E2B5233-FF3A-4DDF-B6FA-5CAB74CCFC32}"/>
                  </a:ext>
                </a:extLst>
              </p:cNvPr>
              <p:cNvCxnSpPr>
                <a:cxnSpLocks/>
              </p:cNvCxnSpPr>
              <p:nvPr/>
            </p:nvCxnSpPr>
            <p:spPr>
              <a:xfrm>
                <a:off x="7322829" y="22052823"/>
                <a:ext cx="886233"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Plus Sign 49">
                <a:extLst>
                  <a:ext uri="{FF2B5EF4-FFF2-40B4-BE49-F238E27FC236}">
                    <a16:creationId xmlns:a16="http://schemas.microsoft.com/office/drawing/2014/main" id="{A761853F-EE9F-4DF4-86A4-E5B1CEC5586C}"/>
                  </a:ext>
                </a:extLst>
              </p:cNvPr>
              <p:cNvSpPr>
                <a:spLocks noChangeAspect="1"/>
              </p:cNvSpPr>
              <p:nvPr/>
            </p:nvSpPr>
            <p:spPr>
              <a:xfrm>
                <a:off x="4286826" y="21831272"/>
                <a:ext cx="283985" cy="292037"/>
              </a:xfrm>
              <a:prstGeom prst="mathPlus">
                <a:avLst>
                  <a:gd name="adj1" fmla="val 65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latin typeface="Garamond" panose="02020404030301010803" pitchFamily="18" charset="0"/>
                </a:endParaRPr>
              </a:p>
            </p:txBody>
          </p:sp>
        </p:grpSp>
        <p:sp>
          <p:nvSpPr>
            <p:cNvPr id="53" name="TextBox 52">
              <a:extLst>
                <a:ext uri="{FF2B5EF4-FFF2-40B4-BE49-F238E27FC236}">
                  <a16:creationId xmlns:a16="http://schemas.microsoft.com/office/drawing/2014/main" id="{C6632475-6A18-42CC-83F5-F521905D4020}"/>
                </a:ext>
              </a:extLst>
            </p:cNvPr>
            <p:cNvSpPr txBox="1"/>
            <p:nvPr/>
          </p:nvSpPr>
          <p:spPr>
            <a:xfrm>
              <a:off x="997832" y="21255922"/>
              <a:ext cx="13428730" cy="584775"/>
            </a:xfrm>
            <a:prstGeom prst="rect">
              <a:avLst/>
            </a:prstGeom>
            <a:noFill/>
          </p:spPr>
          <p:txBody>
            <a:bodyPr wrap="square" rtlCol="0">
              <a:spAutoFit/>
            </a:bodyPr>
            <a:lstStyle/>
            <a:p>
              <a:pPr algn="ctr"/>
              <a:r>
                <a:rPr lang="en-US" sz="3200" b="1" dirty="0">
                  <a:latin typeface="Garamond" panose="02020404030301010803" pitchFamily="18" charset="0"/>
                </a:rPr>
                <a:t>I40-Blocked: </a:t>
              </a:r>
              <a:r>
                <a:rPr lang="en-US" sz="3200" dirty="0">
                  <a:latin typeface="Garamond" panose="02020404030301010803" pitchFamily="18" charset="0"/>
                </a:rPr>
                <a:t>Contains cysteine residue modified using iodoacetamide</a:t>
              </a:r>
            </a:p>
          </p:txBody>
        </p:sp>
      </p:grpSp>
      <p:pic>
        <p:nvPicPr>
          <p:cNvPr id="35" name="Picture 34">
            <a:extLst>
              <a:ext uri="{FF2B5EF4-FFF2-40B4-BE49-F238E27FC236}">
                <a16:creationId xmlns:a16="http://schemas.microsoft.com/office/drawing/2014/main" id="{D7F536E7-EED8-4199-B3D2-663BF04B6BCE}"/>
              </a:ext>
            </a:extLst>
          </p:cNvPr>
          <p:cNvPicPr>
            <a:picLocks noChangeAspect="1"/>
          </p:cNvPicPr>
          <p:nvPr/>
        </p:nvPicPr>
        <p:blipFill rotWithShape="1">
          <a:blip r:embed="rId19"/>
          <a:srcRect l="1155"/>
          <a:stretch/>
        </p:blipFill>
        <p:spPr>
          <a:xfrm>
            <a:off x="33676404" y="14994835"/>
            <a:ext cx="9326311" cy="6769937"/>
          </a:xfrm>
          <a:prstGeom prst="rect">
            <a:avLst/>
          </a:prstGeom>
        </p:spPr>
      </p:pic>
      <p:sp>
        <p:nvSpPr>
          <p:cNvPr id="72" name="TextBox 71">
            <a:extLst>
              <a:ext uri="{FF2B5EF4-FFF2-40B4-BE49-F238E27FC236}">
                <a16:creationId xmlns:a16="http://schemas.microsoft.com/office/drawing/2014/main" id="{B36FC3D5-1237-4A83-86C5-E4066063DF77}"/>
              </a:ext>
            </a:extLst>
          </p:cNvPr>
          <p:cNvSpPr txBox="1"/>
          <p:nvPr/>
        </p:nvSpPr>
        <p:spPr>
          <a:xfrm>
            <a:off x="16572065" y="13636849"/>
            <a:ext cx="26310689" cy="1446550"/>
          </a:xfrm>
          <a:prstGeom prst="rect">
            <a:avLst/>
          </a:prstGeom>
          <a:noFill/>
        </p:spPr>
        <p:txBody>
          <a:bodyPr wrap="square" rtlCol="0">
            <a:spAutoFit/>
          </a:bodyPr>
          <a:lstStyle/>
          <a:p>
            <a:pPr algn="ctr"/>
            <a:r>
              <a:rPr lang="en-US" sz="4400" i="1" dirty="0">
                <a:latin typeface="Garamond" panose="02020404030301010803" pitchFamily="18" charset="0"/>
              </a:rPr>
              <a:t>Electrochemical impedance spectroscopy was used to characterize the stimuli-response of surface-immobilized I40 demonstrating reversibility and intermediate stimuli-responses</a:t>
            </a:r>
          </a:p>
        </p:txBody>
      </p:sp>
      <p:grpSp>
        <p:nvGrpSpPr>
          <p:cNvPr id="274" name="Group 273">
            <a:extLst>
              <a:ext uri="{FF2B5EF4-FFF2-40B4-BE49-F238E27FC236}">
                <a16:creationId xmlns:a16="http://schemas.microsoft.com/office/drawing/2014/main" id="{B977E400-396E-4256-B2C0-E881E3371BC3}"/>
              </a:ext>
            </a:extLst>
          </p:cNvPr>
          <p:cNvGrpSpPr/>
          <p:nvPr/>
        </p:nvGrpSpPr>
        <p:grpSpPr>
          <a:xfrm>
            <a:off x="16388013" y="15739775"/>
            <a:ext cx="6621456" cy="3542879"/>
            <a:chOff x="16415252" y="16600150"/>
            <a:chExt cx="6621456" cy="3542879"/>
          </a:xfrm>
        </p:grpSpPr>
        <p:grpSp>
          <p:nvGrpSpPr>
            <p:cNvPr id="273" name="Group 272">
              <a:extLst>
                <a:ext uri="{FF2B5EF4-FFF2-40B4-BE49-F238E27FC236}">
                  <a16:creationId xmlns:a16="http://schemas.microsoft.com/office/drawing/2014/main" id="{CF140FCA-D043-4611-9AEE-C7587709D279}"/>
                </a:ext>
              </a:extLst>
            </p:cNvPr>
            <p:cNvGrpSpPr/>
            <p:nvPr/>
          </p:nvGrpSpPr>
          <p:grpSpPr>
            <a:xfrm>
              <a:off x="16415252" y="16600150"/>
              <a:ext cx="4024762" cy="3499848"/>
              <a:chOff x="16415252" y="16600150"/>
              <a:chExt cx="4024762" cy="3499848"/>
            </a:xfrm>
          </p:grpSpPr>
          <p:grpSp>
            <p:nvGrpSpPr>
              <p:cNvPr id="231" name="Group 230">
                <a:extLst>
                  <a:ext uri="{FF2B5EF4-FFF2-40B4-BE49-F238E27FC236}">
                    <a16:creationId xmlns:a16="http://schemas.microsoft.com/office/drawing/2014/main" id="{F29014B6-80EF-4766-8AB5-222C0E4D39CD}"/>
                  </a:ext>
                </a:extLst>
              </p:cNvPr>
              <p:cNvGrpSpPr/>
              <p:nvPr/>
            </p:nvGrpSpPr>
            <p:grpSpPr>
              <a:xfrm>
                <a:off x="16415252" y="16600150"/>
                <a:ext cx="2426131" cy="2966991"/>
                <a:chOff x="16865280" y="16217037"/>
                <a:chExt cx="2426131" cy="2966991"/>
              </a:xfrm>
            </p:grpSpPr>
            <p:grpSp>
              <p:nvGrpSpPr>
                <p:cNvPr id="283" name="Group 4">
                  <a:extLst>
                    <a:ext uri="{FF2B5EF4-FFF2-40B4-BE49-F238E27FC236}">
                      <a16:creationId xmlns:a16="http://schemas.microsoft.com/office/drawing/2014/main" id="{765BCF4C-620A-4626-B9C9-43AAFDCD5476}"/>
                    </a:ext>
                  </a:extLst>
                </p:cNvPr>
                <p:cNvGrpSpPr>
                  <a:grpSpLocks/>
                </p:cNvGrpSpPr>
                <p:nvPr/>
              </p:nvGrpSpPr>
              <p:grpSpPr bwMode="auto">
                <a:xfrm>
                  <a:off x="17069085" y="17377635"/>
                  <a:ext cx="2018522" cy="1092648"/>
                  <a:chOff x="109622288" y="108209792"/>
                  <a:chExt cx="465129" cy="193551"/>
                </a:xfrm>
              </p:grpSpPr>
              <p:sp>
                <p:nvSpPr>
                  <p:cNvPr id="287" name="AutoShape 5">
                    <a:extLst>
                      <a:ext uri="{FF2B5EF4-FFF2-40B4-BE49-F238E27FC236}">
                        <a16:creationId xmlns:a16="http://schemas.microsoft.com/office/drawing/2014/main" id="{46FC411F-E885-41F9-BA04-EFB114604E91}"/>
                      </a:ext>
                    </a:extLst>
                  </p:cNvPr>
                  <p:cNvSpPr>
                    <a:spLocks noChangeArrowheads="1"/>
                  </p:cNvSpPr>
                  <p:nvPr/>
                </p:nvSpPr>
                <p:spPr bwMode="auto">
                  <a:xfrm>
                    <a:off x="109622288" y="108209792"/>
                    <a:ext cx="465129" cy="193551"/>
                  </a:xfrm>
                  <a:prstGeom prst="can">
                    <a:avLst>
                      <a:gd name="adj" fmla="val 50000"/>
                    </a:avLst>
                  </a:prstGeom>
                  <a:solidFill>
                    <a:srgbClr val="000000"/>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8" name="Oval 6">
                    <a:extLst>
                      <a:ext uri="{FF2B5EF4-FFF2-40B4-BE49-F238E27FC236}">
                        <a16:creationId xmlns:a16="http://schemas.microsoft.com/office/drawing/2014/main" id="{0A8F0DB1-D214-4C0F-A5F7-C03047AF3DA5}"/>
                      </a:ext>
                    </a:extLst>
                  </p:cNvPr>
                  <p:cNvSpPr>
                    <a:spLocks noChangeArrowheads="1"/>
                  </p:cNvSpPr>
                  <p:nvPr/>
                </p:nvSpPr>
                <p:spPr bwMode="auto">
                  <a:xfrm>
                    <a:off x="109691932" y="108231158"/>
                    <a:ext cx="330563" cy="49585"/>
                  </a:xfrm>
                  <a:prstGeom prst="ellipse">
                    <a:avLst/>
                  </a:prstGeom>
                  <a:solidFill>
                    <a:srgbClr val="FFC000"/>
                  </a:solidFill>
                  <a:ln>
                    <a:noFill/>
                  </a:ln>
                  <a:effectLst/>
                  <a:extLst>
                    <a:ext uri="{91240B29-F687-4F45-9708-019B960494DF}">
                      <a14:hiddenLine xmlns:a14="http://schemas.microsoft.com/office/drawing/2010/main" w="25400" algn="ctr">
                        <a:solidFill>
                          <a:srgbClr val="7F7F7F"/>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281" name="Freeform: Shape 280">
                  <a:extLst>
                    <a:ext uri="{FF2B5EF4-FFF2-40B4-BE49-F238E27FC236}">
                      <a16:creationId xmlns:a16="http://schemas.microsoft.com/office/drawing/2014/main" id="{123AC253-B85E-4E97-9DC8-460675451B4B}"/>
                    </a:ext>
                  </a:extLst>
                </p:cNvPr>
                <p:cNvSpPr/>
                <p:nvPr/>
              </p:nvSpPr>
              <p:spPr>
                <a:xfrm>
                  <a:off x="17647105" y="16217037"/>
                  <a:ext cx="441486" cy="1395663"/>
                </a:xfrm>
                <a:custGeom>
                  <a:avLst/>
                  <a:gdLst>
                    <a:gd name="connsiteX0" fmla="*/ 171527 w 390112"/>
                    <a:gd name="connsiteY0" fmla="*/ 0 h 1395663"/>
                    <a:gd name="connsiteX1" fmla="*/ 388096 w 390112"/>
                    <a:gd name="connsiteY1" fmla="*/ 168442 h 1395663"/>
                    <a:gd name="connsiteX2" fmla="*/ 364032 w 390112"/>
                    <a:gd name="connsiteY2" fmla="*/ 264694 h 1395663"/>
                    <a:gd name="connsiteX3" fmla="*/ 267780 w 390112"/>
                    <a:gd name="connsiteY3" fmla="*/ 288757 h 1395663"/>
                    <a:gd name="connsiteX4" fmla="*/ 123401 w 390112"/>
                    <a:gd name="connsiteY4" fmla="*/ 360947 h 1395663"/>
                    <a:gd name="connsiteX5" fmla="*/ 51211 w 390112"/>
                    <a:gd name="connsiteY5" fmla="*/ 385010 h 1395663"/>
                    <a:gd name="connsiteX6" fmla="*/ 3085 w 390112"/>
                    <a:gd name="connsiteY6" fmla="*/ 457200 h 1395663"/>
                    <a:gd name="connsiteX7" fmla="*/ 147464 w 390112"/>
                    <a:gd name="connsiteY7" fmla="*/ 770021 h 1395663"/>
                    <a:gd name="connsiteX8" fmla="*/ 291843 w 390112"/>
                    <a:gd name="connsiteY8" fmla="*/ 866273 h 1395663"/>
                    <a:gd name="connsiteX9" fmla="*/ 291843 w 390112"/>
                    <a:gd name="connsiteY9" fmla="*/ 1179094 h 1395663"/>
                    <a:gd name="connsiteX10" fmla="*/ 219653 w 390112"/>
                    <a:gd name="connsiteY10" fmla="*/ 1227221 h 1395663"/>
                    <a:gd name="connsiteX11" fmla="*/ 75275 w 390112"/>
                    <a:gd name="connsiteY11" fmla="*/ 1299410 h 1395663"/>
                    <a:gd name="connsiteX12" fmla="*/ 75275 w 390112"/>
                    <a:gd name="connsiteY12" fmla="*/ 1395663 h 139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0112" h="1395663">
                      <a:moveTo>
                        <a:pt x="171527" y="0"/>
                      </a:moveTo>
                      <a:cubicBezTo>
                        <a:pt x="243717" y="56147"/>
                        <a:pt x="410278" y="79719"/>
                        <a:pt x="388096" y="168442"/>
                      </a:cubicBezTo>
                      <a:cubicBezTo>
                        <a:pt x="380075" y="200526"/>
                        <a:pt x="387417" y="241309"/>
                        <a:pt x="364032" y="264694"/>
                      </a:cubicBezTo>
                      <a:cubicBezTo>
                        <a:pt x="340647" y="288079"/>
                        <a:pt x="299579" y="279671"/>
                        <a:pt x="267780" y="288757"/>
                      </a:cubicBezTo>
                      <a:cubicBezTo>
                        <a:pt x="126651" y="329080"/>
                        <a:pt x="264016" y="290640"/>
                        <a:pt x="123401" y="360947"/>
                      </a:cubicBezTo>
                      <a:cubicBezTo>
                        <a:pt x="100714" y="372290"/>
                        <a:pt x="75274" y="376989"/>
                        <a:pt x="51211" y="385010"/>
                      </a:cubicBezTo>
                      <a:cubicBezTo>
                        <a:pt x="35169" y="409073"/>
                        <a:pt x="5703" y="428398"/>
                        <a:pt x="3085" y="457200"/>
                      </a:cubicBezTo>
                      <a:cubicBezTo>
                        <a:pt x="-11053" y="612721"/>
                        <a:pt x="21096" y="685776"/>
                        <a:pt x="147464" y="770021"/>
                      </a:cubicBezTo>
                      <a:lnTo>
                        <a:pt x="291843" y="866273"/>
                      </a:lnTo>
                      <a:cubicBezTo>
                        <a:pt x="331637" y="985656"/>
                        <a:pt x="349448" y="1006280"/>
                        <a:pt x="291843" y="1179094"/>
                      </a:cubicBezTo>
                      <a:cubicBezTo>
                        <a:pt x="282697" y="1206530"/>
                        <a:pt x="245520" y="1214287"/>
                        <a:pt x="219653" y="1227221"/>
                      </a:cubicBezTo>
                      <a:cubicBezTo>
                        <a:pt x="181691" y="1246202"/>
                        <a:pt x="98262" y="1253436"/>
                        <a:pt x="75275" y="1299410"/>
                      </a:cubicBezTo>
                      <a:cubicBezTo>
                        <a:pt x="60927" y="1328107"/>
                        <a:pt x="75275" y="1363579"/>
                        <a:pt x="75275" y="1395663"/>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FAD05051-87E5-4AD0-87C3-DAA8D22CB1B6}"/>
                    </a:ext>
                  </a:extLst>
                </p:cNvPr>
                <p:cNvSpPr/>
                <p:nvPr/>
              </p:nvSpPr>
              <p:spPr>
                <a:xfrm>
                  <a:off x="18335973" y="16223759"/>
                  <a:ext cx="441486" cy="1395663"/>
                </a:xfrm>
                <a:custGeom>
                  <a:avLst/>
                  <a:gdLst>
                    <a:gd name="connsiteX0" fmla="*/ 171527 w 390112"/>
                    <a:gd name="connsiteY0" fmla="*/ 0 h 1395663"/>
                    <a:gd name="connsiteX1" fmla="*/ 388096 w 390112"/>
                    <a:gd name="connsiteY1" fmla="*/ 168442 h 1395663"/>
                    <a:gd name="connsiteX2" fmla="*/ 364032 w 390112"/>
                    <a:gd name="connsiteY2" fmla="*/ 264694 h 1395663"/>
                    <a:gd name="connsiteX3" fmla="*/ 267780 w 390112"/>
                    <a:gd name="connsiteY3" fmla="*/ 288757 h 1395663"/>
                    <a:gd name="connsiteX4" fmla="*/ 123401 w 390112"/>
                    <a:gd name="connsiteY4" fmla="*/ 360947 h 1395663"/>
                    <a:gd name="connsiteX5" fmla="*/ 51211 w 390112"/>
                    <a:gd name="connsiteY5" fmla="*/ 385010 h 1395663"/>
                    <a:gd name="connsiteX6" fmla="*/ 3085 w 390112"/>
                    <a:gd name="connsiteY6" fmla="*/ 457200 h 1395663"/>
                    <a:gd name="connsiteX7" fmla="*/ 147464 w 390112"/>
                    <a:gd name="connsiteY7" fmla="*/ 770021 h 1395663"/>
                    <a:gd name="connsiteX8" fmla="*/ 291843 w 390112"/>
                    <a:gd name="connsiteY8" fmla="*/ 866273 h 1395663"/>
                    <a:gd name="connsiteX9" fmla="*/ 291843 w 390112"/>
                    <a:gd name="connsiteY9" fmla="*/ 1179094 h 1395663"/>
                    <a:gd name="connsiteX10" fmla="*/ 219653 w 390112"/>
                    <a:gd name="connsiteY10" fmla="*/ 1227221 h 1395663"/>
                    <a:gd name="connsiteX11" fmla="*/ 75275 w 390112"/>
                    <a:gd name="connsiteY11" fmla="*/ 1299410 h 1395663"/>
                    <a:gd name="connsiteX12" fmla="*/ 75275 w 390112"/>
                    <a:gd name="connsiteY12" fmla="*/ 1395663 h 139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0112" h="1395663">
                      <a:moveTo>
                        <a:pt x="171527" y="0"/>
                      </a:moveTo>
                      <a:cubicBezTo>
                        <a:pt x="243717" y="56147"/>
                        <a:pt x="410278" y="79719"/>
                        <a:pt x="388096" y="168442"/>
                      </a:cubicBezTo>
                      <a:cubicBezTo>
                        <a:pt x="380075" y="200526"/>
                        <a:pt x="387417" y="241309"/>
                        <a:pt x="364032" y="264694"/>
                      </a:cubicBezTo>
                      <a:cubicBezTo>
                        <a:pt x="340647" y="288079"/>
                        <a:pt x="299579" y="279671"/>
                        <a:pt x="267780" y="288757"/>
                      </a:cubicBezTo>
                      <a:cubicBezTo>
                        <a:pt x="126651" y="329080"/>
                        <a:pt x="264016" y="290640"/>
                        <a:pt x="123401" y="360947"/>
                      </a:cubicBezTo>
                      <a:cubicBezTo>
                        <a:pt x="100714" y="372290"/>
                        <a:pt x="75274" y="376989"/>
                        <a:pt x="51211" y="385010"/>
                      </a:cubicBezTo>
                      <a:cubicBezTo>
                        <a:pt x="35169" y="409073"/>
                        <a:pt x="5703" y="428398"/>
                        <a:pt x="3085" y="457200"/>
                      </a:cubicBezTo>
                      <a:cubicBezTo>
                        <a:pt x="-11053" y="612721"/>
                        <a:pt x="21096" y="685776"/>
                        <a:pt x="147464" y="770021"/>
                      </a:cubicBezTo>
                      <a:lnTo>
                        <a:pt x="291843" y="866273"/>
                      </a:lnTo>
                      <a:cubicBezTo>
                        <a:pt x="331637" y="985656"/>
                        <a:pt x="349448" y="1006280"/>
                        <a:pt x="291843" y="1179094"/>
                      </a:cubicBezTo>
                      <a:cubicBezTo>
                        <a:pt x="282697" y="1206530"/>
                        <a:pt x="245520" y="1214287"/>
                        <a:pt x="219653" y="1227221"/>
                      </a:cubicBezTo>
                      <a:cubicBezTo>
                        <a:pt x="181691" y="1246202"/>
                        <a:pt x="98262" y="1253436"/>
                        <a:pt x="75275" y="1299410"/>
                      </a:cubicBezTo>
                      <a:cubicBezTo>
                        <a:pt x="60927" y="1328107"/>
                        <a:pt x="75275" y="1363579"/>
                        <a:pt x="75275" y="1395663"/>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TextBox 274">
                  <a:extLst>
                    <a:ext uri="{FF2B5EF4-FFF2-40B4-BE49-F238E27FC236}">
                      <a16:creationId xmlns:a16="http://schemas.microsoft.com/office/drawing/2014/main" id="{6D7438A1-7756-4FD1-863D-2824B2197877}"/>
                    </a:ext>
                  </a:extLst>
                </p:cNvPr>
                <p:cNvSpPr txBox="1"/>
                <p:nvPr/>
              </p:nvSpPr>
              <p:spPr>
                <a:xfrm>
                  <a:off x="16865280" y="18599253"/>
                  <a:ext cx="2426131" cy="584775"/>
                </a:xfrm>
                <a:prstGeom prst="rect">
                  <a:avLst/>
                </a:prstGeom>
                <a:noFill/>
              </p:spPr>
              <p:txBody>
                <a:bodyPr wrap="square" rtlCol="0">
                  <a:spAutoFit/>
                </a:bodyPr>
                <a:lstStyle/>
                <a:p>
                  <a:pPr algn="ctr"/>
                  <a:r>
                    <a:rPr lang="en-US" sz="3200" b="1" dirty="0">
                      <a:latin typeface="Garamond" panose="02020404030301010803" pitchFamily="18" charset="0"/>
                    </a:rPr>
                    <a:t>Extended </a:t>
                  </a:r>
                </a:p>
              </p:txBody>
            </p:sp>
          </p:grpSp>
          <p:grpSp>
            <p:nvGrpSpPr>
              <p:cNvPr id="213" name="Group 212">
                <a:extLst>
                  <a:ext uri="{FF2B5EF4-FFF2-40B4-BE49-F238E27FC236}">
                    <a16:creationId xmlns:a16="http://schemas.microsoft.com/office/drawing/2014/main" id="{1E5238D0-7ED2-4761-B68D-C5EE056FA9F5}"/>
                  </a:ext>
                </a:extLst>
              </p:cNvPr>
              <p:cNvGrpSpPr/>
              <p:nvPr/>
            </p:nvGrpSpPr>
            <p:grpSpPr>
              <a:xfrm>
                <a:off x="16520962" y="17434796"/>
                <a:ext cx="3919052" cy="2665202"/>
                <a:chOff x="30843908" y="31823283"/>
                <a:chExt cx="3919052" cy="2665202"/>
              </a:xfrm>
            </p:grpSpPr>
            <p:sp>
              <p:nvSpPr>
                <p:cNvPr id="214" name="Arrow: Right 213">
                  <a:extLst>
                    <a:ext uri="{FF2B5EF4-FFF2-40B4-BE49-F238E27FC236}">
                      <a16:creationId xmlns:a16="http://schemas.microsoft.com/office/drawing/2014/main" id="{5BB344A5-5960-4289-A752-44B3097C0AEE}"/>
                    </a:ext>
                  </a:extLst>
                </p:cNvPr>
                <p:cNvSpPr/>
                <p:nvPr/>
              </p:nvSpPr>
              <p:spPr>
                <a:xfrm>
                  <a:off x="33380229" y="31823283"/>
                  <a:ext cx="1382731" cy="499512"/>
                </a:xfrm>
                <a:prstGeom prst="rightArrow">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latin typeface="Garamond" panose="02020404030301010803" pitchFamily="18" charset="0"/>
                  </a:endParaRPr>
                </a:p>
              </p:txBody>
            </p:sp>
            <p:sp>
              <p:nvSpPr>
                <p:cNvPr id="215" name="TextBox 214">
                  <a:extLst>
                    <a:ext uri="{FF2B5EF4-FFF2-40B4-BE49-F238E27FC236}">
                      <a16:creationId xmlns:a16="http://schemas.microsoft.com/office/drawing/2014/main" id="{4AA17EC5-BCFF-4570-A6CF-AFD3A798266E}"/>
                    </a:ext>
                  </a:extLst>
                </p:cNvPr>
                <p:cNvSpPr txBox="1"/>
                <p:nvPr/>
              </p:nvSpPr>
              <p:spPr>
                <a:xfrm>
                  <a:off x="30843908" y="33903710"/>
                  <a:ext cx="2164101" cy="584775"/>
                </a:xfrm>
                <a:prstGeom prst="rect">
                  <a:avLst/>
                </a:prstGeom>
                <a:noFill/>
              </p:spPr>
              <p:txBody>
                <a:bodyPr wrap="square" rtlCol="0">
                  <a:spAutoFit/>
                </a:bodyPr>
                <a:lstStyle/>
                <a:p>
                  <a:pPr algn="ctr"/>
                  <a:r>
                    <a:rPr lang="en-US" sz="3200" dirty="0">
                      <a:latin typeface="Garamond" panose="02020404030301010803" pitchFamily="18" charset="0"/>
                    </a:rPr>
                    <a:t>0.0 M NaCl</a:t>
                  </a:r>
                </a:p>
              </p:txBody>
            </p:sp>
          </p:grpSp>
        </p:grpSp>
        <p:grpSp>
          <p:nvGrpSpPr>
            <p:cNvPr id="272" name="Group 271">
              <a:extLst>
                <a:ext uri="{FF2B5EF4-FFF2-40B4-BE49-F238E27FC236}">
                  <a16:creationId xmlns:a16="http://schemas.microsoft.com/office/drawing/2014/main" id="{29C64541-6B63-42AF-A39D-3DF30E320DAA}"/>
                </a:ext>
              </a:extLst>
            </p:cNvPr>
            <p:cNvGrpSpPr/>
            <p:nvPr/>
          </p:nvGrpSpPr>
          <p:grpSpPr>
            <a:xfrm>
              <a:off x="20826022" y="17436531"/>
              <a:ext cx="2210686" cy="2706498"/>
              <a:chOff x="21378693" y="17442140"/>
              <a:chExt cx="2210686" cy="2706498"/>
            </a:xfrm>
          </p:grpSpPr>
          <p:grpSp>
            <p:nvGrpSpPr>
              <p:cNvPr id="271" name="Group 270">
                <a:extLst>
                  <a:ext uri="{FF2B5EF4-FFF2-40B4-BE49-F238E27FC236}">
                    <a16:creationId xmlns:a16="http://schemas.microsoft.com/office/drawing/2014/main" id="{2B39BA36-DC45-44CB-B62E-3FA99D5E6FDE}"/>
                  </a:ext>
                </a:extLst>
              </p:cNvPr>
              <p:cNvGrpSpPr/>
              <p:nvPr/>
            </p:nvGrpSpPr>
            <p:grpSpPr>
              <a:xfrm>
                <a:off x="21378693" y="17442140"/>
                <a:ext cx="2131297" cy="2156447"/>
                <a:chOff x="21378693" y="17442140"/>
                <a:chExt cx="2131297" cy="2156447"/>
              </a:xfrm>
            </p:grpSpPr>
            <p:grpSp>
              <p:nvGrpSpPr>
                <p:cNvPr id="284" name="Group 4">
                  <a:extLst>
                    <a:ext uri="{FF2B5EF4-FFF2-40B4-BE49-F238E27FC236}">
                      <a16:creationId xmlns:a16="http://schemas.microsoft.com/office/drawing/2014/main" id="{4A5F69F2-96C2-4A1C-BAEE-B59E31B32273}"/>
                    </a:ext>
                  </a:extLst>
                </p:cNvPr>
                <p:cNvGrpSpPr>
                  <a:grpSpLocks/>
                </p:cNvGrpSpPr>
                <p:nvPr/>
              </p:nvGrpSpPr>
              <p:grpSpPr bwMode="auto">
                <a:xfrm>
                  <a:off x="21378693" y="17761380"/>
                  <a:ext cx="2018524" cy="1092648"/>
                  <a:chOff x="109867465" y="108209792"/>
                  <a:chExt cx="465129" cy="193551"/>
                </a:xfrm>
              </p:grpSpPr>
              <p:sp>
                <p:nvSpPr>
                  <p:cNvPr id="285" name="AutoShape 5">
                    <a:extLst>
                      <a:ext uri="{FF2B5EF4-FFF2-40B4-BE49-F238E27FC236}">
                        <a16:creationId xmlns:a16="http://schemas.microsoft.com/office/drawing/2014/main" id="{CBBBC631-4262-4777-8F1F-C2A686DA9048}"/>
                      </a:ext>
                    </a:extLst>
                  </p:cNvPr>
                  <p:cNvSpPr>
                    <a:spLocks noChangeArrowheads="1"/>
                  </p:cNvSpPr>
                  <p:nvPr/>
                </p:nvSpPr>
                <p:spPr bwMode="auto">
                  <a:xfrm>
                    <a:off x="109867465" y="108209792"/>
                    <a:ext cx="465129" cy="193551"/>
                  </a:xfrm>
                  <a:prstGeom prst="can">
                    <a:avLst>
                      <a:gd name="adj" fmla="val 50000"/>
                    </a:avLst>
                  </a:prstGeom>
                  <a:solidFill>
                    <a:srgbClr val="000000"/>
                  </a:solidFill>
                  <a:ln w="254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6" name="Oval 6">
                    <a:extLst>
                      <a:ext uri="{FF2B5EF4-FFF2-40B4-BE49-F238E27FC236}">
                        <a16:creationId xmlns:a16="http://schemas.microsoft.com/office/drawing/2014/main" id="{A9E71AB8-2C26-45FB-B607-EE53E715CAC7}"/>
                      </a:ext>
                    </a:extLst>
                  </p:cNvPr>
                  <p:cNvSpPr>
                    <a:spLocks noChangeArrowheads="1"/>
                  </p:cNvSpPr>
                  <p:nvPr/>
                </p:nvSpPr>
                <p:spPr bwMode="auto">
                  <a:xfrm>
                    <a:off x="109937231" y="108231158"/>
                    <a:ext cx="330563" cy="49585"/>
                  </a:xfrm>
                  <a:prstGeom prst="ellipse">
                    <a:avLst/>
                  </a:prstGeom>
                  <a:solidFill>
                    <a:srgbClr val="FFC000"/>
                  </a:solidFill>
                  <a:ln>
                    <a:noFill/>
                  </a:ln>
                  <a:effectLst/>
                  <a:extLst>
                    <a:ext uri="{91240B29-F687-4F45-9708-019B960494DF}">
                      <a14:hiddenLine xmlns:a14="http://schemas.microsoft.com/office/drawing/2010/main" w="25400" algn="ctr">
                        <a:solidFill>
                          <a:srgbClr val="7F7F7F"/>
                        </a:solidFill>
                        <a:round/>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278" name="Freeform: Shape 277">
                  <a:extLst>
                    <a:ext uri="{FF2B5EF4-FFF2-40B4-BE49-F238E27FC236}">
                      <a16:creationId xmlns:a16="http://schemas.microsoft.com/office/drawing/2014/main" id="{EF6B2BED-6D92-439D-94A2-351B6F98A9F2}"/>
                    </a:ext>
                  </a:extLst>
                </p:cNvPr>
                <p:cNvSpPr/>
                <p:nvPr/>
              </p:nvSpPr>
              <p:spPr>
                <a:xfrm>
                  <a:off x="21933679" y="17457672"/>
                  <a:ext cx="456782" cy="518358"/>
                </a:xfrm>
                <a:custGeom>
                  <a:avLst/>
                  <a:gdLst>
                    <a:gd name="connsiteX0" fmla="*/ 171527 w 390112"/>
                    <a:gd name="connsiteY0" fmla="*/ 0 h 1395663"/>
                    <a:gd name="connsiteX1" fmla="*/ 388096 w 390112"/>
                    <a:gd name="connsiteY1" fmla="*/ 168442 h 1395663"/>
                    <a:gd name="connsiteX2" fmla="*/ 364032 w 390112"/>
                    <a:gd name="connsiteY2" fmla="*/ 264694 h 1395663"/>
                    <a:gd name="connsiteX3" fmla="*/ 267780 w 390112"/>
                    <a:gd name="connsiteY3" fmla="*/ 288757 h 1395663"/>
                    <a:gd name="connsiteX4" fmla="*/ 123401 w 390112"/>
                    <a:gd name="connsiteY4" fmla="*/ 360947 h 1395663"/>
                    <a:gd name="connsiteX5" fmla="*/ 51211 w 390112"/>
                    <a:gd name="connsiteY5" fmla="*/ 385010 h 1395663"/>
                    <a:gd name="connsiteX6" fmla="*/ 3085 w 390112"/>
                    <a:gd name="connsiteY6" fmla="*/ 457200 h 1395663"/>
                    <a:gd name="connsiteX7" fmla="*/ 147464 w 390112"/>
                    <a:gd name="connsiteY7" fmla="*/ 770021 h 1395663"/>
                    <a:gd name="connsiteX8" fmla="*/ 291843 w 390112"/>
                    <a:gd name="connsiteY8" fmla="*/ 866273 h 1395663"/>
                    <a:gd name="connsiteX9" fmla="*/ 291843 w 390112"/>
                    <a:gd name="connsiteY9" fmla="*/ 1179094 h 1395663"/>
                    <a:gd name="connsiteX10" fmla="*/ 219653 w 390112"/>
                    <a:gd name="connsiteY10" fmla="*/ 1227221 h 1395663"/>
                    <a:gd name="connsiteX11" fmla="*/ 75275 w 390112"/>
                    <a:gd name="connsiteY11" fmla="*/ 1299410 h 1395663"/>
                    <a:gd name="connsiteX12" fmla="*/ 75275 w 390112"/>
                    <a:gd name="connsiteY12" fmla="*/ 1395663 h 139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0112" h="1395663">
                      <a:moveTo>
                        <a:pt x="171527" y="0"/>
                      </a:moveTo>
                      <a:cubicBezTo>
                        <a:pt x="243717" y="56147"/>
                        <a:pt x="410278" y="79719"/>
                        <a:pt x="388096" y="168442"/>
                      </a:cubicBezTo>
                      <a:cubicBezTo>
                        <a:pt x="380075" y="200526"/>
                        <a:pt x="387417" y="241309"/>
                        <a:pt x="364032" y="264694"/>
                      </a:cubicBezTo>
                      <a:cubicBezTo>
                        <a:pt x="340647" y="288079"/>
                        <a:pt x="299579" y="279671"/>
                        <a:pt x="267780" y="288757"/>
                      </a:cubicBezTo>
                      <a:cubicBezTo>
                        <a:pt x="126651" y="329080"/>
                        <a:pt x="264016" y="290640"/>
                        <a:pt x="123401" y="360947"/>
                      </a:cubicBezTo>
                      <a:cubicBezTo>
                        <a:pt x="100714" y="372290"/>
                        <a:pt x="75274" y="376989"/>
                        <a:pt x="51211" y="385010"/>
                      </a:cubicBezTo>
                      <a:cubicBezTo>
                        <a:pt x="35169" y="409073"/>
                        <a:pt x="5703" y="428398"/>
                        <a:pt x="3085" y="457200"/>
                      </a:cubicBezTo>
                      <a:cubicBezTo>
                        <a:pt x="-11053" y="612721"/>
                        <a:pt x="21096" y="685776"/>
                        <a:pt x="147464" y="770021"/>
                      </a:cubicBezTo>
                      <a:lnTo>
                        <a:pt x="291843" y="866273"/>
                      </a:lnTo>
                      <a:cubicBezTo>
                        <a:pt x="331637" y="985656"/>
                        <a:pt x="349448" y="1006280"/>
                        <a:pt x="291843" y="1179094"/>
                      </a:cubicBezTo>
                      <a:cubicBezTo>
                        <a:pt x="282697" y="1206530"/>
                        <a:pt x="245520" y="1214287"/>
                        <a:pt x="219653" y="1227221"/>
                      </a:cubicBezTo>
                      <a:cubicBezTo>
                        <a:pt x="181691" y="1246202"/>
                        <a:pt x="98262" y="1253436"/>
                        <a:pt x="75275" y="1299410"/>
                      </a:cubicBezTo>
                      <a:cubicBezTo>
                        <a:pt x="60927" y="1328107"/>
                        <a:pt x="75275" y="1363579"/>
                        <a:pt x="75275" y="1395663"/>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279CDF04-37D0-49CB-95E1-4BF8B875266F}"/>
                    </a:ext>
                  </a:extLst>
                </p:cNvPr>
                <p:cNvSpPr/>
                <p:nvPr/>
              </p:nvSpPr>
              <p:spPr>
                <a:xfrm>
                  <a:off x="22650048" y="17442140"/>
                  <a:ext cx="456782" cy="518358"/>
                </a:xfrm>
                <a:custGeom>
                  <a:avLst/>
                  <a:gdLst>
                    <a:gd name="connsiteX0" fmla="*/ 171527 w 390112"/>
                    <a:gd name="connsiteY0" fmla="*/ 0 h 1395663"/>
                    <a:gd name="connsiteX1" fmla="*/ 388096 w 390112"/>
                    <a:gd name="connsiteY1" fmla="*/ 168442 h 1395663"/>
                    <a:gd name="connsiteX2" fmla="*/ 364032 w 390112"/>
                    <a:gd name="connsiteY2" fmla="*/ 264694 h 1395663"/>
                    <a:gd name="connsiteX3" fmla="*/ 267780 w 390112"/>
                    <a:gd name="connsiteY3" fmla="*/ 288757 h 1395663"/>
                    <a:gd name="connsiteX4" fmla="*/ 123401 w 390112"/>
                    <a:gd name="connsiteY4" fmla="*/ 360947 h 1395663"/>
                    <a:gd name="connsiteX5" fmla="*/ 51211 w 390112"/>
                    <a:gd name="connsiteY5" fmla="*/ 385010 h 1395663"/>
                    <a:gd name="connsiteX6" fmla="*/ 3085 w 390112"/>
                    <a:gd name="connsiteY6" fmla="*/ 457200 h 1395663"/>
                    <a:gd name="connsiteX7" fmla="*/ 147464 w 390112"/>
                    <a:gd name="connsiteY7" fmla="*/ 770021 h 1395663"/>
                    <a:gd name="connsiteX8" fmla="*/ 291843 w 390112"/>
                    <a:gd name="connsiteY8" fmla="*/ 866273 h 1395663"/>
                    <a:gd name="connsiteX9" fmla="*/ 291843 w 390112"/>
                    <a:gd name="connsiteY9" fmla="*/ 1179094 h 1395663"/>
                    <a:gd name="connsiteX10" fmla="*/ 219653 w 390112"/>
                    <a:gd name="connsiteY10" fmla="*/ 1227221 h 1395663"/>
                    <a:gd name="connsiteX11" fmla="*/ 75275 w 390112"/>
                    <a:gd name="connsiteY11" fmla="*/ 1299410 h 1395663"/>
                    <a:gd name="connsiteX12" fmla="*/ 75275 w 390112"/>
                    <a:gd name="connsiteY12" fmla="*/ 1395663 h 1395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0112" h="1395663">
                      <a:moveTo>
                        <a:pt x="171527" y="0"/>
                      </a:moveTo>
                      <a:cubicBezTo>
                        <a:pt x="243717" y="56147"/>
                        <a:pt x="410278" y="79719"/>
                        <a:pt x="388096" y="168442"/>
                      </a:cubicBezTo>
                      <a:cubicBezTo>
                        <a:pt x="380075" y="200526"/>
                        <a:pt x="387417" y="241309"/>
                        <a:pt x="364032" y="264694"/>
                      </a:cubicBezTo>
                      <a:cubicBezTo>
                        <a:pt x="340647" y="288079"/>
                        <a:pt x="299579" y="279671"/>
                        <a:pt x="267780" y="288757"/>
                      </a:cubicBezTo>
                      <a:cubicBezTo>
                        <a:pt x="126651" y="329080"/>
                        <a:pt x="264016" y="290640"/>
                        <a:pt x="123401" y="360947"/>
                      </a:cubicBezTo>
                      <a:cubicBezTo>
                        <a:pt x="100714" y="372290"/>
                        <a:pt x="75274" y="376989"/>
                        <a:pt x="51211" y="385010"/>
                      </a:cubicBezTo>
                      <a:cubicBezTo>
                        <a:pt x="35169" y="409073"/>
                        <a:pt x="5703" y="428398"/>
                        <a:pt x="3085" y="457200"/>
                      </a:cubicBezTo>
                      <a:cubicBezTo>
                        <a:pt x="-11053" y="612721"/>
                        <a:pt x="21096" y="685776"/>
                        <a:pt x="147464" y="770021"/>
                      </a:cubicBezTo>
                      <a:lnTo>
                        <a:pt x="291843" y="866273"/>
                      </a:lnTo>
                      <a:cubicBezTo>
                        <a:pt x="331637" y="985656"/>
                        <a:pt x="349448" y="1006280"/>
                        <a:pt x="291843" y="1179094"/>
                      </a:cubicBezTo>
                      <a:cubicBezTo>
                        <a:pt x="282697" y="1206530"/>
                        <a:pt x="245520" y="1214287"/>
                        <a:pt x="219653" y="1227221"/>
                      </a:cubicBezTo>
                      <a:cubicBezTo>
                        <a:pt x="181691" y="1246202"/>
                        <a:pt x="98262" y="1253436"/>
                        <a:pt x="75275" y="1299410"/>
                      </a:cubicBezTo>
                      <a:cubicBezTo>
                        <a:pt x="60927" y="1328107"/>
                        <a:pt x="75275" y="1363579"/>
                        <a:pt x="75275" y="1395663"/>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TextBox 275">
                  <a:extLst>
                    <a:ext uri="{FF2B5EF4-FFF2-40B4-BE49-F238E27FC236}">
                      <a16:creationId xmlns:a16="http://schemas.microsoft.com/office/drawing/2014/main" id="{68049B87-BCA2-4727-93CF-F874B140C3DD}"/>
                    </a:ext>
                  </a:extLst>
                </p:cNvPr>
                <p:cNvSpPr txBox="1"/>
                <p:nvPr/>
              </p:nvSpPr>
              <p:spPr>
                <a:xfrm>
                  <a:off x="21491466" y="19013812"/>
                  <a:ext cx="2018524" cy="584775"/>
                </a:xfrm>
                <a:prstGeom prst="rect">
                  <a:avLst/>
                </a:prstGeom>
                <a:noFill/>
              </p:spPr>
              <p:txBody>
                <a:bodyPr wrap="square" rtlCol="0">
                  <a:spAutoFit/>
                </a:bodyPr>
                <a:lstStyle/>
                <a:p>
                  <a:pPr algn="ctr"/>
                  <a:r>
                    <a:rPr lang="en-US" sz="3200" b="1" dirty="0">
                      <a:latin typeface="Garamond" panose="02020404030301010803" pitchFamily="18" charset="0"/>
                    </a:rPr>
                    <a:t>Collapsed  </a:t>
                  </a:r>
                </a:p>
              </p:txBody>
            </p:sp>
          </p:grpSp>
          <p:sp>
            <p:nvSpPr>
              <p:cNvPr id="197" name="TextBox 196">
                <a:extLst>
                  <a:ext uri="{FF2B5EF4-FFF2-40B4-BE49-F238E27FC236}">
                    <a16:creationId xmlns:a16="http://schemas.microsoft.com/office/drawing/2014/main" id="{6489812F-5698-4328-A284-62705E7AE4B4}"/>
                  </a:ext>
                </a:extLst>
              </p:cNvPr>
              <p:cNvSpPr txBox="1"/>
              <p:nvPr/>
            </p:nvSpPr>
            <p:spPr>
              <a:xfrm>
                <a:off x="21425278" y="19563863"/>
                <a:ext cx="2164101" cy="584775"/>
              </a:xfrm>
              <a:prstGeom prst="rect">
                <a:avLst/>
              </a:prstGeom>
              <a:noFill/>
            </p:spPr>
            <p:txBody>
              <a:bodyPr wrap="square" rtlCol="0">
                <a:spAutoFit/>
              </a:bodyPr>
              <a:lstStyle/>
              <a:p>
                <a:pPr algn="ctr"/>
                <a:r>
                  <a:rPr lang="en-US" sz="3200" dirty="0">
                    <a:latin typeface="Garamond" panose="02020404030301010803" pitchFamily="18" charset="0"/>
                  </a:rPr>
                  <a:t>3.0 M NaCl</a:t>
                </a:r>
              </a:p>
            </p:txBody>
          </p:sp>
        </p:grpSp>
      </p:grpSp>
      <p:sp>
        <p:nvSpPr>
          <p:cNvPr id="237" name="TextBox 236">
            <a:extLst>
              <a:ext uri="{FF2B5EF4-FFF2-40B4-BE49-F238E27FC236}">
                <a16:creationId xmlns:a16="http://schemas.microsoft.com/office/drawing/2014/main" id="{8C218BBA-F2E1-48C6-A57A-1A8E42115730}"/>
              </a:ext>
            </a:extLst>
          </p:cNvPr>
          <p:cNvSpPr txBox="1"/>
          <p:nvPr/>
        </p:nvSpPr>
        <p:spPr>
          <a:xfrm>
            <a:off x="6028347" y="23102095"/>
            <a:ext cx="3122841" cy="523220"/>
          </a:xfrm>
          <a:prstGeom prst="rect">
            <a:avLst/>
          </a:prstGeom>
          <a:noFill/>
        </p:spPr>
        <p:txBody>
          <a:bodyPr wrap="square" rtlCol="0">
            <a:spAutoFit/>
          </a:bodyPr>
          <a:lstStyle/>
          <a:p>
            <a:r>
              <a:rPr lang="en-US" sz="2800" dirty="0">
                <a:latin typeface="Garamond" panose="02020404030301010803" pitchFamily="18" charset="0"/>
              </a:rPr>
              <a:t>Iodoacetamide</a:t>
            </a:r>
            <a:endParaRPr lang="en-US" sz="2800" dirty="0"/>
          </a:p>
        </p:txBody>
      </p:sp>
      <p:sp>
        <p:nvSpPr>
          <p:cNvPr id="47" name="Rectangle 46">
            <a:extLst>
              <a:ext uri="{FF2B5EF4-FFF2-40B4-BE49-F238E27FC236}">
                <a16:creationId xmlns:a16="http://schemas.microsoft.com/office/drawing/2014/main" id="{F82F2263-EDC3-4894-9E73-80324657CCAE}"/>
              </a:ext>
            </a:extLst>
          </p:cNvPr>
          <p:cNvSpPr/>
          <p:nvPr/>
        </p:nvSpPr>
        <p:spPr>
          <a:xfrm>
            <a:off x="1967633" y="21310735"/>
            <a:ext cx="11605426" cy="234723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latin typeface="Garamond" panose="02020404030301010803" pitchFamily="18" charset="0"/>
            </a:endParaRPr>
          </a:p>
        </p:txBody>
      </p:sp>
      <p:pic>
        <p:nvPicPr>
          <p:cNvPr id="61" name="Picture 60" descr="A picture containing object, clock&#10;&#10;Description automatically generated">
            <a:extLst>
              <a:ext uri="{FF2B5EF4-FFF2-40B4-BE49-F238E27FC236}">
                <a16:creationId xmlns:a16="http://schemas.microsoft.com/office/drawing/2014/main" id="{610E6AE1-20B7-44A3-903F-77168209AB20}"/>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261583" y="22173099"/>
            <a:ext cx="1508763" cy="914402"/>
          </a:xfrm>
          <a:prstGeom prst="rect">
            <a:avLst/>
          </a:prstGeom>
        </p:spPr>
      </p:pic>
      <p:pic>
        <p:nvPicPr>
          <p:cNvPr id="63" name="Picture 62" descr="A picture containing object, clock&#10;&#10;Description automatically generated">
            <a:extLst>
              <a:ext uri="{FF2B5EF4-FFF2-40B4-BE49-F238E27FC236}">
                <a16:creationId xmlns:a16="http://schemas.microsoft.com/office/drawing/2014/main" id="{076733E2-394E-46E3-9A84-74FEC579F66A}"/>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880549" y="22172819"/>
            <a:ext cx="2278845" cy="1060346"/>
          </a:xfrm>
          <a:prstGeom prst="rect">
            <a:avLst/>
          </a:prstGeom>
        </p:spPr>
      </p:pic>
      <p:pic>
        <p:nvPicPr>
          <p:cNvPr id="257" name="Picture 256" descr="A drawing of a person&#10;&#10;Description automatically generated">
            <a:extLst>
              <a:ext uri="{FF2B5EF4-FFF2-40B4-BE49-F238E27FC236}">
                <a16:creationId xmlns:a16="http://schemas.microsoft.com/office/drawing/2014/main" id="{DC04344A-28D5-470B-AF65-27B47D5B2346}"/>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790677" y="22375497"/>
            <a:ext cx="1317038" cy="543661"/>
          </a:xfrm>
          <a:prstGeom prst="rect">
            <a:avLst/>
          </a:prstGeom>
        </p:spPr>
      </p:pic>
      <p:sp>
        <p:nvSpPr>
          <p:cNvPr id="277" name="TextBox 276">
            <a:extLst>
              <a:ext uri="{FF2B5EF4-FFF2-40B4-BE49-F238E27FC236}">
                <a16:creationId xmlns:a16="http://schemas.microsoft.com/office/drawing/2014/main" id="{6704D38D-C744-4250-B2F3-AEC343848E0A}"/>
              </a:ext>
            </a:extLst>
          </p:cNvPr>
          <p:cNvSpPr txBox="1"/>
          <p:nvPr/>
        </p:nvSpPr>
        <p:spPr>
          <a:xfrm>
            <a:off x="16664610" y="19680072"/>
            <a:ext cx="6813666" cy="2339102"/>
          </a:xfrm>
          <a:prstGeom prst="rect">
            <a:avLst/>
          </a:prstGeom>
          <a:noFill/>
        </p:spPr>
        <p:txBody>
          <a:bodyPr wrap="square" rtlCol="0">
            <a:spAutoFit/>
          </a:bodyPr>
          <a:lstStyle/>
          <a:p>
            <a:pPr algn="ctr"/>
            <a:r>
              <a:rPr lang="el-GR" sz="3200" dirty="0">
                <a:latin typeface="Garamond" panose="02020404030301010803" pitchFamily="18" charset="0"/>
              </a:rPr>
              <a:t>Δ</a:t>
            </a:r>
            <a:r>
              <a:rPr lang="en-US" sz="3200" dirty="0">
                <a:latin typeface="Garamond" panose="02020404030301010803" pitchFamily="18" charset="0"/>
              </a:rPr>
              <a:t>R</a:t>
            </a:r>
            <a:r>
              <a:rPr lang="en-US" sz="3200" baseline="-25000" dirty="0">
                <a:latin typeface="Garamond" panose="02020404030301010803" pitchFamily="18" charset="0"/>
              </a:rPr>
              <a:t>ct </a:t>
            </a:r>
            <a:r>
              <a:rPr lang="en-US" sz="3200" dirty="0">
                <a:latin typeface="Garamond" panose="02020404030301010803" pitchFamily="18" charset="0"/>
              </a:rPr>
              <a:t>=</a:t>
            </a:r>
            <a:r>
              <a:rPr lang="en-US" sz="3200" baseline="-25000" dirty="0">
                <a:latin typeface="Garamond" panose="02020404030301010803" pitchFamily="18" charset="0"/>
              </a:rPr>
              <a:t> </a:t>
            </a:r>
            <a:r>
              <a:rPr lang="en-US" sz="3200" dirty="0">
                <a:latin typeface="Garamond" panose="02020404030301010803" pitchFamily="18" charset="0"/>
              </a:rPr>
              <a:t>R</a:t>
            </a:r>
            <a:r>
              <a:rPr lang="en-US" sz="3200" baseline="-25000" dirty="0">
                <a:latin typeface="Garamond" panose="02020404030301010803" pitchFamily="18" charset="0"/>
              </a:rPr>
              <a:t>ct</a:t>
            </a:r>
            <a:r>
              <a:rPr lang="en-US" sz="3200" dirty="0">
                <a:latin typeface="Garamond" panose="02020404030301010803" pitchFamily="18" charset="0"/>
              </a:rPr>
              <a:t>(3.0 M NaCl) – R</a:t>
            </a:r>
            <a:r>
              <a:rPr lang="en-US" sz="3200" baseline="-25000" dirty="0">
                <a:latin typeface="Garamond" panose="02020404030301010803" pitchFamily="18" charset="0"/>
              </a:rPr>
              <a:t>ct</a:t>
            </a:r>
            <a:r>
              <a:rPr lang="en-US" sz="3200" dirty="0">
                <a:latin typeface="Garamond" panose="02020404030301010803" pitchFamily="18" charset="0"/>
              </a:rPr>
              <a:t>(0.0 M NaCl)</a:t>
            </a:r>
          </a:p>
          <a:p>
            <a:pPr algn="ctr"/>
            <a:r>
              <a:rPr lang="el-GR" sz="3200" dirty="0">
                <a:latin typeface="Garamond" panose="02020404030301010803" pitchFamily="18" charset="0"/>
              </a:rPr>
              <a:t>Δ</a:t>
            </a:r>
            <a:r>
              <a:rPr lang="en-US" sz="3200" dirty="0">
                <a:latin typeface="Garamond" panose="02020404030301010803" pitchFamily="18" charset="0"/>
              </a:rPr>
              <a:t>R</a:t>
            </a:r>
            <a:r>
              <a:rPr lang="en-US" sz="3200" baseline="-25000" dirty="0">
                <a:latin typeface="Garamond" panose="02020404030301010803" pitchFamily="18" charset="0"/>
              </a:rPr>
              <a:t>ct</a:t>
            </a:r>
            <a:r>
              <a:rPr lang="en-US" sz="3200" dirty="0">
                <a:latin typeface="Garamond" panose="02020404030301010803" pitchFamily="18" charset="0"/>
              </a:rPr>
              <a:t>(I40) = 16,400 </a:t>
            </a:r>
            <a:r>
              <a:rPr lang="el-GR" sz="3200" dirty="0">
                <a:latin typeface="Garamond" panose="02020404030301010803" pitchFamily="18" charset="0"/>
              </a:rPr>
              <a:t>Ω</a:t>
            </a:r>
            <a:endParaRPr lang="en-US" sz="3200" dirty="0">
              <a:latin typeface="Garamond" panose="02020404030301010803" pitchFamily="18" charset="0"/>
            </a:endParaRPr>
          </a:p>
          <a:p>
            <a:pPr algn="ctr"/>
            <a:r>
              <a:rPr lang="el-GR" sz="3200" dirty="0">
                <a:latin typeface="Garamond" panose="02020404030301010803" pitchFamily="18" charset="0"/>
              </a:rPr>
              <a:t>Δ</a:t>
            </a:r>
            <a:r>
              <a:rPr lang="en-US" sz="3200" dirty="0">
                <a:latin typeface="Garamond" panose="02020404030301010803" pitchFamily="18" charset="0"/>
              </a:rPr>
              <a:t>R</a:t>
            </a:r>
            <a:r>
              <a:rPr lang="en-US" sz="3200" baseline="-25000" dirty="0">
                <a:latin typeface="Garamond" panose="02020404030301010803" pitchFamily="18" charset="0"/>
              </a:rPr>
              <a:t>ct</a:t>
            </a:r>
            <a:r>
              <a:rPr lang="en-US" sz="3200" dirty="0">
                <a:latin typeface="Garamond" panose="02020404030301010803" pitchFamily="18" charset="0"/>
              </a:rPr>
              <a:t>(I40-Blocked) = 84 </a:t>
            </a:r>
            <a:r>
              <a:rPr lang="el-GR" sz="3200" dirty="0">
                <a:latin typeface="Garamond" panose="02020404030301010803" pitchFamily="18" charset="0"/>
              </a:rPr>
              <a:t>Ω</a:t>
            </a:r>
            <a:endParaRPr lang="en-US" sz="3200" dirty="0">
              <a:latin typeface="Garamond" panose="02020404030301010803" pitchFamily="18" charset="0"/>
            </a:endParaRPr>
          </a:p>
          <a:p>
            <a:endParaRPr lang="en-US" sz="3200" dirty="0">
              <a:latin typeface="Garamond" panose="02020404030301010803" pitchFamily="18" charset="0"/>
            </a:endParaRPr>
          </a:p>
          <a:p>
            <a:endParaRPr lang="en-US" dirty="0"/>
          </a:p>
        </p:txBody>
      </p:sp>
    </p:spTree>
    <p:extLst>
      <p:ext uri="{BB962C8B-B14F-4D97-AF65-F5344CB8AC3E}">
        <p14:creationId xmlns:p14="http://schemas.microsoft.com/office/powerpoint/2010/main" val="3250836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75000"/>
          </a:schemeClr>
        </a:solidFill>
        <a:ln>
          <a:noFill/>
        </a:ln>
      </a:spPr>
      <a:bodyPr rtlCol="0" anchor="ctr"/>
      <a:lstStyle>
        <a:defPPr algn="ctr">
          <a:defRPr sz="4800" dirty="0">
            <a:latin typeface="Garamond" panose="02020404030301010803" pitchFamily="18"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20955</TotalTime>
  <Words>380</Words>
  <Application>Microsoft Office PowerPoint</Application>
  <PresentationFormat>Custom</PresentationFormat>
  <Paragraphs>66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Cambria Math</vt:lpstr>
      <vt:lpstr>Garamond</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Marissa Morales</dc:creator>
  <cp:lastModifiedBy>Marissa Morales</cp:lastModifiedBy>
  <cp:revision>90</cp:revision>
  <dcterms:created xsi:type="dcterms:W3CDTF">2017-12-03T19:13:26Z</dcterms:created>
  <dcterms:modified xsi:type="dcterms:W3CDTF">2020-04-14T19:19:49Z</dcterms:modified>
</cp:coreProperties>
</file>