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1669C4ED.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C1F808-D27D-8C00-2062-9CD8680B6DC3}" name="Mohamed Altamimi" initials="MA" userId="S::ma1099@usnh.edu::2ceb0f7c-bffa-4300-a014-2be12104aa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Olson" initials="RO" lastIdx="4" clrIdx="0">
    <p:extLst>
      <p:ext uri="{19B8F6BF-5375-455C-9EA6-DF929625EA0E}">
        <p15:presenceInfo xmlns:p15="http://schemas.microsoft.com/office/powerpoint/2012/main" userId="Ryan O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4A351-94CD-40D0-8F86-63BC0098E160}" v="2730" dt="2022-04-15T15:43:26.907"/>
    <p1510:client id="{5CE32955-F49C-1B88-5FCE-12090F8187DE}" v="2" dt="2022-04-20T06:37:28.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736" y="8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omments/modernComment_100_1669C4ED.xml><?xml version="1.0" encoding="utf-8"?>
<p188:cmLst xmlns:a="http://schemas.openxmlformats.org/drawingml/2006/main" xmlns:r="http://schemas.openxmlformats.org/officeDocument/2006/relationships" xmlns:p188="http://schemas.microsoft.com/office/powerpoint/2018/8/main">
  <p188:cm id="{F2CB4617-C05E-43D8-AFD5-3E2D0E7ACE5F}" authorId="{BAC1F808-D27D-8C00-2062-9CD8680B6DC3}" created="2022-04-11T15:10:49.067">
    <pc:sldMkLst xmlns:pc="http://schemas.microsoft.com/office/powerpoint/2013/main/command">
      <pc:docMk/>
      <pc:sldMk cId="376030445" sldId="256"/>
    </pc:sldMkLst>
    <p188:txBody>
      <a:bodyPr/>
      <a:lstStyle/>
      <a:p>
        <a:r>
          <a:rPr lang="en-US"/>
          <a:t>- Smaller bullet points
- Not start with clauses 
- "The goal is to create an interface to capture KPI's and generate KPO's"</a:t>
        </a:r>
      </a:p>
    </p188:txBody>
  </p188:cm>
  <p188:cm id="{DF4CB9F4-8E8B-45A3-9F38-FFA0B00829DE}" authorId="{BAC1F808-D27D-8C00-2062-9CD8680B6DC3}" created="2022-04-11T15:12:34.227">
    <pc:sldMkLst xmlns:pc="http://schemas.microsoft.com/office/powerpoint/2013/main/command">
      <pc:docMk/>
      <pc:sldMk cId="376030445" sldId="256"/>
    </pc:sldMkLst>
    <p188:txBody>
      <a:bodyPr/>
      <a:lstStyle/>
      <a:p>
        <a:r>
          <a:rPr lang="en-US"/>
          <a:t>- Partial lists of key process inputs
- picture of the machine
- dont want to make this too busy for the reader
- have it on a vertical flow to help the reader follow the poster</a:t>
        </a:r>
      </a:p>
    </p188:txBody>
  </p188:cm>
  <p188:cm id="{7065FBF5-5631-4714-942C-5E8E85485689}" authorId="{BAC1F808-D27D-8C00-2062-9CD8680B6DC3}" created="2022-04-11T15:15:11.842">
    <pc:sldMkLst xmlns:pc="http://schemas.microsoft.com/office/powerpoint/2013/main/command">
      <pc:docMk/>
      <pc:sldMk cId="376030445" sldId="256"/>
    </pc:sldMkLst>
    <p188:txBody>
      <a:bodyPr/>
      <a:lstStyle/>
      <a:p>
        <a:r>
          <a:rPr lang="en-US"/>
          <a:t>- sub to the title, development of the interface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5D27A78-F3F9-49EB-BD77-8CECED4F80BE}" type="datetimeFigureOut">
              <a:rPr lang="en-US" smtClean="0"/>
              <a:t>4/20/2022</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351F6CB-02C2-40B7-AA47-0B7B3B69CC1E}" type="slidenum">
              <a:rPr lang="en-US" smtClean="0"/>
              <a:t>‹#›</a:t>
            </a:fld>
            <a:endParaRPr lang="en-US" dirty="0"/>
          </a:p>
        </p:txBody>
      </p:sp>
    </p:spTree>
    <p:extLst>
      <p:ext uri="{BB962C8B-B14F-4D97-AF65-F5344CB8AC3E}">
        <p14:creationId xmlns:p14="http://schemas.microsoft.com/office/powerpoint/2010/main" val="388581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51F6CB-02C2-40B7-AA47-0B7B3B69CC1E}" type="slidenum">
              <a:rPr lang="en-US" smtClean="0"/>
              <a:t>1</a:t>
            </a:fld>
            <a:endParaRPr lang="en-US" dirty="0"/>
          </a:p>
        </p:txBody>
      </p:sp>
    </p:spTree>
    <p:extLst>
      <p:ext uri="{BB962C8B-B14F-4D97-AF65-F5344CB8AC3E}">
        <p14:creationId xmlns:p14="http://schemas.microsoft.com/office/powerpoint/2010/main" val="87524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4/20/2022</a:t>
            </a:fld>
            <a:endParaRPr lang="en-US" dirty="0"/>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18/10/relationships/comments" Target="../comments/modernComment_100_1669C4ED.xm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F6BA2-FDC1-4B7C-964B-6BE0E2E35902}"/>
              </a:ext>
            </a:extLst>
          </p:cNvPr>
          <p:cNvSpPr/>
          <p:nvPr/>
        </p:nvSpPr>
        <p:spPr>
          <a:xfrm>
            <a:off x="17757058" y="6082737"/>
            <a:ext cx="25548894" cy="619463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369597" y="522514"/>
            <a:ext cx="42976800"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a:ea typeface="Cambria"/>
                <a:cs typeface="Arial"/>
              </a:rPr>
              <a:t>Machine Process Health Monitoring</a:t>
            </a:r>
            <a:br>
              <a:rPr lang="en-US" sz="8400" dirty="0">
                <a:latin typeface="Cambria" panose="02040503050406030204" pitchFamily="18" charset="0"/>
                <a:ea typeface="Cambria"/>
                <a:cs typeface="Arial" panose="020B0604020202020204" pitchFamily="34" charset="0"/>
              </a:rPr>
            </a:br>
            <a:r>
              <a:rPr lang="en-US" sz="6800" i="1" dirty="0">
                <a:solidFill>
                  <a:schemeClr val="bg1"/>
                </a:solidFill>
                <a:latin typeface="Cambria"/>
                <a:ea typeface="Cambria"/>
                <a:cs typeface="Arial"/>
              </a:rPr>
              <a:t>Development of Data Collection Interface</a:t>
            </a:r>
            <a:br>
              <a:rPr lang="en-US" sz="6400" i="1" dirty="0">
                <a:solidFill>
                  <a:schemeClr val="bg1"/>
                </a:solidFill>
                <a:latin typeface="Cambria"/>
                <a:ea typeface="Cambria"/>
                <a:cs typeface="Arial"/>
              </a:rPr>
            </a:br>
            <a:r>
              <a:rPr lang="en-US" sz="1600" i="1" dirty="0">
                <a:solidFill>
                  <a:schemeClr val="bg1"/>
                </a:solidFill>
                <a:latin typeface="Cambria"/>
                <a:ea typeface="Cambria"/>
                <a:cs typeface="Arial"/>
              </a:rPr>
              <a:t>  </a:t>
            </a:r>
            <a:br>
              <a:rPr lang="en-US" sz="8400" dirty="0">
                <a:latin typeface="+mn-ea"/>
                <a:cs typeface="Arial"/>
              </a:rPr>
            </a:br>
            <a:r>
              <a:rPr lang="en-US" sz="5600" u="sng" dirty="0">
                <a:solidFill>
                  <a:schemeClr val="bg1"/>
                </a:solidFill>
                <a:latin typeface="Cambria"/>
                <a:ea typeface="Cambria"/>
                <a:cs typeface="Arial"/>
              </a:rPr>
              <a:t>Alana Pettaway, Ryan Olson, Mohamed Altamimi</a:t>
            </a:r>
            <a:br>
              <a:rPr lang="en-US" sz="5600" dirty="0">
                <a:latin typeface="Cambria" panose="02040503050406030204" pitchFamily="18" charset="0"/>
                <a:cs typeface="Arial" panose="020B0604020202020204" pitchFamily="34" charset="0"/>
              </a:rPr>
            </a:br>
            <a:r>
              <a:rPr lang="en-US" sz="5600" i="1" dirty="0">
                <a:solidFill>
                  <a:schemeClr val="bg1"/>
                </a:solidFill>
                <a:latin typeface="Cambria"/>
                <a:ea typeface="Cambria"/>
                <a:cs typeface="Arial"/>
              </a:rPr>
              <a:t>Mechanical Engineering, University of New Hampshire, Durham, NH 03824</a:t>
            </a:r>
            <a:endParaRPr lang="en-US" sz="9300" i="1" dirty="0">
              <a:solidFill>
                <a:schemeClr val="bg1"/>
              </a:solidFill>
              <a:latin typeface="Cambria"/>
              <a:ea typeface="Cambria"/>
              <a:cs typeface="Arial"/>
            </a:endParaRPr>
          </a:p>
        </p:txBody>
      </p:sp>
      <p:sp>
        <p:nvSpPr>
          <p:cNvPr id="6" name="Subtitle 2"/>
          <p:cNvSpPr txBox="1">
            <a:spLocks/>
          </p:cNvSpPr>
          <p:nvPr/>
        </p:nvSpPr>
        <p:spPr>
          <a:xfrm>
            <a:off x="371126" y="6082737"/>
            <a:ext cx="17099750" cy="619463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20000"/>
              </a:lnSpc>
            </a:pPr>
            <a:endParaRPr lang="en-US" sz="3600" dirty="0">
              <a:latin typeface="Cambria" panose="02040503050406030204" pitchFamily="18" charset="0"/>
            </a:endParaRPr>
          </a:p>
        </p:txBody>
      </p:sp>
      <p:sp>
        <p:nvSpPr>
          <p:cNvPr id="7" name="Subtitle 2"/>
          <p:cNvSpPr txBox="1">
            <a:spLocks/>
          </p:cNvSpPr>
          <p:nvPr/>
        </p:nvSpPr>
        <p:spPr>
          <a:xfrm>
            <a:off x="400429" y="12626369"/>
            <a:ext cx="12180702" cy="91297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Current Process</a:t>
            </a:r>
          </a:p>
        </p:txBody>
      </p:sp>
      <p:sp>
        <p:nvSpPr>
          <p:cNvPr id="8" name="Subtitle 2"/>
          <p:cNvSpPr txBox="1">
            <a:spLocks/>
          </p:cNvSpPr>
          <p:nvPr/>
        </p:nvSpPr>
        <p:spPr>
          <a:xfrm>
            <a:off x="321150" y="24925335"/>
            <a:ext cx="26334720" cy="722819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600" dirty="0">
              <a:latin typeface="Cambria" panose="02040503050406030204" pitchFamily="18" charset="0"/>
            </a:endParaRPr>
          </a:p>
          <a:p>
            <a:pPr marL="399415" indent="-399415" algn="just">
              <a:spcBef>
                <a:spcPts val="0"/>
              </a:spcBef>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a:p>
            <a:pPr algn="just">
              <a:spcBef>
                <a:spcPts val="0"/>
              </a:spcBef>
            </a:pPr>
            <a:endParaRPr lang="en-US" sz="3600" dirty="0">
              <a:latin typeface="Cambria" panose="02040503050406030204" pitchFamily="18" charset="0"/>
            </a:endParaRPr>
          </a:p>
          <a:p>
            <a:pPr marL="399415" indent="-399415" algn="just">
              <a:spcBef>
                <a:spcPts val="0"/>
              </a:spcBef>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3600" dirty="0">
              <a:latin typeface="Cambria" panose="02040503050406030204" pitchFamily="18" charset="0"/>
              <a:ea typeface="Cambria" panose="02040503050406030204" pitchFamily="18" charset="0"/>
            </a:endParaRPr>
          </a:p>
          <a:p>
            <a:pPr algn="l">
              <a:spcBef>
                <a:spcPts val="0"/>
              </a:spcBef>
            </a:pPr>
            <a:endParaRPr lang="en-US" sz="3600" dirty="0">
              <a:latin typeface="Cambria" panose="02040503050406030204" pitchFamily="18" charset="0"/>
            </a:endParaRPr>
          </a:p>
          <a:p>
            <a:pPr algn="just">
              <a:spcBef>
                <a:spcPts val="0"/>
              </a:spcBef>
            </a:pPr>
            <a:endParaRPr lang="en-US" sz="3600" dirty="0">
              <a:latin typeface="Cambria" panose="02040503050406030204" pitchFamily="18" charset="0"/>
            </a:endParaRPr>
          </a:p>
          <a:p>
            <a:pPr algn="l">
              <a:spcBef>
                <a:spcPts val="0"/>
              </a:spcBef>
            </a:pPr>
            <a:endParaRPr lang="en-US" sz="3600" dirty="0">
              <a:latin typeface="Cambria" panose="02040503050406030204" pitchFamily="18" charset="0"/>
            </a:endParaRPr>
          </a:p>
          <a:p>
            <a:pPr algn="l">
              <a:spcBef>
                <a:spcPts val="0"/>
              </a:spcBef>
            </a:pPr>
            <a:endParaRPr lang="en-US" sz="3600" dirty="0">
              <a:latin typeface="Cambria" panose="02040503050406030204" pitchFamily="18" charset="0"/>
            </a:endParaRPr>
          </a:p>
        </p:txBody>
      </p:sp>
      <p:sp>
        <p:nvSpPr>
          <p:cNvPr id="12" name="Subtitle 2"/>
          <p:cNvSpPr txBox="1">
            <a:spLocks/>
          </p:cNvSpPr>
          <p:nvPr/>
        </p:nvSpPr>
        <p:spPr>
          <a:xfrm>
            <a:off x="27007479" y="24925334"/>
            <a:ext cx="16323830" cy="3956454"/>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Cambria"/>
              <a:ea typeface="Cambria"/>
              <a:cs typeface="Calibri" panose="020F0502020204030204"/>
            </a:endParaRPr>
          </a:p>
        </p:txBody>
      </p:sp>
      <p:sp>
        <p:nvSpPr>
          <p:cNvPr id="13" name="Subtitle 2"/>
          <p:cNvSpPr txBox="1">
            <a:spLocks/>
          </p:cNvSpPr>
          <p:nvPr/>
        </p:nvSpPr>
        <p:spPr>
          <a:xfrm>
            <a:off x="369596" y="4944948"/>
            <a:ext cx="17060092"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7" name="Subtitle 2"/>
          <p:cNvSpPr txBox="1">
            <a:spLocks/>
          </p:cNvSpPr>
          <p:nvPr/>
        </p:nvSpPr>
        <p:spPr>
          <a:xfrm>
            <a:off x="27022567" y="23763267"/>
            <a:ext cx="16352284" cy="92799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Conclusions</a:t>
            </a:r>
          </a:p>
        </p:txBody>
      </p:sp>
      <p:sp>
        <p:nvSpPr>
          <p:cNvPr id="30" name="Subtitle 2"/>
          <p:cNvSpPr txBox="1">
            <a:spLocks/>
          </p:cNvSpPr>
          <p:nvPr/>
        </p:nvSpPr>
        <p:spPr>
          <a:xfrm>
            <a:off x="17757058" y="4981612"/>
            <a:ext cx="25617793"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Improved Process Flow</a:t>
            </a: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27022567" y="30251700"/>
            <a:ext cx="16283386" cy="1901825"/>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ts val="5000"/>
              </a:lnSpc>
              <a:spcBef>
                <a:spcPts val="0"/>
              </a:spcBef>
            </a:pPr>
            <a:r>
              <a:rPr lang="en-US" sz="3600" b="1" dirty="0">
                <a:latin typeface="Cambria" panose="02040503050406030204" pitchFamily="18" charset="0"/>
              </a:rPr>
              <a:t>Pratt &amp; Whitney Advisors</a:t>
            </a:r>
            <a:r>
              <a:rPr lang="en-US" sz="3600" dirty="0">
                <a:latin typeface="Cambria" panose="02040503050406030204" pitchFamily="18" charset="0"/>
              </a:rPr>
              <a:t>: Mike Newsky, Eric Stuckey</a:t>
            </a:r>
          </a:p>
          <a:p>
            <a:pPr algn="l">
              <a:lnSpc>
                <a:spcPts val="5000"/>
              </a:lnSpc>
              <a:spcBef>
                <a:spcPts val="0"/>
              </a:spcBef>
            </a:pPr>
            <a:r>
              <a:rPr lang="en-US" sz="3600" b="1" dirty="0">
                <a:latin typeface="Cambria" panose="02040503050406030204" pitchFamily="18" charset="0"/>
              </a:rPr>
              <a:t>Caron Engineering Assistance</a:t>
            </a:r>
            <a:r>
              <a:rPr lang="en-US" sz="3600" dirty="0">
                <a:latin typeface="Cambria" panose="02040503050406030204" pitchFamily="18" charset="0"/>
              </a:rPr>
              <a:t>: Derrill Vezina, Rowan Boyer</a:t>
            </a:r>
          </a:p>
          <a:p>
            <a:pPr algn="l">
              <a:lnSpc>
                <a:spcPts val="5000"/>
              </a:lnSpc>
              <a:spcBef>
                <a:spcPts val="0"/>
              </a:spcBef>
            </a:pPr>
            <a:r>
              <a:rPr lang="en-US" sz="3600" b="1" dirty="0">
                <a:latin typeface="Cambria" panose="02040503050406030204" pitchFamily="18" charset="0"/>
              </a:rPr>
              <a:t>Academic Advisors: </a:t>
            </a:r>
            <a:r>
              <a:rPr lang="en-US" sz="3600">
                <a:latin typeface="Cambria" panose="02040503050406030204" pitchFamily="18" charset="0"/>
              </a:rPr>
              <a:t>Anthony Puntin</a:t>
            </a:r>
            <a:r>
              <a:rPr lang="en-US" sz="3600" dirty="0">
                <a:latin typeface="Cambria" panose="02040503050406030204" pitchFamily="18" charset="0"/>
              </a:rPr>
              <a:t>, Todd Gross</a:t>
            </a:r>
          </a:p>
          <a:p>
            <a:pPr algn="l"/>
            <a:endParaRPr lang="en-US" sz="3600" dirty="0">
              <a:latin typeface="Cambria" panose="02040503050406030204" pitchFamily="18" charset="0"/>
            </a:endParaRPr>
          </a:p>
        </p:txBody>
      </p:sp>
      <p:sp>
        <p:nvSpPr>
          <p:cNvPr id="93" name="Subtitle 2"/>
          <p:cNvSpPr txBox="1">
            <a:spLocks/>
          </p:cNvSpPr>
          <p:nvPr/>
        </p:nvSpPr>
        <p:spPr>
          <a:xfrm>
            <a:off x="27022567" y="29166655"/>
            <a:ext cx="16323830" cy="93441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Acknowledgments</a:t>
            </a:r>
          </a:p>
        </p:txBody>
      </p:sp>
      <p:sp>
        <p:nvSpPr>
          <p:cNvPr id="27" name="Rectangle 26"/>
          <p:cNvSpPr/>
          <p:nvPr/>
        </p:nvSpPr>
        <p:spPr>
          <a:xfrm>
            <a:off x="35604393" y="1068098"/>
            <a:ext cx="7118836" cy="30962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sz="4700" dirty="0">
              <a:solidFill>
                <a:schemeClr val="tx1"/>
              </a:solidFill>
              <a:ea typeface="Calibri"/>
              <a:cs typeface="Calibri"/>
            </a:endParaRPr>
          </a:p>
        </p:txBody>
      </p:sp>
      <p:sp>
        <p:nvSpPr>
          <p:cNvPr id="99" name="Subtitle 2"/>
          <p:cNvSpPr txBox="1">
            <a:spLocks/>
          </p:cNvSpPr>
          <p:nvPr/>
        </p:nvSpPr>
        <p:spPr>
          <a:xfrm>
            <a:off x="13059698" y="13648965"/>
            <a:ext cx="16303921" cy="9675763"/>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Wingdings" panose="05000000000000000000" pitchFamily="2" charset="2"/>
              <a:buChar char="§"/>
            </a:pPr>
            <a:endParaRPr lang="en-US" sz="3600" dirty="0">
              <a:latin typeface="Cambria" panose="02040503050406030204" pitchFamily="18" charset="0"/>
              <a:ea typeface="Cambria"/>
            </a:endParaRPr>
          </a:p>
        </p:txBody>
      </p:sp>
      <p:pic>
        <p:nvPicPr>
          <p:cNvPr id="21" name="Picture 21" descr="Logo, company name&#10;&#10;Description automatically generated">
            <a:extLst>
              <a:ext uri="{FF2B5EF4-FFF2-40B4-BE49-F238E27FC236}">
                <a16:creationId xmlns:a16="http://schemas.microsoft.com/office/drawing/2014/main" id="{E5D4C18A-B31B-60E8-30A7-200495B64B43}"/>
              </a:ext>
            </a:extLst>
          </p:cNvPr>
          <p:cNvPicPr>
            <a:picLocks noChangeAspect="1"/>
          </p:cNvPicPr>
          <p:nvPr/>
        </p:nvPicPr>
        <p:blipFill>
          <a:blip r:embed="rId5"/>
          <a:stretch>
            <a:fillRect/>
          </a:stretch>
        </p:blipFill>
        <p:spPr>
          <a:xfrm>
            <a:off x="35809797" y="1881128"/>
            <a:ext cx="3424270" cy="1661083"/>
          </a:xfrm>
          <a:prstGeom prst="rect">
            <a:avLst/>
          </a:prstGeom>
        </p:spPr>
      </p:pic>
      <p:pic>
        <p:nvPicPr>
          <p:cNvPr id="23" name="Picture 23" descr="Logo&#10;&#10;Description automatically generated">
            <a:extLst>
              <a:ext uri="{FF2B5EF4-FFF2-40B4-BE49-F238E27FC236}">
                <a16:creationId xmlns:a16="http://schemas.microsoft.com/office/drawing/2014/main" id="{36BDCCC2-99D4-A353-1BCF-77011BB7FEAE}"/>
              </a:ext>
            </a:extLst>
          </p:cNvPr>
          <p:cNvPicPr>
            <a:picLocks noChangeAspect="1"/>
          </p:cNvPicPr>
          <p:nvPr/>
        </p:nvPicPr>
        <p:blipFill>
          <a:blip r:embed="rId6"/>
          <a:stretch>
            <a:fillRect/>
          </a:stretch>
        </p:blipFill>
        <p:spPr>
          <a:xfrm>
            <a:off x="39470152" y="1498278"/>
            <a:ext cx="2743200" cy="2398622"/>
          </a:xfrm>
          <a:prstGeom prst="rect">
            <a:avLst/>
          </a:prstGeom>
        </p:spPr>
      </p:pic>
      <p:sp>
        <p:nvSpPr>
          <p:cNvPr id="68" name="Subtitle 2">
            <a:extLst>
              <a:ext uri="{FF2B5EF4-FFF2-40B4-BE49-F238E27FC236}">
                <a16:creationId xmlns:a16="http://schemas.microsoft.com/office/drawing/2014/main" id="{63908401-0C85-4BB2-89C2-1097BB03CB4B}"/>
              </a:ext>
            </a:extLst>
          </p:cNvPr>
          <p:cNvSpPr txBox="1">
            <a:spLocks/>
          </p:cNvSpPr>
          <p:nvPr/>
        </p:nvSpPr>
        <p:spPr>
          <a:xfrm>
            <a:off x="336243" y="23763267"/>
            <a:ext cx="26334720"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Methodology Using Caron Engineering MiConnect Software</a:t>
            </a:r>
          </a:p>
        </p:txBody>
      </p:sp>
      <p:pic>
        <p:nvPicPr>
          <p:cNvPr id="1026" name="Picture 2" descr="DMG MORI">
            <a:extLst>
              <a:ext uri="{FF2B5EF4-FFF2-40B4-BE49-F238E27FC236}">
                <a16:creationId xmlns:a16="http://schemas.microsoft.com/office/drawing/2014/main" id="{1D2B2CBA-FA5D-479D-82AC-C7399A0791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268"/>
          <a:stretch/>
        </p:blipFill>
        <p:spPr bwMode="auto">
          <a:xfrm>
            <a:off x="29901001" y="6441550"/>
            <a:ext cx="4781267" cy="322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8EFFDEA-A5FD-4889-95B5-04E033947EBF}"/>
              </a:ext>
            </a:extLst>
          </p:cNvPr>
          <p:cNvPicPr>
            <a:picLocks noChangeAspect="1"/>
          </p:cNvPicPr>
          <p:nvPr/>
        </p:nvPicPr>
        <p:blipFill>
          <a:blip r:embed="rId8"/>
          <a:stretch>
            <a:fillRect/>
          </a:stretch>
        </p:blipFill>
        <p:spPr>
          <a:xfrm>
            <a:off x="21846891" y="6441550"/>
            <a:ext cx="2252061" cy="2252061"/>
          </a:xfrm>
          <a:prstGeom prst="rect">
            <a:avLst/>
          </a:prstGeom>
        </p:spPr>
      </p:pic>
      <p:pic>
        <p:nvPicPr>
          <p:cNvPr id="18" name="Graphic 17" descr="Barcode with solid fill">
            <a:extLst>
              <a:ext uri="{FF2B5EF4-FFF2-40B4-BE49-F238E27FC236}">
                <a16:creationId xmlns:a16="http://schemas.microsoft.com/office/drawing/2014/main" id="{676D9BF2-B70F-4024-8FB2-398B630B14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63956" y="6211988"/>
            <a:ext cx="2903058" cy="2903058"/>
          </a:xfrm>
          <a:prstGeom prst="rect">
            <a:avLst/>
          </a:prstGeom>
        </p:spPr>
      </p:pic>
      <p:sp>
        <p:nvSpPr>
          <p:cNvPr id="28" name="Arrow: Down 27">
            <a:extLst>
              <a:ext uri="{FF2B5EF4-FFF2-40B4-BE49-F238E27FC236}">
                <a16:creationId xmlns:a16="http://schemas.microsoft.com/office/drawing/2014/main" id="{DAFF9E37-155F-411A-A023-CC6B4A187486}"/>
              </a:ext>
            </a:extLst>
          </p:cNvPr>
          <p:cNvSpPr/>
          <p:nvPr/>
        </p:nvSpPr>
        <p:spPr>
          <a:xfrm rot="16200000">
            <a:off x="21279978" y="7138852"/>
            <a:ext cx="494029" cy="1049328"/>
          </a:xfrm>
          <a:prstGeom prst="downArrow">
            <a:avLst>
              <a:gd name="adj1" fmla="val 50000"/>
              <a:gd name="adj2" fmla="val 89662"/>
            </a:avLst>
          </a:prstGeom>
          <a:solidFill>
            <a:srgbClr val="2E0957"/>
          </a:solidFill>
          <a:ln>
            <a:solidFill>
              <a:srgbClr val="2E0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Subtitle 2">
            <a:extLst>
              <a:ext uri="{FF2B5EF4-FFF2-40B4-BE49-F238E27FC236}">
                <a16:creationId xmlns:a16="http://schemas.microsoft.com/office/drawing/2014/main" id="{F29CC044-4627-4791-8E45-520932B76E51}"/>
              </a:ext>
            </a:extLst>
          </p:cNvPr>
          <p:cNvSpPr txBox="1">
            <a:spLocks/>
          </p:cNvSpPr>
          <p:nvPr/>
        </p:nvSpPr>
        <p:spPr>
          <a:xfrm>
            <a:off x="29824680" y="13716941"/>
            <a:ext cx="13521717" cy="9602753"/>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Cambria" panose="02040503050406030204" pitchFamily="18" charset="0"/>
            </a:endParaRPr>
          </a:p>
          <a:p>
            <a:pPr algn="l">
              <a:spcBef>
                <a:spcPts val="0"/>
              </a:spcBef>
            </a:pPr>
            <a:endParaRPr lang="en-US" sz="3600" dirty="0">
              <a:latin typeface="Cambria" panose="02040503050406030204" pitchFamily="18" charset="0"/>
            </a:endParaRPr>
          </a:p>
        </p:txBody>
      </p:sp>
      <p:sp>
        <p:nvSpPr>
          <p:cNvPr id="64" name="Subtitle 2">
            <a:extLst>
              <a:ext uri="{FF2B5EF4-FFF2-40B4-BE49-F238E27FC236}">
                <a16:creationId xmlns:a16="http://schemas.microsoft.com/office/drawing/2014/main" id="{D39F080A-F467-4B24-BC44-EB5B4AB50B60}"/>
              </a:ext>
            </a:extLst>
          </p:cNvPr>
          <p:cNvSpPr txBox="1">
            <a:spLocks/>
          </p:cNvSpPr>
          <p:nvPr/>
        </p:nvSpPr>
        <p:spPr>
          <a:xfrm>
            <a:off x="29829923" y="12626369"/>
            <a:ext cx="13565259" cy="920202"/>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Impact on Data Processing </a:t>
            </a:r>
          </a:p>
        </p:txBody>
      </p:sp>
      <p:pic>
        <p:nvPicPr>
          <p:cNvPr id="66" name="Picture 65" descr="A picture containing diagram&#10;&#10;Description automatically generated">
            <a:extLst>
              <a:ext uri="{FF2B5EF4-FFF2-40B4-BE49-F238E27FC236}">
                <a16:creationId xmlns:a16="http://schemas.microsoft.com/office/drawing/2014/main" id="{899F7F85-19B1-4E34-A1D9-EE251A9654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8182" y="25882590"/>
            <a:ext cx="10076123" cy="5564992"/>
          </a:xfrm>
          <a:prstGeom prst="rect">
            <a:avLst/>
          </a:prstGeom>
        </p:spPr>
      </p:pic>
      <p:sp>
        <p:nvSpPr>
          <p:cNvPr id="69" name="TextBox 68">
            <a:extLst>
              <a:ext uri="{FF2B5EF4-FFF2-40B4-BE49-F238E27FC236}">
                <a16:creationId xmlns:a16="http://schemas.microsoft.com/office/drawing/2014/main" id="{1FB9A620-CF70-4BBB-B591-B7FF0170202D}"/>
              </a:ext>
            </a:extLst>
          </p:cNvPr>
          <p:cNvSpPr txBox="1"/>
          <p:nvPr/>
        </p:nvSpPr>
        <p:spPr>
          <a:xfrm>
            <a:off x="12546595" y="25200647"/>
            <a:ext cx="14109274" cy="6755689"/>
          </a:xfrm>
          <a:prstGeom prst="rect">
            <a:avLst/>
          </a:prstGeom>
          <a:noFill/>
        </p:spPr>
        <p:txBody>
          <a:bodyPr wrap="square" lIns="106674" tIns="53337" rIns="106674" bIns="53337" rtlCol="0">
            <a:spAutoFit/>
          </a:bodyPr>
          <a:lstStyle/>
          <a:p>
            <a:r>
              <a:rPr lang="en-US" sz="3600" dirty="0">
                <a:latin typeface="Cambria" panose="02040503050406030204" pitchFamily="18" charset="0"/>
              </a:rPr>
              <a:t>Using Caron Engineering MiConnect software a program was created that:</a:t>
            </a:r>
          </a:p>
          <a:p>
            <a:pPr marL="571500" indent="-571500">
              <a:buFont typeface="Wingdings" panose="05000000000000000000" pitchFamily="2" charset="2"/>
              <a:buChar char="§"/>
            </a:pPr>
            <a:r>
              <a:rPr lang="en-US" sz="3600" dirty="0">
                <a:latin typeface="Cambria" panose="02040503050406030204" pitchFamily="18" charset="0"/>
              </a:rPr>
              <a:t>Creates a routine that the machine operator must follow</a:t>
            </a:r>
          </a:p>
          <a:p>
            <a:pPr marL="2722045" lvl="1" indent="-571500">
              <a:buFont typeface="Wingdings" panose="05000000000000000000" pitchFamily="2" charset="2"/>
              <a:buChar char="§"/>
            </a:pPr>
            <a:r>
              <a:rPr lang="en-US" sz="3600" dirty="0">
                <a:latin typeface="Cambria" panose="02040503050406030204" pitchFamily="18" charset="0"/>
              </a:rPr>
              <a:t>Routines for each input are separated to be individually called by the part program</a:t>
            </a:r>
          </a:p>
          <a:p>
            <a:pPr marL="571500" indent="-571500">
              <a:buFont typeface="Wingdings" panose="05000000000000000000" pitchFamily="2" charset="2"/>
              <a:buChar char="§"/>
            </a:pPr>
            <a:r>
              <a:rPr lang="en-US" sz="3600" dirty="0">
                <a:latin typeface="Cambria" panose="02040503050406030204" pitchFamily="18" charset="0"/>
              </a:rPr>
              <a:t>Prompts the user to follow each step in the routine, indicating which barcodes to scan</a:t>
            </a:r>
          </a:p>
          <a:p>
            <a:pPr marL="571500" indent="-571500">
              <a:buFont typeface="Wingdings" panose="05000000000000000000" pitchFamily="2" charset="2"/>
              <a:buChar char="§"/>
            </a:pPr>
            <a:r>
              <a:rPr lang="en-US" sz="3600" dirty="0">
                <a:latin typeface="Cambria" panose="02040503050406030204" pitchFamily="18" charset="0"/>
              </a:rPr>
              <a:t>Connects directly to the controller of the CNC machine, and stores each input as a machine variable</a:t>
            </a:r>
          </a:p>
          <a:p>
            <a:pPr marL="571500" indent="-571500">
              <a:buFont typeface="Wingdings" panose="05000000000000000000" pitchFamily="2" charset="2"/>
              <a:buChar char="§"/>
            </a:pPr>
            <a:r>
              <a:rPr lang="en-US" sz="3600" dirty="0">
                <a:latin typeface="Cambria" panose="02040503050406030204" pitchFamily="18" charset="0"/>
              </a:rPr>
              <a:t>Writes data from each machine variable into a text file, which will be imported to a post processing software to link to post part machining KPOs</a:t>
            </a:r>
          </a:p>
        </p:txBody>
      </p:sp>
      <p:sp>
        <p:nvSpPr>
          <p:cNvPr id="70" name="TextBox 69">
            <a:extLst>
              <a:ext uri="{FF2B5EF4-FFF2-40B4-BE49-F238E27FC236}">
                <a16:creationId xmlns:a16="http://schemas.microsoft.com/office/drawing/2014/main" id="{612C16F9-476E-4F6D-BEDA-AFD7A33A2746}"/>
              </a:ext>
            </a:extLst>
          </p:cNvPr>
          <p:cNvSpPr txBox="1"/>
          <p:nvPr/>
        </p:nvSpPr>
        <p:spPr>
          <a:xfrm>
            <a:off x="1032144" y="31487795"/>
            <a:ext cx="11514451" cy="523214"/>
          </a:xfrm>
          <a:prstGeom prst="rect">
            <a:avLst/>
          </a:prstGeom>
          <a:noFill/>
        </p:spPr>
        <p:txBody>
          <a:bodyPr wrap="square" lIns="106674" tIns="53337" rIns="106674" bIns="53337" rtlCol="0" anchor="t">
            <a:spAutoFit/>
          </a:bodyPr>
          <a:lstStyle/>
          <a:p>
            <a:r>
              <a:rPr lang="en-US" sz="2700" i="1" dirty="0">
                <a:latin typeface="Cambria"/>
                <a:ea typeface="Cambria"/>
              </a:rPr>
              <a:t>Figure 3: MiConnect routine editor showing process flow once a scan occurs</a:t>
            </a:r>
          </a:p>
        </p:txBody>
      </p:sp>
      <p:sp>
        <p:nvSpPr>
          <p:cNvPr id="71" name="TextBox 70">
            <a:extLst>
              <a:ext uri="{FF2B5EF4-FFF2-40B4-BE49-F238E27FC236}">
                <a16:creationId xmlns:a16="http://schemas.microsoft.com/office/drawing/2014/main" id="{FB96CD01-B77B-46C3-BB5C-5002C5D5105D}"/>
              </a:ext>
            </a:extLst>
          </p:cNvPr>
          <p:cNvSpPr txBox="1"/>
          <p:nvPr/>
        </p:nvSpPr>
        <p:spPr>
          <a:xfrm>
            <a:off x="3499230" y="25229103"/>
            <a:ext cx="6580277" cy="661714"/>
          </a:xfrm>
          <a:prstGeom prst="rect">
            <a:avLst/>
          </a:prstGeom>
          <a:noFill/>
        </p:spPr>
        <p:txBody>
          <a:bodyPr wrap="square" lIns="106674" tIns="53337" rIns="106674" bIns="53337" rtlCol="0">
            <a:spAutoFit/>
          </a:bodyPr>
          <a:lstStyle/>
          <a:p>
            <a:r>
              <a:rPr lang="en-US" sz="3600" dirty="0">
                <a:latin typeface="Cambria" panose="02040503050406030204" pitchFamily="18" charset="0"/>
              </a:rPr>
              <a:t>Process Flow of Routine Step</a:t>
            </a:r>
          </a:p>
        </p:txBody>
      </p:sp>
      <p:sp>
        <p:nvSpPr>
          <p:cNvPr id="72" name="Subtitle 2">
            <a:extLst>
              <a:ext uri="{FF2B5EF4-FFF2-40B4-BE49-F238E27FC236}">
                <a16:creationId xmlns:a16="http://schemas.microsoft.com/office/drawing/2014/main" id="{744A72C1-2276-430E-BBCF-466EBD494624}"/>
              </a:ext>
            </a:extLst>
          </p:cNvPr>
          <p:cNvSpPr txBox="1">
            <a:spLocks/>
          </p:cNvSpPr>
          <p:nvPr/>
        </p:nvSpPr>
        <p:spPr>
          <a:xfrm>
            <a:off x="13059698" y="12626369"/>
            <a:ext cx="16276320" cy="91440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Design Considerations &amp; Criteria</a:t>
            </a:r>
          </a:p>
        </p:txBody>
      </p:sp>
      <p:sp>
        <p:nvSpPr>
          <p:cNvPr id="73" name="Subtitle 2">
            <a:extLst>
              <a:ext uri="{FF2B5EF4-FFF2-40B4-BE49-F238E27FC236}">
                <a16:creationId xmlns:a16="http://schemas.microsoft.com/office/drawing/2014/main" id="{61586293-BAF9-4DEA-A3AB-4EBCBC406867}"/>
              </a:ext>
            </a:extLst>
          </p:cNvPr>
          <p:cNvSpPr txBox="1">
            <a:spLocks/>
          </p:cNvSpPr>
          <p:nvPr/>
        </p:nvSpPr>
        <p:spPr>
          <a:xfrm>
            <a:off x="400429" y="13643932"/>
            <a:ext cx="12176999" cy="9675763"/>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Cambria" panose="02040503050406030204" pitchFamily="18" charset="0"/>
            </a:endParaRPr>
          </a:p>
          <a:p>
            <a:pPr algn="l">
              <a:spcBef>
                <a:spcPts val="0"/>
              </a:spcBef>
            </a:pPr>
            <a:endParaRPr lang="en-US" sz="3600" dirty="0">
              <a:latin typeface="Cambria" panose="02040503050406030204" pitchFamily="18" charset="0"/>
            </a:endParaRPr>
          </a:p>
        </p:txBody>
      </p:sp>
      <p:pic>
        <p:nvPicPr>
          <p:cNvPr id="74" name="Picture 24" descr="A picture containing text&#10;&#10;Description automatically generated">
            <a:extLst>
              <a:ext uri="{FF2B5EF4-FFF2-40B4-BE49-F238E27FC236}">
                <a16:creationId xmlns:a16="http://schemas.microsoft.com/office/drawing/2014/main" id="{A17B6172-BEBF-42F3-BC41-A2439A71C639}"/>
              </a:ext>
            </a:extLst>
          </p:cNvPr>
          <p:cNvPicPr>
            <a:picLocks noChangeAspect="1"/>
          </p:cNvPicPr>
          <p:nvPr/>
        </p:nvPicPr>
        <p:blipFill>
          <a:blip r:embed="rId12"/>
          <a:stretch>
            <a:fillRect/>
          </a:stretch>
        </p:blipFill>
        <p:spPr>
          <a:xfrm>
            <a:off x="30249887" y="18149634"/>
            <a:ext cx="5559910" cy="4253116"/>
          </a:xfrm>
          <a:prstGeom prst="rect">
            <a:avLst/>
          </a:prstGeom>
        </p:spPr>
      </p:pic>
      <p:pic>
        <p:nvPicPr>
          <p:cNvPr id="76" name="Picture 75" descr="Chart&#10;&#10;Description automatically generated">
            <a:extLst>
              <a:ext uri="{FF2B5EF4-FFF2-40B4-BE49-F238E27FC236}">
                <a16:creationId xmlns:a16="http://schemas.microsoft.com/office/drawing/2014/main" id="{2B270E82-EF15-4F28-98E8-354B49940F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698300" y="18076183"/>
            <a:ext cx="5638265" cy="4253116"/>
          </a:xfrm>
          <a:prstGeom prst="rect">
            <a:avLst/>
          </a:prstGeom>
        </p:spPr>
      </p:pic>
      <p:pic>
        <p:nvPicPr>
          <p:cNvPr id="78" name="Picture 77" descr="Graphical user interface, application&#10;&#10;Description automatically generated">
            <a:extLst>
              <a:ext uri="{FF2B5EF4-FFF2-40B4-BE49-F238E27FC236}">
                <a16:creationId xmlns:a16="http://schemas.microsoft.com/office/drawing/2014/main" id="{24D5DB7B-02D3-4266-A05E-DB3EDFA5E695}"/>
              </a:ext>
            </a:extLst>
          </p:cNvPr>
          <p:cNvPicPr>
            <a:picLocks noChangeAspect="1"/>
          </p:cNvPicPr>
          <p:nvPr/>
        </p:nvPicPr>
        <p:blipFill rotWithShape="1">
          <a:blip r:embed="rId14">
            <a:extLst>
              <a:ext uri="{28A0092B-C50C-407E-A947-70E740481C1C}">
                <a14:useLocalDpi xmlns:a14="http://schemas.microsoft.com/office/drawing/2010/main" val="0"/>
              </a:ext>
            </a:extLst>
          </a:blip>
          <a:srcRect l="39861" t="15509" r="22699" b="47509"/>
          <a:stretch/>
        </p:blipFill>
        <p:spPr>
          <a:xfrm>
            <a:off x="25342007" y="6985238"/>
            <a:ext cx="3089418" cy="1708373"/>
          </a:xfrm>
          <a:prstGeom prst="rect">
            <a:avLst/>
          </a:prstGeom>
        </p:spPr>
      </p:pic>
      <p:pic>
        <p:nvPicPr>
          <p:cNvPr id="5" name="Picture 4" descr="Chart, line chart&#10;&#10;Description automatically generated">
            <a:extLst>
              <a:ext uri="{FF2B5EF4-FFF2-40B4-BE49-F238E27FC236}">
                <a16:creationId xmlns:a16="http://schemas.microsoft.com/office/drawing/2014/main" id="{52A56DD9-9DB8-4772-8613-47190E8949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007534" y="6796013"/>
            <a:ext cx="2932477" cy="1941558"/>
          </a:xfrm>
          <a:prstGeom prst="rect">
            <a:avLst/>
          </a:prstGeom>
        </p:spPr>
      </p:pic>
      <p:sp>
        <p:nvSpPr>
          <p:cNvPr id="37" name="Arrow: Down 36">
            <a:extLst>
              <a:ext uri="{FF2B5EF4-FFF2-40B4-BE49-F238E27FC236}">
                <a16:creationId xmlns:a16="http://schemas.microsoft.com/office/drawing/2014/main" id="{0F93458F-1529-449D-86EC-A2D1F3491E3B}"/>
              </a:ext>
            </a:extLst>
          </p:cNvPr>
          <p:cNvSpPr/>
          <p:nvPr/>
        </p:nvSpPr>
        <p:spPr>
          <a:xfrm rot="16200000">
            <a:off x="24119789" y="7176683"/>
            <a:ext cx="494029" cy="1049328"/>
          </a:xfrm>
          <a:prstGeom prst="downArrow">
            <a:avLst>
              <a:gd name="adj1" fmla="val 50000"/>
              <a:gd name="adj2" fmla="val 89662"/>
            </a:avLst>
          </a:prstGeom>
          <a:solidFill>
            <a:srgbClr val="2E0957"/>
          </a:solidFill>
          <a:ln>
            <a:solidFill>
              <a:srgbClr val="2E0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Down 37">
            <a:extLst>
              <a:ext uri="{FF2B5EF4-FFF2-40B4-BE49-F238E27FC236}">
                <a16:creationId xmlns:a16="http://schemas.microsoft.com/office/drawing/2014/main" id="{15C9C48E-9F9E-4E24-ABA8-4C635BAAD500}"/>
              </a:ext>
            </a:extLst>
          </p:cNvPr>
          <p:cNvSpPr/>
          <p:nvPr/>
        </p:nvSpPr>
        <p:spPr>
          <a:xfrm rot="16200000">
            <a:off x="29040702" y="7138852"/>
            <a:ext cx="494029" cy="1049328"/>
          </a:xfrm>
          <a:prstGeom prst="downArrow">
            <a:avLst>
              <a:gd name="adj1" fmla="val 50000"/>
              <a:gd name="adj2" fmla="val 89662"/>
            </a:avLst>
          </a:prstGeom>
          <a:solidFill>
            <a:srgbClr val="2E0957"/>
          </a:solidFill>
          <a:ln>
            <a:solidFill>
              <a:srgbClr val="2E0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Down 38">
            <a:extLst>
              <a:ext uri="{FF2B5EF4-FFF2-40B4-BE49-F238E27FC236}">
                <a16:creationId xmlns:a16="http://schemas.microsoft.com/office/drawing/2014/main" id="{62BC2C6F-ED7A-4748-87BF-C0206FDA7A6F}"/>
              </a:ext>
            </a:extLst>
          </p:cNvPr>
          <p:cNvSpPr/>
          <p:nvPr/>
        </p:nvSpPr>
        <p:spPr>
          <a:xfrm rot="16200000">
            <a:off x="35048538" y="7143092"/>
            <a:ext cx="494029" cy="1049328"/>
          </a:xfrm>
          <a:prstGeom prst="downArrow">
            <a:avLst>
              <a:gd name="adj1" fmla="val 50000"/>
              <a:gd name="adj2" fmla="val 89662"/>
            </a:avLst>
          </a:prstGeom>
          <a:solidFill>
            <a:srgbClr val="2E0957"/>
          </a:solidFill>
          <a:ln>
            <a:solidFill>
              <a:srgbClr val="2E0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Open folder with solid fill">
            <a:extLst>
              <a:ext uri="{FF2B5EF4-FFF2-40B4-BE49-F238E27FC236}">
                <a16:creationId xmlns:a16="http://schemas.microsoft.com/office/drawing/2014/main" id="{AE57B5E1-75B5-4A24-9EA6-1911816018D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6133995" y="6698624"/>
            <a:ext cx="2221391" cy="2221391"/>
          </a:xfrm>
          <a:prstGeom prst="rect">
            <a:avLst/>
          </a:prstGeom>
        </p:spPr>
      </p:pic>
      <p:sp>
        <p:nvSpPr>
          <p:cNvPr id="42" name="Arrow: Down 41">
            <a:extLst>
              <a:ext uri="{FF2B5EF4-FFF2-40B4-BE49-F238E27FC236}">
                <a16:creationId xmlns:a16="http://schemas.microsoft.com/office/drawing/2014/main" id="{93630C29-D826-41C9-B332-74C10E711D3A}"/>
              </a:ext>
            </a:extLst>
          </p:cNvPr>
          <p:cNvSpPr/>
          <p:nvPr/>
        </p:nvSpPr>
        <p:spPr>
          <a:xfrm rot="16200000">
            <a:off x="38872637" y="7176682"/>
            <a:ext cx="494029" cy="1049328"/>
          </a:xfrm>
          <a:prstGeom prst="downArrow">
            <a:avLst>
              <a:gd name="adj1" fmla="val 50000"/>
              <a:gd name="adj2" fmla="val 89662"/>
            </a:avLst>
          </a:prstGeom>
          <a:solidFill>
            <a:srgbClr val="2E0957"/>
          </a:solidFill>
          <a:ln>
            <a:solidFill>
              <a:srgbClr val="2E0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Chart, waterfall chart&#10;&#10;Description automatically generated">
            <a:extLst>
              <a:ext uri="{FF2B5EF4-FFF2-40B4-BE49-F238E27FC236}">
                <a16:creationId xmlns:a16="http://schemas.microsoft.com/office/drawing/2014/main" id="{EEC091DB-06E0-401C-99A8-7A97C5D0F6E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1995" y="18865427"/>
            <a:ext cx="11479109" cy="3617948"/>
          </a:xfrm>
          <a:prstGeom prst="rect">
            <a:avLst/>
          </a:prstGeom>
        </p:spPr>
      </p:pic>
      <p:sp>
        <p:nvSpPr>
          <p:cNvPr id="35" name="TextBox 34">
            <a:extLst>
              <a:ext uri="{FF2B5EF4-FFF2-40B4-BE49-F238E27FC236}">
                <a16:creationId xmlns:a16="http://schemas.microsoft.com/office/drawing/2014/main" id="{35FB50BA-8141-4054-A4BC-A8B4E4544560}"/>
              </a:ext>
            </a:extLst>
          </p:cNvPr>
          <p:cNvSpPr txBox="1"/>
          <p:nvPr/>
        </p:nvSpPr>
        <p:spPr>
          <a:xfrm>
            <a:off x="663250" y="14153289"/>
            <a:ext cx="11977453" cy="5016758"/>
          </a:xfrm>
          <a:prstGeom prst="rect">
            <a:avLst/>
          </a:prstGeom>
          <a:noFill/>
        </p:spPr>
        <p:txBody>
          <a:bodyPr wrap="square" rtlCol="0">
            <a:spAutoFit/>
          </a:bodyPr>
          <a:lstStyle/>
          <a:p>
            <a:r>
              <a:rPr lang="en-US" sz="3600" dirty="0"/>
              <a:t>The current process for monitoring process data is limited to part features.</a:t>
            </a:r>
          </a:p>
          <a:p>
            <a:endParaRPr lang="en-US" sz="1600" dirty="0"/>
          </a:p>
          <a:p>
            <a:r>
              <a:rPr lang="en-US" sz="3600" dirty="0"/>
              <a:t>Many KPIs are currently stored in the part program or inherent to the CNC machine, however, some desired KPIs have no way of being collected.</a:t>
            </a:r>
          </a:p>
          <a:p>
            <a:endParaRPr lang="en-US" sz="1600" dirty="0"/>
          </a:p>
          <a:p>
            <a:r>
              <a:rPr lang="en-US" sz="3600" dirty="0"/>
              <a:t>Post part machining feature measurements are collected; however, they cannot be linked to the KPIs to determine correlations. </a:t>
            </a:r>
          </a:p>
        </p:txBody>
      </p:sp>
      <p:sp>
        <p:nvSpPr>
          <p:cNvPr id="56" name="TextBox 55">
            <a:extLst>
              <a:ext uri="{FF2B5EF4-FFF2-40B4-BE49-F238E27FC236}">
                <a16:creationId xmlns:a16="http://schemas.microsoft.com/office/drawing/2014/main" id="{18508850-F685-3466-C457-32F65185B179}"/>
              </a:ext>
            </a:extLst>
          </p:cNvPr>
          <p:cNvSpPr txBox="1"/>
          <p:nvPr/>
        </p:nvSpPr>
        <p:spPr>
          <a:xfrm>
            <a:off x="30122079" y="22255969"/>
            <a:ext cx="6115161" cy="938712"/>
          </a:xfrm>
          <a:prstGeom prst="rect">
            <a:avLst/>
          </a:prstGeom>
          <a:noFill/>
        </p:spPr>
        <p:txBody>
          <a:bodyPr wrap="square" lIns="106674" tIns="53337" rIns="106674" bIns="53337" rtlCol="0" anchor="t">
            <a:spAutoFit/>
          </a:bodyPr>
          <a:lstStyle/>
          <a:p>
            <a:r>
              <a:rPr lang="en-US" sz="2700" i="1" dirty="0">
                <a:latin typeface="Cambria"/>
                <a:ea typeface="Cambria"/>
              </a:rPr>
              <a:t>Figure 1: Post processing measurement data visualization</a:t>
            </a:r>
            <a:endParaRPr lang="en-US" sz="2700" i="1" dirty="0">
              <a:latin typeface="Cambria" panose="02040503050406030204" pitchFamily="18" charset="0"/>
              <a:ea typeface="Cambria"/>
            </a:endParaRPr>
          </a:p>
        </p:txBody>
      </p:sp>
      <p:sp>
        <p:nvSpPr>
          <p:cNvPr id="57" name="TextBox 56">
            <a:extLst>
              <a:ext uri="{FF2B5EF4-FFF2-40B4-BE49-F238E27FC236}">
                <a16:creationId xmlns:a16="http://schemas.microsoft.com/office/drawing/2014/main" id="{F155FDA7-B701-0F56-1EBB-E1CA6037F45A}"/>
              </a:ext>
            </a:extLst>
          </p:cNvPr>
          <p:cNvSpPr txBox="1"/>
          <p:nvPr/>
        </p:nvSpPr>
        <p:spPr>
          <a:xfrm>
            <a:off x="36698300" y="22234730"/>
            <a:ext cx="5766794" cy="938712"/>
          </a:xfrm>
          <a:prstGeom prst="rect">
            <a:avLst/>
          </a:prstGeom>
          <a:noFill/>
        </p:spPr>
        <p:txBody>
          <a:bodyPr wrap="square" lIns="106674" tIns="53337" rIns="106674" bIns="53337" rtlCol="0" anchor="t">
            <a:spAutoFit/>
          </a:bodyPr>
          <a:lstStyle/>
          <a:p>
            <a:r>
              <a:rPr lang="en-US" sz="2700" i="1" dirty="0">
                <a:latin typeface="Cambria"/>
                <a:ea typeface="Cambria"/>
              </a:rPr>
              <a:t>Figure 2: Example measurement data and corresponding KPIs</a:t>
            </a:r>
            <a:endParaRPr lang="en-US" sz="2700" i="1" dirty="0">
              <a:latin typeface="Cambria" panose="02040503050406030204" pitchFamily="18" charset="0"/>
              <a:ea typeface="Cambria"/>
            </a:endParaRPr>
          </a:p>
        </p:txBody>
      </p:sp>
      <p:pic>
        <p:nvPicPr>
          <p:cNvPr id="33" name="Picture 35" descr="Table&#10;&#10;Description automatically generated">
            <a:extLst>
              <a:ext uri="{FF2B5EF4-FFF2-40B4-BE49-F238E27FC236}">
                <a16:creationId xmlns:a16="http://schemas.microsoft.com/office/drawing/2014/main" id="{1264018E-E9D6-CEEF-9C03-24DF38AF6CAE}"/>
              </a:ext>
            </a:extLst>
          </p:cNvPr>
          <p:cNvPicPr>
            <a:picLocks noChangeAspect="1"/>
          </p:cNvPicPr>
          <p:nvPr/>
        </p:nvPicPr>
        <p:blipFill>
          <a:blip r:embed="rId19"/>
          <a:stretch>
            <a:fillRect/>
          </a:stretch>
        </p:blipFill>
        <p:spPr>
          <a:xfrm>
            <a:off x="23091701" y="14279269"/>
            <a:ext cx="6085319" cy="5802074"/>
          </a:xfrm>
          <a:prstGeom prst="rect">
            <a:avLst/>
          </a:prstGeom>
        </p:spPr>
      </p:pic>
      <p:sp>
        <p:nvSpPr>
          <p:cNvPr id="59" name="TextBox 58">
            <a:extLst>
              <a:ext uri="{FF2B5EF4-FFF2-40B4-BE49-F238E27FC236}">
                <a16:creationId xmlns:a16="http://schemas.microsoft.com/office/drawing/2014/main" id="{81FF1D11-D4B5-8F7E-F4A1-7ED70EE5EDF1}"/>
              </a:ext>
            </a:extLst>
          </p:cNvPr>
          <p:cNvSpPr txBox="1"/>
          <p:nvPr/>
        </p:nvSpPr>
        <p:spPr>
          <a:xfrm>
            <a:off x="23327789" y="20362666"/>
            <a:ext cx="5766795" cy="1354211"/>
          </a:xfrm>
          <a:prstGeom prst="rect">
            <a:avLst/>
          </a:prstGeom>
          <a:noFill/>
        </p:spPr>
        <p:txBody>
          <a:bodyPr wrap="square" lIns="106674" tIns="53337" rIns="106674" bIns="53337" rtlCol="0" anchor="t">
            <a:spAutoFit/>
          </a:bodyPr>
          <a:lstStyle/>
          <a:p>
            <a:r>
              <a:rPr lang="en-US" sz="2700" i="1" dirty="0">
                <a:latin typeface="Cambria"/>
                <a:ea typeface="Cambria"/>
              </a:rPr>
              <a:t>Table 1: List of all the KPIs and corresponding data collection methods</a:t>
            </a:r>
            <a:endParaRPr lang="en-US" sz="2700" i="1" dirty="0">
              <a:latin typeface="Cambria" panose="02040503050406030204" pitchFamily="18" charset="0"/>
              <a:ea typeface="Cambria"/>
            </a:endParaRPr>
          </a:p>
        </p:txBody>
      </p:sp>
      <p:sp>
        <p:nvSpPr>
          <p:cNvPr id="36" name="TextBox 35">
            <a:extLst>
              <a:ext uri="{FF2B5EF4-FFF2-40B4-BE49-F238E27FC236}">
                <a16:creationId xmlns:a16="http://schemas.microsoft.com/office/drawing/2014/main" id="{B38FF5D7-C5E9-48D5-B668-CD45BC11DB4A}"/>
              </a:ext>
            </a:extLst>
          </p:cNvPr>
          <p:cNvSpPr txBox="1"/>
          <p:nvPr/>
        </p:nvSpPr>
        <p:spPr>
          <a:xfrm>
            <a:off x="716432" y="21726188"/>
            <a:ext cx="2768807" cy="861774"/>
          </a:xfrm>
          <a:prstGeom prst="rect">
            <a:avLst/>
          </a:prstGeom>
          <a:noFill/>
        </p:spPr>
        <p:txBody>
          <a:bodyPr wrap="square" rtlCol="0">
            <a:spAutoFit/>
          </a:bodyPr>
          <a:lstStyle/>
          <a:p>
            <a:r>
              <a:rPr lang="en-US" sz="2500" dirty="0"/>
              <a:t>DMG Mori CNC Machine</a:t>
            </a:r>
          </a:p>
        </p:txBody>
      </p:sp>
      <p:sp>
        <p:nvSpPr>
          <p:cNvPr id="41" name="TextBox 40">
            <a:extLst>
              <a:ext uri="{FF2B5EF4-FFF2-40B4-BE49-F238E27FC236}">
                <a16:creationId xmlns:a16="http://schemas.microsoft.com/office/drawing/2014/main" id="{B1565817-1A62-40AD-A061-C46536031266}"/>
              </a:ext>
            </a:extLst>
          </p:cNvPr>
          <p:cNvSpPr txBox="1"/>
          <p:nvPr/>
        </p:nvSpPr>
        <p:spPr>
          <a:xfrm>
            <a:off x="9919343" y="21532107"/>
            <a:ext cx="2402633" cy="1246495"/>
          </a:xfrm>
          <a:prstGeom prst="rect">
            <a:avLst/>
          </a:prstGeom>
          <a:noFill/>
        </p:spPr>
        <p:txBody>
          <a:bodyPr wrap="square" rtlCol="0">
            <a:spAutoFit/>
          </a:bodyPr>
          <a:lstStyle/>
          <a:p>
            <a:r>
              <a:rPr lang="en-US" sz="2500" dirty="0"/>
              <a:t>Part Measurement Machine</a:t>
            </a:r>
          </a:p>
        </p:txBody>
      </p:sp>
      <p:sp>
        <p:nvSpPr>
          <p:cNvPr id="43" name="TextBox 42">
            <a:extLst>
              <a:ext uri="{FF2B5EF4-FFF2-40B4-BE49-F238E27FC236}">
                <a16:creationId xmlns:a16="http://schemas.microsoft.com/office/drawing/2014/main" id="{D087242D-AAD5-4AB0-8C45-EA519931A1AD}"/>
              </a:ext>
            </a:extLst>
          </p:cNvPr>
          <p:cNvSpPr txBox="1"/>
          <p:nvPr/>
        </p:nvSpPr>
        <p:spPr>
          <a:xfrm>
            <a:off x="3801242" y="21716877"/>
            <a:ext cx="2768807" cy="861774"/>
          </a:xfrm>
          <a:prstGeom prst="rect">
            <a:avLst/>
          </a:prstGeom>
          <a:noFill/>
        </p:spPr>
        <p:txBody>
          <a:bodyPr wrap="square" rtlCol="0">
            <a:spAutoFit/>
          </a:bodyPr>
          <a:lstStyle/>
          <a:p>
            <a:r>
              <a:rPr lang="en-US" sz="2500" dirty="0"/>
              <a:t>Part feature process data</a:t>
            </a:r>
          </a:p>
        </p:txBody>
      </p:sp>
      <p:sp>
        <p:nvSpPr>
          <p:cNvPr id="46" name="TextBox 45">
            <a:extLst>
              <a:ext uri="{FF2B5EF4-FFF2-40B4-BE49-F238E27FC236}">
                <a16:creationId xmlns:a16="http://schemas.microsoft.com/office/drawing/2014/main" id="{EAB87D58-C889-44FA-9959-F5816111601A}"/>
              </a:ext>
            </a:extLst>
          </p:cNvPr>
          <p:cNvSpPr txBox="1"/>
          <p:nvPr/>
        </p:nvSpPr>
        <p:spPr>
          <a:xfrm>
            <a:off x="6709148" y="21724467"/>
            <a:ext cx="2768807" cy="861774"/>
          </a:xfrm>
          <a:prstGeom prst="rect">
            <a:avLst/>
          </a:prstGeom>
          <a:noFill/>
        </p:spPr>
        <p:txBody>
          <a:bodyPr wrap="square" rtlCol="0">
            <a:spAutoFit/>
          </a:bodyPr>
          <a:lstStyle/>
          <a:p>
            <a:r>
              <a:rPr lang="en-US" sz="2500" dirty="0"/>
              <a:t>Post part machining measurement data</a:t>
            </a:r>
          </a:p>
        </p:txBody>
      </p:sp>
      <p:sp>
        <p:nvSpPr>
          <p:cNvPr id="51" name="TextBox 50">
            <a:extLst>
              <a:ext uri="{FF2B5EF4-FFF2-40B4-BE49-F238E27FC236}">
                <a16:creationId xmlns:a16="http://schemas.microsoft.com/office/drawing/2014/main" id="{7C8009DC-DBDF-4343-A910-F4A87C761950}"/>
              </a:ext>
            </a:extLst>
          </p:cNvPr>
          <p:cNvSpPr txBox="1"/>
          <p:nvPr/>
        </p:nvSpPr>
        <p:spPr>
          <a:xfrm>
            <a:off x="13166086" y="13760107"/>
            <a:ext cx="9819228" cy="9140964"/>
          </a:xfrm>
          <a:prstGeom prst="rect">
            <a:avLst/>
          </a:prstGeom>
          <a:noFill/>
        </p:spPr>
        <p:txBody>
          <a:bodyPr wrap="square" rtlCol="0">
            <a:spAutoFit/>
          </a:bodyPr>
          <a:lstStyle/>
          <a:p>
            <a:pPr marL="571500" indent="-571500" algn="l">
              <a:spcBef>
                <a:spcPts val="0"/>
              </a:spcBef>
              <a:buFont typeface="Wingdings" panose="05000000000000000000" pitchFamily="2" charset="2"/>
              <a:buChar char="§"/>
            </a:pPr>
            <a:endParaRPr lang="en-US" sz="3600" dirty="0">
              <a:latin typeface="Cambria"/>
              <a:ea typeface="Cambria"/>
            </a:endParaRPr>
          </a:p>
          <a:p>
            <a:pPr marL="571500" indent="-571500" algn="l">
              <a:spcBef>
                <a:spcPts val="0"/>
              </a:spcBef>
              <a:buFont typeface="Wingdings" panose="05000000000000000000" pitchFamily="2" charset="2"/>
              <a:buChar char="§"/>
            </a:pPr>
            <a:r>
              <a:rPr lang="en-US" sz="3600" dirty="0">
                <a:latin typeface="Cambria"/>
                <a:ea typeface="Cambria"/>
              </a:rPr>
              <a:t>Connect KPI data that is not currently being collected</a:t>
            </a:r>
            <a:endParaRPr lang="en-US" sz="10050" dirty="0">
              <a:cs typeface="Calibri"/>
            </a:endParaRPr>
          </a:p>
          <a:p>
            <a:pPr marL="2491740" lvl="1" indent="-571500" algn="l">
              <a:spcBef>
                <a:spcPts val="0"/>
              </a:spcBef>
              <a:buFont typeface="Wingdings" panose="05000000000000000000" pitchFamily="2" charset="2"/>
              <a:buChar char="§"/>
            </a:pPr>
            <a:r>
              <a:rPr lang="en-US" sz="3200" dirty="0">
                <a:latin typeface="Cambria"/>
                <a:ea typeface="Cambria"/>
              </a:rPr>
              <a:t>ID number for the operator manufacturing the part</a:t>
            </a:r>
          </a:p>
          <a:p>
            <a:pPr marL="2491740" lvl="1" indent="-571500" algn="l">
              <a:spcBef>
                <a:spcPts val="0"/>
              </a:spcBef>
              <a:buFont typeface="Wingdings" panose="05000000000000000000" pitchFamily="2" charset="2"/>
              <a:buChar char="§"/>
            </a:pPr>
            <a:r>
              <a:rPr lang="en-US" sz="3200" dirty="0">
                <a:latin typeface="Cambria"/>
                <a:ea typeface="Cambria"/>
              </a:rPr>
              <a:t>Serial number of the part being manufactured</a:t>
            </a:r>
          </a:p>
          <a:p>
            <a:pPr marL="2491740" lvl="1" indent="-571500" algn="l">
              <a:spcBef>
                <a:spcPts val="0"/>
              </a:spcBef>
              <a:buFont typeface="Wingdings" panose="05000000000000000000" pitchFamily="2" charset="2"/>
              <a:buChar char="§"/>
            </a:pPr>
            <a:r>
              <a:rPr lang="en-US" sz="3200" dirty="0">
                <a:latin typeface="Cambria"/>
                <a:ea typeface="Cambria"/>
              </a:rPr>
              <a:t>Serial number of the fixture being used in the CNC machine</a:t>
            </a:r>
          </a:p>
          <a:p>
            <a:pPr marL="571500" indent="-571500" algn="l">
              <a:spcBef>
                <a:spcPts val="0"/>
              </a:spcBef>
              <a:buFont typeface="Wingdings" panose="05000000000000000000" pitchFamily="2" charset="2"/>
              <a:buChar char="§"/>
            </a:pPr>
            <a:r>
              <a:rPr lang="en-US" sz="3600" dirty="0">
                <a:latin typeface="Cambria"/>
                <a:ea typeface="Cambria"/>
              </a:rPr>
              <a:t>Store data in CNC machine</a:t>
            </a:r>
            <a:endParaRPr lang="en-US" sz="1900" dirty="0">
              <a:latin typeface="Cambria" panose="02040503050406030204" pitchFamily="18" charset="0"/>
              <a:ea typeface="Cambria"/>
            </a:endParaRPr>
          </a:p>
          <a:p>
            <a:pPr marL="571500" indent="-571500" algn="l">
              <a:spcBef>
                <a:spcPts val="0"/>
              </a:spcBef>
              <a:buFont typeface="Wingdings" panose="05000000000000000000" pitchFamily="2" charset="2"/>
              <a:buChar char="§"/>
            </a:pPr>
            <a:r>
              <a:rPr lang="en-US" sz="3600" dirty="0">
                <a:latin typeface="Cambria"/>
                <a:ea typeface="Cambria"/>
              </a:rPr>
              <a:t>Make the process transferable across multiple CNC machines</a:t>
            </a:r>
          </a:p>
          <a:p>
            <a:pPr marL="571500" indent="-571500" algn="l">
              <a:spcBef>
                <a:spcPts val="0"/>
              </a:spcBef>
              <a:buFont typeface="Wingdings" panose="05000000000000000000" pitchFamily="2" charset="2"/>
              <a:buChar char="§"/>
            </a:pPr>
            <a:r>
              <a:rPr lang="en-US" sz="3600" dirty="0">
                <a:latin typeface="Cambria"/>
                <a:ea typeface="Cambria"/>
              </a:rPr>
              <a:t>Read and process alphanumeric part numbers</a:t>
            </a:r>
          </a:p>
          <a:p>
            <a:pPr marL="571500" indent="-571500" algn="l">
              <a:spcBef>
                <a:spcPts val="0"/>
              </a:spcBef>
              <a:buFont typeface="Wingdings" panose="05000000000000000000" pitchFamily="2" charset="2"/>
              <a:buChar char="§"/>
            </a:pPr>
            <a:r>
              <a:rPr lang="en-US" sz="3600" dirty="0">
                <a:latin typeface="Cambria"/>
                <a:ea typeface="Cambria"/>
              </a:rPr>
              <a:t>Save all KPI data to a central location to later be post processed</a:t>
            </a:r>
          </a:p>
          <a:p>
            <a:pPr marL="571500" indent="-571500" algn="l">
              <a:spcBef>
                <a:spcPts val="0"/>
              </a:spcBef>
              <a:buFont typeface="Wingdings" panose="05000000000000000000" pitchFamily="2" charset="2"/>
              <a:buChar char="§"/>
            </a:pPr>
            <a:r>
              <a:rPr lang="en-US" sz="3600" dirty="0">
                <a:latin typeface="Cambria"/>
                <a:ea typeface="Cambria"/>
              </a:rPr>
              <a:t>Maintain efficiency and ease of use for the operator to ensure productivity is not affected</a:t>
            </a:r>
          </a:p>
        </p:txBody>
      </p:sp>
      <p:sp>
        <p:nvSpPr>
          <p:cNvPr id="54" name="TextBox 53">
            <a:extLst>
              <a:ext uri="{FF2B5EF4-FFF2-40B4-BE49-F238E27FC236}">
                <a16:creationId xmlns:a16="http://schemas.microsoft.com/office/drawing/2014/main" id="{0C04003F-D5B8-4F10-B313-F2129E619855}"/>
              </a:ext>
            </a:extLst>
          </p:cNvPr>
          <p:cNvSpPr txBox="1"/>
          <p:nvPr/>
        </p:nvSpPr>
        <p:spPr>
          <a:xfrm>
            <a:off x="29845889" y="13802441"/>
            <a:ext cx="13549293" cy="4462760"/>
          </a:xfrm>
          <a:prstGeom prst="rect">
            <a:avLst/>
          </a:prstGeom>
          <a:noFill/>
        </p:spPr>
        <p:txBody>
          <a:bodyPr wrap="square" lIns="91440" tIns="45720" rIns="91440" bIns="45720" rtlCol="0" anchor="t">
            <a:spAutoFit/>
          </a:bodyPr>
          <a:lstStyle/>
          <a:p>
            <a:pPr algn="l">
              <a:spcBef>
                <a:spcPts val="0"/>
              </a:spcBef>
            </a:pPr>
            <a:r>
              <a:rPr lang="en-US" sz="3600" dirty="0">
                <a:latin typeface="Cambria"/>
                <a:ea typeface="Cambria"/>
              </a:rPr>
              <a:t>PPK values indicate how well the measurement stays within its tolerance</a:t>
            </a:r>
          </a:p>
          <a:p>
            <a:pPr algn="l">
              <a:spcBef>
                <a:spcPts val="0"/>
              </a:spcBef>
            </a:pPr>
            <a:endParaRPr lang="en-US" sz="1600" dirty="0">
              <a:latin typeface="Cambria"/>
              <a:ea typeface="Cambria"/>
            </a:endParaRPr>
          </a:p>
          <a:p>
            <a:r>
              <a:rPr lang="en-US" sz="3600" dirty="0">
                <a:latin typeface="Cambria"/>
                <a:ea typeface="Cambria"/>
              </a:rPr>
              <a:t>All part features (or measurements) are expected to remain above a 1.33 PPK value, which is the industry standard. </a:t>
            </a:r>
          </a:p>
          <a:p>
            <a:pPr algn="l">
              <a:spcBef>
                <a:spcPts val="0"/>
              </a:spcBef>
            </a:pPr>
            <a:r>
              <a:rPr lang="en-US" sz="1600" dirty="0">
                <a:latin typeface="Cambria"/>
                <a:ea typeface="Cambria"/>
              </a:rPr>
              <a:t> </a:t>
            </a:r>
          </a:p>
          <a:p>
            <a:pPr algn="l">
              <a:spcBef>
                <a:spcPts val="0"/>
              </a:spcBef>
            </a:pPr>
            <a:r>
              <a:rPr lang="en-US" sz="3600" dirty="0">
                <a:latin typeface="Cambria"/>
                <a:ea typeface="Cambria"/>
              </a:rPr>
              <a:t>The ability to link KPIs to post processing measurement data allows for conclusions to be made about possible causes of a part feature going out of tolerance</a:t>
            </a:r>
          </a:p>
        </p:txBody>
      </p:sp>
      <p:sp>
        <p:nvSpPr>
          <p:cNvPr id="4" name="TextBox 3">
            <a:extLst>
              <a:ext uri="{FF2B5EF4-FFF2-40B4-BE49-F238E27FC236}">
                <a16:creationId xmlns:a16="http://schemas.microsoft.com/office/drawing/2014/main" id="{FA44CEBB-0F0E-40F0-B7C5-B6CE8A03FF2A}"/>
              </a:ext>
            </a:extLst>
          </p:cNvPr>
          <p:cNvSpPr txBox="1"/>
          <p:nvPr/>
        </p:nvSpPr>
        <p:spPr>
          <a:xfrm>
            <a:off x="18000895" y="9660848"/>
            <a:ext cx="24722334" cy="1754326"/>
          </a:xfrm>
          <a:prstGeom prst="rect">
            <a:avLst/>
          </a:prstGeom>
          <a:noFill/>
        </p:spPr>
        <p:txBody>
          <a:bodyPr wrap="square" lIns="91440" tIns="45720" rIns="91440" bIns="45720" rtlCol="0" anchor="t">
            <a:spAutoFit/>
          </a:bodyPr>
          <a:lstStyle/>
          <a:p>
            <a:r>
              <a:rPr lang="en-US" sz="3600" dirty="0"/>
              <a:t>The routine prompts the user to scan a barcode, in which the barcode data is transferred to the scanner. Once the data is confirmed, the data is transferred into the MiConnect program. The program then stores the data into the CNC machine and writes the data to a text file which is stored in a PC location. The text file can then be imported to the desired post processing software.</a:t>
            </a:r>
          </a:p>
        </p:txBody>
      </p:sp>
      <p:sp>
        <p:nvSpPr>
          <p:cNvPr id="58" name="TextBox 57">
            <a:extLst>
              <a:ext uri="{FF2B5EF4-FFF2-40B4-BE49-F238E27FC236}">
                <a16:creationId xmlns:a16="http://schemas.microsoft.com/office/drawing/2014/main" id="{ECFE2BDE-A440-4787-B7C9-BE0E5AC02693}"/>
              </a:ext>
            </a:extLst>
          </p:cNvPr>
          <p:cNvSpPr txBox="1"/>
          <p:nvPr/>
        </p:nvSpPr>
        <p:spPr>
          <a:xfrm>
            <a:off x="516674" y="6235366"/>
            <a:ext cx="16908758" cy="6014339"/>
          </a:xfrm>
          <a:prstGeom prst="rect">
            <a:avLst/>
          </a:prstGeom>
          <a:noFill/>
        </p:spPr>
        <p:txBody>
          <a:bodyPr wrap="square" rtlCol="0">
            <a:spAutoFit/>
          </a:bodyPr>
          <a:lstStyle/>
          <a:p>
            <a:pPr algn="l">
              <a:lnSpc>
                <a:spcPct val="120000"/>
              </a:lnSpc>
            </a:pPr>
            <a:r>
              <a:rPr lang="en-US" sz="3600" dirty="0">
                <a:latin typeface="Cambria" panose="02040503050406030204" pitchFamily="18" charset="0"/>
              </a:rPr>
              <a:t>Pratt &amp; Whitney is an aircraft engine manufacturer. The ability to analyze machine processing data is critical to prevent potential quality issues, improve productivity and observe trends. </a:t>
            </a:r>
          </a:p>
          <a:p>
            <a:pPr algn="l">
              <a:lnSpc>
                <a:spcPct val="120000"/>
              </a:lnSpc>
            </a:pPr>
            <a:r>
              <a:rPr lang="en-US" sz="3600" dirty="0">
                <a:latin typeface="Cambria" panose="02040503050406030204" pitchFamily="18" charset="0"/>
              </a:rPr>
              <a:t>Through current methods, there is no way to automatically capture manufacturing Key Process Inputs (KPIs) during part machining and connect KPI data to post machining measurement data, or Key Process Outputs (KPOs).</a:t>
            </a:r>
          </a:p>
          <a:p>
            <a:pPr algn="l">
              <a:lnSpc>
                <a:spcPct val="120000"/>
              </a:lnSpc>
            </a:pPr>
            <a:r>
              <a:rPr lang="en-US" sz="3600" dirty="0">
                <a:latin typeface="Cambria" panose="02040503050406030204" pitchFamily="18" charset="0"/>
              </a:rPr>
              <a:t>The goal of this project is to create an interface that will collect data for KPIs that are currently not being captured, so that data can be linked to KPOs in post processing. This is done by programming routines for the machine operator to follow.</a:t>
            </a:r>
          </a:p>
        </p:txBody>
      </p:sp>
      <p:sp>
        <p:nvSpPr>
          <p:cNvPr id="55" name="TextBox 54">
            <a:extLst>
              <a:ext uri="{FF2B5EF4-FFF2-40B4-BE49-F238E27FC236}">
                <a16:creationId xmlns:a16="http://schemas.microsoft.com/office/drawing/2014/main" id="{01594CCC-444E-36A4-37F1-11FFD9E7A335}"/>
              </a:ext>
            </a:extLst>
          </p:cNvPr>
          <p:cNvSpPr txBox="1"/>
          <p:nvPr/>
        </p:nvSpPr>
        <p:spPr>
          <a:xfrm>
            <a:off x="27144089" y="24911470"/>
            <a:ext cx="16161863" cy="3970318"/>
          </a:xfrm>
          <a:prstGeom prst="rect">
            <a:avLst/>
          </a:prstGeom>
          <a:noFill/>
        </p:spPr>
        <p:txBody>
          <a:bodyPr wrap="square" lIns="91440" tIns="45720" rIns="91440" bIns="45720" rtlCol="0" anchor="t">
            <a:spAutoFit/>
          </a:bodyPr>
          <a:lstStyle/>
          <a:p>
            <a:r>
              <a:rPr lang="en-US" sz="3600" dirty="0">
                <a:latin typeface="Cambria"/>
                <a:ea typeface="+mn-lt"/>
                <a:cs typeface="+mn-lt"/>
              </a:rPr>
              <a:t>The Caron Engineering MiConnect software:  </a:t>
            </a:r>
            <a:endParaRPr lang="en-US" dirty="0">
              <a:latin typeface="Cambria"/>
              <a:ea typeface="Cambria"/>
            </a:endParaRPr>
          </a:p>
          <a:p>
            <a:pPr marL="285750" indent="-285750">
              <a:buFont typeface="Arial"/>
              <a:buChar char="•"/>
            </a:pPr>
            <a:r>
              <a:rPr lang="en-US" sz="3600" dirty="0">
                <a:latin typeface="Cambria"/>
                <a:ea typeface="+mn-lt"/>
                <a:cs typeface="+mn-lt"/>
              </a:rPr>
              <a:t>Has a user-friendly interface that will ease access to the production data </a:t>
            </a:r>
            <a:endParaRPr lang="en-US" dirty="0">
              <a:latin typeface="Cambria"/>
              <a:ea typeface="Cambria"/>
            </a:endParaRPr>
          </a:p>
          <a:p>
            <a:pPr marL="285750" indent="-285750">
              <a:buFont typeface="Arial"/>
              <a:buChar char="•"/>
            </a:pPr>
            <a:r>
              <a:rPr lang="en-US" sz="3600" dirty="0">
                <a:latin typeface="Cambria"/>
                <a:ea typeface="+mn-lt"/>
                <a:cs typeface="+mn-lt"/>
              </a:rPr>
              <a:t>Can manage routines easily to modify it for any CNC machines </a:t>
            </a:r>
            <a:endParaRPr lang="en-US" dirty="0">
              <a:latin typeface="Cambria"/>
              <a:ea typeface="Cambria"/>
            </a:endParaRPr>
          </a:p>
          <a:p>
            <a:pPr marL="285750" indent="-285750">
              <a:buFont typeface="Arial"/>
              <a:buChar char="•"/>
            </a:pPr>
            <a:r>
              <a:rPr lang="en-US" sz="3600" dirty="0">
                <a:latin typeface="Cambria"/>
                <a:ea typeface="+mn-lt"/>
                <a:cs typeface="+mn-lt"/>
              </a:rPr>
              <a:t>Will not require operators to need more training to operate the DMG Mori CNC machine in the future </a:t>
            </a:r>
            <a:endParaRPr lang="en-US" dirty="0">
              <a:latin typeface="Cambria"/>
              <a:ea typeface="Cambria"/>
            </a:endParaRPr>
          </a:p>
          <a:p>
            <a:pPr marL="285750" indent="-285750">
              <a:buFont typeface="Arial"/>
              <a:buChar char="•"/>
            </a:pPr>
            <a:r>
              <a:rPr lang="en-US" sz="3600" dirty="0">
                <a:latin typeface="Cambria"/>
                <a:ea typeface="+mn-lt"/>
                <a:cs typeface="+mn-lt"/>
              </a:rPr>
              <a:t>Will avoid potential wrong barcode scans using preset error validation and giving the user an option to confirm the data before it is saved</a:t>
            </a:r>
            <a:endParaRPr lang="en-US" dirty="0">
              <a:latin typeface="Cambria"/>
            </a:endParaRPr>
          </a:p>
        </p:txBody>
      </p:sp>
      <p:sp>
        <p:nvSpPr>
          <p:cNvPr id="60" name="TextBox 59">
            <a:extLst>
              <a:ext uri="{FF2B5EF4-FFF2-40B4-BE49-F238E27FC236}">
                <a16:creationId xmlns:a16="http://schemas.microsoft.com/office/drawing/2014/main" id="{68686E7E-B765-4A8B-A0A0-EAC73D2B6874}"/>
              </a:ext>
            </a:extLst>
          </p:cNvPr>
          <p:cNvSpPr txBox="1"/>
          <p:nvPr/>
        </p:nvSpPr>
        <p:spPr>
          <a:xfrm>
            <a:off x="36490404" y="32276693"/>
            <a:ext cx="7131473" cy="538603"/>
          </a:xfrm>
          <a:prstGeom prst="rect">
            <a:avLst/>
          </a:prstGeom>
          <a:noFill/>
        </p:spPr>
        <p:txBody>
          <a:bodyPr wrap="square" lIns="106674" tIns="53337" rIns="106674" bIns="53337" rtlCol="0" anchor="t">
            <a:spAutoFit/>
          </a:bodyPr>
          <a:lstStyle/>
          <a:p>
            <a:r>
              <a:rPr lang="en-US" sz="2800" dirty="0">
                <a:effectLst/>
                <a:latin typeface="Calibri" panose="020F0502020204030204" pitchFamily="34" charset="0"/>
                <a:ea typeface="Times New Roman" panose="02020603050405020304" pitchFamily="18" charset="0"/>
              </a:rPr>
              <a:t>This document does not contain technical data</a:t>
            </a:r>
            <a:endParaRPr lang="en-US" sz="3600" i="1" dirty="0">
              <a:latin typeface="Cambria"/>
              <a:ea typeface="Cambria"/>
            </a:endParaRPr>
          </a:p>
        </p:txBody>
      </p:sp>
    </p:spTree>
    <p:extLst>
      <p:ext uri="{BB962C8B-B14F-4D97-AF65-F5344CB8AC3E}">
        <p14:creationId xmlns:p14="http://schemas.microsoft.com/office/powerpoint/2010/main" val="3760304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719</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Wingdings</vt:lpstr>
      <vt:lpstr>Office Theme</vt:lpstr>
      <vt:lpstr>Machine Process Health Monitoring Development of Data Collection Interface    Alana Pettaway, Ryan Olson, Mohamed Altamimi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Alana Pettaway</cp:lastModifiedBy>
  <cp:revision>4</cp:revision>
  <dcterms:created xsi:type="dcterms:W3CDTF">2016-03-05T16:55:12Z</dcterms:created>
  <dcterms:modified xsi:type="dcterms:W3CDTF">2022-04-20T19:02:47Z</dcterms:modified>
</cp:coreProperties>
</file>