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</p:sldIdLst>
  <p:sldSz cx="43891200" cy="32918400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368" userDrawn="1">
          <p15:clr>
            <a:srgbClr val="A4A3A4"/>
          </p15:clr>
        </p15:guide>
        <p15:guide id="2" pos="1382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0957"/>
    <a:srgbClr val="FFC9C9"/>
    <a:srgbClr val="DEC8EE"/>
    <a:srgbClr val="9ED1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7A76F99-21AB-4A47-9629-158F6006068C}" v="1" dt="2022-04-19T23:36:57.145"/>
    <p1510:client id="{9F51919B-7171-4364-B70C-4E0BA71A81AD}" v="294" dt="2022-04-19T23:34:42.040"/>
    <p1510:client id="{E590E844-BFDC-49D6-ADE4-5420D8AEADCA}" v="162" dt="2022-04-19T23:32:27.558"/>
  </p1510:revLst>
</p1510:revInfo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6" d="100"/>
          <a:sy n="16" d="100"/>
        </p:scale>
        <p:origin x="1642" y="101"/>
      </p:cViewPr>
      <p:guideLst>
        <p:guide orient="horz" pos="10368"/>
        <p:guide pos="1382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7" Type="http://schemas.microsoft.com/office/2015/10/relationships/revisionInfo" Target="revisionInfo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91840" y="5387342"/>
            <a:ext cx="37307520" cy="11460480"/>
          </a:xfrm>
        </p:spPr>
        <p:txBody>
          <a:bodyPr anchor="b"/>
          <a:lstStyle>
            <a:lvl1pPr algn="ctr">
              <a:defRPr sz="28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86400" y="17289782"/>
            <a:ext cx="32918400" cy="7947658"/>
          </a:xfrm>
        </p:spPr>
        <p:txBody>
          <a:bodyPr/>
          <a:lstStyle>
            <a:lvl1pPr marL="0" indent="0" algn="ctr">
              <a:buNone/>
              <a:defRPr sz="11520"/>
            </a:lvl1pPr>
            <a:lvl2pPr marL="2194560" indent="0" algn="ctr">
              <a:buNone/>
              <a:defRPr sz="9600"/>
            </a:lvl2pPr>
            <a:lvl3pPr marL="4389120" indent="0" algn="ctr">
              <a:buNone/>
              <a:defRPr sz="8640"/>
            </a:lvl3pPr>
            <a:lvl4pPr marL="6583680" indent="0" algn="ctr">
              <a:buNone/>
              <a:defRPr sz="7680"/>
            </a:lvl4pPr>
            <a:lvl5pPr marL="8778240" indent="0" algn="ctr">
              <a:buNone/>
              <a:defRPr sz="7680"/>
            </a:lvl5pPr>
            <a:lvl6pPr marL="10972800" indent="0" algn="ctr">
              <a:buNone/>
              <a:defRPr sz="7680"/>
            </a:lvl6pPr>
            <a:lvl7pPr marL="13167360" indent="0" algn="ctr">
              <a:buNone/>
              <a:defRPr sz="7680"/>
            </a:lvl7pPr>
            <a:lvl8pPr marL="15361920" indent="0" algn="ctr">
              <a:buNone/>
              <a:defRPr sz="7680"/>
            </a:lvl8pPr>
            <a:lvl9pPr marL="17556480" indent="0" algn="ctr">
              <a:buNone/>
              <a:defRPr sz="768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81BC7-D5A5-445F-BF4D-797F02B50EB4}" type="datetimeFigureOut">
              <a:rPr lang="en-US" smtClean="0"/>
              <a:t>4/19/2022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52990-41B8-4C7F-B873-1D5366E1E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2919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81BC7-D5A5-445F-BF4D-797F02B50EB4}" type="datetimeFigureOut">
              <a:rPr lang="en-US" smtClean="0"/>
              <a:t>4/19/2022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52990-41B8-4C7F-B873-1D5366E1E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5805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1409642" y="1752600"/>
            <a:ext cx="9464040" cy="2789682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17522" y="1752600"/>
            <a:ext cx="27843480" cy="2789682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81BC7-D5A5-445F-BF4D-797F02B50EB4}" type="datetimeFigureOut">
              <a:rPr lang="en-US" smtClean="0"/>
              <a:t>4/19/2022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52990-41B8-4C7F-B873-1D5366E1E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9444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81BC7-D5A5-445F-BF4D-797F02B50EB4}" type="datetimeFigureOut">
              <a:rPr lang="en-US" smtClean="0"/>
              <a:t>4/19/2022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52990-41B8-4C7F-B873-1D5366E1E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2490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94662" y="8206749"/>
            <a:ext cx="37856160" cy="13693138"/>
          </a:xfrm>
        </p:spPr>
        <p:txBody>
          <a:bodyPr anchor="b"/>
          <a:lstStyle>
            <a:lvl1pPr>
              <a:defRPr sz="28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94662" y="22029429"/>
            <a:ext cx="37856160" cy="7200898"/>
          </a:xfrm>
        </p:spPr>
        <p:txBody>
          <a:bodyPr/>
          <a:lstStyle>
            <a:lvl1pPr marL="0" indent="0">
              <a:buNone/>
              <a:defRPr sz="11520">
                <a:solidFill>
                  <a:schemeClr val="tx1"/>
                </a:solidFill>
              </a:defRPr>
            </a:lvl1pPr>
            <a:lvl2pPr marL="2194560" indent="0">
              <a:buNone/>
              <a:defRPr sz="9600">
                <a:solidFill>
                  <a:schemeClr val="tx1">
                    <a:tint val="75000"/>
                  </a:schemeClr>
                </a:solidFill>
              </a:defRPr>
            </a:lvl2pPr>
            <a:lvl3pPr marL="4389120" indent="0">
              <a:buNone/>
              <a:defRPr sz="8640">
                <a:solidFill>
                  <a:schemeClr val="tx1">
                    <a:tint val="75000"/>
                  </a:schemeClr>
                </a:solidFill>
              </a:defRPr>
            </a:lvl3pPr>
            <a:lvl4pPr marL="6583680" indent="0">
              <a:buNone/>
              <a:defRPr sz="7680">
                <a:solidFill>
                  <a:schemeClr val="tx1">
                    <a:tint val="75000"/>
                  </a:schemeClr>
                </a:solidFill>
              </a:defRPr>
            </a:lvl4pPr>
            <a:lvl5pPr marL="8778240" indent="0">
              <a:buNone/>
              <a:defRPr sz="7680">
                <a:solidFill>
                  <a:schemeClr val="tx1">
                    <a:tint val="75000"/>
                  </a:schemeClr>
                </a:solidFill>
              </a:defRPr>
            </a:lvl5pPr>
            <a:lvl6pPr marL="10972800" indent="0">
              <a:buNone/>
              <a:defRPr sz="7680">
                <a:solidFill>
                  <a:schemeClr val="tx1">
                    <a:tint val="75000"/>
                  </a:schemeClr>
                </a:solidFill>
              </a:defRPr>
            </a:lvl6pPr>
            <a:lvl7pPr marL="13167360" indent="0">
              <a:buNone/>
              <a:defRPr sz="7680">
                <a:solidFill>
                  <a:schemeClr val="tx1">
                    <a:tint val="75000"/>
                  </a:schemeClr>
                </a:solidFill>
              </a:defRPr>
            </a:lvl7pPr>
            <a:lvl8pPr marL="15361920" indent="0">
              <a:buNone/>
              <a:defRPr sz="7680">
                <a:solidFill>
                  <a:schemeClr val="tx1">
                    <a:tint val="75000"/>
                  </a:schemeClr>
                </a:solidFill>
              </a:defRPr>
            </a:lvl8pPr>
            <a:lvl9pPr marL="17556480" indent="0">
              <a:buNone/>
              <a:defRPr sz="7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81BC7-D5A5-445F-BF4D-797F02B50EB4}" type="datetimeFigureOut">
              <a:rPr lang="en-US" smtClean="0"/>
              <a:t>4/19/2022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52990-41B8-4C7F-B873-1D5366E1E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388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17520" y="8763000"/>
            <a:ext cx="18653760" cy="208864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219920" y="8763000"/>
            <a:ext cx="18653760" cy="208864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81BC7-D5A5-445F-BF4D-797F02B50EB4}" type="datetimeFigureOut">
              <a:rPr lang="en-US" smtClean="0"/>
              <a:t>4/19/2022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52990-41B8-4C7F-B873-1D5366E1E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377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3237" y="1752607"/>
            <a:ext cx="37856160" cy="636270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23242" y="8069582"/>
            <a:ext cx="18568032" cy="3954778"/>
          </a:xfrm>
        </p:spPr>
        <p:txBody>
          <a:bodyPr anchor="b"/>
          <a:lstStyle>
            <a:lvl1pPr marL="0" indent="0">
              <a:buNone/>
              <a:defRPr sz="11520" b="1"/>
            </a:lvl1pPr>
            <a:lvl2pPr marL="2194560" indent="0">
              <a:buNone/>
              <a:defRPr sz="9600" b="1"/>
            </a:lvl2pPr>
            <a:lvl3pPr marL="4389120" indent="0">
              <a:buNone/>
              <a:defRPr sz="8640" b="1"/>
            </a:lvl3pPr>
            <a:lvl4pPr marL="6583680" indent="0">
              <a:buNone/>
              <a:defRPr sz="7680" b="1"/>
            </a:lvl4pPr>
            <a:lvl5pPr marL="8778240" indent="0">
              <a:buNone/>
              <a:defRPr sz="7680" b="1"/>
            </a:lvl5pPr>
            <a:lvl6pPr marL="10972800" indent="0">
              <a:buNone/>
              <a:defRPr sz="7680" b="1"/>
            </a:lvl6pPr>
            <a:lvl7pPr marL="13167360" indent="0">
              <a:buNone/>
              <a:defRPr sz="7680" b="1"/>
            </a:lvl7pPr>
            <a:lvl8pPr marL="15361920" indent="0">
              <a:buNone/>
              <a:defRPr sz="7680" b="1"/>
            </a:lvl8pPr>
            <a:lvl9pPr marL="17556480" indent="0">
              <a:buNone/>
              <a:defRPr sz="768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23242" y="12024360"/>
            <a:ext cx="18568032" cy="176860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2219922" y="8069582"/>
            <a:ext cx="18659477" cy="3954778"/>
          </a:xfrm>
        </p:spPr>
        <p:txBody>
          <a:bodyPr anchor="b"/>
          <a:lstStyle>
            <a:lvl1pPr marL="0" indent="0">
              <a:buNone/>
              <a:defRPr sz="11520" b="1"/>
            </a:lvl1pPr>
            <a:lvl2pPr marL="2194560" indent="0">
              <a:buNone/>
              <a:defRPr sz="9600" b="1"/>
            </a:lvl2pPr>
            <a:lvl3pPr marL="4389120" indent="0">
              <a:buNone/>
              <a:defRPr sz="8640" b="1"/>
            </a:lvl3pPr>
            <a:lvl4pPr marL="6583680" indent="0">
              <a:buNone/>
              <a:defRPr sz="7680" b="1"/>
            </a:lvl4pPr>
            <a:lvl5pPr marL="8778240" indent="0">
              <a:buNone/>
              <a:defRPr sz="7680" b="1"/>
            </a:lvl5pPr>
            <a:lvl6pPr marL="10972800" indent="0">
              <a:buNone/>
              <a:defRPr sz="7680" b="1"/>
            </a:lvl6pPr>
            <a:lvl7pPr marL="13167360" indent="0">
              <a:buNone/>
              <a:defRPr sz="7680" b="1"/>
            </a:lvl7pPr>
            <a:lvl8pPr marL="15361920" indent="0">
              <a:buNone/>
              <a:defRPr sz="7680" b="1"/>
            </a:lvl8pPr>
            <a:lvl9pPr marL="17556480" indent="0">
              <a:buNone/>
              <a:defRPr sz="768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2219922" y="12024360"/>
            <a:ext cx="18659477" cy="176860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81BC7-D5A5-445F-BF4D-797F02B50EB4}" type="datetimeFigureOut">
              <a:rPr lang="en-US" smtClean="0"/>
              <a:t>4/19/2022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52990-41B8-4C7F-B873-1D5366E1E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5211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81BC7-D5A5-445F-BF4D-797F02B50EB4}" type="datetimeFigureOut">
              <a:rPr lang="en-US" smtClean="0"/>
              <a:t>4/19/2022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52990-41B8-4C7F-B873-1D5366E1E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0289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81BC7-D5A5-445F-BF4D-797F02B50EB4}" type="datetimeFigureOut">
              <a:rPr lang="en-US" smtClean="0"/>
              <a:t>4/19/2022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52990-41B8-4C7F-B873-1D5366E1E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3088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3237" y="2194560"/>
            <a:ext cx="14156054" cy="7680960"/>
          </a:xfrm>
        </p:spPr>
        <p:txBody>
          <a:bodyPr anchor="b"/>
          <a:lstStyle>
            <a:lvl1pPr>
              <a:defRPr sz="1536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659477" y="4739647"/>
            <a:ext cx="22219920" cy="23393400"/>
          </a:xfrm>
        </p:spPr>
        <p:txBody>
          <a:bodyPr/>
          <a:lstStyle>
            <a:lvl1pPr>
              <a:defRPr sz="15360"/>
            </a:lvl1pPr>
            <a:lvl2pPr>
              <a:defRPr sz="13440"/>
            </a:lvl2pPr>
            <a:lvl3pPr>
              <a:defRPr sz="11520"/>
            </a:lvl3pPr>
            <a:lvl4pPr>
              <a:defRPr sz="9600"/>
            </a:lvl4pPr>
            <a:lvl5pPr>
              <a:defRPr sz="9600"/>
            </a:lvl5pPr>
            <a:lvl6pPr>
              <a:defRPr sz="9600"/>
            </a:lvl6pPr>
            <a:lvl7pPr>
              <a:defRPr sz="9600"/>
            </a:lvl7pPr>
            <a:lvl8pPr>
              <a:defRPr sz="9600"/>
            </a:lvl8pPr>
            <a:lvl9pPr>
              <a:defRPr sz="9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23237" y="9875520"/>
            <a:ext cx="14156054" cy="18295622"/>
          </a:xfrm>
        </p:spPr>
        <p:txBody>
          <a:bodyPr/>
          <a:lstStyle>
            <a:lvl1pPr marL="0" indent="0">
              <a:buNone/>
              <a:defRPr sz="7680"/>
            </a:lvl1pPr>
            <a:lvl2pPr marL="2194560" indent="0">
              <a:buNone/>
              <a:defRPr sz="6720"/>
            </a:lvl2pPr>
            <a:lvl3pPr marL="4389120" indent="0">
              <a:buNone/>
              <a:defRPr sz="5760"/>
            </a:lvl3pPr>
            <a:lvl4pPr marL="6583680" indent="0">
              <a:buNone/>
              <a:defRPr sz="4800"/>
            </a:lvl4pPr>
            <a:lvl5pPr marL="8778240" indent="0">
              <a:buNone/>
              <a:defRPr sz="4800"/>
            </a:lvl5pPr>
            <a:lvl6pPr marL="10972800" indent="0">
              <a:buNone/>
              <a:defRPr sz="4800"/>
            </a:lvl6pPr>
            <a:lvl7pPr marL="13167360" indent="0">
              <a:buNone/>
              <a:defRPr sz="4800"/>
            </a:lvl7pPr>
            <a:lvl8pPr marL="15361920" indent="0">
              <a:buNone/>
              <a:defRPr sz="4800"/>
            </a:lvl8pPr>
            <a:lvl9pPr marL="17556480" indent="0">
              <a:buNone/>
              <a:defRPr sz="4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81BC7-D5A5-445F-BF4D-797F02B50EB4}" type="datetimeFigureOut">
              <a:rPr lang="en-US" smtClean="0"/>
              <a:t>4/19/2022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52990-41B8-4C7F-B873-1D5366E1E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1934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3237" y="2194560"/>
            <a:ext cx="14156054" cy="7680960"/>
          </a:xfrm>
        </p:spPr>
        <p:txBody>
          <a:bodyPr anchor="b"/>
          <a:lstStyle>
            <a:lvl1pPr>
              <a:defRPr sz="1536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8659477" y="4739647"/>
            <a:ext cx="22219920" cy="23393400"/>
          </a:xfrm>
        </p:spPr>
        <p:txBody>
          <a:bodyPr anchor="t"/>
          <a:lstStyle>
            <a:lvl1pPr marL="0" indent="0">
              <a:buNone/>
              <a:defRPr sz="15360"/>
            </a:lvl1pPr>
            <a:lvl2pPr marL="2194560" indent="0">
              <a:buNone/>
              <a:defRPr sz="13440"/>
            </a:lvl2pPr>
            <a:lvl3pPr marL="4389120" indent="0">
              <a:buNone/>
              <a:defRPr sz="11520"/>
            </a:lvl3pPr>
            <a:lvl4pPr marL="6583680" indent="0">
              <a:buNone/>
              <a:defRPr sz="9600"/>
            </a:lvl4pPr>
            <a:lvl5pPr marL="8778240" indent="0">
              <a:buNone/>
              <a:defRPr sz="9600"/>
            </a:lvl5pPr>
            <a:lvl6pPr marL="10972800" indent="0">
              <a:buNone/>
              <a:defRPr sz="9600"/>
            </a:lvl6pPr>
            <a:lvl7pPr marL="13167360" indent="0">
              <a:buNone/>
              <a:defRPr sz="9600"/>
            </a:lvl7pPr>
            <a:lvl8pPr marL="15361920" indent="0">
              <a:buNone/>
              <a:defRPr sz="9600"/>
            </a:lvl8pPr>
            <a:lvl9pPr marL="17556480" indent="0">
              <a:buNone/>
              <a:defRPr sz="9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23237" y="9875520"/>
            <a:ext cx="14156054" cy="18295622"/>
          </a:xfrm>
        </p:spPr>
        <p:txBody>
          <a:bodyPr/>
          <a:lstStyle>
            <a:lvl1pPr marL="0" indent="0">
              <a:buNone/>
              <a:defRPr sz="7680"/>
            </a:lvl1pPr>
            <a:lvl2pPr marL="2194560" indent="0">
              <a:buNone/>
              <a:defRPr sz="6720"/>
            </a:lvl2pPr>
            <a:lvl3pPr marL="4389120" indent="0">
              <a:buNone/>
              <a:defRPr sz="5760"/>
            </a:lvl3pPr>
            <a:lvl4pPr marL="6583680" indent="0">
              <a:buNone/>
              <a:defRPr sz="4800"/>
            </a:lvl4pPr>
            <a:lvl5pPr marL="8778240" indent="0">
              <a:buNone/>
              <a:defRPr sz="4800"/>
            </a:lvl5pPr>
            <a:lvl6pPr marL="10972800" indent="0">
              <a:buNone/>
              <a:defRPr sz="4800"/>
            </a:lvl6pPr>
            <a:lvl7pPr marL="13167360" indent="0">
              <a:buNone/>
              <a:defRPr sz="4800"/>
            </a:lvl7pPr>
            <a:lvl8pPr marL="15361920" indent="0">
              <a:buNone/>
              <a:defRPr sz="4800"/>
            </a:lvl8pPr>
            <a:lvl9pPr marL="17556480" indent="0">
              <a:buNone/>
              <a:defRPr sz="4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81BC7-D5A5-445F-BF4D-797F02B50EB4}" type="datetimeFigureOut">
              <a:rPr lang="en-US" smtClean="0"/>
              <a:t>4/19/2022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52990-41B8-4C7F-B873-1D5366E1E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7706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17520" y="1752607"/>
            <a:ext cx="37856160" cy="6362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0" y="8763000"/>
            <a:ext cx="37856160" cy="208864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17520" y="30510487"/>
            <a:ext cx="987552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57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E81BC7-D5A5-445F-BF4D-797F02B50EB4}" type="datetimeFigureOut">
              <a:rPr lang="en-US" smtClean="0"/>
              <a:t>4/19/2022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38960" y="30510487"/>
            <a:ext cx="1481328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7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0998160" y="30510487"/>
            <a:ext cx="987552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57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152990-41B8-4C7F-B873-1D5366E1E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569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4389120" rtl="0" eaLnBrk="1" latinLnBrk="0" hangingPunct="1">
        <a:lnSpc>
          <a:spcPct val="90000"/>
        </a:lnSpc>
        <a:spcBef>
          <a:spcPct val="0"/>
        </a:spcBef>
        <a:buNone/>
        <a:defRPr sz="2112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97280" indent="-1097280" algn="l" defTabSz="4389120" rtl="0" eaLnBrk="1" latinLnBrk="0" hangingPunct="1">
        <a:lnSpc>
          <a:spcPct val="90000"/>
        </a:lnSpc>
        <a:spcBef>
          <a:spcPts val="4800"/>
        </a:spcBef>
        <a:buFont typeface="Arial" panose="020B0604020202020204" pitchFamily="34" charset="0"/>
        <a:buChar char="•"/>
        <a:defRPr sz="13440" kern="1200">
          <a:solidFill>
            <a:schemeClr val="tx1"/>
          </a:solidFill>
          <a:latin typeface="+mn-lt"/>
          <a:ea typeface="+mn-ea"/>
          <a:cs typeface="+mn-cs"/>
        </a:defRPr>
      </a:lvl1pPr>
      <a:lvl2pPr marL="329184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1152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3pPr>
      <a:lvl4pPr marL="768096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4pPr>
      <a:lvl5pPr marL="987552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5pPr>
      <a:lvl6pPr marL="1207008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6pPr>
      <a:lvl7pPr marL="1426464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7pPr>
      <a:lvl8pPr marL="1645920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8pPr>
      <a:lvl9pPr marL="1865376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1pPr>
      <a:lvl2pPr marL="219456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2pPr>
      <a:lvl3pPr marL="438912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3pPr>
      <a:lvl4pPr marL="658368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4pPr>
      <a:lvl5pPr marL="877824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6pPr>
      <a:lvl7pPr marL="1316736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7pPr>
      <a:lvl8pPr marL="1536192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8pPr>
      <a:lvl9pPr marL="1755648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1.jpeg"/><Relationship Id="rId18" Type="http://schemas.openxmlformats.org/officeDocument/2006/relationships/image" Target="../media/image16.png"/><Relationship Id="rId3" Type="http://schemas.openxmlformats.org/officeDocument/2006/relationships/image" Target="../media/image2.png"/><Relationship Id="rId21" Type="http://schemas.openxmlformats.org/officeDocument/2006/relationships/image" Target="../media/image19.png"/><Relationship Id="rId7" Type="http://schemas.openxmlformats.org/officeDocument/2006/relationships/image" Target="../media/image6.png"/><Relationship Id="rId12" Type="http://schemas.openxmlformats.org/officeDocument/2006/relationships/image" Target="../media/image10.jpeg"/><Relationship Id="rId17" Type="http://schemas.openxmlformats.org/officeDocument/2006/relationships/image" Target="../media/image15.png"/><Relationship Id="rId25" Type="http://schemas.openxmlformats.org/officeDocument/2006/relationships/image" Target="../media/image22.png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9.jpeg"/><Relationship Id="rId24" Type="http://schemas.microsoft.com/office/2007/relationships/hdphoto" Target="../media/hdphoto2.wdp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10" Type="http://schemas.openxmlformats.org/officeDocument/2006/relationships/image" Target="../media/image8.jpeg"/><Relationship Id="rId19" Type="http://schemas.openxmlformats.org/officeDocument/2006/relationships/image" Target="../media/image17.png"/><Relationship Id="rId4" Type="http://schemas.openxmlformats.org/officeDocument/2006/relationships/image" Target="../media/image3.png"/><Relationship Id="rId9" Type="http://schemas.openxmlformats.org/officeDocument/2006/relationships/image" Target="../media/image7.jpeg"/><Relationship Id="rId14" Type="http://schemas.openxmlformats.org/officeDocument/2006/relationships/image" Target="../media/image12.jpeg"/><Relationship Id="rId22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183" y="359782"/>
            <a:ext cx="43299068" cy="3138895"/>
          </a:xfrm>
          <a:solidFill>
            <a:srgbClr val="002060"/>
          </a:solidFill>
          <a:ln w="101600">
            <a:solidFill>
              <a:srgbClr val="00206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r>
              <a:rPr lang="en-US" sz="720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The USS Albacore Park Expansion</a:t>
            </a:r>
            <a:br>
              <a:rPr lang="en-US" sz="720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</a:br>
            <a:r>
              <a:rPr lang="en-US" sz="5143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Catherine Rieger, Gregory Chase, Rebecca Dean, Jeffrey Edwards, Patrick Potter</a:t>
            </a:r>
            <a:br>
              <a:rPr lang="en-US" sz="480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</a:br>
            <a:r>
              <a:rPr lang="en-US" sz="4800" i="1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Civil and Environmental Engineering, University of New Hampshire, Durham, NH 03824</a:t>
            </a:r>
            <a:endParaRPr lang="en-US" sz="7971" i="1">
              <a:solidFill>
                <a:schemeClr val="bg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320948" y="4875486"/>
            <a:ext cx="11028715" cy="7718318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vert="horz" lIns="91435" tIns="45717" rIns="91435" bIns="45717" rtlCol="0" anchor="t">
            <a:normAutofit/>
          </a:bodyPr>
          <a:lstStyle>
            <a:lvl1pPr marL="0" indent="0" algn="ctr" defTabSz="3840480" rtl="0" eaLnBrk="1" latinLnBrk="0" hangingPunct="1">
              <a:lnSpc>
                <a:spcPct val="90000"/>
              </a:lnSpc>
              <a:spcBef>
                <a:spcPts val="4200"/>
              </a:spcBef>
              <a:buFont typeface="Arial" panose="020B0604020202020204" pitchFamily="34" charset="0"/>
              <a:buNone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202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8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8404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7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7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68096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60120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5214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4416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3619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89833" indent="-489833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230">
                <a:latin typeface="Cambria" panose="02040503050406030204" pitchFamily="18" charset="0"/>
              </a:rPr>
              <a:t>USS Albacore Park:</a:t>
            </a:r>
          </a:p>
          <a:p>
            <a:pPr marL="2135670" lvl="1" indent="-489833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230">
                <a:latin typeface="Cambria" panose="02040503050406030204" pitchFamily="18" charset="0"/>
              </a:rPr>
              <a:t>Museum founded in 1985, consists of memorial garden, visitor center, and propellor field</a:t>
            </a:r>
          </a:p>
          <a:p>
            <a:pPr marL="2135670" lvl="1" indent="-489833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230">
                <a:latin typeface="Cambria" panose="02040503050406030204" pitchFamily="18" charset="0"/>
              </a:rPr>
              <a:t>Albacore submarine on display for its famous use of testing technology during WWII</a:t>
            </a:r>
          </a:p>
          <a:p>
            <a:pPr marL="2135670" lvl="1" indent="-489833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230">
                <a:latin typeface="Cambria" panose="02040503050406030204" pitchFamily="18" charset="0"/>
              </a:rPr>
              <a:t>Managed by Portsmouth Submarine Memorial Association</a:t>
            </a:r>
          </a:p>
          <a:p>
            <a:pPr marL="489833" indent="-489833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230">
                <a:latin typeface="Cambria" panose="02040503050406030204" pitchFamily="18" charset="0"/>
              </a:rPr>
              <a:t>Location:</a:t>
            </a:r>
          </a:p>
          <a:p>
            <a:pPr marL="2135670" lvl="1" indent="-489833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230">
                <a:latin typeface="Cambria" panose="02040503050406030204" pitchFamily="18" charset="0"/>
              </a:rPr>
              <a:t>Off Route 1 By-pass in Portsmouth, NH</a:t>
            </a:r>
          </a:p>
          <a:p>
            <a:pPr marL="2135670" lvl="1" indent="-489833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230">
                <a:latin typeface="Cambria" panose="02040503050406030204" pitchFamily="18" charset="0"/>
              </a:rPr>
              <a:t>8.55 acre lot</a:t>
            </a:r>
          </a:p>
          <a:p>
            <a:pPr marL="489833" indent="-489833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230">
                <a:latin typeface="Cambria" panose="02040503050406030204" pitchFamily="18" charset="0"/>
              </a:rPr>
              <a:t>Purpose:</a:t>
            </a:r>
          </a:p>
          <a:p>
            <a:pPr marL="2135670" lvl="1" indent="-489833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230">
                <a:latin typeface="Cambria" panose="02040503050406030204" pitchFamily="18" charset="0"/>
              </a:rPr>
              <a:t>Outgrowing current footprint</a:t>
            </a:r>
          </a:p>
          <a:p>
            <a:pPr marL="2135670" lvl="1" indent="-489833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230">
                <a:latin typeface="Cambria" panose="02040503050406030204" pitchFamily="18" charset="0"/>
              </a:rPr>
              <a:t>Expand existing building in order to increase visitation and public knowledge </a:t>
            </a:r>
          </a:p>
          <a:p>
            <a:pPr marL="2135670" lvl="1" indent="-489833" algn="l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3171">
              <a:latin typeface="Cambria" panose="02040503050406030204" pitchFamily="18" charset="0"/>
            </a:endParaRPr>
          </a:p>
          <a:p>
            <a:pPr marL="2135670" lvl="1" indent="-489833" algn="l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3171">
              <a:latin typeface="Cambria" panose="02040503050406030204" pitchFamily="18" charset="0"/>
            </a:endParaRPr>
          </a:p>
          <a:p>
            <a:pPr lvl="1" algn="l">
              <a:spcBef>
                <a:spcPts val="0"/>
              </a:spcBef>
            </a:pPr>
            <a:endParaRPr lang="en-US" sz="3171">
              <a:latin typeface="Cambria" panose="02040503050406030204" pitchFamily="18" charset="0"/>
            </a:endParaRPr>
          </a:p>
          <a:p>
            <a:pPr lvl="1" algn="l">
              <a:spcBef>
                <a:spcPts val="0"/>
              </a:spcBef>
            </a:pPr>
            <a:endParaRPr lang="en-US" sz="3171">
              <a:latin typeface="Cambria" panose="02040503050406030204" pitchFamily="18" charset="0"/>
            </a:endParaRPr>
          </a:p>
          <a:p>
            <a:endParaRPr lang="en-US" sz="3171">
              <a:latin typeface="Cambria" panose="02040503050406030204" pitchFamily="18" charset="0"/>
            </a:endParaRPr>
          </a:p>
          <a:p>
            <a:endParaRPr lang="en-US" sz="3171">
              <a:latin typeface="Cambria" panose="02040503050406030204" pitchFamily="18" charset="0"/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377934" y="12885554"/>
            <a:ext cx="10914743" cy="913158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txBody>
          <a:bodyPr vert="horz" lIns="91435" tIns="45717" rIns="91435" bIns="45717" rtlCol="0" anchor="ctr">
            <a:normAutofit/>
          </a:bodyPr>
          <a:lstStyle>
            <a:lvl1pPr marL="0" indent="0" algn="ctr" defTabSz="3840480" rtl="0" eaLnBrk="1" latinLnBrk="0" hangingPunct="1">
              <a:lnSpc>
                <a:spcPct val="90000"/>
              </a:lnSpc>
              <a:spcBef>
                <a:spcPts val="4200"/>
              </a:spcBef>
              <a:buFont typeface="Arial" panose="020B0604020202020204" pitchFamily="34" charset="0"/>
              <a:buNone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202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8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8404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7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7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68096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60120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5214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4416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3619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971">
                <a:solidFill>
                  <a:schemeClr val="bg1"/>
                </a:solidFill>
                <a:latin typeface="Cambria"/>
                <a:ea typeface="Cambria"/>
              </a:rPr>
              <a:t>Proposed Concept Layouts</a:t>
            </a: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377934" y="23688043"/>
            <a:ext cx="10914743" cy="8432836"/>
          </a:xfrm>
          <a:prstGeom prst="rect">
            <a:avLst/>
          </a:prstGeom>
          <a:ln>
            <a:solidFill>
              <a:srgbClr val="002060"/>
            </a:solidFill>
          </a:ln>
        </p:spPr>
        <p:txBody>
          <a:bodyPr vert="horz" lIns="91435" tIns="45717" rIns="91435" bIns="45717" rtlCol="0" anchor="t">
            <a:normAutofit/>
          </a:bodyPr>
          <a:lstStyle>
            <a:lvl1pPr marL="0" indent="0" algn="ctr" defTabSz="3840480" rtl="0" eaLnBrk="1" latinLnBrk="0" hangingPunct="1">
              <a:lnSpc>
                <a:spcPct val="90000"/>
              </a:lnSpc>
              <a:spcBef>
                <a:spcPts val="4200"/>
              </a:spcBef>
              <a:buFont typeface="Arial" panose="020B0604020202020204" pitchFamily="34" charset="0"/>
              <a:buNone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202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8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8404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7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7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68096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60120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5214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4416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3619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89833" indent="-489833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3171">
                <a:latin typeface="Cambria" panose="02040503050406030204" pitchFamily="18" charset="0"/>
              </a:rPr>
              <a:t>The Albacore Museum gave us a budget of $800,000</a:t>
            </a:r>
          </a:p>
          <a:p>
            <a:pPr marL="489833" indent="-489833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3171">
                <a:latin typeface="Cambria" panose="02040503050406030204" pitchFamily="18" charset="0"/>
              </a:rPr>
              <a:t>Cost estimate came out to $723,300.00</a:t>
            </a:r>
            <a:endParaRPr lang="en-US" sz="2486">
              <a:latin typeface="Cambria" panose="02040503050406030204" pitchFamily="18" charset="0"/>
            </a:endParaRPr>
          </a:p>
          <a:p>
            <a:pPr marL="342863" indent="-342863" algn="just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2486">
              <a:latin typeface="Cambria" panose="02040503050406030204" pitchFamily="18" charset="0"/>
            </a:endParaRPr>
          </a:p>
          <a:p>
            <a:pPr marL="342863" indent="-342863" algn="just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2486">
              <a:latin typeface="Cambria" panose="02040503050406030204" pitchFamily="18" charset="0"/>
            </a:endParaRPr>
          </a:p>
          <a:p>
            <a:pPr algn="just">
              <a:spcBef>
                <a:spcPts val="0"/>
              </a:spcBef>
            </a:pPr>
            <a:endParaRPr lang="en-US" sz="2486">
              <a:latin typeface="Cambria" panose="02040503050406030204" pitchFamily="18" charset="0"/>
            </a:endParaRPr>
          </a:p>
          <a:p>
            <a:pPr algn="just">
              <a:spcBef>
                <a:spcPts val="0"/>
              </a:spcBef>
            </a:pPr>
            <a:endParaRPr lang="en-US" sz="2486">
              <a:latin typeface="Cambria" panose="02040503050406030204" pitchFamily="18" charset="0"/>
            </a:endParaRPr>
          </a:p>
          <a:p>
            <a:pPr algn="just">
              <a:spcBef>
                <a:spcPts val="0"/>
              </a:spcBef>
            </a:pPr>
            <a:endParaRPr lang="en-US" sz="2486">
              <a:latin typeface="Cambria" panose="02040503050406030204" pitchFamily="18" charset="0"/>
            </a:endParaRPr>
          </a:p>
          <a:p>
            <a:pPr algn="just">
              <a:spcBef>
                <a:spcPts val="0"/>
              </a:spcBef>
            </a:pPr>
            <a:endParaRPr lang="en-US" sz="2486">
              <a:latin typeface="Cambria" panose="02040503050406030204" pitchFamily="18" charset="0"/>
            </a:endParaRPr>
          </a:p>
          <a:p>
            <a:pPr marL="342863" indent="-342863" algn="just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2486">
              <a:latin typeface="Cambria" panose="02040503050406030204" pitchFamily="18" charset="0"/>
            </a:endParaRPr>
          </a:p>
          <a:p>
            <a:pPr algn="just">
              <a:spcBef>
                <a:spcPts val="0"/>
              </a:spcBef>
            </a:pPr>
            <a:endParaRPr lang="en-US" sz="2486">
              <a:latin typeface="Cambria" panose="02040503050406030204" pitchFamily="18" charset="0"/>
            </a:endParaRPr>
          </a:p>
          <a:p>
            <a:pPr marL="342863" indent="-342863" algn="just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2486">
              <a:latin typeface="Cambria" panose="02040503050406030204" pitchFamily="18" charset="0"/>
            </a:endParaRPr>
          </a:p>
          <a:p>
            <a:pPr marL="342863" indent="-342863" algn="just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2486">
              <a:latin typeface="Cambria" panose="02040503050406030204" pitchFamily="18" charset="0"/>
            </a:endParaRPr>
          </a:p>
          <a:p>
            <a:pPr marL="342863" indent="-342863" algn="just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2486">
              <a:latin typeface="Cambria" panose="02040503050406030204" pitchFamily="18" charset="0"/>
            </a:endParaRPr>
          </a:p>
          <a:p>
            <a:pPr algn="l">
              <a:spcBef>
                <a:spcPts val="0"/>
              </a:spcBef>
            </a:pPr>
            <a:endParaRPr lang="en-US" sz="2486">
              <a:latin typeface="Cambria" panose="02040503050406030204" pitchFamily="18" charset="0"/>
            </a:endParaRPr>
          </a:p>
          <a:p>
            <a:pPr algn="just">
              <a:spcBef>
                <a:spcPts val="0"/>
              </a:spcBef>
            </a:pPr>
            <a:endParaRPr lang="en-US" sz="2486">
              <a:latin typeface="Cambria" panose="02040503050406030204" pitchFamily="18" charset="0"/>
            </a:endParaRPr>
          </a:p>
          <a:p>
            <a:pPr algn="l">
              <a:spcBef>
                <a:spcPts val="0"/>
              </a:spcBef>
            </a:pPr>
            <a:endParaRPr lang="en-US" sz="2486">
              <a:latin typeface="Cambria" panose="02040503050406030204" pitchFamily="18" charset="0"/>
            </a:endParaRPr>
          </a:p>
          <a:p>
            <a:pPr algn="l">
              <a:spcBef>
                <a:spcPts val="0"/>
              </a:spcBef>
            </a:pPr>
            <a:endParaRPr lang="en-US" sz="2486">
              <a:latin typeface="Cambria" panose="02040503050406030204" pitchFamily="18" charset="0"/>
            </a:endParaRPr>
          </a:p>
          <a:p>
            <a:pPr algn="l">
              <a:spcBef>
                <a:spcPts val="0"/>
              </a:spcBef>
            </a:pPr>
            <a:endParaRPr lang="en-US" sz="2486">
              <a:latin typeface="Cambria" panose="02040503050406030204" pitchFamily="18" charset="0"/>
            </a:endParaRP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11747259" y="3685574"/>
            <a:ext cx="20470901" cy="868329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txBody>
          <a:bodyPr vert="horz" lIns="91435" tIns="45717" rIns="91435" bIns="45717" rtlCol="0" anchor="ctr">
            <a:noAutofit/>
          </a:bodyPr>
          <a:lstStyle>
            <a:lvl1pPr marL="0" indent="0" algn="ctr" defTabSz="3840480" rtl="0" eaLnBrk="1" latinLnBrk="0" hangingPunct="1">
              <a:lnSpc>
                <a:spcPct val="90000"/>
              </a:lnSpc>
              <a:spcBef>
                <a:spcPts val="4200"/>
              </a:spcBef>
              <a:buFont typeface="Arial" panose="020B0604020202020204" pitchFamily="34" charset="0"/>
              <a:buNone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202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8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8404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7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7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68096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60120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5214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4416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3619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371">
                <a:solidFill>
                  <a:schemeClr val="bg1"/>
                </a:solidFill>
                <a:latin typeface="Cambria"/>
                <a:ea typeface="Cambria"/>
              </a:rPr>
              <a:t>Existing Conditions</a:t>
            </a:r>
            <a:endParaRPr lang="en-US" sz="4371">
              <a:solidFill>
                <a:schemeClr val="bg1"/>
              </a:solidFill>
              <a:latin typeface="Cambria" panose="02040503050406030204" pitchFamily="18" charset="0"/>
              <a:ea typeface="Cambria"/>
            </a:endParaRPr>
          </a:p>
        </p:txBody>
      </p:sp>
      <p:sp>
        <p:nvSpPr>
          <p:cNvPr id="12" name="Subtitle 2"/>
          <p:cNvSpPr txBox="1">
            <a:spLocks/>
          </p:cNvSpPr>
          <p:nvPr/>
        </p:nvSpPr>
        <p:spPr>
          <a:xfrm>
            <a:off x="32591829" y="14118489"/>
            <a:ext cx="11049422" cy="8083682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vert="horz" lIns="91435" tIns="45717" rIns="91435" bIns="45717" rtlCol="0" anchor="t">
            <a:normAutofit/>
          </a:bodyPr>
          <a:lstStyle>
            <a:lvl1pPr marL="0" indent="0" algn="ctr" defTabSz="3840480" rtl="0" eaLnBrk="1" latinLnBrk="0" hangingPunct="1">
              <a:lnSpc>
                <a:spcPct val="90000"/>
              </a:lnSpc>
              <a:spcBef>
                <a:spcPts val="4200"/>
              </a:spcBef>
              <a:buFont typeface="Arial" panose="020B0604020202020204" pitchFamily="34" charset="0"/>
              <a:buNone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202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8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8404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7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7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68096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60120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5214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4416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3619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89833" indent="-489833" algn="l">
              <a:spcBef>
                <a:spcPts val="0"/>
              </a:spcBef>
              <a:buChar char="•"/>
            </a:pPr>
            <a:endParaRPr lang="en-US" sz="3171">
              <a:latin typeface="Cambria" panose="02040503050406030204" pitchFamily="18" charset="0"/>
              <a:ea typeface="Cambria"/>
            </a:endParaRPr>
          </a:p>
        </p:txBody>
      </p:sp>
      <p:sp>
        <p:nvSpPr>
          <p:cNvPr id="13" name="Subtitle 2"/>
          <p:cNvSpPr txBox="1">
            <a:spLocks/>
          </p:cNvSpPr>
          <p:nvPr/>
        </p:nvSpPr>
        <p:spPr>
          <a:xfrm>
            <a:off x="249949" y="3789625"/>
            <a:ext cx="11170713" cy="913158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txBody>
          <a:bodyPr vert="horz" lIns="91435" tIns="45717" rIns="91435" bIns="45717" rtlCol="0" anchor="ctr">
            <a:normAutofit/>
          </a:bodyPr>
          <a:lstStyle>
            <a:lvl1pPr marL="0" indent="0" algn="ctr" defTabSz="3840480" rtl="0" eaLnBrk="1" latinLnBrk="0" hangingPunct="1">
              <a:lnSpc>
                <a:spcPct val="90000"/>
              </a:lnSpc>
              <a:spcBef>
                <a:spcPts val="4200"/>
              </a:spcBef>
              <a:buFont typeface="Arial" panose="020B0604020202020204" pitchFamily="34" charset="0"/>
              <a:buNone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202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8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8404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7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7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68096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60120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5214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4416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3619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971">
                <a:solidFill>
                  <a:schemeClr val="bg1"/>
                </a:solidFill>
                <a:latin typeface="Cambria"/>
                <a:ea typeface="Cambria"/>
              </a:rPr>
              <a:t>Introduction</a:t>
            </a:r>
            <a:endParaRPr lang="en-US" sz="4971">
              <a:solidFill>
                <a:schemeClr val="bg1"/>
              </a:solidFill>
              <a:latin typeface="Cambria" panose="02040503050406030204" pitchFamily="18" charset="0"/>
              <a:ea typeface="Cambria"/>
            </a:endParaRPr>
          </a:p>
        </p:txBody>
      </p:sp>
      <p:sp>
        <p:nvSpPr>
          <p:cNvPr id="15" name="Subtitle 2"/>
          <p:cNvSpPr txBox="1">
            <a:spLocks/>
          </p:cNvSpPr>
          <p:nvPr/>
        </p:nvSpPr>
        <p:spPr>
          <a:xfrm>
            <a:off x="32615756" y="3789624"/>
            <a:ext cx="11025496" cy="959535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txBody>
          <a:bodyPr vert="horz" lIns="91435" tIns="45717" rIns="91435" bIns="45717" rtlCol="0" anchor="ctr">
            <a:normAutofit/>
          </a:bodyPr>
          <a:lstStyle>
            <a:lvl1pPr marL="0" indent="0" algn="ctr" defTabSz="3840480" rtl="0" eaLnBrk="1" latinLnBrk="0" hangingPunct="1">
              <a:lnSpc>
                <a:spcPct val="90000"/>
              </a:lnSpc>
              <a:spcBef>
                <a:spcPts val="4200"/>
              </a:spcBef>
              <a:buFont typeface="Arial" panose="020B0604020202020204" pitchFamily="34" charset="0"/>
              <a:buNone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202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8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8404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7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7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68096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60120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5214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4416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3619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971">
                <a:solidFill>
                  <a:schemeClr val="bg1"/>
                </a:solidFill>
                <a:latin typeface="Cambria"/>
                <a:ea typeface="Cambria"/>
              </a:rPr>
              <a:t>Scope of Work</a:t>
            </a:r>
            <a:endParaRPr lang="en-US" sz="4971">
              <a:solidFill>
                <a:schemeClr val="bg1"/>
              </a:solidFill>
              <a:latin typeface="Cambria" panose="02040503050406030204" pitchFamily="18" charset="0"/>
              <a:ea typeface="Cambria"/>
            </a:endParaRPr>
          </a:p>
        </p:txBody>
      </p:sp>
      <p:sp>
        <p:nvSpPr>
          <p:cNvPr id="16" name="Subtitle 2"/>
          <p:cNvSpPr txBox="1">
            <a:spLocks/>
          </p:cNvSpPr>
          <p:nvPr/>
        </p:nvSpPr>
        <p:spPr>
          <a:xfrm>
            <a:off x="11747259" y="4702912"/>
            <a:ext cx="20470900" cy="7188012"/>
          </a:xfrm>
          <a:prstGeom prst="rect">
            <a:avLst/>
          </a:prstGeom>
          <a:ln>
            <a:solidFill>
              <a:srgbClr val="002060"/>
            </a:solidFill>
          </a:ln>
        </p:spPr>
        <p:txBody>
          <a:bodyPr vert="horz" lIns="91435" tIns="45717" rIns="91435" bIns="45717" rtlCol="0" anchor="ctr">
            <a:normAutofit/>
          </a:bodyPr>
          <a:lstStyle>
            <a:lvl1pPr marL="0" indent="0" algn="ctr" defTabSz="3840480" rtl="0" eaLnBrk="1" latinLnBrk="0" hangingPunct="1">
              <a:lnSpc>
                <a:spcPct val="90000"/>
              </a:lnSpc>
              <a:spcBef>
                <a:spcPts val="4200"/>
              </a:spcBef>
              <a:buFont typeface="Arial" panose="020B0604020202020204" pitchFamily="34" charset="0"/>
              <a:buNone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202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8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8404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7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7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68096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60120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5214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4416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3619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3171">
              <a:latin typeface="Cambria" panose="02040503050406030204" pitchFamily="18" charset="0"/>
            </a:endParaRPr>
          </a:p>
        </p:txBody>
      </p:sp>
      <p:sp>
        <p:nvSpPr>
          <p:cNvPr id="17" name="Subtitle 2"/>
          <p:cNvSpPr txBox="1">
            <a:spLocks/>
          </p:cNvSpPr>
          <p:nvPr/>
        </p:nvSpPr>
        <p:spPr>
          <a:xfrm>
            <a:off x="32562109" y="12885554"/>
            <a:ext cx="11148316" cy="913158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txBody>
          <a:bodyPr vert="horz" lIns="91435" tIns="45717" rIns="91435" bIns="45717" rtlCol="0" anchor="ctr">
            <a:normAutofit/>
          </a:bodyPr>
          <a:lstStyle>
            <a:lvl1pPr marL="0" indent="0" algn="ctr" defTabSz="3840480" rtl="0" eaLnBrk="1" latinLnBrk="0" hangingPunct="1">
              <a:lnSpc>
                <a:spcPct val="90000"/>
              </a:lnSpc>
              <a:spcBef>
                <a:spcPts val="4200"/>
              </a:spcBef>
              <a:buFont typeface="Arial" panose="020B0604020202020204" pitchFamily="34" charset="0"/>
              <a:buNone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202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8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8404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7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7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68096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60120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5214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4416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3619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971">
                <a:solidFill>
                  <a:schemeClr val="bg1"/>
                </a:solidFill>
                <a:latin typeface="Cambria"/>
                <a:ea typeface="Cambria"/>
              </a:rPr>
              <a:t>Site Constraints</a:t>
            </a:r>
            <a:endParaRPr lang="en-US" sz="4971">
              <a:solidFill>
                <a:schemeClr val="bg1"/>
              </a:solidFill>
              <a:latin typeface="Cambria" panose="02040503050406030204" pitchFamily="18" charset="0"/>
              <a:ea typeface="Cambria"/>
            </a:endParaRPr>
          </a:p>
        </p:txBody>
      </p:sp>
      <p:sp>
        <p:nvSpPr>
          <p:cNvPr id="18" name="Subtitle 2"/>
          <p:cNvSpPr txBox="1">
            <a:spLocks/>
          </p:cNvSpPr>
          <p:nvPr/>
        </p:nvSpPr>
        <p:spPr>
          <a:xfrm>
            <a:off x="32591453" y="22553041"/>
            <a:ext cx="11049798" cy="633625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txBody>
          <a:bodyPr vert="horz" lIns="91435" tIns="45717" rIns="91435" bIns="45717" rtlCol="0" anchor="ctr">
            <a:normAutofit lnSpcReduction="10000"/>
          </a:bodyPr>
          <a:lstStyle>
            <a:lvl1pPr marL="0" indent="0" algn="ctr" defTabSz="3840480" rtl="0" eaLnBrk="1" latinLnBrk="0" hangingPunct="1">
              <a:lnSpc>
                <a:spcPct val="90000"/>
              </a:lnSpc>
              <a:spcBef>
                <a:spcPts val="4200"/>
              </a:spcBef>
              <a:buFont typeface="Arial" panose="020B0604020202020204" pitchFamily="34" charset="0"/>
              <a:buNone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202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8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8404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7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7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68096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60120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5214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4416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3619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28">
                <a:solidFill>
                  <a:schemeClr val="bg1"/>
                </a:solidFill>
                <a:latin typeface="Cambria"/>
                <a:ea typeface="Cambria"/>
              </a:rPr>
              <a:t>Acknowledgments</a:t>
            </a:r>
            <a:endParaRPr lang="en-US" sz="4028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19" name="Subtitle 2"/>
          <p:cNvSpPr txBox="1">
            <a:spLocks/>
          </p:cNvSpPr>
          <p:nvPr/>
        </p:nvSpPr>
        <p:spPr>
          <a:xfrm>
            <a:off x="32615755" y="4931197"/>
            <a:ext cx="11055901" cy="7585987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vert="horz" lIns="91435" tIns="45717" rIns="91435" bIns="45717" rtlCol="0" anchor="t">
            <a:noAutofit/>
          </a:bodyPr>
          <a:lstStyle>
            <a:lvl1pPr marL="0" indent="0" algn="ctr" defTabSz="3840480" rtl="0" eaLnBrk="1" latinLnBrk="0" hangingPunct="1">
              <a:lnSpc>
                <a:spcPct val="90000"/>
              </a:lnSpc>
              <a:spcBef>
                <a:spcPts val="4200"/>
              </a:spcBef>
              <a:buFont typeface="Arial" panose="020B0604020202020204" pitchFamily="34" charset="0"/>
              <a:buNone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202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8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8404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7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7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68096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60120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5214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4416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3619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89833" indent="-489833" algn="l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3170">
              <a:latin typeface="Cambria" panose="02040503050406030204" pitchFamily="18" charset="0"/>
            </a:endParaRPr>
          </a:p>
          <a:p>
            <a:pPr marL="489833" indent="-489833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3170">
                <a:latin typeface="Cambria" panose="02040503050406030204" pitchFamily="18" charset="0"/>
              </a:rPr>
              <a:t>Expand the current footprint by double the space</a:t>
            </a:r>
          </a:p>
          <a:p>
            <a:pPr marL="489833" indent="-489833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3170">
                <a:latin typeface="Cambria" panose="02040503050406030204" pitchFamily="18" charset="0"/>
              </a:rPr>
              <a:t>Primary Goals:</a:t>
            </a:r>
          </a:p>
          <a:p>
            <a:pPr marL="2135670" lvl="1" indent="-489833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3170">
                <a:latin typeface="Cambria" panose="02040503050406030204" pitchFamily="18" charset="0"/>
              </a:rPr>
              <a:t>More exhibit space</a:t>
            </a:r>
          </a:p>
          <a:p>
            <a:pPr marL="2135670" lvl="1" indent="-489833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3170">
                <a:latin typeface="Cambria" panose="02040503050406030204" pitchFamily="18" charset="0"/>
              </a:rPr>
              <a:t>Addition of a learning center</a:t>
            </a:r>
          </a:p>
          <a:p>
            <a:pPr marL="489833" indent="-489833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3170">
                <a:latin typeface="Cambria" panose="02040503050406030204" pitchFamily="18" charset="0"/>
              </a:rPr>
              <a:t>Secondary Goals:</a:t>
            </a:r>
          </a:p>
          <a:p>
            <a:pPr marL="2135670" lvl="1" indent="-489833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3170">
                <a:latin typeface="Cambria" panose="02040503050406030204" pitchFamily="18" charset="0"/>
              </a:rPr>
              <a:t>Increase gift shop space</a:t>
            </a:r>
          </a:p>
          <a:p>
            <a:pPr marL="2135670" lvl="1" indent="-489833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3170">
                <a:latin typeface="Cambria" panose="02040503050406030204" pitchFamily="18" charset="0"/>
              </a:rPr>
              <a:t>ADA accessible</a:t>
            </a:r>
          </a:p>
          <a:p>
            <a:pPr marL="489833" indent="-489833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3170">
                <a:latin typeface="Cambria" panose="02040503050406030204" pitchFamily="18" charset="0"/>
              </a:rPr>
              <a:t>Direct foot traffic from submarine into gift shop post-tour</a:t>
            </a:r>
          </a:p>
          <a:p>
            <a:pPr marL="489833" indent="-489833" algn="l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3170">
              <a:latin typeface="Cambria" panose="02040503050406030204" pitchFamily="18" charset="0"/>
            </a:endParaRPr>
          </a:p>
          <a:p>
            <a:pPr marL="489833" indent="-489833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3170">
                <a:latin typeface="Cambria" panose="02040503050406030204" pitchFamily="18" charset="0"/>
              </a:rPr>
              <a:t>Additional Tasks Included:</a:t>
            </a:r>
          </a:p>
          <a:p>
            <a:pPr marL="2135670" lvl="1" indent="-489833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3170">
                <a:latin typeface="Cambria" panose="02040503050406030204" pitchFamily="18" charset="0"/>
              </a:rPr>
              <a:t>Site visits and site measurements</a:t>
            </a:r>
          </a:p>
          <a:p>
            <a:pPr marL="2135670" lvl="1" indent="-489833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3170">
                <a:latin typeface="Cambria" panose="02040503050406030204" pitchFamily="18" charset="0"/>
              </a:rPr>
              <a:t>Prepare as-built plans</a:t>
            </a:r>
          </a:p>
          <a:p>
            <a:pPr marL="2135670" lvl="1" indent="-489833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3170">
                <a:latin typeface="Cambria" panose="02040503050406030204" pitchFamily="18" charset="0"/>
              </a:rPr>
              <a:t>Propose a demo, site, and floor plan of proposed design</a:t>
            </a:r>
          </a:p>
          <a:p>
            <a:pPr marL="2135670" lvl="1" indent="-489833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3170">
                <a:latin typeface="Cambria" panose="02040503050406030204" pitchFamily="18" charset="0"/>
              </a:rPr>
              <a:t>Provide a cost estimate of proposed design</a:t>
            </a:r>
          </a:p>
        </p:txBody>
      </p:sp>
      <p:sp>
        <p:nvSpPr>
          <p:cNvPr id="30" name="Subtitle 2"/>
          <p:cNvSpPr txBox="1">
            <a:spLocks/>
          </p:cNvSpPr>
          <p:nvPr/>
        </p:nvSpPr>
        <p:spPr>
          <a:xfrm>
            <a:off x="11747259" y="12029355"/>
            <a:ext cx="20470901" cy="868329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txBody>
          <a:bodyPr vert="horz" lIns="91435" tIns="45717" rIns="91435" bIns="45717" rtlCol="0" anchor="ctr">
            <a:normAutofit/>
          </a:bodyPr>
          <a:lstStyle>
            <a:lvl1pPr marL="0" indent="0" algn="ctr" defTabSz="3840480" rtl="0" eaLnBrk="1" latinLnBrk="0" hangingPunct="1">
              <a:lnSpc>
                <a:spcPct val="90000"/>
              </a:lnSpc>
              <a:spcBef>
                <a:spcPts val="4200"/>
              </a:spcBef>
              <a:buFont typeface="Arial" panose="020B0604020202020204" pitchFamily="34" charset="0"/>
              <a:buNone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202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8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8404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7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7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68096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60120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5214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4416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3619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371">
                <a:solidFill>
                  <a:schemeClr val="bg1"/>
                </a:solidFill>
                <a:latin typeface="Cambria"/>
                <a:ea typeface="Cambria"/>
              </a:rPr>
              <a:t> Final Visitor Center Expansion</a:t>
            </a:r>
          </a:p>
        </p:txBody>
      </p:sp>
      <p:sp>
        <p:nvSpPr>
          <p:cNvPr id="33" name="Subtitle 2"/>
          <p:cNvSpPr txBox="1">
            <a:spLocks/>
          </p:cNvSpPr>
          <p:nvPr/>
        </p:nvSpPr>
        <p:spPr>
          <a:xfrm>
            <a:off x="11747259" y="24445699"/>
            <a:ext cx="20470901" cy="7687492"/>
          </a:xfrm>
          <a:prstGeom prst="rect">
            <a:avLst/>
          </a:prstGeom>
          <a:ln>
            <a:solidFill>
              <a:srgbClr val="002060"/>
            </a:solidFill>
          </a:ln>
        </p:spPr>
        <p:txBody>
          <a:bodyPr vert="horz" lIns="91435" tIns="45717" rIns="91435" bIns="45717" rtlCol="0" anchor="ctr">
            <a:normAutofit/>
          </a:bodyPr>
          <a:lstStyle>
            <a:lvl1pPr marL="0" indent="0" algn="ctr" defTabSz="3840480" rtl="0" eaLnBrk="1" latinLnBrk="0" hangingPunct="1">
              <a:lnSpc>
                <a:spcPct val="90000"/>
              </a:lnSpc>
              <a:spcBef>
                <a:spcPts val="4200"/>
              </a:spcBef>
              <a:buFont typeface="Arial" panose="020B0604020202020204" pitchFamily="34" charset="0"/>
              <a:buNone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202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8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8404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7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7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68096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60120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5214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4416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3619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3171">
              <a:latin typeface="Cambria" panose="02040503050406030204" pitchFamily="18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13330036" y="4817370"/>
            <a:ext cx="8424464" cy="619844"/>
          </a:xfrm>
          <a:prstGeom prst="rect">
            <a:avLst/>
          </a:prstGeom>
          <a:noFill/>
        </p:spPr>
        <p:txBody>
          <a:bodyPr wrap="square" lIns="91435" tIns="45717" rIns="91435" bIns="45717" rtlCol="0" anchor="t">
            <a:spAutoFit/>
          </a:bodyPr>
          <a:lstStyle/>
          <a:p>
            <a:pPr algn="ctr"/>
            <a:r>
              <a:rPr lang="en-US" sz="3428">
                <a:latin typeface="Cambria"/>
                <a:ea typeface="Cambria"/>
              </a:rPr>
              <a:t>Visitor Center Building</a:t>
            </a:r>
            <a:endParaRPr lang="en-US" sz="3428">
              <a:latin typeface="Cambria" panose="02040503050406030204" pitchFamily="18" charset="0"/>
              <a:ea typeface="Cambria"/>
            </a:endParaRPr>
          </a:p>
        </p:txBody>
      </p:sp>
      <p:cxnSp>
        <p:nvCxnSpPr>
          <p:cNvPr id="75" name="Straight Connector 74"/>
          <p:cNvCxnSpPr>
            <a:cxnSpLocks/>
          </p:cNvCxnSpPr>
          <p:nvPr/>
        </p:nvCxnSpPr>
        <p:spPr>
          <a:xfrm>
            <a:off x="22012914" y="26043964"/>
            <a:ext cx="0" cy="4942114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soli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9" name="Subtitle 2"/>
          <p:cNvSpPr txBox="1">
            <a:spLocks/>
          </p:cNvSpPr>
          <p:nvPr/>
        </p:nvSpPr>
        <p:spPr>
          <a:xfrm>
            <a:off x="11747259" y="23475934"/>
            <a:ext cx="20470901" cy="700889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txBody>
          <a:bodyPr vert="horz" lIns="91435" tIns="45717" rIns="91435" bIns="45717" rtlCol="0" anchor="ctr">
            <a:normAutofit/>
          </a:bodyPr>
          <a:lstStyle>
            <a:lvl1pPr marL="0" indent="0" algn="ctr" defTabSz="3840480" rtl="0" eaLnBrk="1" latinLnBrk="0" hangingPunct="1">
              <a:lnSpc>
                <a:spcPct val="90000"/>
              </a:lnSpc>
              <a:spcBef>
                <a:spcPts val="4200"/>
              </a:spcBef>
              <a:buFont typeface="Arial" panose="020B0604020202020204" pitchFamily="34" charset="0"/>
              <a:buNone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202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8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8404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7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7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68096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60120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5214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4416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3619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371">
                <a:solidFill>
                  <a:schemeClr val="bg1"/>
                </a:solidFill>
                <a:latin typeface="Cambria" panose="02040503050406030204" pitchFamily="18" charset="0"/>
              </a:rPr>
              <a:t>Proposed Demolition and Site Plan</a:t>
            </a:r>
          </a:p>
        </p:txBody>
      </p:sp>
      <p:sp>
        <p:nvSpPr>
          <p:cNvPr id="31" name="Subtitle 2"/>
          <p:cNvSpPr txBox="1">
            <a:spLocks/>
          </p:cNvSpPr>
          <p:nvPr/>
        </p:nvSpPr>
        <p:spPr>
          <a:xfrm>
            <a:off x="11747259" y="13065518"/>
            <a:ext cx="20470901" cy="10233068"/>
          </a:xfrm>
          <a:prstGeom prst="rect">
            <a:avLst/>
          </a:prstGeom>
          <a:ln>
            <a:solidFill>
              <a:srgbClr val="002060"/>
            </a:solidFill>
          </a:ln>
        </p:spPr>
        <p:txBody>
          <a:bodyPr vert="horz" lIns="91435" tIns="45717" rIns="91435" bIns="45717" rtlCol="0" anchor="ctr">
            <a:normAutofit/>
          </a:bodyPr>
          <a:lstStyle>
            <a:lvl1pPr marL="0" indent="0" algn="ctr" defTabSz="3840480" rtl="0" eaLnBrk="1" latinLnBrk="0" hangingPunct="1">
              <a:lnSpc>
                <a:spcPct val="90000"/>
              </a:lnSpc>
              <a:spcBef>
                <a:spcPts val="4200"/>
              </a:spcBef>
              <a:buFont typeface="Arial" panose="020B0604020202020204" pitchFamily="34" charset="0"/>
              <a:buNone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202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8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8404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7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7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68096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60120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5214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4416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3619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3171">
              <a:latin typeface="Cambria" panose="02040503050406030204" pitchFamily="18" charset="0"/>
            </a:endParaRPr>
          </a:p>
        </p:txBody>
      </p:sp>
      <p:sp>
        <p:nvSpPr>
          <p:cNvPr id="85" name="Subtitle 2"/>
          <p:cNvSpPr txBox="1">
            <a:spLocks/>
          </p:cNvSpPr>
          <p:nvPr/>
        </p:nvSpPr>
        <p:spPr>
          <a:xfrm>
            <a:off x="32552339" y="27902411"/>
            <a:ext cx="11088912" cy="4189166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vert="horz" lIns="91435" tIns="45717" rIns="91435" bIns="45717" rtlCol="0" anchor="t">
            <a:normAutofit/>
          </a:bodyPr>
          <a:lstStyle>
            <a:lvl1pPr marL="0" indent="0" algn="ctr" defTabSz="3840480" rtl="0" eaLnBrk="1" latinLnBrk="0" hangingPunct="1">
              <a:lnSpc>
                <a:spcPct val="90000"/>
              </a:lnSpc>
              <a:spcBef>
                <a:spcPts val="4200"/>
              </a:spcBef>
              <a:buFont typeface="Arial" panose="020B0604020202020204" pitchFamily="34" charset="0"/>
              <a:buNone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202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8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8404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7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7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68096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60120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5214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4416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3619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89833" indent="-489833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3171">
                <a:latin typeface="Cambria" panose="02040503050406030204" pitchFamily="18" charset="0"/>
              </a:rPr>
              <a:t>John </a:t>
            </a:r>
            <a:r>
              <a:rPr lang="en-US" sz="3171" err="1">
                <a:latin typeface="Cambria" panose="02040503050406030204" pitchFamily="18" charset="0"/>
              </a:rPr>
              <a:t>Chagnon</a:t>
            </a:r>
            <a:r>
              <a:rPr lang="en-US" sz="3171">
                <a:latin typeface="Cambria" panose="02040503050406030204" pitchFamily="18" charset="0"/>
              </a:rPr>
              <a:t>, Ambit Engineering</a:t>
            </a:r>
          </a:p>
          <a:p>
            <a:pPr marL="489833" indent="-489833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3171">
                <a:latin typeface="Cambria" panose="02040503050406030204" pitchFamily="18" charset="0"/>
              </a:rPr>
              <a:t>City of Portsmouth Building Codes</a:t>
            </a:r>
          </a:p>
          <a:p>
            <a:pPr marL="489833" indent="-489833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3171">
                <a:latin typeface="Cambria" panose="02040503050406030204" pitchFamily="18" charset="0"/>
              </a:rPr>
              <a:t>Shanti </a:t>
            </a:r>
            <a:r>
              <a:rPr lang="en-US" sz="3171" err="1">
                <a:latin typeface="Cambria" panose="02040503050406030204" pitchFamily="18" charset="0"/>
              </a:rPr>
              <a:t>Wolph</a:t>
            </a:r>
            <a:r>
              <a:rPr lang="en-US" sz="3171">
                <a:latin typeface="Cambria" panose="02040503050406030204" pitchFamily="18" charset="0"/>
              </a:rPr>
              <a:t>, Chief Building Inspector of Portsmouth</a:t>
            </a:r>
          </a:p>
          <a:p>
            <a:pPr marL="489833" indent="-489833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3171">
                <a:latin typeface="Cambria" panose="02040503050406030204" pitchFamily="18" charset="0"/>
              </a:rPr>
              <a:t>Felix DeVito, Registered Architect</a:t>
            </a:r>
          </a:p>
          <a:p>
            <a:pPr marL="489833" indent="-489833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3171">
                <a:latin typeface="Cambria" panose="02040503050406030204" pitchFamily="18" charset="0"/>
              </a:rPr>
              <a:t>Chip Dean, Axis Construction Corp.</a:t>
            </a:r>
          </a:p>
          <a:p>
            <a:pPr marL="489833" indent="-489833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3171">
                <a:latin typeface="Cambria" panose="02040503050406030204" pitchFamily="18" charset="0"/>
              </a:rPr>
              <a:t>Albacore Presentation and Report by Ryan Murphy, Emily </a:t>
            </a:r>
            <a:r>
              <a:rPr lang="en-US" sz="3171" err="1">
                <a:latin typeface="Cambria" panose="02040503050406030204" pitchFamily="18" charset="0"/>
              </a:rPr>
              <a:t>Frazzoni</a:t>
            </a:r>
            <a:r>
              <a:rPr lang="en-US" sz="3171">
                <a:latin typeface="Cambria" panose="02040503050406030204" pitchFamily="18" charset="0"/>
              </a:rPr>
              <a:t>, and Aaron Wolfson-Slepian, 2016-2017</a:t>
            </a:r>
          </a:p>
          <a:p>
            <a:pPr marL="489833" indent="-489833" algn="l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3171">
              <a:latin typeface="Cambria" panose="02040503050406030204" pitchFamily="18" charset="0"/>
            </a:endParaRPr>
          </a:p>
          <a:p>
            <a:pPr marL="489833" indent="-489833" algn="l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3171">
              <a:latin typeface="Cambria" panose="02040503050406030204" pitchFamily="18" charset="0"/>
            </a:endParaRPr>
          </a:p>
          <a:p>
            <a:pPr algn="l">
              <a:spcBef>
                <a:spcPts val="0"/>
              </a:spcBef>
            </a:pPr>
            <a:endParaRPr lang="en-US" sz="3171">
              <a:latin typeface="Cambria" panose="02040503050406030204" pitchFamily="18" charset="0"/>
            </a:endParaRPr>
          </a:p>
          <a:p>
            <a:pPr algn="l"/>
            <a:endParaRPr lang="en-US" sz="3171">
              <a:latin typeface="Cambria" panose="02040503050406030204" pitchFamily="18" charset="0"/>
            </a:endParaRPr>
          </a:p>
        </p:txBody>
      </p:sp>
      <p:sp>
        <p:nvSpPr>
          <p:cNvPr id="93" name="Subtitle 2"/>
          <p:cNvSpPr txBox="1">
            <a:spLocks/>
          </p:cNvSpPr>
          <p:nvPr/>
        </p:nvSpPr>
        <p:spPr>
          <a:xfrm>
            <a:off x="32591453" y="26900416"/>
            <a:ext cx="11049798" cy="633625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txBody>
          <a:bodyPr vert="horz" lIns="91435" tIns="45717" rIns="91435" bIns="45717" rtlCol="0" anchor="ctr">
            <a:normAutofit lnSpcReduction="10000"/>
          </a:bodyPr>
          <a:lstStyle>
            <a:lvl1pPr marL="0" indent="0" algn="ctr" defTabSz="3840480" rtl="0" eaLnBrk="1" latinLnBrk="0" hangingPunct="1">
              <a:lnSpc>
                <a:spcPct val="90000"/>
              </a:lnSpc>
              <a:spcBef>
                <a:spcPts val="4200"/>
              </a:spcBef>
              <a:buFont typeface="Arial" panose="020B0604020202020204" pitchFamily="34" charset="0"/>
              <a:buNone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202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8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8404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7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7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68096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60120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5214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4416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3619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28">
                <a:solidFill>
                  <a:schemeClr val="bg1"/>
                </a:solidFill>
                <a:latin typeface="Cambria" panose="02040503050406030204" pitchFamily="18" charset="0"/>
              </a:rPr>
              <a:t>References</a:t>
            </a:r>
          </a:p>
        </p:txBody>
      </p:sp>
      <p:sp>
        <p:nvSpPr>
          <p:cNvPr id="98" name="Subtitle 2"/>
          <p:cNvSpPr txBox="1">
            <a:spLocks/>
          </p:cNvSpPr>
          <p:nvPr/>
        </p:nvSpPr>
        <p:spPr>
          <a:xfrm>
            <a:off x="377934" y="22457304"/>
            <a:ext cx="10914743" cy="913158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txBody>
          <a:bodyPr vert="horz" lIns="91435" tIns="45717" rIns="91435" bIns="45717" rtlCol="0" anchor="ctr">
            <a:normAutofit/>
          </a:bodyPr>
          <a:lstStyle>
            <a:lvl1pPr marL="0" indent="0" algn="ctr" defTabSz="3840480" rtl="0" eaLnBrk="1" latinLnBrk="0" hangingPunct="1">
              <a:lnSpc>
                <a:spcPct val="90000"/>
              </a:lnSpc>
              <a:spcBef>
                <a:spcPts val="4200"/>
              </a:spcBef>
              <a:buFont typeface="Arial" panose="020B0604020202020204" pitchFamily="34" charset="0"/>
              <a:buNone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202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8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8404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7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7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68096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60120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5214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4416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3619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971">
                <a:solidFill>
                  <a:schemeClr val="bg1"/>
                </a:solidFill>
                <a:latin typeface="Cambria" panose="02040503050406030204" pitchFamily="18" charset="0"/>
              </a:rPr>
              <a:t>Cost Estimate</a:t>
            </a:r>
          </a:p>
        </p:txBody>
      </p:sp>
      <p:sp>
        <p:nvSpPr>
          <p:cNvPr id="99" name="Subtitle 2"/>
          <p:cNvSpPr txBox="1">
            <a:spLocks/>
          </p:cNvSpPr>
          <p:nvPr/>
        </p:nvSpPr>
        <p:spPr>
          <a:xfrm>
            <a:off x="377934" y="13906642"/>
            <a:ext cx="10914743" cy="8295529"/>
          </a:xfrm>
          <a:prstGeom prst="rect">
            <a:avLst/>
          </a:prstGeom>
          <a:ln>
            <a:solidFill>
              <a:srgbClr val="002060"/>
            </a:solidFill>
          </a:ln>
        </p:spPr>
        <p:txBody>
          <a:bodyPr vert="horz" lIns="91435" tIns="45717" rIns="91435" bIns="45717" rtlCol="0" anchor="t">
            <a:normAutofit/>
          </a:bodyPr>
          <a:lstStyle>
            <a:lvl1pPr marL="0" indent="0" algn="ctr" defTabSz="3840480" rtl="0" eaLnBrk="1" latinLnBrk="0" hangingPunct="1">
              <a:lnSpc>
                <a:spcPct val="90000"/>
              </a:lnSpc>
              <a:spcBef>
                <a:spcPts val="4200"/>
              </a:spcBef>
              <a:buFont typeface="Arial" panose="020B0604020202020204" pitchFamily="34" charset="0"/>
              <a:buNone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202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8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8404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7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7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68096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60120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5214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4416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3619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0"/>
              </a:spcBef>
            </a:pPr>
            <a:endParaRPr lang="en-US" sz="2486">
              <a:latin typeface="Cambria" panose="02040503050406030204" pitchFamily="18" charset="0"/>
            </a:endParaRPr>
          </a:p>
          <a:p>
            <a:pPr algn="just">
              <a:spcBef>
                <a:spcPts val="0"/>
              </a:spcBef>
            </a:pPr>
            <a:endParaRPr lang="en-US" sz="2486">
              <a:latin typeface="Cambria" panose="02040503050406030204" pitchFamily="18" charset="0"/>
            </a:endParaRPr>
          </a:p>
          <a:p>
            <a:pPr algn="just">
              <a:spcBef>
                <a:spcPts val="0"/>
              </a:spcBef>
            </a:pPr>
            <a:endParaRPr lang="en-US" sz="2486">
              <a:latin typeface="Cambria" panose="02040503050406030204" pitchFamily="18" charset="0"/>
            </a:endParaRPr>
          </a:p>
          <a:p>
            <a:pPr algn="just">
              <a:spcBef>
                <a:spcPts val="0"/>
              </a:spcBef>
            </a:pPr>
            <a:endParaRPr lang="en-US" sz="2486">
              <a:latin typeface="Cambria" panose="02040503050406030204" pitchFamily="18" charset="0"/>
            </a:endParaRPr>
          </a:p>
          <a:p>
            <a:pPr marL="342863" indent="-342863" algn="just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2486">
              <a:latin typeface="Cambria" panose="02040503050406030204" pitchFamily="18" charset="0"/>
            </a:endParaRPr>
          </a:p>
          <a:p>
            <a:pPr algn="just">
              <a:spcBef>
                <a:spcPts val="0"/>
              </a:spcBef>
            </a:pPr>
            <a:endParaRPr lang="en-US" sz="2486">
              <a:latin typeface="Cambria" panose="02040503050406030204" pitchFamily="18" charset="0"/>
            </a:endParaRPr>
          </a:p>
          <a:p>
            <a:pPr marL="342863" indent="-342863" algn="just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2486">
              <a:latin typeface="Cambria" panose="02040503050406030204" pitchFamily="18" charset="0"/>
            </a:endParaRPr>
          </a:p>
          <a:p>
            <a:pPr marL="342863" indent="-342863" algn="just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2486">
              <a:latin typeface="Cambria" panose="02040503050406030204" pitchFamily="18" charset="0"/>
            </a:endParaRPr>
          </a:p>
          <a:p>
            <a:pPr marL="342863" indent="-342863" algn="just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2486">
              <a:latin typeface="Cambria" panose="02040503050406030204" pitchFamily="18" charset="0"/>
            </a:endParaRPr>
          </a:p>
          <a:p>
            <a:pPr algn="l">
              <a:spcBef>
                <a:spcPts val="0"/>
              </a:spcBef>
            </a:pPr>
            <a:endParaRPr lang="en-US" sz="2486">
              <a:latin typeface="Cambria" panose="02040503050406030204" pitchFamily="18" charset="0"/>
            </a:endParaRPr>
          </a:p>
          <a:p>
            <a:pPr algn="just">
              <a:spcBef>
                <a:spcPts val="0"/>
              </a:spcBef>
            </a:pPr>
            <a:endParaRPr lang="en-US" sz="2486">
              <a:latin typeface="Cambria" panose="02040503050406030204" pitchFamily="18" charset="0"/>
            </a:endParaRPr>
          </a:p>
          <a:p>
            <a:pPr algn="l">
              <a:spcBef>
                <a:spcPts val="0"/>
              </a:spcBef>
            </a:pPr>
            <a:endParaRPr lang="en-US" sz="2486">
              <a:latin typeface="Cambria" panose="02040503050406030204" pitchFamily="18" charset="0"/>
            </a:endParaRPr>
          </a:p>
          <a:p>
            <a:pPr algn="l">
              <a:spcBef>
                <a:spcPts val="0"/>
              </a:spcBef>
            </a:pPr>
            <a:endParaRPr lang="en-US" sz="2486">
              <a:latin typeface="Cambria" panose="02040503050406030204" pitchFamily="18" charset="0"/>
            </a:endParaRPr>
          </a:p>
          <a:p>
            <a:pPr algn="l">
              <a:spcBef>
                <a:spcPts val="0"/>
              </a:spcBef>
            </a:pPr>
            <a:endParaRPr lang="en-US" sz="2486">
              <a:latin typeface="Cambria" panose="02040503050406030204" pitchFamily="18" charset="0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12911885" y="13135464"/>
            <a:ext cx="5875099" cy="619844"/>
          </a:xfrm>
          <a:prstGeom prst="rect">
            <a:avLst/>
          </a:prstGeom>
          <a:noFill/>
        </p:spPr>
        <p:txBody>
          <a:bodyPr wrap="square" lIns="91435" tIns="45717" rIns="91435" bIns="45717" rtlCol="0" anchor="t">
            <a:spAutoFit/>
          </a:bodyPr>
          <a:lstStyle/>
          <a:p>
            <a:pPr algn="ctr"/>
            <a:r>
              <a:rPr lang="en-US" sz="3428">
                <a:latin typeface="Cambria"/>
                <a:ea typeface="Cambria"/>
              </a:rPr>
              <a:t>3D Rendering </a:t>
            </a:r>
            <a:endParaRPr lang="en-US" sz="3428">
              <a:latin typeface="Cambria" panose="02040503050406030204" pitchFamily="18" charset="0"/>
              <a:ea typeface="Cambria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19979182" y="13080728"/>
            <a:ext cx="3225020" cy="11569828"/>
          </a:xfrm>
          <a:prstGeom prst="rect">
            <a:avLst/>
          </a:prstGeom>
          <a:noFill/>
        </p:spPr>
        <p:txBody>
          <a:bodyPr wrap="square" lIns="91435" tIns="45717" rIns="91435" bIns="45717" rtlCol="0" anchor="t">
            <a:spAutoFit/>
          </a:bodyPr>
          <a:lstStyle/>
          <a:p>
            <a:r>
              <a:rPr lang="en-US" sz="2300">
                <a:latin typeface="Cambria"/>
                <a:ea typeface="Cambria"/>
              </a:rPr>
              <a:t>Initial Approach: </a:t>
            </a:r>
          </a:p>
          <a:p>
            <a:pPr marL="293900" indent="-293900">
              <a:buFont typeface="Arial"/>
              <a:buChar char="•"/>
            </a:pPr>
            <a:r>
              <a:rPr lang="en-US" sz="2300">
                <a:latin typeface="Cambria"/>
                <a:ea typeface="Cambria"/>
              </a:rPr>
              <a:t>Met spatial requirements requested by client</a:t>
            </a:r>
            <a:endParaRPr lang="en-US" sz="2300">
              <a:cs typeface="Calibri"/>
            </a:endParaRPr>
          </a:p>
          <a:p>
            <a:pPr marL="293900" indent="-293900">
              <a:buFont typeface="Arial"/>
              <a:buChar char="•"/>
            </a:pPr>
            <a:r>
              <a:rPr lang="en-US" sz="2300">
                <a:latin typeface="Cambria"/>
                <a:ea typeface="Cambria"/>
              </a:rPr>
              <a:t>Preserved existing structure layout</a:t>
            </a:r>
          </a:p>
          <a:p>
            <a:pPr marL="293900" indent="-293900">
              <a:buFont typeface="Arial"/>
              <a:buChar char="•"/>
            </a:pPr>
            <a:r>
              <a:rPr lang="en-US" sz="2300">
                <a:latin typeface="Cambria"/>
                <a:ea typeface="+mn-lt"/>
                <a:cs typeface="+mn-lt"/>
              </a:rPr>
              <a:t>Current layout provides optimal view of the submarine</a:t>
            </a:r>
          </a:p>
          <a:p>
            <a:pPr marL="293900" indent="-293900">
              <a:buFont typeface="Arial"/>
              <a:buChar char="•"/>
            </a:pPr>
            <a:r>
              <a:rPr lang="en-US" sz="2300">
                <a:latin typeface="Cambria"/>
                <a:ea typeface="Cambria"/>
                <a:cs typeface="Calibri"/>
              </a:rPr>
              <a:t>Directed traffic through giftshop to enhance customer sales</a:t>
            </a:r>
          </a:p>
          <a:p>
            <a:endParaRPr lang="en-US" sz="2300">
              <a:latin typeface="Cambria"/>
              <a:ea typeface="Cambria"/>
            </a:endParaRPr>
          </a:p>
          <a:p>
            <a:r>
              <a:rPr lang="en-US" sz="2300">
                <a:latin typeface="Cambria"/>
                <a:ea typeface="Cambria"/>
              </a:rPr>
              <a:t>Improvements:</a:t>
            </a:r>
            <a:endParaRPr lang="en-US" sz="2300">
              <a:latin typeface="Cambria" panose="02040503050406030204" pitchFamily="18" charset="0"/>
              <a:ea typeface="Cambria"/>
            </a:endParaRPr>
          </a:p>
          <a:p>
            <a:pPr marL="293900" indent="-293900">
              <a:buFont typeface="Arial"/>
              <a:buChar char="•"/>
            </a:pPr>
            <a:r>
              <a:rPr lang="en-US" sz="2300">
                <a:latin typeface="Cambria"/>
                <a:ea typeface="Cambria"/>
              </a:rPr>
              <a:t>Optimized  traffic flow throughout building</a:t>
            </a:r>
            <a:endParaRPr lang="en-US" sz="2300">
              <a:latin typeface="Cambria" panose="02040503050406030204" pitchFamily="18" charset="0"/>
              <a:ea typeface="Cambria"/>
            </a:endParaRPr>
          </a:p>
          <a:p>
            <a:pPr marL="293900" indent="-293900">
              <a:buFont typeface="Arial"/>
              <a:buChar char="•"/>
            </a:pPr>
            <a:r>
              <a:rPr lang="en-US" sz="2300">
                <a:latin typeface="Cambria"/>
                <a:ea typeface="Cambria"/>
              </a:rPr>
              <a:t>Increased ADA Bathroom size to meet code</a:t>
            </a:r>
            <a:endParaRPr lang="en-US" sz="2300">
              <a:latin typeface="Cambria" panose="02040503050406030204" pitchFamily="18" charset="0"/>
              <a:ea typeface="Cambria"/>
            </a:endParaRPr>
          </a:p>
          <a:p>
            <a:pPr marL="293900" indent="-293900">
              <a:buFont typeface="Arial"/>
              <a:buChar char="•"/>
            </a:pPr>
            <a:r>
              <a:rPr lang="en-US" sz="2300">
                <a:latin typeface="Cambria"/>
                <a:ea typeface="Cambria"/>
              </a:rPr>
              <a:t>Eliminated unnecessary hallway</a:t>
            </a:r>
            <a:endParaRPr lang="en-US" sz="2300">
              <a:latin typeface="Cambria" panose="02040503050406030204" pitchFamily="18" charset="0"/>
              <a:ea typeface="Cambria"/>
            </a:endParaRPr>
          </a:p>
          <a:p>
            <a:pPr marL="293900" indent="-293900">
              <a:buFont typeface="Arial"/>
              <a:buChar char="•"/>
            </a:pPr>
            <a:r>
              <a:rPr lang="en-US" sz="2300">
                <a:latin typeface="Cambria"/>
                <a:ea typeface="Cambria"/>
              </a:rPr>
              <a:t>Installed Emergency Exit located in learning center</a:t>
            </a:r>
            <a:endParaRPr lang="en-US" sz="2300">
              <a:latin typeface="Cambria" panose="02040503050406030204" pitchFamily="18" charset="0"/>
              <a:ea typeface="Cambria"/>
            </a:endParaRPr>
          </a:p>
          <a:p>
            <a:pPr marL="293900" indent="-293900">
              <a:buFont typeface="Arial"/>
              <a:buChar char="•"/>
            </a:pPr>
            <a:r>
              <a:rPr lang="en-US" sz="2300">
                <a:latin typeface="Cambria"/>
                <a:ea typeface="Cambria"/>
              </a:rPr>
              <a:t>Incorporated loading Dock</a:t>
            </a:r>
            <a:endParaRPr lang="en-US" sz="2300">
              <a:latin typeface="Cambria" panose="02040503050406030204" pitchFamily="18" charset="0"/>
              <a:ea typeface="Cambria"/>
            </a:endParaRPr>
          </a:p>
          <a:p>
            <a:pPr marL="293900" indent="-293900">
              <a:buFont typeface="Arial"/>
              <a:buChar char="•"/>
            </a:pPr>
            <a:endParaRPr lang="en-US" sz="1971">
              <a:latin typeface="Cambria" panose="02040503050406030204" pitchFamily="18" charset="0"/>
              <a:ea typeface="Cambria"/>
            </a:endParaRPr>
          </a:p>
          <a:p>
            <a:pPr marL="293900" indent="-293900">
              <a:buFont typeface="Arial"/>
              <a:buChar char="•"/>
            </a:pPr>
            <a:endParaRPr lang="en-US" sz="1971">
              <a:latin typeface="Cambria" panose="02040503050406030204" pitchFamily="18" charset="0"/>
              <a:ea typeface="Cambria"/>
            </a:endParaRPr>
          </a:p>
          <a:p>
            <a:endParaRPr lang="en-US" sz="1971">
              <a:latin typeface="Cambria" panose="02040503050406030204" pitchFamily="18" charset="0"/>
              <a:ea typeface="Cambria"/>
            </a:endParaRPr>
          </a:p>
          <a:p>
            <a:endParaRPr lang="en-US" sz="1971">
              <a:latin typeface="Cambria" panose="02040503050406030204" pitchFamily="18" charset="0"/>
              <a:ea typeface="Cambria"/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11909255" y="19502416"/>
            <a:ext cx="3940179" cy="395615"/>
          </a:xfrm>
          <a:prstGeom prst="rect">
            <a:avLst/>
          </a:prstGeom>
          <a:noFill/>
        </p:spPr>
        <p:txBody>
          <a:bodyPr wrap="square" lIns="91435" tIns="45717" rIns="91435" bIns="45717" rtlCol="0" anchor="t">
            <a:spAutoFit/>
          </a:bodyPr>
          <a:lstStyle/>
          <a:p>
            <a:pPr algn="ctr"/>
            <a:r>
              <a:rPr lang="en-US" sz="1971">
                <a:latin typeface="Cambria"/>
                <a:ea typeface="Cambria"/>
              </a:rPr>
              <a:t>Parking Lot Elevation</a:t>
            </a:r>
            <a:endParaRPr lang="en-US" sz="1971">
              <a:ea typeface="+mn-lt"/>
              <a:cs typeface="+mn-lt"/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25342980" y="13194376"/>
            <a:ext cx="4424439" cy="619844"/>
          </a:xfrm>
          <a:prstGeom prst="rect">
            <a:avLst/>
          </a:prstGeom>
          <a:noFill/>
        </p:spPr>
        <p:txBody>
          <a:bodyPr wrap="square" lIns="91435" tIns="45717" rIns="91435" bIns="45717" rtlCol="0" anchor="t">
            <a:spAutoFit/>
          </a:bodyPr>
          <a:lstStyle/>
          <a:p>
            <a:r>
              <a:rPr lang="en-US" sz="3428">
                <a:latin typeface="Cambria"/>
                <a:ea typeface="Cambria"/>
              </a:rPr>
              <a:t>Preliminary Floor Plan</a:t>
            </a:r>
            <a:endParaRPr lang="en-US" sz="3428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4" name="TextBox 103"/>
          <p:cNvSpPr txBox="1"/>
          <p:nvPr/>
        </p:nvSpPr>
        <p:spPr>
          <a:xfrm>
            <a:off x="12921149" y="24611648"/>
            <a:ext cx="8491020" cy="619844"/>
          </a:xfrm>
          <a:prstGeom prst="rect">
            <a:avLst/>
          </a:prstGeom>
          <a:noFill/>
        </p:spPr>
        <p:txBody>
          <a:bodyPr wrap="square" lIns="91435" tIns="45717" rIns="91435" bIns="45717" rtlCol="0">
            <a:spAutoFit/>
          </a:bodyPr>
          <a:lstStyle/>
          <a:p>
            <a:pPr algn="ctr"/>
            <a:r>
              <a:rPr lang="en-US" sz="3428">
                <a:latin typeface="Cambria" panose="02040503050406030204" pitchFamily="18" charset="0"/>
              </a:rPr>
              <a:t>Demolition Plan</a:t>
            </a:r>
          </a:p>
        </p:txBody>
      </p:sp>
      <p:sp>
        <p:nvSpPr>
          <p:cNvPr id="105" name="TextBox 104"/>
          <p:cNvSpPr txBox="1"/>
          <p:nvPr/>
        </p:nvSpPr>
        <p:spPr>
          <a:xfrm>
            <a:off x="22650106" y="31474928"/>
            <a:ext cx="8664771" cy="446270"/>
          </a:xfrm>
          <a:prstGeom prst="rect">
            <a:avLst/>
          </a:prstGeom>
          <a:noFill/>
        </p:spPr>
        <p:txBody>
          <a:bodyPr wrap="square" lIns="91435" tIns="45717" rIns="91435" bIns="45717" rtlCol="0">
            <a:spAutoFit/>
          </a:bodyPr>
          <a:lstStyle/>
          <a:p>
            <a:pPr algn="ctr"/>
            <a:r>
              <a:rPr lang="en-US" sz="2300">
                <a:latin typeface="Cambria" panose="02040503050406030204" pitchFamily="18" charset="0"/>
              </a:rPr>
              <a:t>Proposed site after construction</a:t>
            </a:r>
          </a:p>
        </p:txBody>
      </p:sp>
      <p:sp>
        <p:nvSpPr>
          <p:cNvPr id="106" name="TextBox 105"/>
          <p:cNvSpPr txBox="1"/>
          <p:nvPr/>
        </p:nvSpPr>
        <p:spPr>
          <a:xfrm>
            <a:off x="12820222" y="31474928"/>
            <a:ext cx="8619977" cy="446270"/>
          </a:xfrm>
          <a:prstGeom prst="rect">
            <a:avLst/>
          </a:prstGeom>
          <a:noFill/>
        </p:spPr>
        <p:txBody>
          <a:bodyPr wrap="square" lIns="91435" tIns="45717" rIns="91435" bIns="45717" rtlCol="0">
            <a:spAutoFit/>
          </a:bodyPr>
          <a:lstStyle/>
          <a:p>
            <a:pPr algn="ctr"/>
            <a:r>
              <a:rPr lang="en-US" sz="2300">
                <a:latin typeface="Cambria" panose="02040503050406030204" pitchFamily="18" charset="0"/>
              </a:rPr>
              <a:t>Proposed changes to the existing site</a:t>
            </a:r>
          </a:p>
        </p:txBody>
      </p:sp>
      <p:sp>
        <p:nvSpPr>
          <p:cNvPr id="107" name="TextBox 106"/>
          <p:cNvSpPr txBox="1"/>
          <p:nvPr/>
        </p:nvSpPr>
        <p:spPr>
          <a:xfrm>
            <a:off x="22563605" y="24611648"/>
            <a:ext cx="8664771" cy="619844"/>
          </a:xfrm>
          <a:prstGeom prst="rect">
            <a:avLst/>
          </a:prstGeom>
          <a:noFill/>
        </p:spPr>
        <p:txBody>
          <a:bodyPr wrap="square" lIns="91435" tIns="45717" rIns="91435" bIns="45717" rtlCol="0">
            <a:spAutoFit/>
          </a:bodyPr>
          <a:lstStyle/>
          <a:p>
            <a:pPr algn="ctr"/>
            <a:r>
              <a:rPr lang="en-US" sz="3428">
                <a:latin typeface="Cambria" panose="02040503050406030204" pitchFamily="18" charset="0"/>
              </a:rPr>
              <a:t>Site Plan</a:t>
            </a:r>
          </a:p>
        </p:txBody>
      </p:sp>
      <p:sp>
        <p:nvSpPr>
          <p:cNvPr id="108" name="Subtitle 2"/>
          <p:cNvSpPr txBox="1">
            <a:spLocks/>
          </p:cNvSpPr>
          <p:nvPr/>
        </p:nvSpPr>
        <p:spPr>
          <a:xfrm>
            <a:off x="32615755" y="23658858"/>
            <a:ext cx="11025497" cy="2873188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vert="horz" lIns="91435" tIns="45717" rIns="91435" bIns="45717" rtlCol="0" anchor="t">
            <a:normAutofit/>
          </a:bodyPr>
          <a:lstStyle>
            <a:lvl1pPr marL="0" indent="0" algn="ctr" defTabSz="3840480" rtl="0" eaLnBrk="1" latinLnBrk="0" hangingPunct="1">
              <a:lnSpc>
                <a:spcPct val="90000"/>
              </a:lnSpc>
              <a:spcBef>
                <a:spcPts val="4200"/>
              </a:spcBef>
              <a:buFont typeface="Arial" panose="020B0604020202020204" pitchFamily="34" charset="0"/>
              <a:buNone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202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8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8404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7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7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68096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60120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5214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4416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3619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  <a:spcBef>
                <a:spcPts val="0"/>
              </a:spcBef>
            </a:pPr>
            <a:r>
              <a:rPr lang="en-US" sz="3171">
                <a:latin typeface="Cambria" panose="02040503050406030204" pitchFamily="18" charset="0"/>
              </a:rPr>
              <a:t>Patricia Violette, Executive Director/Curator (Project Sponsor)</a:t>
            </a:r>
          </a:p>
          <a:p>
            <a:pPr algn="l">
              <a:lnSpc>
                <a:spcPct val="150000"/>
              </a:lnSpc>
              <a:spcBef>
                <a:spcPts val="0"/>
              </a:spcBef>
            </a:pPr>
            <a:r>
              <a:rPr lang="en-US" sz="3171">
                <a:latin typeface="Cambria" panose="02040503050406030204" pitchFamily="18" charset="0"/>
              </a:rPr>
              <a:t>Kenneth Flesher, PE Civil Engineer (Project Faculty Advisor)</a:t>
            </a:r>
          </a:p>
          <a:p>
            <a:pPr algn="l">
              <a:lnSpc>
                <a:spcPct val="150000"/>
              </a:lnSpc>
              <a:spcBef>
                <a:spcPts val="0"/>
              </a:spcBef>
            </a:pPr>
            <a:r>
              <a:rPr lang="en-US" sz="3171">
                <a:latin typeface="Cambria" panose="02040503050406030204" pitchFamily="18" charset="0"/>
              </a:rPr>
              <a:t>Portsmouth Submarine Memorial Association Board</a:t>
            </a:r>
          </a:p>
          <a:p>
            <a:pPr algn="l">
              <a:spcBef>
                <a:spcPts val="0"/>
              </a:spcBef>
            </a:pPr>
            <a:r>
              <a:rPr lang="en-US" sz="3171">
                <a:latin typeface="Cambria" panose="02040503050406030204" pitchFamily="18" charset="0"/>
              </a:rPr>
              <a:t> </a:t>
            </a:r>
          </a:p>
          <a:p>
            <a:pPr algn="l">
              <a:spcBef>
                <a:spcPts val="0"/>
              </a:spcBef>
            </a:pPr>
            <a:endParaRPr lang="en-US" sz="3171">
              <a:latin typeface="Cambria" panose="02040503050406030204" pitchFamily="18" charset="0"/>
            </a:endParaRPr>
          </a:p>
          <a:p>
            <a:pPr algn="l"/>
            <a:endParaRPr lang="en-US" sz="3171">
              <a:latin typeface="Cambria" panose="02040503050406030204" pitchFamily="18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6677" y="1002324"/>
            <a:ext cx="1664225" cy="2004030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90EC3CA3-7792-8FE1-0EFA-5AC86B0BE4BA}"/>
              </a:ext>
            </a:extLst>
          </p:cNvPr>
          <p:cNvSpPr txBox="1"/>
          <p:nvPr/>
        </p:nvSpPr>
        <p:spPr>
          <a:xfrm>
            <a:off x="23435799" y="4749160"/>
            <a:ext cx="7093383" cy="619844"/>
          </a:xfrm>
          <a:prstGeom prst="rect">
            <a:avLst/>
          </a:prstGeom>
          <a:noFill/>
        </p:spPr>
        <p:txBody>
          <a:bodyPr wrap="square" lIns="91435" tIns="45717" rIns="91435" bIns="45717" rtlCol="0" anchor="t">
            <a:spAutoFit/>
          </a:bodyPr>
          <a:lstStyle/>
          <a:p>
            <a:pPr algn="ctr"/>
            <a:r>
              <a:rPr lang="en-US" sz="3428">
                <a:latin typeface="Cambria"/>
                <a:ea typeface="Cambria"/>
              </a:rPr>
              <a:t>Existing Floor Plan </a:t>
            </a:r>
            <a:endParaRPr lang="en-US" sz="3428">
              <a:latin typeface="Cambria" panose="02040503050406030204" pitchFamily="18" charset="0"/>
              <a:ea typeface="Cambria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108B83AC-9157-4F52-C7C0-3185545D60AA}"/>
              </a:ext>
            </a:extLst>
          </p:cNvPr>
          <p:cNvSpPr txBox="1"/>
          <p:nvPr/>
        </p:nvSpPr>
        <p:spPr>
          <a:xfrm>
            <a:off x="11887941" y="17512666"/>
            <a:ext cx="8005315" cy="619844"/>
          </a:xfrm>
          <a:prstGeom prst="rect">
            <a:avLst/>
          </a:prstGeom>
          <a:noFill/>
        </p:spPr>
        <p:txBody>
          <a:bodyPr wrap="square" lIns="91435" tIns="45717" rIns="91435" bIns="45717" rtlCol="0" anchor="t">
            <a:spAutoFit/>
          </a:bodyPr>
          <a:lstStyle/>
          <a:p>
            <a:pPr algn="ctr"/>
            <a:r>
              <a:rPr lang="en-US" sz="3428">
                <a:latin typeface="Cambria"/>
                <a:ea typeface="Cambria"/>
              </a:rPr>
              <a:t>Building Elevations</a:t>
            </a:r>
            <a:endParaRPr lang="en-US" sz="3428">
              <a:latin typeface="Cambria" panose="02040503050406030204" pitchFamily="18" charset="0"/>
              <a:ea typeface="Cambria"/>
            </a:endParaRPr>
          </a:p>
        </p:txBody>
      </p:sp>
      <p:pic>
        <p:nvPicPr>
          <p:cNvPr id="1026" name="Picture 2" descr="USS Albacore">
            <a:extLst>
              <a:ext uri="{FF2B5EF4-FFF2-40B4-BE49-F238E27FC236}">
                <a16:creationId xmlns:a16="http://schemas.microsoft.com/office/drawing/2014/main" id="{EA62ACE4-9E56-49F4-B272-119D850CF2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9074" y="440731"/>
            <a:ext cx="2765555" cy="2984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5">
            <a:extLst>
              <a:ext uri="{FF2B5EF4-FFF2-40B4-BE49-F238E27FC236}">
                <a16:creationId xmlns:a16="http://schemas.microsoft.com/office/drawing/2014/main" id="{C994D63C-6BBA-CBB7-4060-91703DCA10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69399" y="5546352"/>
            <a:ext cx="8644897" cy="5947985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78230BB9-86B2-9725-F1EB-5BDB475F882C}"/>
              </a:ext>
            </a:extLst>
          </p:cNvPr>
          <p:cNvSpPr txBox="1"/>
          <p:nvPr/>
        </p:nvSpPr>
        <p:spPr>
          <a:xfrm>
            <a:off x="25928520" y="18323892"/>
            <a:ext cx="3253359" cy="619844"/>
          </a:xfrm>
          <a:prstGeom prst="rect">
            <a:avLst/>
          </a:prstGeom>
          <a:noFill/>
        </p:spPr>
        <p:txBody>
          <a:bodyPr wrap="square" lIns="91435" tIns="45717" rIns="91435" bIns="45717" rtlCol="0" anchor="t">
            <a:spAutoFit/>
          </a:bodyPr>
          <a:lstStyle/>
          <a:p>
            <a:r>
              <a:rPr lang="en-US" sz="3428">
                <a:latin typeface="Cambria"/>
                <a:ea typeface="Cambria"/>
              </a:rPr>
              <a:t>Final Floor Plan</a:t>
            </a:r>
            <a:endParaRPr lang="en-US" sz="3428">
              <a:latin typeface="Cambria" panose="02040503050406030204" pitchFamily="18" charset="0"/>
            </a:endParaRPr>
          </a:p>
        </p:txBody>
      </p:sp>
      <p:pic>
        <p:nvPicPr>
          <p:cNvPr id="14" name="Picture 21">
            <a:extLst>
              <a:ext uri="{FF2B5EF4-FFF2-40B4-BE49-F238E27FC236}">
                <a16:creationId xmlns:a16="http://schemas.microsoft.com/office/drawing/2014/main" id="{795DC58B-3D40-F647-046A-1E9FBDE49F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08180" y="13917456"/>
            <a:ext cx="8894038" cy="4060168"/>
          </a:xfrm>
          <a:prstGeom prst="rect">
            <a:avLst/>
          </a:prstGeom>
        </p:spPr>
      </p:pic>
      <p:pic>
        <p:nvPicPr>
          <p:cNvPr id="22" name="Picture 24" descr="Graphical user interface, diagram&#10;&#10;Description automatically generated">
            <a:extLst>
              <a:ext uri="{FF2B5EF4-FFF2-40B4-BE49-F238E27FC236}">
                <a16:creationId xmlns:a16="http://schemas.microsoft.com/office/drawing/2014/main" id="{0643CB9F-F2CF-0225-F7F6-38DC5F5451F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459" t="2155" r="1723" b="2088"/>
          <a:stretch/>
        </p:blipFill>
        <p:spPr>
          <a:xfrm>
            <a:off x="426382" y="8951023"/>
            <a:ext cx="4357402" cy="3531359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58" name="Content Placeholder 13" descr="A building with a sign on it&#10;&#10;Description automatically generated with low confidence">
            <a:extLst>
              <a:ext uri="{FF2B5EF4-FFF2-40B4-BE49-F238E27FC236}">
                <a16:creationId xmlns:a16="http://schemas.microsoft.com/office/drawing/2014/main" id="{B60A8BC8-4FFE-4151-B609-4A60E819A1F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10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868" r="10344" b="5"/>
          <a:stretch/>
        </p:blipFill>
        <p:spPr bwMode="auto">
          <a:xfrm>
            <a:off x="12520698" y="5410965"/>
            <a:ext cx="9042218" cy="6363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5" descr="A picture containing shape&#10;&#10;Description automatically generated">
            <a:extLst>
              <a:ext uri="{FF2B5EF4-FFF2-40B4-BE49-F238E27FC236}">
                <a16:creationId xmlns:a16="http://schemas.microsoft.com/office/drawing/2014/main" id="{D3DEB3B5-A9E9-8D8F-5876-2FBCF05C2B3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45892" y="18135493"/>
            <a:ext cx="3012898" cy="2433181"/>
          </a:xfrm>
          <a:prstGeom prst="rect">
            <a:avLst/>
          </a:prstGeom>
        </p:spPr>
      </p:pic>
      <p:pic>
        <p:nvPicPr>
          <p:cNvPr id="36" name="Picture 36" descr="Shape&#10;&#10;Description automatically generated">
            <a:extLst>
              <a:ext uri="{FF2B5EF4-FFF2-40B4-BE49-F238E27FC236}">
                <a16:creationId xmlns:a16="http://schemas.microsoft.com/office/drawing/2014/main" id="{75B6D758-8857-55AD-E051-E42A1801833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78518" y="18068470"/>
            <a:ext cx="3983668" cy="2261000"/>
          </a:xfrm>
          <a:prstGeom prst="rect">
            <a:avLst/>
          </a:prstGeom>
        </p:spPr>
      </p:pic>
      <p:pic>
        <p:nvPicPr>
          <p:cNvPr id="37" name="Picture 37">
            <a:extLst>
              <a:ext uri="{FF2B5EF4-FFF2-40B4-BE49-F238E27FC236}">
                <a16:creationId xmlns:a16="http://schemas.microsoft.com/office/drawing/2014/main" id="{ECEE4617-6900-6B39-D00B-7718610FFA55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b="9419"/>
          <a:stretch/>
        </p:blipFill>
        <p:spPr>
          <a:xfrm>
            <a:off x="6803357" y="14075562"/>
            <a:ext cx="4093445" cy="2315250"/>
          </a:xfrm>
          <a:prstGeom prst="rect">
            <a:avLst/>
          </a:prstGeom>
        </p:spPr>
      </p:pic>
      <p:pic>
        <p:nvPicPr>
          <p:cNvPr id="38" name="Picture 38">
            <a:extLst>
              <a:ext uri="{FF2B5EF4-FFF2-40B4-BE49-F238E27FC236}">
                <a16:creationId xmlns:a16="http://schemas.microsoft.com/office/drawing/2014/main" id="{02131FD5-1CE3-2567-62A4-BCAF9CD22E32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13571"/>
          <a:stretch/>
        </p:blipFill>
        <p:spPr>
          <a:xfrm>
            <a:off x="813631" y="14038890"/>
            <a:ext cx="4125223" cy="2341341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55348445-9390-4C79-9B2A-B04B17AA21C8}"/>
              </a:ext>
            </a:extLst>
          </p:cNvPr>
          <p:cNvSpPr txBox="1"/>
          <p:nvPr/>
        </p:nvSpPr>
        <p:spPr>
          <a:xfrm>
            <a:off x="735554" y="16389321"/>
            <a:ext cx="5064001" cy="1674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71">
                <a:latin typeface="Cambria" panose="02040503050406030204" pitchFamily="18" charset="0"/>
                <a:ea typeface="Cambria" panose="02040503050406030204" pitchFamily="18" charset="0"/>
              </a:rPr>
              <a:t>Concept 1</a:t>
            </a:r>
          </a:p>
          <a:p>
            <a:pPr marL="391866" indent="-391866">
              <a:buFont typeface="Arial" panose="020B0604020202020204" pitchFamily="34" charset="0"/>
              <a:buChar char="•"/>
            </a:pPr>
            <a:r>
              <a:rPr lang="en-US" sz="2571">
                <a:latin typeface="Cambria" panose="02040503050406030204" pitchFamily="18" charset="0"/>
                <a:ea typeface="Cambria" panose="02040503050406030204" pitchFamily="18" charset="0"/>
              </a:rPr>
              <a:t>Potential for unique viewing experience </a:t>
            </a:r>
          </a:p>
          <a:p>
            <a:pPr marL="391866" indent="-391866">
              <a:buFont typeface="Arial" panose="020B0604020202020204" pitchFamily="34" charset="0"/>
              <a:buChar char="•"/>
            </a:pPr>
            <a:r>
              <a:rPr lang="en-US" sz="2571">
                <a:latin typeface="Cambria" panose="02040503050406030204" pitchFamily="18" charset="0"/>
                <a:ea typeface="Cambria" panose="02040503050406030204" pitchFamily="18" charset="0"/>
              </a:rPr>
              <a:t>New roof structure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7300B04-CE09-4EAB-BE8A-28AA12401AEC}"/>
              </a:ext>
            </a:extLst>
          </p:cNvPr>
          <p:cNvSpPr txBox="1"/>
          <p:nvPr/>
        </p:nvSpPr>
        <p:spPr>
          <a:xfrm>
            <a:off x="6238475" y="16477114"/>
            <a:ext cx="5171291" cy="1279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71">
                <a:latin typeface="Cambria" panose="02040503050406030204" pitchFamily="18" charset="0"/>
                <a:ea typeface="Cambria" panose="02040503050406030204" pitchFamily="18" charset="0"/>
              </a:rPr>
              <a:t>Concept 2</a:t>
            </a:r>
          </a:p>
          <a:p>
            <a:pPr marL="391866" indent="-391866">
              <a:buFont typeface="Arial" panose="020B0604020202020204" pitchFamily="34" charset="0"/>
              <a:buChar char="•"/>
            </a:pPr>
            <a:r>
              <a:rPr lang="en-US" sz="2571">
                <a:latin typeface="Cambria" panose="02040503050406030204" pitchFamily="18" charset="0"/>
                <a:ea typeface="Cambria" panose="02040503050406030204" pitchFamily="18" charset="0"/>
              </a:rPr>
              <a:t>Roof structure stays the same</a:t>
            </a:r>
          </a:p>
          <a:p>
            <a:pPr marL="391866" indent="-391866">
              <a:buFont typeface="Arial" panose="020B0604020202020204" pitchFamily="34" charset="0"/>
              <a:buChar char="•"/>
            </a:pPr>
            <a:r>
              <a:rPr lang="en-US" sz="2571">
                <a:latin typeface="Cambria" panose="02040503050406030204" pitchFamily="18" charset="0"/>
                <a:ea typeface="Cambria" panose="02040503050406030204" pitchFamily="18" charset="0"/>
              </a:rPr>
              <a:t>Will need roof cricket for runoff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3A4BA67-7809-46B2-A693-CEED5F8C94BA}"/>
              </a:ext>
            </a:extLst>
          </p:cNvPr>
          <p:cNvSpPr txBox="1"/>
          <p:nvPr/>
        </p:nvSpPr>
        <p:spPr>
          <a:xfrm>
            <a:off x="655364" y="20529439"/>
            <a:ext cx="5224383" cy="1674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71">
                <a:latin typeface="Cambria" panose="02040503050406030204" pitchFamily="18" charset="0"/>
                <a:ea typeface="Cambria" panose="02040503050406030204" pitchFamily="18" charset="0"/>
              </a:rPr>
              <a:t>Concept 3</a:t>
            </a:r>
          </a:p>
          <a:p>
            <a:pPr marL="391866" indent="-391866">
              <a:buFont typeface="Arial" panose="020B0604020202020204" pitchFamily="34" charset="0"/>
              <a:buChar char="•"/>
            </a:pPr>
            <a:r>
              <a:rPr lang="en-US" sz="2571">
                <a:latin typeface="Cambria" panose="02040503050406030204" pitchFamily="18" charset="0"/>
                <a:ea typeface="Cambria" panose="02040503050406030204" pitchFamily="18" charset="0"/>
              </a:rPr>
              <a:t>Preserves distinct lighthouse look</a:t>
            </a:r>
          </a:p>
          <a:p>
            <a:pPr marL="391866" indent="-391866">
              <a:buFont typeface="Arial" panose="020B0604020202020204" pitchFamily="34" charset="0"/>
              <a:buChar char="•"/>
            </a:pPr>
            <a:r>
              <a:rPr lang="en-US" sz="2571">
                <a:latin typeface="Cambria" panose="02040503050406030204" pitchFamily="18" charset="0"/>
                <a:ea typeface="Cambria" panose="02040503050406030204" pitchFamily="18" charset="0"/>
              </a:rPr>
              <a:t>Additional cost to move structure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044A0EE-F1DA-4EC7-917A-A0E1C9021209}"/>
              </a:ext>
            </a:extLst>
          </p:cNvPr>
          <p:cNvSpPr txBox="1"/>
          <p:nvPr/>
        </p:nvSpPr>
        <p:spPr>
          <a:xfrm>
            <a:off x="6111275" y="20529440"/>
            <a:ext cx="5016785" cy="1674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71">
                <a:latin typeface="Cambria" panose="02040503050406030204" pitchFamily="18" charset="0"/>
                <a:ea typeface="Cambria" panose="02040503050406030204" pitchFamily="18" charset="0"/>
              </a:rPr>
              <a:t>Concept 4</a:t>
            </a:r>
          </a:p>
          <a:p>
            <a:pPr marL="391866" indent="-391866">
              <a:buFont typeface="Arial" panose="020B0604020202020204" pitchFamily="34" charset="0"/>
              <a:buChar char="•"/>
            </a:pPr>
            <a:r>
              <a:rPr lang="en-US" sz="2571">
                <a:latin typeface="Cambria" panose="02040503050406030204" pitchFamily="18" charset="0"/>
                <a:ea typeface="Cambria" panose="02040503050406030204" pitchFamily="18" charset="0"/>
              </a:rPr>
              <a:t>Takes advantage of available space on site</a:t>
            </a:r>
          </a:p>
          <a:p>
            <a:pPr marL="391866" indent="-391866">
              <a:buFont typeface="Arial" panose="020B0604020202020204" pitchFamily="34" charset="0"/>
              <a:buChar char="•"/>
            </a:pPr>
            <a:r>
              <a:rPr lang="en-US" sz="2571">
                <a:latin typeface="Cambria" panose="02040503050406030204" pitchFamily="18" charset="0"/>
                <a:ea typeface="Cambria" panose="02040503050406030204" pitchFamily="18" charset="0"/>
              </a:rPr>
              <a:t>Will need roof cricket for runoff</a:t>
            </a:r>
          </a:p>
        </p:txBody>
      </p:sp>
      <p:pic>
        <p:nvPicPr>
          <p:cNvPr id="25" name="Picture 26" descr="Map&#10;&#10;Description automatically generated">
            <a:extLst>
              <a:ext uri="{FF2B5EF4-FFF2-40B4-BE49-F238E27FC236}">
                <a16:creationId xmlns:a16="http://schemas.microsoft.com/office/drawing/2014/main" id="{C7A6448E-3FDD-F207-7A89-8DC04AAC746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7950306" y="14779282"/>
            <a:ext cx="5368647" cy="3198342"/>
          </a:xfrm>
          <a:prstGeom prst="rect">
            <a:avLst/>
          </a:prstGeom>
        </p:spPr>
      </p:pic>
      <p:pic>
        <p:nvPicPr>
          <p:cNvPr id="27" name="Picture 27" descr="Map&#10;&#10;Description automatically generated">
            <a:extLst>
              <a:ext uri="{FF2B5EF4-FFF2-40B4-BE49-F238E27FC236}">
                <a16:creationId xmlns:a16="http://schemas.microsoft.com/office/drawing/2014/main" id="{9DB59794-15CB-1D8E-DA6B-1981AACDBFC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8645391" y="18407938"/>
            <a:ext cx="4251285" cy="3557532"/>
          </a:xfrm>
          <a:prstGeom prst="rect">
            <a:avLst/>
          </a:prstGeom>
        </p:spPr>
      </p:pic>
      <p:pic>
        <p:nvPicPr>
          <p:cNvPr id="42" name="Picture 43" descr="Diagram&#10;&#10;Description automatically generated">
            <a:extLst>
              <a:ext uri="{FF2B5EF4-FFF2-40B4-BE49-F238E27FC236}">
                <a16:creationId xmlns:a16="http://schemas.microsoft.com/office/drawing/2014/main" id="{92BCAF5C-38A7-EDAF-E4C6-108C980D15F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956176" y="13875204"/>
            <a:ext cx="7868844" cy="3529573"/>
          </a:xfrm>
          <a:prstGeom prst="rect">
            <a:avLst/>
          </a:prstGeom>
        </p:spPr>
      </p:pic>
      <p:sp>
        <p:nvSpPr>
          <p:cNvPr id="77" name="TextBox 76">
            <a:extLst>
              <a:ext uri="{FF2B5EF4-FFF2-40B4-BE49-F238E27FC236}">
                <a16:creationId xmlns:a16="http://schemas.microsoft.com/office/drawing/2014/main" id="{1E0C81F7-E9FB-2DC9-B824-1CB82BC1D3C0}"/>
              </a:ext>
            </a:extLst>
          </p:cNvPr>
          <p:cNvSpPr txBox="1"/>
          <p:nvPr/>
        </p:nvSpPr>
        <p:spPr>
          <a:xfrm>
            <a:off x="15953077" y="19502416"/>
            <a:ext cx="3940179" cy="395615"/>
          </a:xfrm>
          <a:prstGeom prst="rect">
            <a:avLst/>
          </a:prstGeom>
          <a:noFill/>
        </p:spPr>
        <p:txBody>
          <a:bodyPr wrap="square" lIns="91435" tIns="45717" rIns="91435" bIns="45717" rtlCol="0" anchor="t">
            <a:spAutoFit/>
          </a:bodyPr>
          <a:lstStyle/>
          <a:p>
            <a:pPr algn="ctr"/>
            <a:r>
              <a:rPr lang="en-US" sz="1971">
                <a:latin typeface="Cambria"/>
                <a:ea typeface="Cambria"/>
              </a:rPr>
              <a:t>Route 1 By-pass Elevation</a:t>
            </a:r>
            <a:endParaRPr lang="en-US" sz="1971">
              <a:ea typeface="+mn-lt"/>
              <a:cs typeface="+mn-lt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5B79F3D4-BAB8-784D-9A22-4A749123A8C0}"/>
              </a:ext>
            </a:extLst>
          </p:cNvPr>
          <p:cNvSpPr txBox="1"/>
          <p:nvPr/>
        </p:nvSpPr>
        <p:spPr>
          <a:xfrm>
            <a:off x="12882456" y="22592686"/>
            <a:ext cx="1889499" cy="395615"/>
          </a:xfrm>
          <a:prstGeom prst="rect">
            <a:avLst/>
          </a:prstGeom>
          <a:noFill/>
        </p:spPr>
        <p:txBody>
          <a:bodyPr wrap="square" lIns="91435" tIns="45717" rIns="91435" bIns="45717" rtlCol="0" anchor="t">
            <a:spAutoFit/>
          </a:bodyPr>
          <a:lstStyle/>
          <a:p>
            <a:pPr algn="ctr"/>
            <a:r>
              <a:rPr lang="en-US" sz="1971">
                <a:latin typeface="Cambria"/>
                <a:ea typeface="Cambria"/>
              </a:rPr>
              <a:t>Front Elevation</a:t>
            </a:r>
            <a:endParaRPr lang="en-US" sz="1971">
              <a:latin typeface="Cambria"/>
              <a:ea typeface="Cambria"/>
              <a:cs typeface="+mn-lt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02B626F8-F648-E21D-8895-28B01EFBA961}"/>
              </a:ext>
            </a:extLst>
          </p:cNvPr>
          <p:cNvSpPr txBox="1"/>
          <p:nvPr/>
        </p:nvSpPr>
        <p:spPr>
          <a:xfrm>
            <a:off x="17084854" y="22592686"/>
            <a:ext cx="1864320" cy="395615"/>
          </a:xfrm>
          <a:prstGeom prst="rect">
            <a:avLst/>
          </a:prstGeom>
          <a:noFill/>
        </p:spPr>
        <p:txBody>
          <a:bodyPr wrap="square" lIns="91435" tIns="45717" rIns="91435" bIns="45717" rtlCol="0" anchor="t">
            <a:spAutoFit/>
          </a:bodyPr>
          <a:lstStyle/>
          <a:p>
            <a:pPr algn="ctr"/>
            <a:r>
              <a:rPr lang="en-US" sz="1971">
                <a:latin typeface="Cambria"/>
                <a:ea typeface="Cambria"/>
              </a:rPr>
              <a:t>Back Elevation</a:t>
            </a:r>
            <a:endParaRPr lang="en-US" sz="1971">
              <a:ea typeface="+mn-lt"/>
              <a:cs typeface="+mn-lt"/>
            </a:endParaRPr>
          </a:p>
        </p:txBody>
      </p:sp>
      <p:pic>
        <p:nvPicPr>
          <p:cNvPr id="44" name="Picture 45" descr="Diagram, engineering drawing&#10;&#10;Description automatically generated">
            <a:extLst>
              <a:ext uri="{FF2B5EF4-FFF2-40B4-BE49-F238E27FC236}">
                <a16:creationId xmlns:a16="http://schemas.microsoft.com/office/drawing/2014/main" id="{0DB923E0-84A7-F114-889F-8B2CE894567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909255" y="18231977"/>
            <a:ext cx="3940179" cy="1205907"/>
          </a:xfrm>
          <a:prstGeom prst="rect">
            <a:avLst/>
          </a:prstGeom>
        </p:spPr>
      </p:pic>
      <p:pic>
        <p:nvPicPr>
          <p:cNvPr id="46" name="Picture 46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F0C608BB-AD70-4D9C-F7B2-5033A0ABA1B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5953077" y="18207435"/>
            <a:ext cx="3940179" cy="1254991"/>
          </a:xfrm>
          <a:prstGeom prst="rect">
            <a:avLst/>
          </a:prstGeom>
        </p:spPr>
      </p:pic>
      <p:pic>
        <p:nvPicPr>
          <p:cNvPr id="47" name="Picture 47" descr="Diagram&#10;&#10;Description automatically generated">
            <a:extLst>
              <a:ext uri="{FF2B5EF4-FFF2-40B4-BE49-F238E27FC236}">
                <a16:creationId xmlns:a16="http://schemas.microsoft.com/office/drawing/2014/main" id="{DBF3E76B-B474-CDC2-E131-A74484823C17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2172607" y="20020229"/>
            <a:ext cx="3413475" cy="2309715"/>
          </a:xfrm>
          <a:prstGeom prst="rect">
            <a:avLst/>
          </a:prstGeom>
        </p:spPr>
      </p:pic>
      <p:pic>
        <p:nvPicPr>
          <p:cNvPr id="48" name="Picture 50" descr="A picture containing text, building, window&#10;&#10;Description automatically generated">
            <a:extLst>
              <a:ext uri="{FF2B5EF4-FFF2-40B4-BE49-F238E27FC236}">
                <a16:creationId xmlns:a16="http://schemas.microsoft.com/office/drawing/2014/main" id="{61F60AA6-B076-22CC-7A36-39CA0427740C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6184670" y="20027347"/>
            <a:ext cx="3476993" cy="2295479"/>
          </a:xfrm>
          <a:prstGeom prst="rect">
            <a:avLst/>
          </a:prstGeom>
        </p:spPr>
      </p:pic>
      <p:graphicFrame>
        <p:nvGraphicFramePr>
          <p:cNvPr id="28" name="Table 50">
            <a:extLst>
              <a:ext uri="{FF2B5EF4-FFF2-40B4-BE49-F238E27FC236}">
                <a16:creationId xmlns:a16="http://schemas.microsoft.com/office/drawing/2014/main" id="{4EA7E0C7-8F63-46F8-A60A-97A1B97DD5A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4157222"/>
              </p:ext>
            </p:extLst>
          </p:nvPr>
        </p:nvGraphicFramePr>
        <p:xfrm>
          <a:off x="1102409" y="24641924"/>
          <a:ext cx="9651586" cy="7413486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825793">
                  <a:extLst>
                    <a:ext uri="{9D8B030D-6E8A-4147-A177-3AD203B41FA5}">
                      <a16:colId xmlns:a16="http://schemas.microsoft.com/office/drawing/2014/main" val="373814074"/>
                    </a:ext>
                  </a:extLst>
                </a:gridCol>
                <a:gridCol w="4825793">
                  <a:extLst>
                    <a:ext uri="{9D8B030D-6E8A-4147-A177-3AD203B41FA5}">
                      <a16:colId xmlns:a16="http://schemas.microsoft.com/office/drawing/2014/main" val="2019274585"/>
                    </a:ext>
                  </a:extLst>
                </a:gridCol>
              </a:tblGrid>
              <a:tr h="391886">
                <a:tc>
                  <a:txBody>
                    <a:bodyPr/>
                    <a:lstStyle/>
                    <a:p>
                      <a:r>
                        <a:rPr lang="en-US" sz="21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Division:</a:t>
                      </a:r>
                    </a:p>
                  </a:txBody>
                  <a:tcPr marL="78377" marR="78377" marT="39189" marB="391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1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Cost:</a:t>
                      </a:r>
                    </a:p>
                  </a:txBody>
                  <a:tcPr marL="78377" marR="78377" marT="39189" marB="391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54621381"/>
                  </a:ext>
                </a:extLst>
              </a:tr>
              <a:tr h="391886">
                <a:tc>
                  <a:txBody>
                    <a:bodyPr/>
                    <a:lstStyle/>
                    <a:p>
                      <a:r>
                        <a:rPr lang="en-US" sz="21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Architectural:</a:t>
                      </a:r>
                    </a:p>
                  </a:txBody>
                  <a:tcPr marL="78377" marR="78377" marT="39189" marB="391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1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$98,585.00</a:t>
                      </a:r>
                    </a:p>
                  </a:txBody>
                  <a:tcPr marL="78377" marR="78377" marT="39189" marB="391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70357245"/>
                  </a:ext>
                </a:extLst>
              </a:tr>
              <a:tr h="391886">
                <a:tc>
                  <a:txBody>
                    <a:bodyPr/>
                    <a:lstStyle/>
                    <a:p>
                      <a:r>
                        <a:rPr lang="en-US" sz="21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Accessories/Furniture:</a:t>
                      </a:r>
                    </a:p>
                  </a:txBody>
                  <a:tcPr marL="78377" marR="78377" marT="39189" marB="391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1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$37,200.00</a:t>
                      </a:r>
                    </a:p>
                  </a:txBody>
                  <a:tcPr marL="78377" marR="78377" marT="39189" marB="391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92756242"/>
                  </a:ext>
                </a:extLst>
              </a:tr>
              <a:tr h="391886">
                <a:tc>
                  <a:txBody>
                    <a:bodyPr/>
                    <a:lstStyle/>
                    <a:p>
                      <a:r>
                        <a:rPr lang="en-US" sz="21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Piping:</a:t>
                      </a:r>
                    </a:p>
                  </a:txBody>
                  <a:tcPr marL="78377" marR="78377" marT="39189" marB="391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1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$2,702.00</a:t>
                      </a:r>
                    </a:p>
                  </a:txBody>
                  <a:tcPr marL="78377" marR="78377" marT="39189" marB="391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7998867"/>
                  </a:ext>
                </a:extLst>
              </a:tr>
              <a:tr h="391886">
                <a:tc>
                  <a:txBody>
                    <a:bodyPr/>
                    <a:lstStyle/>
                    <a:p>
                      <a:r>
                        <a:rPr lang="en-US" sz="21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Mechanical:</a:t>
                      </a:r>
                    </a:p>
                  </a:txBody>
                  <a:tcPr marL="78377" marR="78377" marT="39189" marB="391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1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$41,100.00</a:t>
                      </a:r>
                    </a:p>
                  </a:txBody>
                  <a:tcPr marL="78377" marR="78377" marT="39189" marB="391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36896201"/>
                  </a:ext>
                </a:extLst>
              </a:tr>
              <a:tr h="391886">
                <a:tc>
                  <a:txBody>
                    <a:bodyPr/>
                    <a:lstStyle/>
                    <a:p>
                      <a:r>
                        <a:rPr lang="en-US" sz="21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Electrical:</a:t>
                      </a:r>
                    </a:p>
                  </a:txBody>
                  <a:tcPr marL="78377" marR="78377" marT="39189" marB="391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1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$47,850.00</a:t>
                      </a:r>
                    </a:p>
                  </a:txBody>
                  <a:tcPr marL="78377" marR="78377" marT="39189" marB="391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99080799"/>
                  </a:ext>
                </a:extLst>
              </a:tr>
              <a:tr h="391886">
                <a:tc>
                  <a:txBody>
                    <a:bodyPr/>
                    <a:lstStyle/>
                    <a:p>
                      <a:r>
                        <a:rPr lang="en-US" sz="21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Controls:</a:t>
                      </a:r>
                    </a:p>
                  </a:txBody>
                  <a:tcPr marL="78377" marR="78377" marT="39189" marB="391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1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$20,650.00</a:t>
                      </a:r>
                    </a:p>
                  </a:txBody>
                  <a:tcPr marL="78377" marR="78377" marT="39189" marB="391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94944193"/>
                  </a:ext>
                </a:extLst>
              </a:tr>
              <a:tr h="391886">
                <a:tc>
                  <a:txBody>
                    <a:bodyPr/>
                    <a:lstStyle/>
                    <a:p>
                      <a:r>
                        <a:rPr lang="en-US" sz="21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Site Work:</a:t>
                      </a:r>
                    </a:p>
                  </a:txBody>
                  <a:tcPr marL="78377" marR="78377" marT="39189" marB="391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1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$46,100.00</a:t>
                      </a:r>
                    </a:p>
                  </a:txBody>
                  <a:tcPr marL="78377" marR="78377" marT="39189" marB="391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04814463"/>
                  </a:ext>
                </a:extLst>
              </a:tr>
              <a:tr h="391886">
                <a:tc>
                  <a:txBody>
                    <a:bodyPr/>
                    <a:lstStyle/>
                    <a:p>
                      <a:r>
                        <a:rPr lang="en-US" sz="21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Rigging:</a:t>
                      </a:r>
                    </a:p>
                  </a:txBody>
                  <a:tcPr marL="78377" marR="78377" marT="39189" marB="391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1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$15,000.00</a:t>
                      </a:r>
                    </a:p>
                  </a:txBody>
                  <a:tcPr marL="78377" marR="78377" marT="39189" marB="391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4215154"/>
                  </a:ext>
                </a:extLst>
              </a:tr>
              <a:tr h="475905">
                <a:tc>
                  <a:txBody>
                    <a:bodyPr/>
                    <a:lstStyle/>
                    <a:p>
                      <a:r>
                        <a:rPr lang="en-US" sz="2100" b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Landscaping:</a:t>
                      </a:r>
                    </a:p>
                  </a:txBody>
                  <a:tcPr marL="78377" marR="78377" marT="39189" marB="391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100" b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$1,800.00</a:t>
                      </a:r>
                    </a:p>
                  </a:txBody>
                  <a:tcPr marL="78377" marR="78377" marT="39189" marB="391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8144373"/>
                  </a:ext>
                </a:extLst>
              </a:tr>
              <a:tr h="475905">
                <a:tc>
                  <a:txBody>
                    <a:bodyPr/>
                    <a:lstStyle/>
                    <a:p>
                      <a:r>
                        <a:rPr lang="en-US" sz="2100" b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Rigging:</a:t>
                      </a:r>
                    </a:p>
                  </a:txBody>
                  <a:tcPr marL="78377" marR="78377" marT="39189" marB="391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100" b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$15,000.00</a:t>
                      </a:r>
                    </a:p>
                  </a:txBody>
                  <a:tcPr marL="78377" marR="78377" marT="39189" marB="391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20623035"/>
                  </a:ext>
                </a:extLst>
              </a:tr>
              <a:tr h="475905">
                <a:tc>
                  <a:txBody>
                    <a:bodyPr/>
                    <a:lstStyle/>
                    <a:p>
                      <a:r>
                        <a:rPr lang="en-US" sz="2100" b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Fencing:</a:t>
                      </a:r>
                    </a:p>
                  </a:txBody>
                  <a:tcPr marL="78377" marR="78377" marT="39189" marB="391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100" b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$9,400.00</a:t>
                      </a:r>
                    </a:p>
                  </a:txBody>
                  <a:tcPr marL="78377" marR="78377" marT="39189" marB="391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55525252"/>
                  </a:ext>
                </a:extLst>
              </a:tr>
              <a:tr h="475905">
                <a:tc>
                  <a:txBody>
                    <a:bodyPr/>
                    <a:lstStyle/>
                    <a:p>
                      <a:r>
                        <a:rPr lang="en-US" sz="2100" b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Siding/Roof:</a:t>
                      </a:r>
                    </a:p>
                  </a:txBody>
                  <a:tcPr marL="78377" marR="78377" marT="39189" marB="391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100" b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$45,700.00</a:t>
                      </a:r>
                    </a:p>
                  </a:txBody>
                  <a:tcPr marL="78377" marR="78377" marT="39189" marB="391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50650229"/>
                  </a:ext>
                </a:extLst>
              </a:tr>
              <a:tr h="475905">
                <a:tc>
                  <a:txBody>
                    <a:bodyPr/>
                    <a:lstStyle/>
                    <a:p>
                      <a:r>
                        <a:rPr lang="en-US" sz="2100" b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Building, Framing, Roofing</a:t>
                      </a:r>
                    </a:p>
                  </a:txBody>
                  <a:tcPr marL="78377" marR="78377" marT="39189" marB="391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100" b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$212,500.00</a:t>
                      </a:r>
                    </a:p>
                  </a:txBody>
                  <a:tcPr marL="78377" marR="78377" marT="39189" marB="391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54391305"/>
                  </a:ext>
                </a:extLst>
              </a:tr>
              <a:tr h="475905">
                <a:tc>
                  <a:txBody>
                    <a:bodyPr/>
                    <a:lstStyle/>
                    <a:p>
                      <a:r>
                        <a:rPr lang="en-US" sz="2100" b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Contingencies (10%)</a:t>
                      </a:r>
                    </a:p>
                  </a:txBody>
                  <a:tcPr marL="78377" marR="78377" marT="39189" marB="391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100" b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$57,858.70</a:t>
                      </a:r>
                    </a:p>
                  </a:txBody>
                  <a:tcPr marL="78377" marR="78377" marT="39189" marB="391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85043953"/>
                  </a:ext>
                </a:extLst>
              </a:tr>
              <a:tr h="475905">
                <a:tc>
                  <a:txBody>
                    <a:bodyPr/>
                    <a:lstStyle/>
                    <a:p>
                      <a:r>
                        <a:rPr lang="en-US" sz="2100" b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GC, Insurance, Fee (15%)</a:t>
                      </a:r>
                    </a:p>
                  </a:txBody>
                  <a:tcPr marL="78377" marR="78377" marT="39189" marB="391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100" b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$86,788.05</a:t>
                      </a:r>
                    </a:p>
                  </a:txBody>
                  <a:tcPr marL="78377" marR="78377" marT="39189" marB="391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1648420"/>
                  </a:ext>
                </a:extLst>
              </a:tr>
              <a:tr h="496389">
                <a:tc>
                  <a:txBody>
                    <a:bodyPr/>
                    <a:lstStyle/>
                    <a:p>
                      <a:r>
                        <a:rPr lang="en-US" sz="2700" b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Total:</a:t>
                      </a:r>
                    </a:p>
                  </a:txBody>
                  <a:tcPr marL="78377" marR="78377" marT="39189" marB="391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700" b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$723,300.00</a:t>
                      </a:r>
                    </a:p>
                  </a:txBody>
                  <a:tcPr marL="78377" marR="78377" marT="39189" marB="391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52150643"/>
                  </a:ext>
                </a:extLst>
              </a:tr>
            </a:tbl>
          </a:graphicData>
        </a:graphic>
      </p:graphicFrame>
      <p:sp>
        <p:nvSpPr>
          <p:cNvPr id="87" name="TextBox 86">
            <a:extLst>
              <a:ext uri="{FF2B5EF4-FFF2-40B4-BE49-F238E27FC236}">
                <a16:creationId xmlns:a16="http://schemas.microsoft.com/office/drawing/2014/main" id="{A47AB498-437E-4105-AB97-11336F39B48C}"/>
              </a:ext>
            </a:extLst>
          </p:cNvPr>
          <p:cNvSpPr txBox="1"/>
          <p:nvPr/>
        </p:nvSpPr>
        <p:spPr>
          <a:xfrm>
            <a:off x="4904986" y="10505716"/>
            <a:ext cx="396157" cy="37625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714"/>
              <a:t>2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8960F67-0E36-49EE-8E4E-A61496AD1ED3}"/>
              </a:ext>
            </a:extLst>
          </p:cNvPr>
          <p:cNvGrpSpPr/>
          <p:nvPr/>
        </p:nvGrpSpPr>
        <p:grpSpPr>
          <a:xfrm>
            <a:off x="4882728" y="9498921"/>
            <a:ext cx="1958282" cy="2624821"/>
            <a:chOff x="4706085" y="9781262"/>
            <a:chExt cx="2218563" cy="2484400"/>
          </a:xfrm>
        </p:grpSpPr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A4FE5608-0A50-4FBD-B2D5-7949B170AC40}"/>
                </a:ext>
              </a:extLst>
            </p:cNvPr>
            <p:cNvSpPr txBox="1"/>
            <p:nvPr/>
          </p:nvSpPr>
          <p:spPr>
            <a:xfrm>
              <a:off x="5164820" y="9781262"/>
              <a:ext cx="1759828" cy="24844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57">
                  <a:latin typeface="Cambria" panose="02040503050406030204" pitchFamily="18" charset="0"/>
                  <a:ea typeface="Cambria" panose="02040503050406030204" pitchFamily="18" charset="0"/>
                </a:rPr>
                <a:t>Visitor Center</a:t>
              </a:r>
            </a:p>
            <a:p>
              <a:r>
                <a:rPr lang="en-US" sz="2057">
                  <a:latin typeface="Cambria" panose="02040503050406030204" pitchFamily="18" charset="0"/>
                  <a:ea typeface="Cambria" panose="02040503050406030204" pitchFamily="18" charset="0"/>
                </a:rPr>
                <a:t>        </a:t>
              </a:r>
            </a:p>
            <a:p>
              <a:r>
                <a:rPr lang="en-US" sz="2057">
                  <a:latin typeface="Cambria" panose="02040503050406030204" pitchFamily="18" charset="0"/>
                  <a:ea typeface="Cambria" panose="02040503050406030204" pitchFamily="18" charset="0"/>
                </a:rPr>
                <a:t>Memorial    Garden</a:t>
              </a:r>
            </a:p>
            <a:p>
              <a:endParaRPr lang="en-US" sz="2057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r>
                <a:rPr lang="en-US" sz="2057">
                  <a:latin typeface="Cambria" panose="02040503050406030204" pitchFamily="18" charset="0"/>
                  <a:ea typeface="Cambria" panose="02040503050406030204" pitchFamily="18" charset="0"/>
                </a:rPr>
                <a:t>Propellor Field</a:t>
              </a: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EF66A343-5F27-46CA-92A2-EF7A893DA2EC}"/>
                </a:ext>
              </a:extLst>
            </p:cNvPr>
            <p:cNvSpPr txBox="1"/>
            <p:nvPr/>
          </p:nvSpPr>
          <p:spPr>
            <a:xfrm>
              <a:off x="4706085" y="9932430"/>
              <a:ext cx="448811" cy="34659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714"/>
                <a:t>1</a:t>
              </a:r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F0A2D5FC-9D06-42E6-BE4F-77775D766595}"/>
                </a:ext>
              </a:extLst>
            </p:cNvPr>
            <p:cNvSpPr txBox="1"/>
            <p:nvPr/>
          </p:nvSpPr>
          <p:spPr>
            <a:xfrm>
              <a:off x="4740648" y="11641950"/>
              <a:ext cx="414248" cy="33707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714"/>
                <a:t>3</a:t>
              </a:r>
            </a:p>
          </p:txBody>
        </p:sp>
      </p:grpSp>
      <p:pic>
        <p:nvPicPr>
          <p:cNvPr id="89" name="Content Placeholder 4" descr="A picture containing sky, outdoor, watercraft, boat&#10;&#10;Description automatically generated">
            <a:extLst>
              <a:ext uri="{FF2B5EF4-FFF2-40B4-BE49-F238E27FC236}">
                <a16:creationId xmlns:a16="http://schemas.microsoft.com/office/drawing/2014/main" id="{7D7FC009-A4BA-4BC9-9182-C66F1EBFA70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2656" y="9000311"/>
            <a:ext cx="4435759" cy="3482071"/>
          </a:xfrm>
          <a:prstGeom prst="rect">
            <a:avLst/>
          </a:prstGeom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E57C2817-CEA9-4398-9684-048B35BF95E6}"/>
              </a:ext>
            </a:extLst>
          </p:cNvPr>
          <p:cNvGrpSpPr/>
          <p:nvPr/>
        </p:nvGrpSpPr>
        <p:grpSpPr>
          <a:xfrm>
            <a:off x="23089121" y="19091321"/>
            <a:ext cx="8932156" cy="4037449"/>
            <a:chOff x="25996199" y="22097613"/>
            <a:chExt cx="6177596" cy="2686578"/>
          </a:xfrm>
        </p:grpSpPr>
        <p:pic>
          <p:nvPicPr>
            <p:cNvPr id="10" name="Picture 13">
              <a:extLst>
                <a:ext uri="{FF2B5EF4-FFF2-40B4-BE49-F238E27FC236}">
                  <a16:creationId xmlns:a16="http://schemas.microsoft.com/office/drawing/2014/main" id="{65CB0BB4-5C28-CC0B-3F03-C9E49DC13405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25996199" y="22097613"/>
              <a:ext cx="6177596" cy="2686399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51D9F6FA-2B25-4121-91BC-675B982A52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29688265" y="24118083"/>
              <a:ext cx="2481173" cy="663454"/>
            </a:xfrm>
            <a:prstGeom prst="rect">
              <a:avLst/>
            </a:prstGeom>
          </p:spPr>
        </p:pic>
        <p:pic>
          <p:nvPicPr>
            <p:cNvPr id="90" name="Picture 21">
              <a:extLst>
                <a:ext uri="{FF2B5EF4-FFF2-40B4-BE49-F238E27FC236}">
                  <a16:creationId xmlns:a16="http://schemas.microsoft.com/office/drawing/2014/main" id="{E928BA13-71E6-434C-B583-68875D96F2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67110" t="80915" r="17804" b="10315"/>
            <a:stretch/>
          </p:blipFill>
          <p:spPr>
            <a:xfrm>
              <a:off x="25996199" y="24562956"/>
              <a:ext cx="857850" cy="221235"/>
            </a:xfrm>
            <a:prstGeom prst="rect">
              <a:avLst/>
            </a:prstGeom>
          </p:spPr>
        </p:pic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21C9E9C7-0D91-4578-B726-322542417AE5}"/>
              </a:ext>
            </a:extLst>
          </p:cNvPr>
          <p:cNvGrpSpPr/>
          <p:nvPr/>
        </p:nvGrpSpPr>
        <p:grpSpPr>
          <a:xfrm>
            <a:off x="12902440" y="25396689"/>
            <a:ext cx="8491021" cy="5965885"/>
            <a:chOff x="12884701" y="24751098"/>
            <a:chExt cx="8491021" cy="5965885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49ACC187-0934-43B1-851C-EA68EF8E0120}"/>
                </a:ext>
              </a:extLst>
            </p:cNvPr>
            <p:cNvPicPr/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2884701" y="24751098"/>
              <a:ext cx="8491021" cy="596588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3175" cap="sq">
              <a:solidFill>
                <a:schemeClr val="tx1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17FE768-DECB-4D8D-96C0-7D215CE3CE63}"/>
                </a:ext>
              </a:extLst>
            </p:cNvPr>
            <p:cNvSpPr txBox="1"/>
            <p:nvPr/>
          </p:nvSpPr>
          <p:spPr>
            <a:xfrm>
              <a:off x="18813835" y="26137677"/>
              <a:ext cx="1370375" cy="5142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71" b="1"/>
                <a:t>Propeller Field –</a:t>
              </a:r>
            </a:p>
            <a:p>
              <a:r>
                <a:rPr lang="en-US" sz="1371" b="1"/>
                <a:t>To Be Moved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B4D8269-718E-40C9-94E5-9E7E469C2638}"/>
                </a:ext>
              </a:extLst>
            </p:cNvPr>
            <p:cNvSpPr txBox="1"/>
            <p:nvPr/>
          </p:nvSpPr>
          <p:spPr>
            <a:xfrm>
              <a:off x="14912756" y="26777746"/>
              <a:ext cx="1279515" cy="5142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71" b="1"/>
                <a:t>Escape Pod – To Be Moved</a:t>
              </a:r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EA9F0B82-2838-4359-BA75-3C95BA570C79}"/>
                </a:ext>
              </a:extLst>
            </p:cNvPr>
            <p:cNvCxnSpPr>
              <a:cxnSpLocks/>
            </p:cNvCxnSpPr>
            <p:nvPr/>
          </p:nvCxnSpPr>
          <p:spPr>
            <a:xfrm>
              <a:off x="15365881" y="27278981"/>
              <a:ext cx="1" cy="505507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94" name="Straight Arrow Connector 93">
              <a:extLst>
                <a:ext uri="{FF2B5EF4-FFF2-40B4-BE49-F238E27FC236}">
                  <a16:creationId xmlns:a16="http://schemas.microsoft.com/office/drawing/2014/main" id="{F203273A-4D6F-411C-9865-0E780C0376E4}"/>
                </a:ext>
              </a:extLst>
            </p:cNvPr>
            <p:cNvCxnSpPr>
              <a:cxnSpLocks/>
            </p:cNvCxnSpPr>
            <p:nvPr/>
          </p:nvCxnSpPr>
          <p:spPr>
            <a:xfrm>
              <a:off x="19380320" y="26652398"/>
              <a:ext cx="328962" cy="489066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3DBC852D-19FA-4467-99DD-73F5C4BB2284}"/>
              </a:ext>
            </a:extLst>
          </p:cNvPr>
          <p:cNvGrpSpPr/>
          <p:nvPr/>
        </p:nvGrpSpPr>
        <p:grpSpPr>
          <a:xfrm>
            <a:off x="22650103" y="25355890"/>
            <a:ext cx="8664774" cy="6047483"/>
            <a:chOff x="22650107" y="24741088"/>
            <a:chExt cx="8664774" cy="6047483"/>
          </a:xfrm>
        </p:grpSpPr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0DD7A3AF-434A-4971-9F58-E6F3ADB25E6F}"/>
                </a:ext>
              </a:extLst>
            </p:cNvPr>
            <p:cNvPicPr/>
            <p:nvPr/>
          </p:nvPicPr>
          <p:blipFill>
            <a:blip r:embed="rId25"/>
            <a:stretch>
              <a:fillRect/>
            </a:stretch>
          </p:blipFill>
          <p:spPr>
            <a:xfrm>
              <a:off x="22650107" y="24741088"/>
              <a:ext cx="8664774" cy="604748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3175" cap="sq">
              <a:solidFill>
                <a:schemeClr val="tx1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423D4E0-9D7D-4FAB-8493-AB89F3F44C04}"/>
                </a:ext>
              </a:extLst>
            </p:cNvPr>
            <p:cNvSpPr txBox="1"/>
            <p:nvPr/>
          </p:nvSpPr>
          <p:spPr>
            <a:xfrm>
              <a:off x="24711109" y="26418910"/>
              <a:ext cx="989045" cy="13580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71" b="1"/>
                <a:t>Proposed New Location of</a:t>
              </a:r>
            </a:p>
            <a:p>
              <a:r>
                <a:rPr lang="en-US" sz="1371" b="1"/>
                <a:t>Escape Pod Artifacts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2222FB7E-8F71-4945-BE34-59327A2A0091}"/>
                </a:ext>
              </a:extLst>
            </p:cNvPr>
            <p:cNvSpPr txBox="1"/>
            <p:nvPr/>
          </p:nvSpPr>
          <p:spPr>
            <a:xfrm>
              <a:off x="27882980" y="25284944"/>
              <a:ext cx="1140924" cy="1147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71" b="1"/>
                <a:t>Proposed New Location of Propeller Field</a:t>
              </a:r>
            </a:p>
          </p:txBody>
        </p:sp>
        <p:cxnSp>
          <p:nvCxnSpPr>
            <p:cNvPr id="96" name="Straight Arrow Connector 95">
              <a:extLst>
                <a:ext uri="{FF2B5EF4-FFF2-40B4-BE49-F238E27FC236}">
                  <a16:creationId xmlns:a16="http://schemas.microsoft.com/office/drawing/2014/main" id="{1B6F7EE9-C8B2-41FF-9E56-F2BBE87D8221}"/>
                </a:ext>
              </a:extLst>
            </p:cNvPr>
            <p:cNvCxnSpPr>
              <a:cxnSpLocks/>
            </p:cNvCxnSpPr>
            <p:nvPr/>
          </p:nvCxnSpPr>
          <p:spPr>
            <a:xfrm>
              <a:off x="25537886" y="27411370"/>
              <a:ext cx="0" cy="314544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68" name="TextBox 67">
            <a:extLst>
              <a:ext uri="{FF2B5EF4-FFF2-40B4-BE49-F238E27FC236}">
                <a16:creationId xmlns:a16="http://schemas.microsoft.com/office/drawing/2014/main" id="{98DC85C7-0E1C-4808-BE28-5E7F1AFBC936}"/>
              </a:ext>
            </a:extLst>
          </p:cNvPr>
          <p:cNvSpPr txBox="1"/>
          <p:nvPr/>
        </p:nvSpPr>
        <p:spPr>
          <a:xfrm>
            <a:off x="32756913" y="15213770"/>
            <a:ext cx="4996405" cy="60003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89833" indent="-489833">
              <a:buChar char="•"/>
            </a:pPr>
            <a:r>
              <a:rPr lang="en-US" sz="3171">
                <a:latin typeface="Cambria" panose="02040503050406030204" pitchFamily="18" charset="0"/>
                <a:ea typeface="Cambria"/>
              </a:rPr>
              <a:t>Existing building located </a:t>
            </a:r>
          </a:p>
          <a:p>
            <a:r>
              <a:rPr lang="en-US" sz="3171">
                <a:latin typeface="Cambria" panose="02040503050406030204" pitchFamily="18" charset="0"/>
                <a:ea typeface="Cambria"/>
              </a:rPr>
              <a:t>      very close to Route 1</a:t>
            </a:r>
          </a:p>
          <a:p>
            <a:pPr marL="489833" indent="-489833">
              <a:buFont typeface="Arial" panose="020B0604020202020204" pitchFamily="34" charset="0"/>
              <a:buChar char="•"/>
            </a:pPr>
            <a:r>
              <a:rPr lang="en-US" sz="3171">
                <a:latin typeface="Cambria" panose="02040503050406030204" pitchFamily="18" charset="0"/>
                <a:ea typeface="Cambria"/>
              </a:rPr>
              <a:t>Zoned as Residential</a:t>
            </a:r>
          </a:p>
          <a:p>
            <a:pPr marL="2135670" lvl="1" indent="-489833">
              <a:buFont typeface="Arial" panose="020B0604020202020204" pitchFamily="34" charset="0"/>
              <a:buChar char="•"/>
            </a:pPr>
            <a:r>
              <a:rPr lang="en-US" sz="1971">
                <a:latin typeface="Cambria" panose="02040503050406030204" pitchFamily="18" charset="0"/>
                <a:ea typeface="Cambria"/>
              </a:rPr>
              <a:t>State Land Use Designation</a:t>
            </a:r>
          </a:p>
          <a:p>
            <a:pPr marL="489833" indent="-489833">
              <a:buFont typeface="Arial" panose="020B0604020202020204" pitchFamily="34" charset="0"/>
              <a:buChar char="•"/>
            </a:pPr>
            <a:r>
              <a:rPr lang="en-US" sz="3171">
                <a:latin typeface="Cambria" panose="02040503050406030204" pitchFamily="18" charset="0"/>
                <a:ea typeface="Cambria"/>
              </a:rPr>
              <a:t>Restricted based on </a:t>
            </a:r>
            <a:endParaRPr lang="en-US" sz="1731">
              <a:latin typeface="Cambria" panose="02040503050406030204" pitchFamily="18" charset="0"/>
              <a:ea typeface="Cambria"/>
            </a:endParaRPr>
          </a:p>
          <a:p>
            <a:r>
              <a:rPr lang="en-US" sz="3086">
                <a:latin typeface="Cambria" panose="02040503050406030204" pitchFamily="18" charset="0"/>
                <a:ea typeface="Cambria"/>
              </a:rPr>
              <a:t>   </a:t>
            </a:r>
            <a:r>
              <a:rPr lang="en-US" sz="3171">
                <a:latin typeface="Cambria" panose="02040503050406030204" pitchFamily="18" charset="0"/>
                <a:ea typeface="Cambria"/>
              </a:rPr>
              <a:t>   current layout of lot use</a:t>
            </a:r>
          </a:p>
          <a:p>
            <a:pPr marL="2135670" lvl="1" indent="-489833">
              <a:buFont typeface="Arial" panose="020B0604020202020204" pitchFamily="34" charset="0"/>
              <a:buChar char="•"/>
            </a:pPr>
            <a:r>
              <a:rPr lang="en-US" sz="1971">
                <a:latin typeface="Cambria" panose="02040503050406030204" pitchFamily="18" charset="0"/>
                <a:ea typeface="Cambria"/>
              </a:rPr>
              <a:t>Submarine Location</a:t>
            </a:r>
          </a:p>
          <a:p>
            <a:pPr marL="2135670" lvl="1" indent="-489833">
              <a:buFont typeface="Arial" panose="020B0604020202020204" pitchFamily="34" charset="0"/>
              <a:buChar char="•"/>
            </a:pPr>
            <a:r>
              <a:rPr lang="en-US" sz="1971">
                <a:latin typeface="Cambria" panose="02040503050406030204" pitchFamily="18" charset="0"/>
                <a:ea typeface="Cambria"/>
              </a:rPr>
              <a:t>Parking lot/existing structures</a:t>
            </a:r>
          </a:p>
          <a:p>
            <a:pPr marL="489833" indent="-489833">
              <a:buFont typeface="Arial" panose="020B0604020202020204" pitchFamily="34" charset="0"/>
              <a:buChar char="•"/>
            </a:pPr>
            <a:r>
              <a:rPr lang="en-US" sz="3171">
                <a:latin typeface="Cambria" panose="02040503050406030204" pitchFamily="18" charset="0"/>
                <a:ea typeface="Cambria"/>
              </a:rPr>
              <a:t>Recent drainage work not to be altered</a:t>
            </a:r>
          </a:p>
          <a:p>
            <a:pPr marL="489833" indent="-489833">
              <a:buFont typeface="Arial" panose="020B0604020202020204" pitchFamily="34" charset="0"/>
              <a:buChar char="•"/>
            </a:pPr>
            <a:r>
              <a:rPr lang="en-US" sz="3171">
                <a:latin typeface="Cambria" panose="02040503050406030204" pitchFamily="18" charset="0"/>
                <a:ea typeface="Cambria"/>
              </a:rPr>
              <a:t>Wetland zone restrictions</a:t>
            </a:r>
          </a:p>
        </p:txBody>
      </p:sp>
    </p:spTree>
    <p:extLst>
      <p:ext uri="{BB962C8B-B14F-4D97-AF65-F5344CB8AC3E}">
        <p14:creationId xmlns:p14="http://schemas.microsoft.com/office/powerpoint/2010/main" val="3760304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594</Words>
  <Application>Microsoft Office PowerPoint</Application>
  <PresentationFormat>Custom</PresentationFormat>
  <Paragraphs>178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Cambria</vt:lpstr>
      <vt:lpstr>Office Theme</vt:lpstr>
      <vt:lpstr>The USS Albacore Park Expansion Catherine Rieger, Gregory Chase, Rebecca Dean, Jeffrey Edwards, Patrick Potter Civil and Environmental Engineering, University of New Hampshire, Durham, NH 03824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Rhiannon Jacobs</dc:creator>
  <cp:lastModifiedBy>Gregory Chase</cp:lastModifiedBy>
  <cp:revision>1</cp:revision>
  <dcterms:created xsi:type="dcterms:W3CDTF">2016-03-05T16:55:12Z</dcterms:created>
  <dcterms:modified xsi:type="dcterms:W3CDTF">2022-04-19T23:36:57Z</dcterms:modified>
</cp:coreProperties>
</file>