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60" r:id="rId1"/>
  </p:sldMasterIdLst>
  <p:handoutMasterIdLst>
    <p:handoutMasterId r:id="rId3"/>
  </p:handoutMasterIdLst>
  <p:sldIdLst>
    <p:sldId id="256" r:id="rId2"/>
  </p:sldIdLst>
  <p:sldSz cx="32918400" cy="21945600"/>
  <p:notesSz cx="7010400" cy="9271000"/>
  <p:embeddedFontLst>
    <p:embeddedFont>
      <p:font typeface="Calibri" panose="020F0502020204030204" pitchFamily="34" charset="0"/>
      <p:regular r:id="rId4"/>
      <p:bold r:id="rId5"/>
      <p:italic r:id="rId6"/>
      <p:boldItalic r:id="rId7"/>
    </p:embeddedFont>
    <p:embeddedFont>
      <p:font typeface="Cambria Math" panose="02040503050406030204" pitchFamily="18" charset="0"/>
      <p:regular r:id="rId8"/>
    </p:embeddedFont>
    <p:embeddedFont>
      <p:font typeface="Libre Baskerville" panose="02000000000000000000" pitchFamily="2" charset="0"/>
      <p:regular r:id="rId9"/>
      <p:bold r:id="rId10"/>
      <p:italic r:id="rId11"/>
    </p:embeddedFont>
    <p:embeddedFont>
      <p:font typeface="Lucida Bright" panose="02040602050505020304" pitchFamily="18" charset="0"/>
      <p:regular r:id="rId12"/>
      <p:bold r:id="rId13"/>
      <p:italic r:id="rId14"/>
      <p:boldItalic r:id="rId15"/>
    </p:embeddedFont>
    <p:embeddedFont>
      <p:font typeface="Montserrat" panose="00000500000000000000" pitchFamily="2" charset="0"/>
      <p:regular r:id="rId16"/>
      <p:bold r:id="rId17"/>
      <p:italic r:id="rId18"/>
      <p:boldItalic r:id="rId19"/>
    </p:embeddedFont>
    <p:embeddedFont>
      <p:font typeface="Montserrat Light" panose="00000400000000000000" pitchFamily="2" charset="0"/>
      <p:regular r:id="rId20"/>
      <p:italic r:id="rId21"/>
    </p:embeddedFont>
    <p:embeddedFont>
      <p:font typeface="Source Sans Pro" panose="020B0503030403020204" pitchFamily="34" charset="0"/>
      <p:regular r:id="rId22"/>
      <p:bold r:id="rId23"/>
      <p:italic r:id="rId24"/>
      <p:boldItalic r:id="rId25"/>
    </p:embeddedFont>
  </p:embeddedFontLst>
  <p:custDataLst>
    <p:tags r:id="rId26"/>
  </p:custDataLst>
  <p:defaultTextStyle>
    <a:defPPr>
      <a:defRPr lang="en-US"/>
    </a:defPPr>
    <a:lvl1pPr marL="0" algn="l" defTabSz="2682818" rtl="0" eaLnBrk="1" latinLnBrk="0" hangingPunct="1">
      <a:defRPr sz="5285" kern="1200">
        <a:solidFill>
          <a:schemeClr val="tx1"/>
        </a:solidFill>
        <a:latin typeface="+mn-lt"/>
        <a:ea typeface="+mn-ea"/>
        <a:cs typeface="+mn-cs"/>
      </a:defRPr>
    </a:lvl1pPr>
    <a:lvl2pPr marL="1341409" algn="l" defTabSz="2682818" rtl="0" eaLnBrk="1" latinLnBrk="0" hangingPunct="1">
      <a:defRPr sz="5285" kern="1200">
        <a:solidFill>
          <a:schemeClr val="tx1"/>
        </a:solidFill>
        <a:latin typeface="+mn-lt"/>
        <a:ea typeface="+mn-ea"/>
        <a:cs typeface="+mn-cs"/>
      </a:defRPr>
    </a:lvl2pPr>
    <a:lvl3pPr marL="2682818" algn="l" defTabSz="2682818" rtl="0" eaLnBrk="1" latinLnBrk="0" hangingPunct="1">
      <a:defRPr sz="5285" kern="1200">
        <a:solidFill>
          <a:schemeClr val="tx1"/>
        </a:solidFill>
        <a:latin typeface="+mn-lt"/>
        <a:ea typeface="+mn-ea"/>
        <a:cs typeface="+mn-cs"/>
      </a:defRPr>
    </a:lvl3pPr>
    <a:lvl4pPr marL="4024227" algn="l" defTabSz="2682818" rtl="0" eaLnBrk="1" latinLnBrk="0" hangingPunct="1">
      <a:defRPr sz="5285" kern="1200">
        <a:solidFill>
          <a:schemeClr val="tx1"/>
        </a:solidFill>
        <a:latin typeface="+mn-lt"/>
        <a:ea typeface="+mn-ea"/>
        <a:cs typeface="+mn-cs"/>
      </a:defRPr>
    </a:lvl4pPr>
    <a:lvl5pPr marL="5365640" algn="l" defTabSz="2682818" rtl="0" eaLnBrk="1" latinLnBrk="0" hangingPunct="1">
      <a:defRPr sz="5285" kern="1200">
        <a:solidFill>
          <a:schemeClr val="tx1"/>
        </a:solidFill>
        <a:latin typeface="+mn-lt"/>
        <a:ea typeface="+mn-ea"/>
        <a:cs typeface="+mn-cs"/>
      </a:defRPr>
    </a:lvl5pPr>
    <a:lvl6pPr marL="6707049" algn="l" defTabSz="2682818" rtl="0" eaLnBrk="1" latinLnBrk="0" hangingPunct="1">
      <a:defRPr sz="5285" kern="1200">
        <a:solidFill>
          <a:schemeClr val="tx1"/>
        </a:solidFill>
        <a:latin typeface="+mn-lt"/>
        <a:ea typeface="+mn-ea"/>
        <a:cs typeface="+mn-cs"/>
      </a:defRPr>
    </a:lvl6pPr>
    <a:lvl7pPr marL="8048460" algn="l" defTabSz="2682818" rtl="0" eaLnBrk="1" latinLnBrk="0" hangingPunct="1">
      <a:defRPr sz="5285" kern="1200">
        <a:solidFill>
          <a:schemeClr val="tx1"/>
        </a:solidFill>
        <a:latin typeface="+mn-lt"/>
        <a:ea typeface="+mn-ea"/>
        <a:cs typeface="+mn-cs"/>
      </a:defRPr>
    </a:lvl7pPr>
    <a:lvl8pPr marL="9389869" algn="l" defTabSz="2682818" rtl="0" eaLnBrk="1" latinLnBrk="0" hangingPunct="1">
      <a:defRPr sz="5285" kern="1200">
        <a:solidFill>
          <a:schemeClr val="tx1"/>
        </a:solidFill>
        <a:latin typeface="+mn-lt"/>
        <a:ea typeface="+mn-ea"/>
        <a:cs typeface="+mn-cs"/>
      </a:defRPr>
    </a:lvl8pPr>
    <a:lvl9pPr marL="10731279" algn="l" defTabSz="2682818" rtl="0" eaLnBrk="1" latinLnBrk="0" hangingPunct="1">
      <a:defRPr sz="5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144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0C7B5-A79B-6C9C-1D75-C9C450D11ED4}" name="Tracy Mandel" initials="TM" userId="S::tlm1054@usnh.edu::ead83a56-fcd7-4e45-a2fb-1473e93929a1" providerId="AD"/>
  <p188:author id="{F10E07EF-6440-FC3D-CC12-F3AA392D12E9}" name="Jenna Ehnot" initials="JE" userId="S::jme1042@wildcats.unh.edu::b866c4ef-a4b8-4e77-8262-9e6a5ee570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C690B-3595-4F80-A919-04207BB2BC1D}" v="26" dt="2022-04-19T20:01:06.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3" autoAdjust="0"/>
    <p:restoredTop sz="94710" autoAdjust="0"/>
  </p:normalViewPr>
  <p:slideViewPr>
    <p:cSldViewPr snapToGrid="0">
      <p:cViewPr>
        <p:scale>
          <a:sx n="40" d="100"/>
          <a:sy n="40" d="100"/>
        </p:scale>
        <p:origin x="-360" y="-1308"/>
      </p:cViewPr>
      <p:guideLst>
        <p:guide orient="horz"/>
        <p:guide pos="1440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26" Type="http://schemas.openxmlformats.org/officeDocument/2006/relationships/tags" Target="tags/tag1.xml"/><Relationship Id="rId3" Type="http://schemas.openxmlformats.org/officeDocument/2006/relationships/handoutMaster" Target="handoutMasters/handoutMaster1.xml"/><Relationship Id="rId21" Type="http://schemas.openxmlformats.org/officeDocument/2006/relationships/font" Target="fonts/font18.fntdata"/><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5"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font" Target="fonts/font21.fntdata"/><Relationship Id="rId32" Type="http://schemas.microsoft.com/office/2018/10/relationships/authors" Target="author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font" Target="fonts/font20.fntdata"/><Relationship Id="rId28" Type="http://schemas.openxmlformats.org/officeDocument/2006/relationships/viewProps" Target="viewProps.xml"/><Relationship Id="rId10" Type="http://schemas.openxmlformats.org/officeDocument/2006/relationships/font" Target="fonts/font7.fntdata"/><Relationship Id="rId19" Type="http://schemas.openxmlformats.org/officeDocument/2006/relationships/font" Target="fonts/font16.fntdata"/><Relationship Id="rId31" Type="http://schemas.microsoft.com/office/2015/10/relationships/revisionInfo" Target="revisionInfo.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font" Target="fonts/font19.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3031" tIns="46516" rIns="93031" bIns="46516" rtlCol="0"/>
          <a:lstStyle>
            <a:defPPr>
              <a:defRPr kern="1200"/>
            </a:defPPr>
            <a:lvl1pPr algn="l">
              <a:defRPr sz="1200"/>
            </a:lvl1pPr>
          </a:lstStyle>
          <a:p>
            <a:endParaRPr lang="en-US"/>
          </a:p>
        </p:txBody>
      </p:sp>
      <p:sp>
        <p:nvSpPr>
          <p:cNvPr id="3" name="Date Placeholder 2"/>
          <p:cNvSpPr>
            <a:spLocks noGrp="1"/>
          </p:cNvSpPr>
          <p:nvPr>
            <p:ph type="dt" sz="quarter" idx="1"/>
          </p:nvPr>
        </p:nvSpPr>
        <p:spPr>
          <a:xfrm>
            <a:off x="3970938" y="0"/>
            <a:ext cx="3037840" cy="463550"/>
          </a:xfrm>
          <a:prstGeom prst="rect">
            <a:avLst/>
          </a:prstGeom>
        </p:spPr>
        <p:txBody>
          <a:bodyPr vert="horz" lIns="93031" tIns="46516" rIns="93031" bIns="46516" rtlCol="0"/>
          <a:lstStyle>
            <a:defPPr>
              <a:defRPr kern="1200"/>
            </a:defPPr>
            <a:lvl1pPr algn="r">
              <a:defRPr sz="1200"/>
            </a:lvl1pPr>
          </a:lstStyle>
          <a:p>
            <a:fld id="{302F586B-0015-43FB-918D-31E1A09780E3}" type="datetimeFigureOut">
              <a:rPr lang="en-US" smtClean="0"/>
              <a:t>4/19/2022</a:t>
            </a:fld>
            <a:endParaRPr lang="en-US"/>
          </a:p>
        </p:txBody>
      </p:sp>
      <p:sp>
        <p:nvSpPr>
          <p:cNvPr id="4" name="Footer Placeholder 3"/>
          <p:cNvSpPr>
            <a:spLocks noGrp="1"/>
          </p:cNvSpPr>
          <p:nvPr>
            <p:ph type="ftr" sz="quarter" idx="2"/>
          </p:nvPr>
        </p:nvSpPr>
        <p:spPr>
          <a:xfrm>
            <a:off x="0" y="8805841"/>
            <a:ext cx="3037840" cy="463550"/>
          </a:xfrm>
          <a:prstGeom prst="rect">
            <a:avLst/>
          </a:prstGeom>
        </p:spPr>
        <p:txBody>
          <a:bodyPr vert="horz" lIns="93031" tIns="46516" rIns="93031" bIns="46516" rtlCol="0" anchor="b"/>
          <a:lstStyle>
            <a:defPPr>
              <a:defRPr kern="1200"/>
            </a:defPPr>
            <a:lvl1pPr algn="l">
              <a:defRPr sz="1200"/>
            </a:lvl1pPr>
          </a:lstStyle>
          <a:p>
            <a:endParaRPr lang="en-US"/>
          </a:p>
        </p:txBody>
      </p:sp>
      <p:sp>
        <p:nvSpPr>
          <p:cNvPr id="5" name="Slide Number Placeholder 4"/>
          <p:cNvSpPr>
            <a:spLocks noGrp="1"/>
          </p:cNvSpPr>
          <p:nvPr>
            <p:ph type="sldNum" sz="quarter" idx="3"/>
          </p:nvPr>
        </p:nvSpPr>
        <p:spPr>
          <a:xfrm>
            <a:off x="3970938" y="8805841"/>
            <a:ext cx="3037840" cy="463550"/>
          </a:xfrm>
          <a:prstGeom prst="rect">
            <a:avLst/>
          </a:prstGeom>
        </p:spPr>
        <p:txBody>
          <a:bodyPr vert="horz" lIns="93031" tIns="46516" rIns="93031" bIns="46516" rtlCol="0" anchor="b"/>
          <a:lstStyle>
            <a:defPPr>
              <a:defRPr kern="1200"/>
            </a:defPPr>
            <a:lvl1pPr algn="r">
              <a:defRPr sz="1200"/>
            </a:lvl1pPr>
          </a:lstStyle>
          <a:p>
            <a:fld id="{5F29C2D4-4424-41A2-A90C-29D31B733A95}" type="slidenum">
              <a:rPr lang="en-US" smtClean="0"/>
              <a:t>‹#›</a:t>
            </a:fld>
            <a:endParaRPr lang="en-US"/>
          </a:p>
        </p:txBody>
      </p:sp>
    </p:spTree>
    <p:extLst>
      <p:ext uri="{BB962C8B-B14F-4D97-AF65-F5344CB8AC3E}">
        <p14:creationId xmlns:p14="http://schemas.microsoft.com/office/powerpoint/2010/main" val="395551335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5573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5" name="Footer Placeholder 4"/>
          <p:cNvSpPr>
            <a:spLocks noGrp="1"/>
          </p:cNvSpPr>
          <p:nvPr>
            <p:ph type="ftr" sz="quarter" idx="11"/>
          </p:nvPr>
        </p:nvSpPr>
        <p:spPr/>
        <p:txBody>
          <a:bodyPr/>
          <a:lstStyle>
            <a:defPPr>
              <a:defRPr kern="1200"/>
            </a:defPPr>
          </a:lstStyle>
          <a:p>
            <a:endParaRPr lang="en-US"/>
          </a:p>
        </p:txBody>
      </p:sp>
      <p:sp>
        <p:nvSpPr>
          <p:cNvPr id="6" name="Slide Number Placeholder 5"/>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30055248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1" y="878843"/>
            <a:ext cx="7406640" cy="18724880"/>
          </a:xfr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1645921" y="878843"/>
            <a:ext cx="21671279" cy="18724880"/>
          </a:xfr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5" name="Footer Placeholder 4"/>
          <p:cNvSpPr>
            <a:spLocks noGrp="1"/>
          </p:cNvSpPr>
          <p:nvPr>
            <p:ph type="ftr" sz="quarter" idx="11"/>
          </p:nvPr>
        </p:nvSpPr>
        <p:spPr/>
        <p:txBody>
          <a:bodyPr/>
          <a:lstStyle>
            <a:defPPr>
              <a:defRPr kern="1200"/>
            </a:defPPr>
          </a:lstStyle>
          <a:p>
            <a:endParaRPr lang="en-US"/>
          </a:p>
        </p:txBody>
      </p:sp>
      <p:sp>
        <p:nvSpPr>
          <p:cNvPr id="6" name="Slide Number Placeholder 5"/>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434872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5" name="Footer Placeholder 4"/>
          <p:cNvSpPr>
            <a:spLocks noGrp="1"/>
          </p:cNvSpPr>
          <p:nvPr>
            <p:ph type="ftr" sz="quarter" idx="11"/>
          </p:nvPr>
        </p:nvSpPr>
        <p:spPr/>
        <p:txBody>
          <a:bodyPr/>
          <a:lstStyle>
            <a:defPPr>
              <a:defRPr kern="1200"/>
            </a:defPPr>
          </a:lstStyle>
          <a:p>
            <a:endParaRPr lang="en-US"/>
          </a:p>
        </p:txBody>
      </p:sp>
      <p:sp>
        <p:nvSpPr>
          <p:cNvPr id="6" name="Slide Number Placeholder 5"/>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29953125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4102085"/>
            <a:ext cx="27980642" cy="4358640"/>
          </a:xfrm>
        </p:spPr>
        <p:txBody>
          <a:bodyPr anchor="t"/>
          <a:lstStyle>
            <a:defPPr>
              <a:defRPr kern="1200"/>
            </a:defPPr>
            <a:lvl1pPr algn="l">
              <a:defRPr sz="11001" b="1" cap="all"/>
            </a:lvl1pPr>
          </a:lstStyle>
          <a:p>
            <a:r>
              <a:rPr lang="en-US"/>
              <a:t>Click to edit Master title style</a:t>
            </a:r>
          </a:p>
        </p:txBody>
      </p:sp>
      <p:sp>
        <p:nvSpPr>
          <p:cNvPr id="3" name="Text Placeholder 2"/>
          <p:cNvSpPr>
            <a:spLocks noGrp="1"/>
          </p:cNvSpPr>
          <p:nvPr>
            <p:ph type="body" idx="1"/>
          </p:nvPr>
        </p:nvSpPr>
        <p:spPr>
          <a:xfrm>
            <a:off x="2600327" y="9301483"/>
            <a:ext cx="27980642" cy="4800598"/>
          </a:xfrm>
        </p:spPr>
        <p:txBody>
          <a:bodyPr anchor="b"/>
          <a:lstStyle>
            <a:defPPr>
              <a:defRPr kern="1200"/>
            </a:defPPr>
            <a:lvl1pPr marL="0" indent="0">
              <a:buNone/>
              <a:defRPr sz="5467">
                <a:solidFill>
                  <a:schemeClr val="tx1">
                    <a:tint val="75000"/>
                  </a:schemeClr>
                </a:solidFill>
              </a:defRPr>
            </a:lvl1pPr>
            <a:lvl2pPr marL="1253758" indent="0">
              <a:buNone/>
              <a:defRPr sz="4934">
                <a:solidFill>
                  <a:schemeClr val="tx1">
                    <a:tint val="75000"/>
                  </a:schemeClr>
                </a:solidFill>
              </a:defRPr>
            </a:lvl2pPr>
            <a:lvl3pPr marL="2507516" indent="0">
              <a:buNone/>
              <a:defRPr sz="4400">
                <a:solidFill>
                  <a:schemeClr val="tx1">
                    <a:tint val="75000"/>
                  </a:schemeClr>
                </a:solidFill>
              </a:defRPr>
            </a:lvl3pPr>
            <a:lvl4pPr marL="3761275" indent="0">
              <a:buNone/>
              <a:defRPr sz="3867">
                <a:solidFill>
                  <a:schemeClr val="tx1">
                    <a:tint val="75000"/>
                  </a:schemeClr>
                </a:solidFill>
              </a:defRPr>
            </a:lvl4pPr>
            <a:lvl5pPr marL="5015033" indent="0">
              <a:buNone/>
              <a:defRPr sz="3867">
                <a:solidFill>
                  <a:schemeClr val="tx1">
                    <a:tint val="75000"/>
                  </a:schemeClr>
                </a:solidFill>
              </a:defRPr>
            </a:lvl5pPr>
            <a:lvl6pPr marL="6268791" indent="0">
              <a:buNone/>
              <a:defRPr sz="3867">
                <a:solidFill>
                  <a:schemeClr val="tx1">
                    <a:tint val="75000"/>
                  </a:schemeClr>
                </a:solidFill>
              </a:defRPr>
            </a:lvl6pPr>
            <a:lvl7pPr marL="7522549" indent="0">
              <a:buNone/>
              <a:defRPr sz="3867">
                <a:solidFill>
                  <a:schemeClr val="tx1">
                    <a:tint val="75000"/>
                  </a:schemeClr>
                </a:solidFill>
              </a:defRPr>
            </a:lvl7pPr>
            <a:lvl8pPr marL="8776307" indent="0">
              <a:buNone/>
              <a:defRPr sz="3867">
                <a:solidFill>
                  <a:schemeClr val="tx1">
                    <a:tint val="75000"/>
                  </a:schemeClr>
                </a:solidFill>
              </a:defRPr>
            </a:lvl8pPr>
            <a:lvl9pPr marL="10030065" indent="0">
              <a:buNone/>
              <a:defRPr sz="3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5" name="Footer Placeholder 4"/>
          <p:cNvSpPr>
            <a:spLocks noGrp="1"/>
          </p:cNvSpPr>
          <p:nvPr>
            <p:ph type="ftr" sz="quarter" idx="11"/>
          </p:nvPr>
        </p:nvSpPr>
        <p:spPr/>
        <p:txBody>
          <a:bodyPr/>
          <a:lstStyle>
            <a:defPPr>
              <a:defRPr kern="1200"/>
            </a:defPPr>
          </a:lstStyle>
          <a:p>
            <a:endParaRPr lang="en-US"/>
          </a:p>
        </p:txBody>
      </p:sp>
      <p:sp>
        <p:nvSpPr>
          <p:cNvPr id="6" name="Slide Number Placeholder 5"/>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21498406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1645920" y="5120642"/>
            <a:ext cx="14538961" cy="14483082"/>
          </a:xfrm>
        </p:spPr>
        <p:txBody>
          <a:bodyPr/>
          <a:lstStyle>
            <a:defPPr>
              <a:defRPr kern="1200"/>
            </a:defPPr>
            <a:lvl1pPr>
              <a:defRPr sz="7667"/>
            </a:lvl1pPr>
            <a:lvl2pPr>
              <a:defRPr sz="6600"/>
            </a:lvl2pPr>
            <a:lvl3pPr>
              <a:defRPr sz="5467"/>
            </a:lvl3pPr>
            <a:lvl4pPr>
              <a:defRPr sz="4934"/>
            </a:lvl4pPr>
            <a:lvl5pPr>
              <a:defRPr sz="4934"/>
            </a:lvl5pPr>
            <a:lvl6pPr>
              <a:defRPr sz="4934"/>
            </a:lvl6pPr>
            <a:lvl7pPr>
              <a:defRPr sz="4934"/>
            </a:lvl7pPr>
            <a:lvl8pPr>
              <a:defRPr sz="4934"/>
            </a:lvl8pPr>
            <a:lvl9pPr>
              <a:defRPr sz="49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1" y="5120642"/>
            <a:ext cx="14538961" cy="14483082"/>
          </a:xfrm>
        </p:spPr>
        <p:txBody>
          <a:bodyPr/>
          <a:lstStyle>
            <a:defPPr>
              <a:defRPr kern="1200"/>
            </a:defPPr>
            <a:lvl1pPr>
              <a:defRPr sz="7667"/>
            </a:lvl1pPr>
            <a:lvl2pPr>
              <a:defRPr sz="6600"/>
            </a:lvl2pPr>
            <a:lvl3pPr>
              <a:defRPr sz="5467"/>
            </a:lvl3pPr>
            <a:lvl4pPr>
              <a:defRPr sz="4934"/>
            </a:lvl4pPr>
            <a:lvl5pPr>
              <a:defRPr sz="4934"/>
            </a:lvl5pPr>
            <a:lvl6pPr>
              <a:defRPr sz="4934"/>
            </a:lvl6pPr>
            <a:lvl7pPr>
              <a:defRPr sz="4934"/>
            </a:lvl7pPr>
            <a:lvl8pPr>
              <a:defRPr sz="4934"/>
            </a:lvl8pPr>
            <a:lvl9pPr>
              <a:defRPr sz="49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6" name="Footer Placeholder 5"/>
          <p:cNvSpPr>
            <a:spLocks noGrp="1"/>
          </p:cNvSpPr>
          <p:nvPr>
            <p:ph type="ftr" sz="quarter" idx="11"/>
          </p:nvPr>
        </p:nvSpPr>
        <p:spPr/>
        <p:txBody>
          <a:bodyPr/>
          <a:lstStyle>
            <a:defPPr>
              <a:defRPr kern="1200"/>
            </a:defPPr>
          </a:lstStyle>
          <a:p>
            <a:endParaRPr lang="en-US"/>
          </a:p>
        </p:txBody>
      </p:sp>
      <p:sp>
        <p:nvSpPr>
          <p:cNvPr id="7" name="Slide Number Placeholder 6"/>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25583277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1645920" y="4912362"/>
            <a:ext cx="14544677" cy="2047238"/>
          </a:xfrm>
        </p:spPr>
        <p:txBody>
          <a:bodyPr anchor="b"/>
          <a:lstStyle>
            <a:defPPr>
              <a:defRPr kern="1200"/>
            </a:defPPr>
            <a:lvl1pPr marL="0" indent="0">
              <a:buNone/>
              <a:defRPr sz="6600" b="1"/>
            </a:lvl1pPr>
            <a:lvl2pPr marL="1253758" indent="0">
              <a:buNone/>
              <a:defRPr sz="5467" b="1"/>
            </a:lvl2pPr>
            <a:lvl3pPr marL="2507516" indent="0">
              <a:buNone/>
              <a:defRPr sz="4934" b="1"/>
            </a:lvl3pPr>
            <a:lvl4pPr marL="3761275" indent="0">
              <a:buNone/>
              <a:defRPr sz="4400" b="1"/>
            </a:lvl4pPr>
            <a:lvl5pPr marL="5015033" indent="0">
              <a:buNone/>
              <a:defRPr sz="4400" b="1"/>
            </a:lvl5pPr>
            <a:lvl6pPr marL="6268791" indent="0">
              <a:buNone/>
              <a:defRPr sz="4400" b="1"/>
            </a:lvl6pPr>
            <a:lvl7pPr marL="7522549" indent="0">
              <a:buNone/>
              <a:defRPr sz="4400" b="1"/>
            </a:lvl7pPr>
            <a:lvl8pPr marL="8776307" indent="0">
              <a:buNone/>
              <a:defRPr sz="4400" b="1"/>
            </a:lvl8pPr>
            <a:lvl9pPr marL="10030065" indent="0">
              <a:buNone/>
              <a:defRPr sz="4400" b="1"/>
            </a:lvl9pPr>
          </a:lstStyle>
          <a:p>
            <a:pPr lvl="0"/>
            <a:r>
              <a:rPr lang="en-US"/>
              <a:t>Click to edit Master text styles</a:t>
            </a:r>
          </a:p>
        </p:txBody>
      </p:sp>
      <p:sp>
        <p:nvSpPr>
          <p:cNvPr id="4" name="Content Placeholder 3"/>
          <p:cNvSpPr>
            <a:spLocks noGrp="1"/>
          </p:cNvSpPr>
          <p:nvPr>
            <p:ph sz="half" idx="2"/>
          </p:nvPr>
        </p:nvSpPr>
        <p:spPr>
          <a:xfrm>
            <a:off x="1645920" y="6959600"/>
            <a:ext cx="14544677" cy="12644122"/>
          </a:xfrm>
        </p:spPr>
        <p:txBody>
          <a:bodyPr/>
          <a:lstStyle>
            <a:defPPr>
              <a:defRPr kern="1200"/>
            </a:defPPr>
            <a:lvl1pPr>
              <a:defRPr sz="6600"/>
            </a:lvl1pPr>
            <a:lvl2pPr>
              <a:defRPr sz="5467"/>
            </a:lvl2pPr>
            <a:lvl3pPr>
              <a:defRPr sz="4934"/>
            </a:lvl3pPr>
            <a:lvl4pPr>
              <a:defRPr sz="4400"/>
            </a:lvl4pPr>
            <a:lvl5pPr>
              <a:defRPr sz="4400"/>
            </a:lvl5pPr>
            <a:lvl6pPr>
              <a:defRPr sz="4400"/>
            </a:lvl6pPr>
            <a:lvl7pPr>
              <a:defRPr sz="4400"/>
            </a:lvl7pPr>
            <a:lvl8pPr>
              <a:defRPr sz="4400"/>
            </a:lvl8pPr>
            <a:lvl9pPr>
              <a:defRPr sz="4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1" y="4912362"/>
            <a:ext cx="14550389" cy="2047238"/>
          </a:xfrm>
        </p:spPr>
        <p:txBody>
          <a:bodyPr anchor="b"/>
          <a:lstStyle>
            <a:defPPr>
              <a:defRPr kern="1200"/>
            </a:defPPr>
            <a:lvl1pPr marL="0" indent="0">
              <a:buNone/>
              <a:defRPr sz="6600" b="1"/>
            </a:lvl1pPr>
            <a:lvl2pPr marL="1253758" indent="0">
              <a:buNone/>
              <a:defRPr sz="5467" b="1"/>
            </a:lvl2pPr>
            <a:lvl3pPr marL="2507516" indent="0">
              <a:buNone/>
              <a:defRPr sz="4934" b="1"/>
            </a:lvl3pPr>
            <a:lvl4pPr marL="3761275" indent="0">
              <a:buNone/>
              <a:defRPr sz="4400" b="1"/>
            </a:lvl4pPr>
            <a:lvl5pPr marL="5015033" indent="0">
              <a:buNone/>
              <a:defRPr sz="4400" b="1"/>
            </a:lvl5pPr>
            <a:lvl6pPr marL="6268791" indent="0">
              <a:buNone/>
              <a:defRPr sz="4400" b="1"/>
            </a:lvl6pPr>
            <a:lvl7pPr marL="7522549" indent="0">
              <a:buNone/>
              <a:defRPr sz="4400" b="1"/>
            </a:lvl7pPr>
            <a:lvl8pPr marL="8776307" indent="0">
              <a:buNone/>
              <a:defRPr sz="4400" b="1"/>
            </a:lvl8pPr>
            <a:lvl9pPr marL="10030065" indent="0">
              <a:buNone/>
              <a:defRPr sz="4400" b="1"/>
            </a:lvl9pPr>
          </a:lstStyle>
          <a:p>
            <a:pPr lvl="0"/>
            <a:r>
              <a:rPr lang="en-US"/>
              <a:t>Click to edit Master text styles</a:t>
            </a:r>
          </a:p>
        </p:txBody>
      </p:sp>
      <p:sp>
        <p:nvSpPr>
          <p:cNvPr id="6" name="Content Placeholder 5"/>
          <p:cNvSpPr>
            <a:spLocks noGrp="1"/>
          </p:cNvSpPr>
          <p:nvPr>
            <p:ph sz="quarter" idx="4"/>
          </p:nvPr>
        </p:nvSpPr>
        <p:spPr>
          <a:xfrm>
            <a:off x="16722091" y="6959600"/>
            <a:ext cx="14550389" cy="12644122"/>
          </a:xfrm>
        </p:spPr>
        <p:txBody>
          <a:bodyPr/>
          <a:lstStyle>
            <a:defPPr>
              <a:defRPr kern="1200"/>
            </a:defPPr>
            <a:lvl1pPr>
              <a:defRPr sz="6600"/>
            </a:lvl1pPr>
            <a:lvl2pPr>
              <a:defRPr sz="5467"/>
            </a:lvl2pPr>
            <a:lvl3pPr>
              <a:defRPr sz="4934"/>
            </a:lvl3pPr>
            <a:lvl4pPr>
              <a:defRPr sz="4400"/>
            </a:lvl4pPr>
            <a:lvl5pPr>
              <a:defRPr sz="4400"/>
            </a:lvl5pPr>
            <a:lvl6pPr>
              <a:defRPr sz="4400"/>
            </a:lvl6pPr>
            <a:lvl7pPr>
              <a:defRPr sz="4400"/>
            </a:lvl7pPr>
            <a:lvl8pPr>
              <a:defRPr sz="4400"/>
            </a:lvl8pPr>
            <a:lvl9pPr>
              <a:defRPr sz="4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8" name="Footer Placeholder 7"/>
          <p:cNvSpPr>
            <a:spLocks noGrp="1"/>
          </p:cNvSpPr>
          <p:nvPr>
            <p:ph type="ftr" sz="quarter" idx="11"/>
          </p:nvPr>
        </p:nvSpPr>
        <p:spPr/>
        <p:txBody>
          <a:bodyPr/>
          <a:lstStyle>
            <a:defPPr>
              <a:defRPr kern="1200"/>
            </a:defPPr>
          </a:lstStyle>
          <a:p>
            <a:endParaRPr lang="en-US"/>
          </a:p>
        </p:txBody>
      </p:sp>
      <p:sp>
        <p:nvSpPr>
          <p:cNvPr id="9" name="Slide Number Placeholder 8"/>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21340330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Date Placeholder 2"/>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4" name="Footer Placeholder 3"/>
          <p:cNvSpPr>
            <a:spLocks noGrp="1"/>
          </p:cNvSpPr>
          <p:nvPr>
            <p:ph type="ftr" sz="quarter" idx="11"/>
          </p:nvPr>
        </p:nvSpPr>
        <p:spPr/>
        <p:txBody>
          <a:bodyPr/>
          <a:lstStyle>
            <a:defPPr>
              <a:defRPr kern="1200"/>
            </a:defPPr>
          </a:lstStyle>
          <a:p>
            <a:endParaRPr lang="en-US"/>
          </a:p>
        </p:txBody>
      </p:sp>
      <p:sp>
        <p:nvSpPr>
          <p:cNvPr id="5" name="Slide Number Placeholder 4"/>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33351145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3" name="Footer Placeholder 2"/>
          <p:cNvSpPr>
            <a:spLocks noGrp="1"/>
          </p:cNvSpPr>
          <p:nvPr>
            <p:ph type="ftr" sz="quarter" idx="11"/>
          </p:nvPr>
        </p:nvSpPr>
        <p:spPr/>
        <p:txBody>
          <a:bodyPr/>
          <a:lstStyle>
            <a:defPPr>
              <a:defRPr kern="1200"/>
            </a:defPPr>
          </a:lstStyle>
          <a:p>
            <a:endParaRPr lang="en-US"/>
          </a:p>
        </p:txBody>
      </p:sp>
      <p:sp>
        <p:nvSpPr>
          <p:cNvPr id="4" name="Slide Number Placeholder 3"/>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39848147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5" y="873760"/>
            <a:ext cx="10829927" cy="3718560"/>
          </a:xfrm>
        </p:spPr>
        <p:txBody>
          <a:bodyPr anchor="b"/>
          <a:lstStyle>
            <a:defPPr>
              <a:defRPr kern="1200"/>
            </a:defPPr>
            <a:lvl1pPr algn="l">
              <a:defRPr sz="5467" b="1"/>
            </a:lvl1pPr>
          </a:lstStyle>
          <a:p>
            <a:r>
              <a:rPr lang="en-US"/>
              <a:t>Click to edit Master title style</a:t>
            </a:r>
          </a:p>
        </p:txBody>
      </p:sp>
      <p:sp>
        <p:nvSpPr>
          <p:cNvPr id="3" name="Content Placeholder 2"/>
          <p:cNvSpPr>
            <a:spLocks noGrp="1"/>
          </p:cNvSpPr>
          <p:nvPr>
            <p:ph idx="1"/>
          </p:nvPr>
        </p:nvSpPr>
        <p:spPr>
          <a:xfrm>
            <a:off x="12870179" y="873761"/>
            <a:ext cx="18402300" cy="18729961"/>
          </a:xfrm>
        </p:spPr>
        <p:txBody>
          <a:bodyPr/>
          <a:lstStyle>
            <a:defPPr>
              <a:defRPr kern="1200"/>
            </a:defPPr>
            <a:lvl1pPr>
              <a:defRPr sz="8800"/>
            </a:lvl1pPr>
            <a:lvl2pPr>
              <a:defRPr sz="7667"/>
            </a:lvl2pPr>
            <a:lvl3pPr>
              <a:defRPr sz="6600"/>
            </a:lvl3pPr>
            <a:lvl4pPr>
              <a:defRPr sz="5467"/>
            </a:lvl4pPr>
            <a:lvl5pPr>
              <a:defRPr sz="5467"/>
            </a:lvl5pPr>
            <a:lvl6pPr>
              <a:defRPr sz="5467"/>
            </a:lvl6pPr>
            <a:lvl7pPr>
              <a:defRPr sz="5467"/>
            </a:lvl7pPr>
            <a:lvl8pPr>
              <a:defRPr sz="5467"/>
            </a:lvl8pPr>
            <a:lvl9pPr>
              <a:defRPr sz="5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5" y="4592321"/>
            <a:ext cx="10829927" cy="15011402"/>
          </a:xfrm>
        </p:spPr>
        <p:txBody>
          <a:bodyPr/>
          <a:lstStyle>
            <a:defPPr>
              <a:defRPr kern="1200"/>
            </a:defPPr>
            <a:lvl1pPr marL="0" indent="0">
              <a:buNone/>
              <a:defRPr sz="3867"/>
            </a:lvl1pPr>
            <a:lvl2pPr marL="1253758" indent="0">
              <a:buNone/>
              <a:defRPr sz="3267"/>
            </a:lvl2pPr>
            <a:lvl3pPr marL="2507516" indent="0">
              <a:buNone/>
              <a:defRPr sz="2733"/>
            </a:lvl3pPr>
            <a:lvl4pPr marL="3761275" indent="0">
              <a:buNone/>
              <a:defRPr sz="2467"/>
            </a:lvl4pPr>
            <a:lvl5pPr marL="5015033" indent="0">
              <a:buNone/>
              <a:defRPr sz="2467"/>
            </a:lvl5pPr>
            <a:lvl6pPr marL="6268791" indent="0">
              <a:buNone/>
              <a:defRPr sz="2467"/>
            </a:lvl6pPr>
            <a:lvl7pPr marL="7522549" indent="0">
              <a:buNone/>
              <a:defRPr sz="2467"/>
            </a:lvl7pPr>
            <a:lvl8pPr marL="8776307" indent="0">
              <a:buNone/>
              <a:defRPr sz="2467"/>
            </a:lvl8pPr>
            <a:lvl9pPr marL="10030065" indent="0">
              <a:buNone/>
              <a:defRPr sz="2467"/>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6" name="Footer Placeholder 5"/>
          <p:cNvSpPr>
            <a:spLocks noGrp="1"/>
          </p:cNvSpPr>
          <p:nvPr>
            <p:ph type="ftr" sz="quarter" idx="11"/>
          </p:nvPr>
        </p:nvSpPr>
        <p:spPr/>
        <p:txBody>
          <a:bodyPr/>
          <a:lstStyle>
            <a:defPPr>
              <a:defRPr kern="1200"/>
            </a:defPPr>
          </a:lstStyle>
          <a:p>
            <a:endParaRPr lang="en-US"/>
          </a:p>
        </p:txBody>
      </p:sp>
      <p:sp>
        <p:nvSpPr>
          <p:cNvPr id="7" name="Slide Number Placeholder 6"/>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26364497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5361920"/>
            <a:ext cx="19751041" cy="1813562"/>
          </a:xfrm>
        </p:spPr>
        <p:txBody>
          <a:bodyPr anchor="b"/>
          <a:lstStyle>
            <a:defPPr>
              <a:defRPr kern="1200"/>
            </a:defPPr>
            <a:lvl1pPr algn="l">
              <a:defRPr sz="5467" b="1"/>
            </a:lvl1pPr>
          </a:lstStyle>
          <a:p>
            <a:r>
              <a:rPr lang="en-US"/>
              <a:t>Click to edit Master title style</a:t>
            </a:r>
          </a:p>
        </p:txBody>
      </p:sp>
      <p:sp>
        <p:nvSpPr>
          <p:cNvPr id="3" name="Picture Placeholder 2"/>
          <p:cNvSpPr>
            <a:spLocks noGrp="1"/>
          </p:cNvSpPr>
          <p:nvPr>
            <p:ph type="pic" idx="1"/>
          </p:nvPr>
        </p:nvSpPr>
        <p:spPr>
          <a:xfrm>
            <a:off x="6452237" y="1960881"/>
            <a:ext cx="19751041" cy="13167359"/>
          </a:xfrm>
        </p:spPr>
        <p:txBody>
          <a:bodyPr/>
          <a:lstStyle>
            <a:defPPr>
              <a:defRPr kern="1200"/>
            </a:defPPr>
            <a:lvl1pPr marL="0" indent="0">
              <a:buNone/>
              <a:defRPr sz="8800"/>
            </a:lvl1pPr>
            <a:lvl2pPr marL="1253758" indent="0">
              <a:buNone/>
              <a:defRPr sz="7667"/>
            </a:lvl2pPr>
            <a:lvl3pPr marL="2507516" indent="0">
              <a:buNone/>
              <a:defRPr sz="6600"/>
            </a:lvl3pPr>
            <a:lvl4pPr marL="3761275" indent="0">
              <a:buNone/>
              <a:defRPr sz="5467"/>
            </a:lvl4pPr>
            <a:lvl5pPr marL="5015033" indent="0">
              <a:buNone/>
              <a:defRPr sz="5467"/>
            </a:lvl5pPr>
            <a:lvl6pPr marL="6268791" indent="0">
              <a:buNone/>
              <a:defRPr sz="5467"/>
            </a:lvl6pPr>
            <a:lvl7pPr marL="7522549" indent="0">
              <a:buNone/>
              <a:defRPr sz="5467"/>
            </a:lvl7pPr>
            <a:lvl8pPr marL="8776307" indent="0">
              <a:buNone/>
              <a:defRPr sz="5467"/>
            </a:lvl8pPr>
            <a:lvl9pPr marL="10030065" indent="0">
              <a:buNone/>
              <a:defRPr sz="5467"/>
            </a:lvl9pPr>
          </a:lstStyle>
          <a:p>
            <a:endParaRPr lang="en-US"/>
          </a:p>
        </p:txBody>
      </p:sp>
      <p:sp>
        <p:nvSpPr>
          <p:cNvPr id="4" name="Text Placeholder 3"/>
          <p:cNvSpPr>
            <a:spLocks noGrp="1"/>
          </p:cNvSpPr>
          <p:nvPr>
            <p:ph type="body" sz="half" idx="2"/>
          </p:nvPr>
        </p:nvSpPr>
        <p:spPr>
          <a:xfrm>
            <a:off x="6452237" y="17175482"/>
            <a:ext cx="19751041" cy="2575558"/>
          </a:xfrm>
        </p:spPr>
        <p:txBody>
          <a:bodyPr/>
          <a:lstStyle>
            <a:defPPr>
              <a:defRPr kern="1200"/>
            </a:defPPr>
            <a:lvl1pPr marL="0" indent="0">
              <a:buNone/>
              <a:defRPr sz="3867"/>
            </a:lvl1pPr>
            <a:lvl2pPr marL="1253758" indent="0">
              <a:buNone/>
              <a:defRPr sz="3267"/>
            </a:lvl2pPr>
            <a:lvl3pPr marL="2507516" indent="0">
              <a:buNone/>
              <a:defRPr sz="2733"/>
            </a:lvl3pPr>
            <a:lvl4pPr marL="3761275" indent="0">
              <a:buNone/>
              <a:defRPr sz="2467"/>
            </a:lvl4pPr>
            <a:lvl5pPr marL="5015033" indent="0">
              <a:buNone/>
              <a:defRPr sz="2467"/>
            </a:lvl5pPr>
            <a:lvl6pPr marL="6268791" indent="0">
              <a:buNone/>
              <a:defRPr sz="2467"/>
            </a:lvl6pPr>
            <a:lvl7pPr marL="7522549" indent="0">
              <a:buNone/>
              <a:defRPr sz="2467"/>
            </a:lvl7pPr>
            <a:lvl8pPr marL="8776307" indent="0">
              <a:buNone/>
              <a:defRPr sz="2467"/>
            </a:lvl8pPr>
            <a:lvl9pPr marL="10030065" indent="0">
              <a:buNone/>
              <a:defRPr sz="2467"/>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a:defPPr>
          </a:lstStyle>
          <a:p>
            <a:fld id="{1D3EE5B7-680E-44FF-962F-3113FAB5030E}" type="datetimeFigureOut">
              <a:rPr lang="en-US" smtClean="0"/>
              <a:t>4/19/2022</a:t>
            </a:fld>
            <a:endParaRPr lang="en-US"/>
          </a:p>
        </p:txBody>
      </p:sp>
      <p:sp>
        <p:nvSpPr>
          <p:cNvPr id="6" name="Footer Placeholder 5"/>
          <p:cNvSpPr>
            <a:spLocks noGrp="1"/>
          </p:cNvSpPr>
          <p:nvPr>
            <p:ph type="ftr" sz="quarter" idx="11"/>
          </p:nvPr>
        </p:nvSpPr>
        <p:spPr/>
        <p:txBody>
          <a:bodyPr/>
          <a:lstStyle>
            <a:defPPr>
              <a:defRPr kern="1200"/>
            </a:defPPr>
          </a:lstStyle>
          <a:p>
            <a:endParaRPr lang="en-US"/>
          </a:p>
        </p:txBody>
      </p:sp>
      <p:sp>
        <p:nvSpPr>
          <p:cNvPr id="7" name="Slide Number Placeholder 6"/>
          <p:cNvSpPr>
            <a:spLocks noGrp="1"/>
          </p:cNvSpPr>
          <p:nvPr>
            <p:ph type="sldNum" sz="quarter" idx="12"/>
          </p:nvPr>
        </p:nvSpPr>
        <p:spPr/>
        <p:txBody>
          <a:bodyPr/>
          <a:lstStyle>
            <a:defPPr>
              <a:defRPr kern="1200"/>
            </a:defPPr>
          </a:lstStyle>
          <a:p>
            <a:fld id="{E7FB6C12-88B7-467E-AE43-45481E628990}" type="slidenum">
              <a:rPr lang="en-US" smtClean="0"/>
              <a:t>‹#›</a:t>
            </a:fld>
            <a:endParaRPr lang="en-US"/>
          </a:p>
        </p:txBody>
      </p:sp>
    </p:spTree>
    <p:extLst>
      <p:ext uri="{BB962C8B-B14F-4D97-AF65-F5344CB8AC3E}">
        <p14:creationId xmlns:p14="http://schemas.microsoft.com/office/powerpoint/2010/main" val="10966261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1" y="878842"/>
            <a:ext cx="29626558" cy="3657600"/>
          </a:xfrm>
          <a:prstGeom prst="rect">
            <a:avLst/>
          </a:prstGeom>
        </p:spPr>
        <p:txBody>
          <a:bodyPr vert="horz" lIns="376108" tIns="188056" rIns="376108" bIns="188056" rtlCol="0" anchor="ctr">
            <a:normAutofit/>
          </a:bodyPr>
          <a:lstStyle>
            <a:defPPr>
              <a:defRPr kern="1200"/>
            </a:defPPr>
          </a:lstStyle>
          <a:p>
            <a:r>
              <a:rPr lang="en-US"/>
              <a:t>Click to edit Master title style</a:t>
            </a:r>
          </a:p>
        </p:txBody>
      </p:sp>
      <p:sp>
        <p:nvSpPr>
          <p:cNvPr id="3" name="Text Placeholder 2"/>
          <p:cNvSpPr>
            <a:spLocks noGrp="1"/>
          </p:cNvSpPr>
          <p:nvPr>
            <p:ph type="body" idx="1"/>
          </p:nvPr>
        </p:nvSpPr>
        <p:spPr>
          <a:xfrm>
            <a:off x="1645921" y="5120642"/>
            <a:ext cx="29626558" cy="14483082"/>
          </a:xfrm>
          <a:prstGeom prst="rect">
            <a:avLst/>
          </a:prstGeom>
        </p:spPr>
        <p:txBody>
          <a:bodyPr vert="horz" lIns="376108" tIns="188056" rIns="376108" bIns="188056" rtlCol="0">
            <a:normAutofit/>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20340324"/>
            <a:ext cx="7680960" cy="1168400"/>
          </a:xfrm>
          <a:prstGeom prst="rect">
            <a:avLst/>
          </a:prstGeom>
        </p:spPr>
        <p:txBody>
          <a:bodyPr vert="horz" lIns="376108" tIns="188056" rIns="376108" bIns="188056" rtlCol="0" anchor="ctr"/>
          <a:lstStyle>
            <a:defPPr>
              <a:defRPr kern="1200"/>
            </a:defPPr>
            <a:lvl1pPr algn="l">
              <a:defRPr sz="3267">
                <a:solidFill>
                  <a:schemeClr val="tx1">
                    <a:tint val="75000"/>
                  </a:schemeClr>
                </a:solidFill>
              </a:defRPr>
            </a:lvl1pPr>
          </a:lstStyle>
          <a:p>
            <a:fld id="{1D3EE5B7-680E-44FF-962F-3113FAB5030E}" type="datetimeFigureOut">
              <a:rPr lang="en-US" smtClean="0"/>
              <a:t>4/19/2022</a:t>
            </a:fld>
            <a:endParaRPr lang="en-US"/>
          </a:p>
        </p:txBody>
      </p:sp>
      <p:sp>
        <p:nvSpPr>
          <p:cNvPr id="5" name="Footer Placeholder 4"/>
          <p:cNvSpPr>
            <a:spLocks noGrp="1"/>
          </p:cNvSpPr>
          <p:nvPr>
            <p:ph type="ftr" sz="quarter" idx="3"/>
          </p:nvPr>
        </p:nvSpPr>
        <p:spPr>
          <a:xfrm>
            <a:off x="11247121" y="20340324"/>
            <a:ext cx="10424160" cy="1168400"/>
          </a:xfrm>
          <a:prstGeom prst="rect">
            <a:avLst/>
          </a:prstGeom>
        </p:spPr>
        <p:txBody>
          <a:bodyPr vert="horz" lIns="376108" tIns="188056" rIns="376108" bIns="188056" rtlCol="0" anchor="ctr"/>
          <a:lstStyle>
            <a:defPPr>
              <a:defRPr kern="1200"/>
            </a:defPPr>
            <a:lvl1pPr algn="ctr">
              <a:defRPr sz="32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1" y="20340324"/>
            <a:ext cx="7680960" cy="1168400"/>
          </a:xfrm>
          <a:prstGeom prst="rect">
            <a:avLst/>
          </a:prstGeom>
        </p:spPr>
        <p:txBody>
          <a:bodyPr vert="horz" lIns="376108" tIns="188056" rIns="376108" bIns="188056" rtlCol="0" anchor="ctr"/>
          <a:lstStyle>
            <a:defPPr>
              <a:defRPr kern="1200"/>
            </a:defPPr>
            <a:lvl1pPr algn="r">
              <a:defRPr sz="3267">
                <a:solidFill>
                  <a:schemeClr val="tx1">
                    <a:tint val="75000"/>
                  </a:schemeClr>
                </a:solidFill>
              </a:defRPr>
            </a:lvl1pPr>
          </a:lstStyle>
          <a:p>
            <a:fld id="{E7FB6C12-88B7-467E-AE43-45481E628990}" type="slidenum">
              <a:rPr lang="en-US" smtClean="0"/>
              <a:t>‹#›</a:t>
            </a:fld>
            <a:endParaRPr lang="en-US"/>
          </a:p>
        </p:txBody>
      </p:sp>
      <p:pic>
        <p:nvPicPr>
          <p:cNvPr id="7" name="New picture"/>
          <p:cNvPicPr/>
          <p:nvPr/>
        </p:nvPicPr>
        <p:blipFill>
          <a:blip r:embed="rId13"/>
          <a:stretch>
            <a:fillRect/>
          </a:stretch>
        </p:blipFill>
        <p:spPr>
          <a:xfrm rot="16200000">
            <a:off x="-11506200" y="10972800"/>
            <a:ext cx="14274800" cy="4368800"/>
          </a:xfrm>
          <a:prstGeom prst="rect">
            <a:avLst/>
          </a:prstGeom>
        </p:spPr>
      </p:pic>
      <p:pic>
        <p:nvPicPr>
          <p:cNvPr id="8" name="New picture"/>
          <p:cNvPicPr/>
          <p:nvPr/>
        </p:nvPicPr>
        <p:blipFill>
          <a:blip r:embed="rId13"/>
          <a:stretch>
            <a:fillRect/>
          </a:stretch>
        </p:blipFill>
        <p:spPr>
          <a:xfrm rot="5400000">
            <a:off x="30149800" y="10972800"/>
            <a:ext cx="14274800" cy="4368800"/>
          </a:xfrm>
          <a:prstGeom prst="rect">
            <a:avLst/>
          </a:prstGeom>
        </p:spPr>
      </p:pic>
      <p:pic>
        <p:nvPicPr>
          <p:cNvPr id="9" name="New picture"/>
          <p:cNvPicPr/>
          <p:nvPr/>
        </p:nvPicPr>
        <p:blipFill>
          <a:blip r:embed="rId14"/>
          <a:stretch>
            <a:fillRect/>
          </a:stretch>
        </p:blipFill>
        <p:spPr>
          <a:xfrm>
            <a:off x="1473200" y="22453600"/>
            <a:ext cx="29972000" cy="1549400"/>
          </a:xfrm>
          <a:prstGeom prst="rect">
            <a:avLst/>
          </a:prstGeom>
        </p:spPr>
      </p:pic>
      <p:sp>
        <p:nvSpPr>
          <p:cNvPr id="10" name="New shape"/>
          <p:cNvSpPr/>
          <p:nvPr/>
        </p:nvSpPr>
        <p:spPr>
          <a:xfrm>
            <a:off x="1473200" y="23025100"/>
            <a:ext cx="164592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hypotheticalocean  Size: 36x24</a:t>
            </a:r>
          </a:p>
        </p:txBody>
      </p:sp>
    </p:spTree>
    <p:extLst>
      <p:ext uri="{BB962C8B-B14F-4D97-AF65-F5344CB8AC3E}">
        <p14:creationId xmlns:p14="http://schemas.microsoft.com/office/powerpoint/2010/main" val="265923289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defPPr>
        <a:defRPr kern="1200"/>
      </a:defPPr>
      <a:lvl1pPr algn="ctr" defTabSz="2507516" rtl="0" eaLnBrk="1" latinLnBrk="0" hangingPunct="1">
        <a:spcBef>
          <a:spcPct val="0"/>
        </a:spcBef>
        <a:buNone/>
        <a:defRPr sz="12067" kern="1200">
          <a:solidFill>
            <a:schemeClr val="tx1"/>
          </a:solidFill>
          <a:latin typeface="+mj-lt"/>
          <a:ea typeface="+mj-ea"/>
          <a:cs typeface="+mj-cs"/>
        </a:defRPr>
      </a:lvl1pPr>
    </p:titleStyle>
    <p:bodyStyle>
      <a:defPPr>
        <a:defRPr kern="1200"/>
      </a:defPPr>
      <a:lvl1pPr marL="940317" indent="-940317" algn="l" defTabSz="2507516"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358" indent="-783600" algn="l" defTabSz="2507516" rtl="0" eaLnBrk="1" latinLnBrk="0" hangingPunct="1">
        <a:spcBef>
          <a:spcPct val="20000"/>
        </a:spcBef>
        <a:buFont typeface="Arial" pitchFamily="34" charset="0"/>
        <a:buChar char="–"/>
        <a:defRPr sz="7667" kern="1200">
          <a:solidFill>
            <a:schemeClr val="tx1"/>
          </a:solidFill>
          <a:latin typeface="+mn-lt"/>
          <a:ea typeface="+mn-ea"/>
          <a:cs typeface="+mn-cs"/>
        </a:defRPr>
      </a:lvl2pPr>
      <a:lvl3pPr marL="3134395" indent="-626879" algn="l" defTabSz="2507516"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153"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4pPr>
      <a:lvl5pPr marL="5641911"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5pPr>
      <a:lvl6pPr marL="6895670"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6pPr>
      <a:lvl7pPr marL="8149428"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7pPr>
      <a:lvl8pPr marL="9403186"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8pPr>
      <a:lvl9pPr marL="10656944" indent="-626879" algn="l" defTabSz="2507516" rtl="0" eaLnBrk="1" latinLnBrk="0" hangingPunct="1">
        <a:spcBef>
          <a:spcPct val="20000"/>
        </a:spcBef>
        <a:buFont typeface="Arial" pitchFamily="34" charset="0"/>
        <a:buChar char="•"/>
        <a:defRPr sz="5467" kern="1200">
          <a:solidFill>
            <a:schemeClr val="tx1"/>
          </a:solidFill>
          <a:latin typeface="+mn-lt"/>
          <a:ea typeface="+mn-ea"/>
          <a:cs typeface="+mn-cs"/>
        </a:defRPr>
      </a:lvl9pPr>
    </p:bodyStyle>
    <p:otherStyle>
      <a:defPPr>
        <a:defRPr lang="en-US"/>
      </a:defPPr>
      <a:lvl1pPr marL="0" algn="l" defTabSz="2507516" rtl="0" eaLnBrk="1" latinLnBrk="0" hangingPunct="1">
        <a:defRPr sz="4934" kern="1200">
          <a:solidFill>
            <a:schemeClr val="tx1"/>
          </a:solidFill>
          <a:latin typeface="+mn-lt"/>
          <a:ea typeface="+mn-ea"/>
          <a:cs typeface="+mn-cs"/>
        </a:defRPr>
      </a:lvl1pPr>
      <a:lvl2pPr marL="1253758" algn="l" defTabSz="2507516" rtl="0" eaLnBrk="1" latinLnBrk="0" hangingPunct="1">
        <a:defRPr sz="4934" kern="1200">
          <a:solidFill>
            <a:schemeClr val="tx1"/>
          </a:solidFill>
          <a:latin typeface="+mn-lt"/>
          <a:ea typeface="+mn-ea"/>
          <a:cs typeface="+mn-cs"/>
        </a:defRPr>
      </a:lvl2pPr>
      <a:lvl3pPr marL="2507516" algn="l" defTabSz="2507516" rtl="0" eaLnBrk="1" latinLnBrk="0" hangingPunct="1">
        <a:defRPr sz="4934" kern="1200">
          <a:solidFill>
            <a:schemeClr val="tx1"/>
          </a:solidFill>
          <a:latin typeface="+mn-lt"/>
          <a:ea typeface="+mn-ea"/>
          <a:cs typeface="+mn-cs"/>
        </a:defRPr>
      </a:lvl3pPr>
      <a:lvl4pPr marL="3761275" algn="l" defTabSz="2507516" rtl="0" eaLnBrk="1" latinLnBrk="0" hangingPunct="1">
        <a:defRPr sz="4934" kern="1200">
          <a:solidFill>
            <a:schemeClr val="tx1"/>
          </a:solidFill>
          <a:latin typeface="+mn-lt"/>
          <a:ea typeface="+mn-ea"/>
          <a:cs typeface="+mn-cs"/>
        </a:defRPr>
      </a:lvl4pPr>
      <a:lvl5pPr marL="5015033" algn="l" defTabSz="2507516" rtl="0" eaLnBrk="1" latinLnBrk="0" hangingPunct="1">
        <a:defRPr sz="4934" kern="1200">
          <a:solidFill>
            <a:schemeClr val="tx1"/>
          </a:solidFill>
          <a:latin typeface="+mn-lt"/>
          <a:ea typeface="+mn-ea"/>
          <a:cs typeface="+mn-cs"/>
        </a:defRPr>
      </a:lvl5pPr>
      <a:lvl6pPr marL="6268791" algn="l" defTabSz="2507516" rtl="0" eaLnBrk="1" latinLnBrk="0" hangingPunct="1">
        <a:defRPr sz="4934" kern="1200">
          <a:solidFill>
            <a:schemeClr val="tx1"/>
          </a:solidFill>
          <a:latin typeface="+mn-lt"/>
          <a:ea typeface="+mn-ea"/>
          <a:cs typeface="+mn-cs"/>
        </a:defRPr>
      </a:lvl6pPr>
      <a:lvl7pPr marL="7522549" algn="l" defTabSz="2507516" rtl="0" eaLnBrk="1" latinLnBrk="0" hangingPunct="1">
        <a:defRPr sz="4934" kern="1200">
          <a:solidFill>
            <a:schemeClr val="tx1"/>
          </a:solidFill>
          <a:latin typeface="+mn-lt"/>
          <a:ea typeface="+mn-ea"/>
          <a:cs typeface="+mn-cs"/>
        </a:defRPr>
      </a:lvl7pPr>
      <a:lvl8pPr marL="8776307" algn="l" defTabSz="2507516" rtl="0" eaLnBrk="1" latinLnBrk="0" hangingPunct="1">
        <a:defRPr sz="4934" kern="1200">
          <a:solidFill>
            <a:schemeClr val="tx1"/>
          </a:solidFill>
          <a:latin typeface="+mn-lt"/>
          <a:ea typeface="+mn-ea"/>
          <a:cs typeface="+mn-cs"/>
        </a:defRPr>
      </a:lvl8pPr>
      <a:lvl9pPr marL="10030065" algn="l" defTabSz="2507516" rtl="0" eaLnBrk="1" latinLnBrk="0" hangingPunct="1">
        <a:defRPr sz="49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lowchart: Document 82">
            <a:extLst>
              <a:ext uri="{FF2B5EF4-FFF2-40B4-BE49-F238E27FC236}">
                <a16:creationId xmlns:a16="http://schemas.microsoft.com/office/drawing/2014/main" id="{9506B23D-2671-47D8-9827-6B9C0D7F1E72}"/>
              </a:ext>
            </a:extLst>
          </p:cNvPr>
          <p:cNvSpPr>
            <a:spLocks/>
          </p:cNvSpPr>
          <p:nvPr/>
        </p:nvSpPr>
        <p:spPr>
          <a:xfrm rot="10800000" flipH="1">
            <a:off x="-36794" y="3574017"/>
            <a:ext cx="33019996" cy="1148820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760"/>
              <a:gd name="connsiteX1" fmla="*/ 21600 w 21600"/>
              <a:gd name="connsiteY1" fmla="*/ 0 h 21760"/>
              <a:gd name="connsiteX2" fmla="*/ 21600 w 21600"/>
              <a:gd name="connsiteY2" fmla="*/ 17322 h 21760"/>
              <a:gd name="connsiteX3" fmla="*/ 0 w 21600"/>
              <a:gd name="connsiteY3" fmla="*/ 20667 h 21760"/>
              <a:gd name="connsiteX4" fmla="*/ 0 w 21600"/>
              <a:gd name="connsiteY4" fmla="*/ 0 h 21760"/>
              <a:gd name="connsiteX0" fmla="*/ 0 w 21600"/>
              <a:gd name="connsiteY0" fmla="*/ 0 h 21205"/>
              <a:gd name="connsiteX1" fmla="*/ 21600 w 21600"/>
              <a:gd name="connsiteY1" fmla="*/ 0 h 21205"/>
              <a:gd name="connsiteX2" fmla="*/ 21600 w 21600"/>
              <a:gd name="connsiteY2" fmla="*/ 17322 h 21205"/>
              <a:gd name="connsiteX3" fmla="*/ 0 w 21600"/>
              <a:gd name="connsiteY3" fmla="*/ 20667 h 21205"/>
              <a:gd name="connsiteX4" fmla="*/ 0 w 21600"/>
              <a:gd name="connsiteY4" fmla="*/ 0 h 21205"/>
              <a:gd name="connsiteX0" fmla="*/ 0 w 21600"/>
              <a:gd name="connsiteY0" fmla="*/ 0 h 21162"/>
              <a:gd name="connsiteX1" fmla="*/ 21600 w 21600"/>
              <a:gd name="connsiteY1" fmla="*/ 0 h 21162"/>
              <a:gd name="connsiteX2" fmla="*/ 21600 w 21600"/>
              <a:gd name="connsiteY2" fmla="*/ 17322 h 21162"/>
              <a:gd name="connsiteX3" fmla="*/ 0 w 21600"/>
              <a:gd name="connsiteY3" fmla="*/ 20667 h 21162"/>
              <a:gd name="connsiteX4" fmla="*/ 0 w 21600"/>
              <a:gd name="connsiteY4" fmla="*/ 0 h 21162"/>
              <a:gd name="connsiteX0" fmla="*/ 0 w 21600"/>
              <a:gd name="connsiteY0" fmla="*/ 0 h 21809"/>
              <a:gd name="connsiteX1" fmla="*/ 21600 w 21600"/>
              <a:gd name="connsiteY1" fmla="*/ 0 h 21809"/>
              <a:gd name="connsiteX2" fmla="*/ 21600 w 21600"/>
              <a:gd name="connsiteY2" fmla="*/ 17322 h 21809"/>
              <a:gd name="connsiteX3" fmla="*/ 0 w 21600"/>
              <a:gd name="connsiteY3" fmla="*/ 20667 h 21809"/>
              <a:gd name="connsiteX4" fmla="*/ 0 w 21600"/>
              <a:gd name="connsiteY4" fmla="*/ 0 h 21809"/>
              <a:gd name="connsiteX0" fmla="*/ 0 w 21600"/>
              <a:gd name="connsiteY0" fmla="*/ 0 h 21616"/>
              <a:gd name="connsiteX1" fmla="*/ 21600 w 21600"/>
              <a:gd name="connsiteY1" fmla="*/ 0 h 21616"/>
              <a:gd name="connsiteX2" fmla="*/ 21600 w 21600"/>
              <a:gd name="connsiteY2" fmla="*/ 17322 h 21616"/>
              <a:gd name="connsiteX3" fmla="*/ 0 w 21600"/>
              <a:gd name="connsiteY3" fmla="*/ 20667 h 21616"/>
              <a:gd name="connsiteX4" fmla="*/ 0 w 21600"/>
              <a:gd name="connsiteY4" fmla="*/ 0 h 21616"/>
              <a:gd name="connsiteX0" fmla="*/ 0 w 21600"/>
              <a:gd name="connsiteY0" fmla="*/ 0 h 21248"/>
              <a:gd name="connsiteX1" fmla="*/ 21600 w 21600"/>
              <a:gd name="connsiteY1" fmla="*/ 0 h 21248"/>
              <a:gd name="connsiteX2" fmla="*/ 21600 w 21600"/>
              <a:gd name="connsiteY2" fmla="*/ 17322 h 21248"/>
              <a:gd name="connsiteX3" fmla="*/ 0 w 21600"/>
              <a:gd name="connsiteY3" fmla="*/ 20667 h 21248"/>
              <a:gd name="connsiteX4" fmla="*/ 0 w 21600"/>
              <a:gd name="connsiteY4" fmla="*/ 0 h 21248"/>
              <a:gd name="connsiteX0" fmla="*/ 0 w 21600"/>
              <a:gd name="connsiteY0" fmla="*/ 0 h 21809"/>
              <a:gd name="connsiteX1" fmla="*/ 21600 w 21600"/>
              <a:gd name="connsiteY1" fmla="*/ 0 h 21809"/>
              <a:gd name="connsiteX2" fmla="*/ 21600 w 21600"/>
              <a:gd name="connsiteY2" fmla="*/ 17322 h 21809"/>
              <a:gd name="connsiteX3" fmla="*/ 0 w 21600"/>
              <a:gd name="connsiteY3" fmla="*/ 20667 h 21809"/>
              <a:gd name="connsiteX4" fmla="*/ 0 w 21600"/>
              <a:gd name="connsiteY4" fmla="*/ 0 h 21809"/>
              <a:gd name="connsiteX0" fmla="*/ 0 w 21600"/>
              <a:gd name="connsiteY0" fmla="*/ 0 h 21428"/>
              <a:gd name="connsiteX1" fmla="*/ 21600 w 21600"/>
              <a:gd name="connsiteY1" fmla="*/ 0 h 21428"/>
              <a:gd name="connsiteX2" fmla="*/ 21600 w 21600"/>
              <a:gd name="connsiteY2" fmla="*/ 17322 h 21428"/>
              <a:gd name="connsiteX3" fmla="*/ 0 w 21600"/>
              <a:gd name="connsiteY3" fmla="*/ 20667 h 21428"/>
              <a:gd name="connsiteX4" fmla="*/ 0 w 21600"/>
              <a:gd name="connsiteY4" fmla="*/ 0 h 21428"/>
              <a:gd name="connsiteX0" fmla="*/ 0 w 21600"/>
              <a:gd name="connsiteY0" fmla="*/ 0 h 21760"/>
              <a:gd name="connsiteX1" fmla="*/ 21600 w 21600"/>
              <a:gd name="connsiteY1" fmla="*/ 0 h 21760"/>
              <a:gd name="connsiteX2" fmla="*/ 21600 w 21600"/>
              <a:gd name="connsiteY2" fmla="*/ 17322 h 21760"/>
              <a:gd name="connsiteX3" fmla="*/ 0 w 21600"/>
              <a:gd name="connsiteY3" fmla="*/ 20667 h 21760"/>
              <a:gd name="connsiteX4" fmla="*/ 0 w 21600"/>
              <a:gd name="connsiteY4" fmla="*/ 0 h 2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760">
                <a:moveTo>
                  <a:pt x="0" y="0"/>
                </a:moveTo>
                <a:lnTo>
                  <a:pt x="21600" y="0"/>
                </a:lnTo>
                <a:lnTo>
                  <a:pt x="21600" y="17322"/>
                </a:lnTo>
                <a:cubicBezTo>
                  <a:pt x="10800" y="17322"/>
                  <a:pt x="6101" y="24416"/>
                  <a:pt x="0" y="20667"/>
                </a:cubicBezTo>
                <a:lnTo>
                  <a:pt x="0" y="0"/>
                </a:lnTo>
                <a:close/>
              </a:path>
            </a:pathLst>
          </a:custGeom>
          <a:solidFill>
            <a:srgbClr val="23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3524" dirty="0"/>
          </a:p>
        </p:txBody>
      </p:sp>
      <p:grpSp>
        <p:nvGrpSpPr>
          <p:cNvPr id="6" name="Group 5">
            <a:extLst>
              <a:ext uri="{FF2B5EF4-FFF2-40B4-BE49-F238E27FC236}">
                <a16:creationId xmlns:a16="http://schemas.microsoft.com/office/drawing/2014/main" id="{96C5F811-A1D0-4990-9584-09BDCFDBAD6F}"/>
              </a:ext>
            </a:extLst>
          </p:cNvPr>
          <p:cNvGrpSpPr>
            <a:grpSpLocks noGrp="1" noUngrp="1" noRot="1" noMove="1" noResize="1"/>
          </p:cNvGrpSpPr>
          <p:nvPr/>
        </p:nvGrpSpPr>
        <p:grpSpPr>
          <a:xfrm>
            <a:off x="-178678" y="3416645"/>
            <a:ext cx="33165080" cy="18547697"/>
            <a:chOff x="-178672" y="3538536"/>
            <a:chExt cx="33165080" cy="18547697"/>
          </a:xfrm>
        </p:grpSpPr>
        <p:grpSp>
          <p:nvGrpSpPr>
            <p:cNvPr id="8" name="Group 7">
              <a:extLst>
                <a:ext uri="{FF2B5EF4-FFF2-40B4-BE49-F238E27FC236}">
                  <a16:creationId xmlns:a16="http://schemas.microsoft.com/office/drawing/2014/main" id="{4885286F-B77A-4AB2-8C55-75DFDA1BC2B9}"/>
                </a:ext>
              </a:extLst>
            </p:cNvPr>
            <p:cNvGrpSpPr>
              <a:grpSpLocks noGrp="1" noUngrp="1" noRot="1" noMove="1" noResize="1"/>
            </p:cNvGrpSpPr>
            <p:nvPr/>
          </p:nvGrpSpPr>
          <p:grpSpPr>
            <a:xfrm>
              <a:off x="-119385" y="3538536"/>
              <a:ext cx="33105793" cy="18547697"/>
              <a:chOff x="53404" y="3588835"/>
              <a:chExt cx="33449857" cy="18375333"/>
            </a:xfrm>
          </p:grpSpPr>
          <p:sp>
            <p:nvSpPr>
              <p:cNvPr id="35" name="Flowchart: Document 34"/>
              <p:cNvSpPr>
                <a:spLocks noGrp="1" noRot="1" noMove="1" noResize="1" noEditPoints="1" noAdjustHandles="1" noChangeArrowheads="1" noChangeShapeType="1"/>
              </p:cNvSpPr>
              <p:nvPr/>
            </p:nvSpPr>
            <p:spPr>
              <a:xfrm rot="10800000">
                <a:off x="581627" y="3588835"/>
                <a:ext cx="32918394" cy="11474916"/>
              </a:xfrm>
              <a:prstGeom prst="flowChartDocument">
                <a:avLst/>
              </a:prstGeom>
              <a:solidFill>
                <a:srgbClr val="8CD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3524"/>
              </a:p>
            </p:txBody>
          </p:sp>
          <p:sp>
            <p:nvSpPr>
              <p:cNvPr id="38" name="Flowchart: Document 37"/>
              <p:cNvSpPr>
                <a:spLocks noGrp="1" noRot="1" noMove="1" noResize="1" noEditPoints="1" noAdjustHandles="1" noChangeArrowheads="1" noChangeShapeType="1"/>
              </p:cNvSpPr>
              <p:nvPr/>
            </p:nvSpPr>
            <p:spPr>
              <a:xfrm rot="10800000">
                <a:off x="581627" y="3865889"/>
                <a:ext cx="32918400" cy="11297757"/>
              </a:xfrm>
              <a:prstGeom prst="flowChartDocument">
                <a:avLst/>
              </a:prstGeom>
              <a:solidFill>
                <a:srgbClr val="23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3524" dirty="0"/>
              </a:p>
            </p:txBody>
          </p:sp>
          <p:sp>
            <p:nvSpPr>
              <p:cNvPr id="56" name="Rectangle 55"/>
              <p:cNvSpPr>
                <a:spLocks/>
              </p:cNvSpPr>
              <p:nvPr/>
            </p:nvSpPr>
            <p:spPr>
              <a:xfrm>
                <a:off x="53404" y="21510267"/>
                <a:ext cx="33377370" cy="453901"/>
              </a:xfrm>
              <a:prstGeom prst="rect">
                <a:avLst/>
              </a:prstGeom>
              <a:solidFill>
                <a:srgbClr val="23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3524" dirty="0"/>
              </a:p>
            </p:txBody>
          </p:sp>
          <p:cxnSp>
            <p:nvCxnSpPr>
              <p:cNvPr id="57" name="Straight Connector 56"/>
              <p:cNvCxnSpPr>
                <a:cxnSpLocks/>
              </p:cNvCxnSpPr>
              <p:nvPr/>
            </p:nvCxnSpPr>
            <p:spPr>
              <a:xfrm flipV="1">
                <a:off x="57188" y="21656826"/>
                <a:ext cx="33446073" cy="34103"/>
              </a:xfrm>
              <a:prstGeom prst="line">
                <a:avLst/>
              </a:prstGeom>
              <a:ln w="254000">
                <a:solidFill>
                  <a:srgbClr val="8CD23C"/>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6E27E94C-223E-4B8B-8E1F-E5BC7692BD14}"/>
                </a:ext>
              </a:extLst>
            </p:cNvPr>
            <p:cNvSpPr>
              <a:spLocks/>
            </p:cNvSpPr>
            <p:nvPr/>
          </p:nvSpPr>
          <p:spPr>
            <a:xfrm>
              <a:off x="-178672" y="4977934"/>
              <a:ext cx="33161874" cy="16779991"/>
            </a:xfrm>
            <a:custGeom>
              <a:avLst/>
              <a:gdLst>
                <a:gd name="connsiteX0" fmla="*/ 0 w 33048946"/>
                <a:gd name="connsiteY0" fmla="*/ 0 h 16191701"/>
                <a:gd name="connsiteX1" fmla="*/ 33048946 w 33048946"/>
                <a:gd name="connsiteY1" fmla="*/ 0 h 16191701"/>
                <a:gd name="connsiteX2" fmla="*/ 33048946 w 33048946"/>
                <a:gd name="connsiteY2" fmla="*/ 16191701 h 16191701"/>
                <a:gd name="connsiteX3" fmla="*/ 0 w 33048946"/>
                <a:gd name="connsiteY3" fmla="*/ 16191701 h 16191701"/>
                <a:gd name="connsiteX4" fmla="*/ 0 w 33048946"/>
                <a:gd name="connsiteY4" fmla="*/ 0 h 16191701"/>
                <a:gd name="connsiteX0" fmla="*/ 144379 w 33048946"/>
                <a:gd name="connsiteY0" fmla="*/ 0 h 16191701"/>
                <a:gd name="connsiteX1" fmla="*/ 33048946 w 33048946"/>
                <a:gd name="connsiteY1" fmla="*/ 0 h 16191701"/>
                <a:gd name="connsiteX2" fmla="*/ 33048946 w 33048946"/>
                <a:gd name="connsiteY2" fmla="*/ 16191701 h 16191701"/>
                <a:gd name="connsiteX3" fmla="*/ 0 w 33048946"/>
                <a:gd name="connsiteY3" fmla="*/ 16191701 h 16191701"/>
                <a:gd name="connsiteX4" fmla="*/ 144379 w 33048946"/>
                <a:gd name="connsiteY4" fmla="*/ 0 h 16191701"/>
                <a:gd name="connsiteX0" fmla="*/ 48126 w 33048946"/>
                <a:gd name="connsiteY0" fmla="*/ 0 h 16191701"/>
                <a:gd name="connsiteX1" fmla="*/ 33048946 w 33048946"/>
                <a:gd name="connsiteY1" fmla="*/ 0 h 16191701"/>
                <a:gd name="connsiteX2" fmla="*/ 33048946 w 33048946"/>
                <a:gd name="connsiteY2" fmla="*/ 16191701 h 16191701"/>
                <a:gd name="connsiteX3" fmla="*/ 0 w 33048946"/>
                <a:gd name="connsiteY3" fmla="*/ 16191701 h 16191701"/>
                <a:gd name="connsiteX4" fmla="*/ 48126 w 33048946"/>
                <a:gd name="connsiteY4" fmla="*/ 0 h 16191701"/>
                <a:gd name="connsiteX0" fmla="*/ 48126 w 33048946"/>
                <a:gd name="connsiteY0" fmla="*/ 278063 h 16469764"/>
                <a:gd name="connsiteX1" fmla="*/ 33048946 w 33048946"/>
                <a:gd name="connsiteY1" fmla="*/ 278063 h 16469764"/>
                <a:gd name="connsiteX2" fmla="*/ 33048946 w 33048946"/>
                <a:gd name="connsiteY2" fmla="*/ 16469764 h 16469764"/>
                <a:gd name="connsiteX3" fmla="*/ 0 w 33048946"/>
                <a:gd name="connsiteY3" fmla="*/ 16469764 h 16469764"/>
                <a:gd name="connsiteX4" fmla="*/ 48126 w 33048946"/>
                <a:gd name="connsiteY4" fmla="*/ 278063 h 16469764"/>
                <a:gd name="connsiteX0" fmla="*/ 48126 w 33048946"/>
                <a:gd name="connsiteY0" fmla="*/ 203304 h 16395005"/>
                <a:gd name="connsiteX1" fmla="*/ 33048946 w 33048946"/>
                <a:gd name="connsiteY1" fmla="*/ 203304 h 16395005"/>
                <a:gd name="connsiteX2" fmla="*/ 33048946 w 33048946"/>
                <a:gd name="connsiteY2" fmla="*/ 16395005 h 16395005"/>
                <a:gd name="connsiteX3" fmla="*/ 0 w 33048946"/>
                <a:gd name="connsiteY3" fmla="*/ 16395005 h 16395005"/>
                <a:gd name="connsiteX4" fmla="*/ 48126 w 33048946"/>
                <a:gd name="connsiteY4" fmla="*/ 203304 h 16395005"/>
                <a:gd name="connsiteX0" fmla="*/ 48126 w 33048946"/>
                <a:gd name="connsiteY0" fmla="*/ 555642 h 16747343"/>
                <a:gd name="connsiteX1" fmla="*/ 33048946 w 33048946"/>
                <a:gd name="connsiteY1" fmla="*/ 555642 h 16747343"/>
                <a:gd name="connsiteX2" fmla="*/ 33048946 w 33048946"/>
                <a:gd name="connsiteY2" fmla="*/ 16747343 h 16747343"/>
                <a:gd name="connsiteX3" fmla="*/ 0 w 33048946"/>
                <a:gd name="connsiteY3" fmla="*/ 16747343 h 16747343"/>
                <a:gd name="connsiteX4" fmla="*/ 48126 w 33048946"/>
                <a:gd name="connsiteY4" fmla="*/ 555642 h 16747343"/>
                <a:gd name="connsiteX0" fmla="*/ 48126 w 33048946"/>
                <a:gd name="connsiteY0" fmla="*/ 411759 h 16603460"/>
                <a:gd name="connsiteX1" fmla="*/ 33048946 w 33048946"/>
                <a:gd name="connsiteY1" fmla="*/ 411759 h 16603460"/>
                <a:gd name="connsiteX2" fmla="*/ 33048946 w 33048946"/>
                <a:gd name="connsiteY2" fmla="*/ 16603460 h 16603460"/>
                <a:gd name="connsiteX3" fmla="*/ 0 w 33048946"/>
                <a:gd name="connsiteY3" fmla="*/ 16603460 h 16603460"/>
                <a:gd name="connsiteX4" fmla="*/ 48126 w 33048946"/>
                <a:gd name="connsiteY4" fmla="*/ 411759 h 16603460"/>
                <a:gd name="connsiteX0" fmla="*/ 96252 w 33048946"/>
                <a:gd name="connsiteY0" fmla="*/ 467390 h 16225955"/>
                <a:gd name="connsiteX1" fmla="*/ 33048946 w 33048946"/>
                <a:gd name="connsiteY1" fmla="*/ 34254 h 16225955"/>
                <a:gd name="connsiteX2" fmla="*/ 33048946 w 33048946"/>
                <a:gd name="connsiteY2" fmla="*/ 16225955 h 16225955"/>
                <a:gd name="connsiteX3" fmla="*/ 0 w 33048946"/>
                <a:gd name="connsiteY3" fmla="*/ 16225955 h 16225955"/>
                <a:gd name="connsiteX4" fmla="*/ 96252 w 33048946"/>
                <a:gd name="connsiteY4" fmla="*/ 467390 h 16225955"/>
                <a:gd name="connsiteX0" fmla="*/ 96252 w 33048946"/>
                <a:gd name="connsiteY0" fmla="*/ 815860 h 16574425"/>
                <a:gd name="connsiteX1" fmla="*/ 33048946 w 33048946"/>
                <a:gd name="connsiteY1" fmla="*/ 382724 h 16574425"/>
                <a:gd name="connsiteX2" fmla="*/ 33048946 w 33048946"/>
                <a:gd name="connsiteY2" fmla="*/ 16574425 h 16574425"/>
                <a:gd name="connsiteX3" fmla="*/ 0 w 33048946"/>
                <a:gd name="connsiteY3" fmla="*/ 16574425 h 16574425"/>
                <a:gd name="connsiteX4" fmla="*/ 96252 w 33048946"/>
                <a:gd name="connsiteY4" fmla="*/ 815860 h 16574425"/>
                <a:gd name="connsiteX0" fmla="*/ 96252 w 33048946"/>
                <a:gd name="connsiteY0" fmla="*/ 752109 h 16895684"/>
                <a:gd name="connsiteX1" fmla="*/ 33048946 w 33048946"/>
                <a:gd name="connsiteY1" fmla="*/ 703983 h 16895684"/>
                <a:gd name="connsiteX2" fmla="*/ 33048946 w 33048946"/>
                <a:gd name="connsiteY2" fmla="*/ 16895684 h 16895684"/>
                <a:gd name="connsiteX3" fmla="*/ 0 w 33048946"/>
                <a:gd name="connsiteY3" fmla="*/ 16895684 h 16895684"/>
                <a:gd name="connsiteX4" fmla="*/ 96252 w 33048946"/>
                <a:gd name="connsiteY4" fmla="*/ 752109 h 16895684"/>
                <a:gd name="connsiteX0" fmla="*/ 96252 w 33048946"/>
                <a:gd name="connsiteY0" fmla="*/ 513515 h 16657090"/>
                <a:gd name="connsiteX1" fmla="*/ 33048946 w 33048946"/>
                <a:gd name="connsiteY1" fmla="*/ 465389 h 16657090"/>
                <a:gd name="connsiteX2" fmla="*/ 33048946 w 33048946"/>
                <a:gd name="connsiteY2" fmla="*/ 16657090 h 16657090"/>
                <a:gd name="connsiteX3" fmla="*/ 0 w 33048946"/>
                <a:gd name="connsiteY3" fmla="*/ 16657090 h 16657090"/>
                <a:gd name="connsiteX4" fmla="*/ 96252 w 33048946"/>
                <a:gd name="connsiteY4" fmla="*/ 513515 h 16657090"/>
                <a:gd name="connsiteX0" fmla="*/ 96252 w 33097072"/>
                <a:gd name="connsiteY0" fmla="*/ 519771 h 16663346"/>
                <a:gd name="connsiteX1" fmla="*/ 33097072 w 33097072"/>
                <a:gd name="connsiteY1" fmla="*/ 423519 h 16663346"/>
                <a:gd name="connsiteX2" fmla="*/ 33048946 w 33097072"/>
                <a:gd name="connsiteY2" fmla="*/ 16663346 h 16663346"/>
                <a:gd name="connsiteX3" fmla="*/ 0 w 33097072"/>
                <a:gd name="connsiteY3" fmla="*/ 16663346 h 16663346"/>
                <a:gd name="connsiteX4" fmla="*/ 96252 w 33097072"/>
                <a:gd name="connsiteY4" fmla="*/ 519771 h 16663346"/>
                <a:gd name="connsiteX0" fmla="*/ 96252 w 33097072"/>
                <a:gd name="connsiteY0" fmla="*/ 763218 h 16906793"/>
                <a:gd name="connsiteX1" fmla="*/ 33097072 w 33097072"/>
                <a:gd name="connsiteY1" fmla="*/ 666966 h 16906793"/>
                <a:gd name="connsiteX2" fmla="*/ 33048946 w 33097072"/>
                <a:gd name="connsiteY2" fmla="*/ 16906793 h 16906793"/>
                <a:gd name="connsiteX3" fmla="*/ 0 w 33097072"/>
                <a:gd name="connsiteY3" fmla="*/ 16906793 h 16906793"/>
                <a:gd name="connsiteX4" fmla="*/ 96252 w 33097072"/>
                <a:gd name="connsiteY4" fmla="*/ 763218 h 16906793"/>
                <a:gd name="connsiteX0" fmla="*/ 96252 w 33097072"/>
                <a:gd name="connsiteY0" fmla="*/ 96252 h 16239827"/>
                <a:gd name="connsiteX1" fmla="*/ 33097072 w 33097072"/>
                <a:gd name="connsiteY1" fmla="*/ 0 h 16239827"/>
                <a:gd name="connsiteX2" fmla="*/ 33048946 w 33097072"/>
                <a:gd name="connsiteY2" fmla="*/ 16239827 h 16239827"/>
                <a:gd name="connsiteX3" fmla="*/ 0 w 33097072"/>
                <a:gd name="connsiteY3" fmla="*/ 16239827 h 16239827"/>
                <a:gd name="connsiteX4" fmla="*/ 96252 w 33097072"/>
                <a:gd name="connsiteY4" fmla="*/ 96252 h 16239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7072" h="16239827">
                  <a:moveTo>
                    <a:pt x="96252" y="96252"/>
                  </a:moveTo>
                  <a:lnTo>
                    <a:pt x="33097072" y="0"/>
                  </a:lnTo>
                  <a:lnTo>
                    <a:pt x="33048946" y="16239827"/>
                  </a:lnTo>
                  <a:lnTo>
                    <a:pt x="0" y="16239827"/>
                  </a:lnTo>
                  <a:lnTo>
                    <a:pt x="96252" y="96252"/>
                  </a:lnTo>
                  <a:close/>
                </a:path>
              </a:pathLst>
            </a:custGeom>
            <a:gradFill>
              <a:gsLst>
                <a:gs pos="0">
                  <a:schemeClr val="bg1"/>
                </a:gs>
                <a:gs pos="100000">
                  <a:srgbClr val="D1F2F7"/>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 Placeholder 5">
            <a:extLst>
              <a:ext uri="{FF2B5EF4-FFF2-40B4-BE49-F238E27FC236}">
                <a16:creationId xmlns:a16="http://schemas.microsoft.com/office/drawing/2014/main" id="{B2C25681-95AF-45D0-852E-DC3E00E2FDFE}"/>
              </a:ext>
            </a:extLst>
          </p:cNvPr>
          <p:cNvSpPr txBox="1"/>
          <p:nvPr/>
        </p:nvSpPr>
        <p:spPr>
          <a:xfrm>
            <a:off x="7643297" y="623750"/>
            <a:ext cx="19389738" cy="2012974"/>
          </a:xfrm>
          <a:prstGeom prst="rect">
            <a:avLst/>
          </a:prstGeom>
        </p:spPr>
        <p:txBody>
          <a:bodyPr lIns="0" tIns="0" rIns="0" bIns="0" anchor="t">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2507516">
              <a:spcBef>
                <a:spcPct val="20000"/>
              </a:spcBef>
              <a:defRPr/>
            </a:pPr>
            <a:r>
              <a:rPr lang="en-US" sz="5700" dirty="0">
                <a:solidFill>
                  <a:srgbClr val="235078"/>
                </a:solidFill>
                <a:latin typeface="Libre Baskerville"/>
              </a:rPr>
              <a:t>Seasonal Variation in the Biomechanical Properties of American Beachgrass</a:t>
            </a:r>
            <a:endParaRPr lang="en-US" sz="5700" i="1" dirty="0">
              <a:solidFill>
                <a:srgbClr val="235078"/>
              </a:solidFill>
              <a:latin typeface="Libre Baskerville"/>
            </a:endParaRPr>
          </a:p>
        </p:txBody>
      </p:sp>
      <p:sp>
        <p:nvSpPr>
          <p:cNvPr id="26" name="Text Placeholder 5">
            <a:extLst>
              <a:ext uri="{FF2B5EF4-FFF2-40B4-BE49-F238E27FC236}">
                <a16:creationId xmlns:a16="http://schemas.microsoft.com/office/drawing/2014/main" id="{EF872E11-D0DF-4446-BE76-A398B88E9B44}"/>
              </a:ext>
            </a:extLst>
          </p:cNvPr>
          <p:cNvSpPr txBox="1"/>
          <p:nvPr/>
        </p:nvSpPr>
        <p:spPr>
          <a:xfrm>
            <a:off x="4296131" y="2754568"/>
            <a:ext cx="24384000" cy="1252651"/>
          </a:xfrm>
          <a:prstGeom prst="rect">
            <a:avLst/>
          </a:prstGeom>
        </p:spPr>
        <p:txBody>
          <a:bodyPr lIns="0" tIns="0" rIns="0" bIns="0" anchor="t">
            <a:spAutoFit/>
          </a:bodyPr>
          <a:lstStyle>
            <a:defPPr>
              <a:defRPr kern="1200"/>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3700" dirty="0">
                <a:solidFill>
                  <a:srgbClr val="235078"/>
                </a:solidFill>
                <a:latin typeface="Montserrat"/>
                <a:cs typeface="Arial"/>
              </a:rPr>
              <a:t>Jenna Ehnot &amp; Dr. Tracy Mandel, Center for Ocean Engineering, University of New Hampshire</a:t>
            </a:r>
            <a:endParaRPr lang="en-US" dirty="0">
              <a:latin typeface="Montserrat"/>
              <a:cs typeface="Arial"/>
            </a:endParaRPr>
          </a:p>
          <a:p>
            <a:pPr algn="ctr">
              <a:defRPr/>
            </a:pPr>
            <a:endParaRPr lang="en-US" sz="3700" dirty="0">
              <a:solidFill>
                <a:srgbClr val="235078"/>
              </a:solidFill>
              <a:latin typeface="Montserrat" panose="00000500000000000000" pitchFamily="50" charset="0"/>
              <a:cs typeface="Arial" pitchFamily="34" charset="0"/>
            </a:endParaRPr>
          </a:p>
        </p:txBody>
      </p:sp>
      <p:sp>
        <p:nvSpPr>
          <p:cNvPr id="45" name="Rectangle 10"/>
          <p:cNvSpPr>
            <a:spLocks noChangeArrowheads="1"/>
          </p:cNvSpPr>
          <p:nvPr/>
        </p:nvSpPr>
        <p:spPr bwMode="auto">
          <a:xfrm>
            <a:off x="534554" y="5208731"/>
            <a:ext cx="8251302" cy="549319"/>
          </a:xfrm>
          <a:prstGeom prst="rect">
            <a:avLst/>
          </a:prstGeom>
          <a:solidFill>
            <a:srgbClr val="1482A5"/>
          </a:solidFill>
          <a:ln w="12700">
            <a:noFill/>
            <a:miter lim="800000"/>
          </a:ln>
        </p:spPr>
        <p:txBody>
          <a:bodyPr wrap="none" lIns="91417" tIns="48768" rIns="91417" bIns="45709" anchor="ctr" anchorCtr="0"/>
          <a:lstStyle>
            <a:defPPr>
              <a:defRPr kern="1200"/>
            </a:defPPr>
          </a:lstStyle>
          <a:p>
            <a:pPr algn="ctr" defTabSz="3135215">
              <a:defRPr/>
            </a:pPr>
            <a:r>
              <a:rPr lang="en-US" sz="2800" b="1" dirty="0">
                <a:solidFill>
                  <a:schemeClr val="bg1"/>
                </a:solidFill>
                <a:latin typeface="Libre Baskerville" panose="02000000000000000000" pitchFamily="2" charset="0"/>
              </a:rPr>
              <a:t>Introduction</a:t>
            </a:r>
          </a:p>
        </p:txBody>
      </p:sp>
      <p:sp>
        <p:nvSpPr>
          <p:cNvPr id="30" name="Rectangle 10">
            <a:extLst>
              <a:ext uri="{FF2B5EF4-FFF2-40B4-BE49-F238E27FC236}">
                <a16:creationId xmlns:a16="http://schemas.microsoft.com/office/drawing/2014/main" id="{10661D15-FEEC-48A3-BE53-98D164F2C69C}"/>
              </a:ext>
            </a:extLst>
          </p:cNvPr>
          <p:cNvSpPr>
            <a:spLocks noChangeArrowheads="1"/>
          </p:cNvSpPr>
          <p:nvPr/>
        </p:nvSpPr>
        <p:spPr bwMode="auto">
          <a:xfrm>
            <a:off x="9297284" y="5205123"/>
            <a:ext cx="14507049" cy="552927"/>
          </a:xfrm>
          <a:prstGeom prst="rect">
            <a:avLst/>
          </a:prstGeom>
          <a:solidFill>
            <a:srgbClr val="1482A5"/>
          </a:solidFill>
          <a:ln w="12700">
            <a:noFill/>
            <a:miter lim="800000"/>
          </a:ln>
        </p:spPr>
        <p:txBody>
          <a:bodyPr wrap="none" lIns="91417" tIns="48768" rIns="91417" bIns="45709" anchor="ctr" anchorCtr="0"/>
          <a:lstStyle>
            <a:defPPr>
              <a:defRPr kern="1200"/>
            </a:defPPr>
          </a:lstStyle>
          <a:p>
            <a:pPr algn="ctr" defTabSz="3135215">
              <a:defRPr/>
            </a:pPr>
            <a:r>
              <a:rPr lang="en-US" sz="2800" b="1" dirty="0">
                <a:solidFill>
                  <a:schemeClr val="bg1"/>
                </a:solidFill>
                <a:latin typeface="Libre Baskerville" panose="02000000000000000000" pitchFamily="2" charset="0"/>
              </a:rPr>
              <a:t>Methodology</a:t>
            </a:r>
          </a:p>
        </p:txBody>
      </p:sp>
      <p:sp>
        <p:nvSpPr>
          <p:cNvPr id="34" name="Rectangle 10">
            <a:extLst>
              <a:ext uri="{FF2B5EF4-FFF2-40B4-BE49-F238E27FC236}">
                <a16:creationId xmlns:a16="http://schemas.microsoft.com/office/drawing/2014/main" id="{0BB0DEBB-643A-495C-9A00-84ACC65F1FD7}"/>
              </a:ext>
            </a:extLst>
          </p:cNvPr>
          <p:cNvSpPr>
            <a:spLocks noChangeArrowheads="1"/>
          </p:cNvSpPr>
          <p:nvPr/>
        </p:nvSpPr>
        <p:spPr bwMode="auto">
          <a:xfrm>
            <a:off x="24447870" y="5257545"/>
            <a:ext cx="7991105" cy="549319"/>
          </a:xfrm>
          <a:prstGeom prst="rect">
            <a:avLst/>
          </a:prstGeom>
          <a:solidFill>
            <a:srgbClr val="1482A5"/>
          </a:solidFill>
          <a:ln w="12700">
            <a:noFill/>
            <a:miter lim="800000"/>
          </a:ln>
        </p:spPr>
        <p:txBody>
          <a:bodyPr wrap="none" lIns="91417" tIns="48768" rIns="91417" bIns="45709" anchor="ctr" anchorCtr="0"/>
          <a:lstStyle>
            <a:defPPr>
              <a:defRPr kern="1200"/>
            </a:defPPr>
          </a:lstStyle>
          <a:p>
            <a:pPr algn="ctr" defTabSz="3135215">
              <a:defRPr/>
            </a:pPr>
            <a:r>
              <a:rPr lang="en-US" sz="2800" b="1" dirty="0">
                <a:solidFill>
                  <a:schemeClr val="bg1"/>
                </a:solidFill>
                <a:latin typeface="Libre Baskerville" panose="02000000000000000000" pitchFamily="2" charset="0"/>
              </a:rPr>
              <a:t>Results</a:t>
            </a:r>
          </a:p>
        </p:txBody>
      </p:sp>
      <p:sp>
        <p:nvSpPr>
          <p:cNvPr id="50" name="Rectangle 10">
            <a:extLst>
              <a:ext uri="{FF2B5EF4-FFF2-40B4-BE49-F238E27FC236}">
                <a16:creationId xmlns:a16="http://schemas.microsoft.com/office/drawing/2014/main" id="{1BD94FDB-190B-4638-89EC-A656D127038B}"/>
              </a:ext>
            </a:extLst>
          </p:cNvPr>
          <p:cNvSpPr>
            <a:spLocks noChangeArrowheads="1"/>
          </p:cNvSpPr>
          <p:nvPr/>
        </p:nvSpPr>
        <p:spPr bwMode="auto">
          <a:xfrm>
            <a:off x="566509" y="14785886"/>
            <a:ext cx="8170081" cy="709737"/>
          </a:xfrm>
          <a:prstGeom prst="rect">
            <a:avLst/>
          </a:prstGeom>
          <a:solidFill>
            <a:srgbClr val="1482A5"/>
          </a:solidFill>
          <a:ln w="12700">
            <a:noFill/>
            <a:miter lim="800000"/>
          </a:ln>
        </p:spPr>
        <p:txBody>
          <a:bodyPr wrap="none" lIns="91417" tIns="48768" rIns="91417" bIns="45709" anchor="ctr" anchorCtr="0"/>
          <a:lstStyle>
            <a:defPPr>
              <a:defRPr kern="1200"/>
            </a:defPPr>
          </a:lstStyle>
          <a:p>
            <a:pPr algn="ctr" defTabSz="3135215">
              <a:defRPr/>
            </a:pPr>
            <a:r>
              <a:rPr lang="en-US" sz="2800" b="1" dirty="0">
                <a:solidFill>
                  <a:schemeClr val="bg1"/>
                </a:solidFill>
                <a:latin typeface="Libre Baskerville" panose="02000000000000000000" pitchFamily="2" charset="0"/>
              </a:rPr>
              <a:t>Sample Sites</a:t>
            </a:r>
          </a:p>
        </p:txBody>
      </p:sp>
      <p:sp>
        <p:nvSpPr>
          <p:cNvPr id="54" name="Rectangle 10">
            <a:extLst>
              <a:ext uri="{FF2B5EF4-FFF2-40B4-BE49-F238E27FC236}">
                <a16:creationId xmlns:a16="http://schemas.microsoft.com/office/drawing/2014/main" id="{C5373E80-5BA7-4273-832B-6C4F5740A8C5}"/>
              </a:ext>
            </a:extLst>
          </p:cNvPr>
          <p:cNvSpPr>
            <a:spLocks noChangeArrowheads="1"/>
          </p:cNvSpPr>
          <p:nvPr/>
        </p:nvSpPr>
        <p:spPr bwMode="auto">
          <a:xfrm>
            <a:off x="24474105" y="14569900"/>
            <a:ext cx="7991105" cy="583915"/>
          </a:xfrm>
          <a:prstGeom prst="rect">
            <a:avLst/>
          </a:prstGeom>
          <a:solidFill>
            <a:srgbClr val="1482A5"/>
          </a:solidFill>
          <a:ln w="12700">
            <a:noFill/>
            <a:miter lim="800000"/>
          </a:ln>
        </p:spPr>
        <p:txBody>
          <a:bodyPr wrap="none" lIns="91417" tIns="48768" rIns="91417" bIns="45709" anchor="ctr" anchorCtr="0"/>
          <a:lstStyle>
            <a:defPPr>
              <a:defRPr kern="1200"/>
            </a:defPPr>
          </a:lstStyle>
          <a:p>
            <a:pPr algn="ctr" defTabSz="3135215">
              <a:defRPr/>
            </a:pPr>
            <a:r>
              <a:rPr lang="en-US" sz="2800" b="1" dirty="0">
                <a:solidFill>
                  <a:schemeClr val="bg1"/>
                </a:solidFill>
                <a:latin typeface="Libre Baskerville" panose="02000000000000000000" pitchFamily="2" charset="0"/>
              </a:rPr>
              <a:t>Conclusion</a:t>
            </a:r>
          </a:p>
        </p:txBody>
      </p:sp>
      <p:sp>
        <p:nvSpPr>
          <p:cNvPr id="27" name="TextBox 26">
            <a:extLst>
              <a:ext uri="{FF2B5EF4-FFF2-40B4-BE49-F238E27FC236}">
                <a16:creationId xmlns:a16="http://schemas.microsoft.com/office/drawing/2014/main" id="{6D27E454-6E74-438E-B6CD-F623F47990B5}"/>
              </a:ext>
            </a:extLst>
          </p:cNvPr>
          <p:cNvSpPr txBox="1"/>
          <p:nvPr/>
        </p:nvSpPr>
        <p:spPr>
          <a:xfrm>
            <a:off x="674688" y="5842034"/>
            <a:ext cx="7850304" cy="7369197"/>
          </a:xfrm>
          <a:prstGeom prst="rect">
            <a:avLst/>
          </a:prstGeom>
          <a:noFill/>
        </p:spPr>
        <p:txBody>
          <a:bodyPr wrap="square" lIns="91440" tIns="45720" rIns="91440" bIns="45720" rtlCol="0" anchor="t">
            <a:spAutoFit/>
          </a:bodyPr>
          <a:lstStyle>
            <a:defPPr>
              <a:defRPr kern="1200"/>
            </a:defPPr>
          </a:lstStyle>
          <a:p>
            <a:pPr>
              <a:lnSpc>
                <a:spcPts val="3000"/>
              </a:lnSpc>
            </a:pPr>
            <a:r>
              <a:rPr lang="en-US" sz="2000" dirty="0">
                <a:latin typeface="Montserrat Light" panose="00000400000000000000" pitchFamily="50" charset="0"/>
                <a:ea typeface="Open Sans" panose="020B0606030504020204" pitchFamily="34" charset="0"/>
                <a:cs typeface="Open Sans" panose="020B0606030504020204" pitchFamily="34" charset="0"/>
              </a:rPr>
              <a:t>American beachgrass, </a:t>
            </a:r>
            <a:r>
              <a:rPr lang="en-US" sz="2000" i="1" dirty="0" err="1">
                <a:latin typeface="Montserrat Light" panose="00000400000000000000" pitchFamily="50" charset="0"/>
                <a:ea typeface="Open Sans" panose="020B0606030504020204" pitchFamily="34" charset="0"/>
                <a:cs typeface="Open Sans" panose="020B0606030504020204" pitchFamily="34" charset="0"/>
              </a:rPr>
              <a:t>Ammophila</a:t>
            </a:r>
            <a:r>
              <a:rPr lang="en-US" sz="2000" i="1" dirty="0">
                <a:latin typeface="Montserrat Light" panose="00000400000000000000" pitchFamily="50" charset="0"/>
                <a:ea typeface="Open Sans" panose="020B0606030504020204" pitchFamily="34" charset="0"/>
                <a:cs typeface="Open Sans" panose="020B0606030504020204" pitchFamily="34" charset="0"/>
              </a:rPr>
              <a:t> </a:t>
            </a:r>
            <a:r>
              <a:rPr lang="en-US" sz="2000" i="1" dirty="0" err="1">
                <a:latin typeface="Montserrat Light" panose="00000400000000000000" pitchFamily="50" charset="0"/>
                <a:ea typeface="Open Sans" panose="020B0606030504020204" pitchFamily="34" charset="0"/>
                <a:cs typeface="Open Sans" panose="020B0606030504020204" pitchFamily="34" charset="0"/>
              </a:rPr>
              <a:t>breviligulata</a:t>
            </a:r>
            <a:r>
              <a:rPr lang="en-US" sz="2000" i="1" dirty="0">
                <a:latin typeface="Montserrat Light" panose="00000400000000000000" pitchFamily="50" charset="0"/>
                <a:ea typeface="Open Sans" panose="020B0606030504020204" pitchFamily="34" charset="0"/>
                <a:cs typeface="Open Sans" panose="020B0606030504020204" pitchFamily="34" charset="0"/>
              </a:rPr>
              <a:t>,</a:t>
            </a:r>
            <a:r>
              <a:rPr lang="en-US" sz="2000" dirty="0">
                <a:latin typeface="Montserrat Light" panose="00000400000000000000" pitchFamily="50" charset="0"/>
                <a:ea typeface="Open Sans" panose="020B0606030504020204" pitchFamily="34" charset="0"/>
                <a:cs typeface="Open Sans" panose="020B0606030504020204" pitchFamily="34" charset="0"/>
              </a:rPr>
              <a:t> is one of the most common dune grass species native to the East coast. Known for its densely growing stems and intricate root systems, the beachgrass is integral to dune stabilization and wave energy dissipation. As a perennial plant, it undergoes seasonal senescence and regrowth.</a:t>
            </a: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pPr>
              <a:lnSpc>
                <a:spcPts val="3000"/>
              </a:lnSpc>
            </a:pPr>
            <a:r>
              <a:rPr lang="en-US" sz="2000" dirty="0">
                <a:latin typeface="Montserrat Light"/>
                <a:ea typeface="Open Sans"/>
                <a:cs typeface="Open Sans"/>
              </a:rPr>
              <a:t>Hydrodynamic analysis can be done to understand how flows such as dune </a:t>
            </a:r>
            <a:r>
              <a:rPr lang="en-US" sz="2000" dirty="0" err="1">
                <a:latin typeface="Montserrat Light"/>
                <a:ea typeface="Open Sans"/>
                <a:cs typeface="Open Sans"/>
              </a:rPr>
              <a:t>overwash</a:t>
            </a:r>
            <a:r>
              <a:rPr lang="en-US" sz="2000" dirty="0">
                <a:latin typeface="Montserrat Light"/>
                <a:ea typeface="Open Sans"/>
                <a:cs typeface="Open Sans"/>
              </a:rPr>
              <a:t> move through and are modified by vegetation. </a:t>
            </a:r>
            <a:r>
              <a:rPr lang="en-US" sz="2000" b="1" dirty="0">
                <a:latin typeface="Montserrat Light"/>
                <a:ea typeface="Open Sans"/>
                <a:cs typeface="Open Sans"/>
              </a:rPr>
              <a:t>A key component to modeling flow through coastal vegetation is the elastic modulus of the plant stem. </a:t>
            </a:r>
            <a:r>
              <a:rPr lang="en-US" sz="2000" dirty="0">
                <a:latin typeface="Montserrat Light"/>
                <a:ea typeface="Open Sans"/>
                <a:cs typeface="Open Sans"/>
              </a:rPr>
              <a:t>To fully understand how this coastal grass can protect from flooding, waves and erosion, we must ask:</a:t>
            </a:r>
          </a:p>
        </p:txBody>
      </p:sp>
      <p:sp>
        <p:nvSpPr>
          <p:cNvPr id="43" name="TextBox 42">
            <a:extLst>
              <a:ext uri="{FF2B5EF4-FFF2-40B4-BE49-F238E27FC236}">
                <a16:creationId xmlns:a16="http://schemas.microsoft.com/office/drawing/2014/main" id="{2BBD7720-E258-450C-97C8-212EC4244F55}"/>
              </a:ext>
            </a:extLst>
          </p:cNvPr>
          <p:cNvSpPr txBox="1"/>
          <p:nvPr/>
        </p:nvSpPr>
        <p:spPr>
          <a:xfrm>
            <a:off x="607221" y="15531134"/>
            <a:ext cx="4425226" cy="3093154"/>
          </a:xfrm>
          <a:prstGeom prst="rect">
            <a:avLst/>
          </a:prstGeom>
          <a:noFill/>
        </p:spPr>
        <p:txBody>
          <a:bodyPr wrap="square" lIns="91440" tIns="45720" rIns="91440" bIns="45720" rtlCol="0" anchor="t">
            <a:spAutoFit/>
          </a:bodyPr>
          <a:lstStyle>
            <a:defPPr>
              <a:defRPr kern="1200"/>
            </a:defPPr>
          </a:lstStyle>
          <a:p>
            <a:pPr marL="342900" indent="-342900">
              <a:lnSpc>
                <a:spcPts val="3000"/>
              </a:lnSpc>
              <a:buFont typeface="Arial" panose="020B0604020202020204" pitchFamily="34" charset="0"/>
              <a:buChar char="•"/>
            </a:pPr>
            <a:r>
              <a:rPr lang="en-US" sz="2000" dirty="0">
                <a:latin typeface="Montserrat Light"/>
                <a:ea typeface="Open Sans"/>
                <a:cs typeface="Open Sans"/>
              </a:rPr>
              <a:t>Sediment </a:t>
            </a:r>
            <a:r>
              <a:rPr lang="en-US" sz="2000" dirty="0" err="1">
                <a:latin typeface="Montserrat Light"/>
                <a:ea typeface="Open Sans"/>
                <a:cs typeface="Open Sans"/>
              </a:rPr>
              <a:t>overwash</a:t>
            </a:r>
            <a:r>
              <a:rPr lang="en-US" sz="2000" dirty="0">
                <a:latin typeface="Montserrat Light"/>
                <a:ea typeface="Open Sans"/>
                <a:cs typeface="Open Sans"/>
              </a:rPr>
              <a:t> had been observed at Straw’s Point and Odiorne Point State Park</a:t>
            </a:r>
            <a:endParaRPr lang="en-US" sz="2000" strike="sngStrike" dirty="0">
              <a:solidFill>
                <a:srgbClr val="FF0000"/>
              </a:solidFill>
              <a:latin typeface="Montserrat Light"/>
              <a:ea typeface="Open Sans"/>
              <a:cs typeface="Open Sans"/>
            </a:endParaRPr>
          </a:p>
          <a:p>
            <a:pPr marL="342900" indent="-342900">
              <a:lnSpc>
                <a:spcPts val="3000"/>
              </a:lnSpc>
              <a:buFont typeface="Arial" panose="020B0604020202020204" pitchFamily="34" charset="0"/>
              <a:buChar char="•"/>
            </a:pPr>
            <a:r>
              <a:rPr lang="en-US" sz="2000" dirty="0">
                <a:latin typeface="Montserrat Light"/>
                <a:ea typeface="Open Sans"/>
                <a:cs typeface="Open Sans"/>
              </a:rPr>
              <a:t>Grids were established at 4 sites and the location of grid points was taken using a Trimble RTK GPS </a:t>
            </a: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endParaRPr lang="en-US" sz="2000" dirty="0">
              <a:latin typeface="Montserrat Light" panose="00000400000000000000" pitchFamily="50" charset="0"/>
              <a:ea typeface="Open Sans" panose="020B0606030504020204" pitchFamily="34" charset="0"/>
              <a:cs typeface="Open Sans" panose="020B0606030504020204" pitchFamily="34" charset="0"/>
            </a:endParaRPr>
          </a:p>
        </p:txBody>
      </p:sp>
      <p:sp>
        <p:nvSpPr>
          <p:cNvPr id="47" name="Text Box 6">
            <a:extLst>
              <a:ext uri="{FF2B5EF4-FFF2-40B4-BE49-F238E27FC236}">
                <a16:creationId xmlns:a16="http://schemas.microsoft.com/office/drawing/2014/main" id="{786A1CE5-26F5-4365-A6A8-5A9298D43567}"/>
              </a:ext>
            </a:extLst>
          </p:cNvPr>
          <p:cNvSpPr txBox="1">
            <a:spLocks noChangeArrowheads="1"/>
          </p:cNvSpPr>
          <p:nvPr/>
        </p:nvSpPr>
        <p:spPr bwMode="auto">
          <a:xfrm>
            <a:off x="9455579" y="5826573"/>
            <a:ext cx="6964821" cy="23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latin typeface="Montserrat Light" panose="00000400000000000000" pitchFamily="50" charset="0"/>
                <a:ea typeface="Open Sans" panose="020B0606030504020204" pitchFamily="34" charset="0"/>
                <a:cs typeface="Open Sans" panose="020B0606030504020204" pitchFamily="34" charset="0"/>
              </a:rPr>
              <a:t>Sampling</a:t>
            </a:r>
            <a:r>
              <a:rPr lang="en-US" sz="2400" dirty="0">
                <a:latin typeface="Montserrat Light" panose="00000400000000000000" pitchFamily="50" charset="0"/>
                <a:ea typeface="Open Sans" panose="020B0606030504020204" pitchFamily="34" charset="0"/>
                <a:cs typeface="Open Sans" panose="020B0606030504020204" pitchFamily="34" charset="0"/>
              </a:rPr>
              <a:t>:</a:t>
            </a:r>
          </a:p>
          <a:p>
            <a:pPr marL="342900" indent="-34290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Sampling occurred on a bi-monthly basis, with one vegetative sample containing 3-6 stem specimens being taken per grid section at each site</a:t>
            </a:r>
          </a:p>
          <a:p>
            <a:pPr marL="342900" indent="-34290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Recorded specimen overall length, stem length, and stem diameter</a:t>
            </a:r>
            <a:endParaRPr lang="en-US" sz="1600" dirty="0">
              <a:latin typeface="Montserrat Light" panose="00000400000000000000" pitchFamily="50" charset="0"/>
              <a:ea typeface="Open Sans" panose="020B0606030504020204" pitchFamily="34" charset="0"/>
              <a:cs typeface="Open Sans" panose="020B0606030504020204" pitchFamily="34" charset="0"/>
            </a:endParaRPr>
          </a:p>
        </p:txBody>
      </p:sp>
      <p:sp>
        <p:nvSpPr>
          <p:cNvPr id="48" name="Text Box 6">
            <a:extLst>
              <a:ext uri="{FF2B5EF4-FFF2-40B4-BE49-F238E27FC236}">
                <a16:creationId xmlns:a16="http://schemas.microsoft.com/office/drawing/2014/main" id="{F0CED6AC-A82D-4E7E-8DE1-9DE68E175BD7}"/>
              </a:ext>
            </a:extLst>
          </p:cNvPr>
          <p:cNvSpPr txBox="1">
            <a:spLocks noChangeArrowheads="1"/>
          </p:cNvSpPr>
          <p:nvPr/>
        </p:nvSpPr>
        <p:spPr bwMode="auto">
          <a:xfrm>
            <a:off x="16984228" y="12240616"/>
            <a:ext cx="7547803"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285750" indent="-285750">
              <a:buFont typeface="Arial" panose="020B0604020202020204" pitchFamily="34" charset="0"/>
              <a:buChar char="•"/>
            </a:pPr>
            <a:endParaRPr lang="en-US" sz="1600" dirty="0">
              <a:latin typeface="Montserrat Light" panose="00000400000000000000" pitchFamily="50"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1600" dirty="0">
              <a:latin typeface="Montserrat Light" panose="00000400000000000000" pitchFamily="50" charset="0"/>
              <a:ea typeface="Open Sans" panose="020B0606030504020204" pitchFamily="34" charset="0"/>
              <a:cs typeface="Open Sans" panose="020B0606030504020204" pitchFamily="34" charset="0"/>
            </a:endParaRPr>
          </a:p>
        </p:txBody>
      </p:sp>
      <p:sp>
        <p:nvSpPr>
          <p:cNvPr id="247" name="TextBox 246">
            <a:extLst>
              <a:ext uri="{FF2B5EF4-FFF2-40B4-BE49-F238E27FC236}">
                <a16:creationId xmlns:a16="http://schemas.microsoft.com/office/drawing/2014/main" id="{998FE72F-E77A-4480-B8D1-D34F20784276}"/>
              </a:ext>
            </a:extLst>
          </p:cNvPr>
          <p:cNvSpPr txBox="1"/>
          <p:nvPr/>
        </p:nvSpPr>
        <p:spPr>
          <a:xfrm>
            <a:off x="24938889" y="13606662"/>
            <a:ext cx="7260377" cy="1169551"/>
          </a:xfrm>
          <a:prstGeom prst="rect">
            <a:avLst/>
          </a:prstGeom>
          <a:noFill/>
        </p:spPr>
        <p:txBody>
          <a:bodyPr wrap="square" rtlCol="0">
            <a:spAutoFit/>
          </a:bodyPr>
          <a:lstStyle>
            <a:defPPr>
              <a:defRPr kern="1200"/>
            </a:defPPr>
          </a:lstStyle>
          <a:p>
            <a:pPr marL="285750" indent="-28575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Sampling limited by weather events and functionality of Zwick-</a:t>
            </a:r>
            <a:r>
              <a:rPr lang="en-US" sz="2000" dirty="0" err="1">
                <a:latin typeface="Montserrat Light" panose="00000400000000000000" pitchFamily="50" charset="0"/>
                <a:ea typeface="Open Sans" panose="020B0606030504020204" pitchFamily="34" charset="0"/>
                <a:cs typeface="Open Sans" panose="020B0606030504020204" pitchFamily="34" charset="0"/>
              </a:rPr>
              <a:t>Roell</a:t>
            </a:r>
            <a:r>
              <a:rPr lang="en-US" sz="2000" dirty="0">
                <a:latin typeface="Montserrat Light" panose="00000400000000000000" pitchFamily="50" charset="0"/>
                <a:ea typeface="Open Sans" panose="020B0606030504020204" pitchFamily="34" charset="0"/>
                <a:cs typeface="Open Sans" panose="020B0606030504020204" pitchFamily="34" charset="0"/>
              </a:rPr>
              <a:t> machine</a:t>
            </a:r>
          </a:p>
          <a:p>
            <a:pPr marL="285750" indent="-285750">
              <a:buFont typeface="Arial" panose="020B0604020202020204" pitchFamily="34" charset="0"/>
              <a:buChar char="•"/>
            </a:pPr>
            <a:endParaRPr lang="en-US" sz="2000" dirty="0">
              <a:latin typeface="Montserrat Light" panose="00000400000000000000" pitchFamily="50" charset="0"/>
              <a:ea typeface="Open Sans" panose="020B0606030504020204" pitchFamily="34" charset="0"/>
              <a:cs typeface="Open Sans" panose="020B0606030504020204" pitchFamily="34" charset="0"/>
            </a:endParaRPr>
          </a:p>
        </p:txBody>
      </p:sp>
      <p:pic>
        <p:nvPicPr>
          <p:cNvPr id="3" name="Picture 2" descr="Text&#10;&#10;Description automatically generated">
            <a:extLst>
              <a:ext uri="{FF2B5EF4-FFF2-40B4-BE49-F238E27FC236}">
                <a16:creationId xmlns:a16="http://schemas.microsoft.com/office/drawing/2014/main" id="{EED78DD8-922A-4365-AB7D-666978159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90" y="1108317"/>
            <a:ext cx="6400800" cy="1901604"/>
          </a:xfrm>
          <a:prstGeom prst="rect">
            <a:avLst/>
          </a:prstGeom>
        </p:spPr>
      </p:pic>
      <p:sp>
        <p:nvSpPr>
          <p:cNvPr id="42" name="Text Box 6">
            <a:extLst>
              <a:ext uri="{FF2B5EF4-FFF2-40B4-BE49-F238E27FC236}">
                <a16:creationId xmlns:a16="http://schemas.microsoft.com/office/drawing/2014/main" id="{65636ED8-8F7D-4FEC-94FC-16E3275DA750}"/>
              </a:ext>
            </a:extLst>
          </p:cNvPr>
          <p:cNvSpPr txBox="1">
            <a:spLocks noChangeArrowheads="1"/>
          </p:cNvSpPr>
          <p:nvPr/>
        </p:nvSpPr>
        <p:spPr bwMode="auto">
          <a:xfrm>
            <a:off x="16601083" y="5857280"/>
            <a:ext cx="7391329" cy="349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latin typeface="Montserrat Light" panose="00000400000000000000" pitchFamily="50" charset="0"/>
                <a:ea typeface="Open Sans" panose="020B0606030504020204" pitchFamily="34" charset="0"/>
                <a:cs typeface="Open Sans" panose="020B0606030504020204" pitchFamily="34" charset="0"/>
              </a:rPr>
              <a:t>Data collection:</a:t>
            </a:r>
          </a:p>
          <a:p>
            <a:pPr marL="285750" indent="-28575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Bend tests performed at UNH Olson Center using a Zwick-</a:t>
            </a:r>
            <a:r>
              <a:rPr lang="en-US" sz="2000" dirty="0" err="1">
                <a:latin typeface="Montserrat Light" panose="00000400000000000000" pitchFamily="50" charset="0"/>
                <a:ea typeface="Open Sans" panose="020B0606030504020204" pitchFamily="34" charset="0"/>
                <a:cs typeface="Open Sans" panose="020B0606030504020204" pitchFamily="34" charset="0"/>
              </a:rPr>
              <a:t>Roell</a:t>
            </a:r>
            <a:r>
              <a:rPr lang="en-US" sz="2000" dirty="0">
                <a:latin typeface="Montserrat Light" panose="00000400000000000000" pitchFamily="50" charset="0"/>
                <a:ea typeface="Open Sans" panose="020B0606030504020204" pitchFamily="34" charset="0"/>
                <a:cs typeface="Open Sans" panose="020B0606030504020204" pitchFamily="34" charset="0"/>
              </a:rPr>
              <a:t> tension/compression machine</a:t>
            </a:r>
          </a:p>
          <a:p>
            <a:pPr marL="285750" indent="-28575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Tests performed within 10 hours of sampling to prevent wilt</a:t>
            </a:r>
          </a:p>
          <a:p>
            <a:pPr marL="285750" indent="-285750">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Specimen approximations:</a:t>
            </a:r>
          </a:p>
          <a:p>
            <a:pPr marL="1028700" lvl="1">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Isotropic</a:t>
            </a:r>
          </a:p>
          <a:p>
            <a:pPr marL="1028700" lvl="1">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Solid</a:t>
            </a:r>
          </a:p>
          <a:p>
            <a:pPr marL="1028700" lvl="1">
              <a:lnSpc>
                <a:spcPts val="3000"/>
              </a:lnSpc>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Round</a:t>
            </a:r>
          </a:p>
        </p:txBody>
      </p:sp>
      <p:sp>
        <p:nvSpPr>
          <p:cNvPr id="44" name="Text Box 6">
            <a:extLst>
              <a:ext uri="{FF2B5EF4-FFF2-40B4-BE49-F238E27FC236}">
                <a16:creationId xmlns:a16="http://schemas.microsoft.com/office/drawing/2014/main" id="{41F83920-AEA3-4900-ACC6-3EF24C9D7B0C}"/>
              </a:ext>
            </a:extLst>
          </p:cNvPr>
          <p:cNvSpPr txBox="1">
            <a:spLocks noChangeArrowheads="1"/>
          </p:cNvSpPr>
          <p:nvPr/>
        </p:nvSpPr>
        <p:spPr bwMode="auto">
          <a:xfrm>
            <a:off x="17014311" y="20481329"/>
            <a:ext cx="5968799"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285750" indent="-285750">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Average of elastic modulus found for each section and site</a:t>
            </a:r>
          </a:p>
        </p:txBody>
      </p:sp>
      <p:sp>
        <p:nvSpPr>
          <p:cNvPr id="17" name="Rectangle 16">
            <a:extLst>
              <a:ext uri="{FF2B5EF4-FFF2-40B4-BE49-F238E27FC236}">
                <a16:creationId xmlns:a16="http://schemas.microsoft.com/office/drawing/2014/main" id="{C920D1EA-C12D-4D3F-B9F7-ACB1CD622989}"/>
              </a:ext>
            </a:extLst>
          </p:cNvPr>
          <p:cNvSpPr/>
          <p:nvPr/>
        </p:nvSpPr>
        <p:spPr>
          <a:xfrm>
            <a:off x="24474105" y="19218992"/>
            <a:ext cx="7863309" cy="2059227"/>
          </a:xfrm>
          <a:prstGeom prst="rect">
            <a:avLst/>
          </a:prstGeom>
          <a:no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3000"/>
              </a:lnSpc>
            </a:pPr>
            <a:r>
              <a:rPr lang="en-US" sz="1600" dirty="0">
                <a:solidFill>
                  <a:schemeClr val="tx1"/>
                </a:solidFill>
                <a:latin typeface="Montserrat Light"/>
              </a:rPr>
              <a:t>The authors gratefully acknowledge funding from New Hampshire Sea Grant. We are thankful for the collaboration and support of Dr. Diane Foster, Dr. David Burdick, Dr. Todd Gross, Grant McKown, Melissa Marry, Spencer Marquardt, the NH Division of Parks and Recreation, and our colleagues at the Olson Center for Advanced Manufacturing at UNH on this project.  </a:t>
            </a:r>
            <a:endParaRPr lang="en-US" sz="1600" dirty="0">
              <a:solidFill>
                <a:schemeClr val="tx1"/>
              </a:solidFill>
              <a:latin typeface="Montserrat Light" panose="00000400000000000000" pitchFamily="2" charset="0"/>
            </a:endParaRPr>
          </a:p>
        </p:txBody>
      </p:sp>
      <p:grpSp>
        <p:nvGrpSpPr>
          <p:cNvPr id="46" name="Group 45">
            <a:extLst>
              <a:ext uri="{FF2B5EF4-FFF2-40B4-BE49-F238E27FC236}">
                <a16:creationId xmlns:a16="http://schemas.microsoft.com/office/drawing/2014/main" id="{92479069-5B13-4D44-81D0-36E9E835EE50}"/>
              </a:ext>
            </a:extLst>
          </p:cNvPr>
          <p:cNvGrpSpPr>
            <a:grpSpLocks noChangeAspect="1"/>
          </p:cNvGrpSpPr>
          <p:nvPr/>
        </p:nvGrpSpPr>
        <p:grpSpPr>
          <a:xfrm>
            <a:off x="4947329" y="15791775"/>
            <a:ext cx="3705863" cy="5470720"/>
            <a:chOff x="7469376" y="23115450"/>
            <a:chExt cx="4577300" cy="6176033"/>
          </a:xfrm>
        </p:grpSpPr>
        <p:pic>
          <p:nvPicPr>
            <p:cNvPr id="49" name="Picture 48">
              <a:extLst>
                <a:ext uri="{FF2B5EF4-FFF2-40B4-BE49-F238E27FC236}">
                  <a16:creationId xmlns:a16="http://schemas.microsoft.com/office/drawing/2014/main" id="{10515FF9-99DA-4835-BD92-BEBF04689241}"/>
                </a:ext>
              </a:extLst>
            </p:cNvPr>
            <p:cNvPicPr>
              <a:picLocks noChangeAspect="1"/>
            </p:cNvPicPr>
            <p:nvPr/>
          </p:nvPicPr>
          <p:blipFill rotWithShape="1">
            <a:blip r:embed="rId3"/>
            <a:srcRect l="19328" b="6351"/>
            <a:stretch/>
          </p:blipFill>
          <p:spPr>
            <a:xfrm>
              <a:off x="7574475" y="23115450"/>
              <a:ext cx="4472201" cy="6176033"/>
            </a:xfrm>
            <a:prstGeom prst="rect">
              <a:avLst/>
            </a:prstGeom>
            <a:ln w="25400">
              <a:solidFill>
                <a:schemeClr val="accent1">
                  <a:shade val="50000"/>
                </a:schemeClr>
              </a:solidFill>
            </a:ln>
          </p:spPr>
        </p:pic>
        <p:pic>
          <p:nvPicPr>
            <p:cNvPr id="51" name="Picture 12" descr="Map location pin in red color | Free SVG">
              <a:extLst>
                <a:ext uri="{FF2B5EF4-FFF2-40B4-BE49-F238E27FC236}">
                  <a16:creationId xmlns:a16="http://schemas.microsoft.com/office/drawing/2014/main" id="{CB03260A-AA30-4F9C-AAE8-718B968F0E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8188" y="28769835"/>
              <a:ext cx="347731" cy="34773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Map location pin in red color | Free SVG">
              <a:extLst>
                <a:ext uri="{FF2B5EF4-FFF2-40B4-BE49-F238E27FC236}">
                  <a16:creationId xmlns:a16="http://schemas.microsoft.com/office/drawing/2014/main" id="{A4E40EA1-22AF-4168-880A-495130D5EA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9712" y="24791273"/>
              <a:ext cx="347731" cy="34773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7CA9FEAF-4420-47E2-9BF5-4018BC92D340}"/>
                </a:ext>
              </a:extLst>
            </p:cNvPr>
            <p:cNvSpPr txBox="1"/>
            <p:nvPr/>
          </p:nvSpPr>
          <p:spPr>
            <a:xfrm>
              <a:off x="9245806" y="24280381"/>
              <a:ext cx="2034587" cy="801542"/>
            </a:xfrm>
            <a:prstGeom prst="rect">
              <a:avLst/>
            </a:prstGeom>
            <a:noFill/>
          </p:spPr>
          <p:txBody>
            <a:bodyPr wrap="square" rtlCol="0">
              <a:spAutoFit/>
            </a:bodyPr>
            <a:lstStyle/>
            <a:p>
              <a:pPr algn="ctr"/>
              <a:r>
                <a:rPr lang="en-US" sz="1600" dirty="0" err="1">
                  <a:solidFill>
                    <a:schemeClr val="bg1"/>
                  </a:solidFill>
                  <a:latin typeface="Source Sans Pro" panose="020B0503030403020204" pitchFamily="34" charset="77"/>
                </a:rPr>
                <a:t>Odiorne</a:t>
              </a:r>
              <a:r>
                <a:rPr lang="en-US" sz="1600" dirty="0">
                  <a:solidFill>
                    <a:schemeClr val="bg1"/>
                  </a:solidFill>
                  <a:latin typeface="Source Sans Pro" panose="020B0503030403020204" pitchFamily="34" charset="77"/>
                </a:rPr>
                <a:t> Point </a:t>
              </a:r>
            </a:p>
            <a:p>
              <a:pPr algn="ctr"/>
              <a:r>
                <a:rPr lang="en-US" sz="1600" dirty="0">
                  <a:solidFill>
                    <a:schemeClr val="bg1"/>
                  </a:solidFill>
                  <a:latin typeface="Source Sans Pro" panose="020B0503030403020204" pitchFamily="34" charset="77"/>
                </a:rPr>
                <a:t>State Park</a:t>
              </a:r>
            </a:p>
          </p:txBody>
        </p:sp>
        <p:sp>
          <p:nvSpPr>
            <p:cNvPr id="58" name="TextBox 57">
              <a:extLst>
                <a:ext uri="{FF2B5EF4-FFF2-40B4-BE49-F238E27FC236}">
                  <a16:creationId xmlns:a16="http://schemas.microsoft.com/office/drawing/2014/main" id="{C3F46DC2-4C64-4EBF-A9AF-B814125694D9}"/>
                </a:ext>
              </a:extLst>
            </p:cNvPr>
            <p:cNvSpPr txBox="1"/>
            <p:nvPr/>
          </p:nvSpPr>
          <p:spPr>
            <a:xfrm>
              <a:off x="7938392" y="28337939"/>
              <a:ext cx="2219591" cy="464051"/>
            </a:xfrm>
            <a:prstGeom prst="rect">
              <a:avLst/>
            </a:prstGeom>
            <a:noFill/>
          </p:spPr>
          <p:txBody>
            <a:bodyPr wrap="square" rtlCol="0">
              <a:spAutoFit/>
            </a:bodyPr>
            <a:lstStyle/>
            <a:p>
              <a:r>
                <a:rPr lang="en-US" sz="1600" dirty="0">
                  <a:solidFill>
                    <a:schemeClr val="bg1"/>
                  </a:solidFill>
                  <a:latin typeface="Source Sans Pro" panose="020B0503030403020204" pitchFamily="34" charset="77"/>
                </a:rPr>
                <a:t>Straws Point</a:t>
              </a:r>
            </a:p>
          </p:txBody>
        </p:sp>
        <p:sp>
          <p:nvSpPr>
            <p:cNvPr id="59" name="TextBox 58">
              <a:extLst>
                <a:ext uri="{FF2B5EF4-FFF2-40B4-BE49-F238E27FC236}">
                  <a16:creationId xmlns:a16="http://schemas.microsoft.com/office/drawing/2014/main" id="{70026005-6599-4E06-A1CC-9FF11B16CF9E}"/>
                </a:ext>
              </a:extLst>
            </p:cNvPr>
            <p:cNvSpPr txBox="1"/>
            <p:nvPr/>
          </p:nvSpPr>
          <p:spPr>
            <a:xfrm>
              <a:off x="8620198" y="23255765"/>
              <a:ext cx="2627083" cy="421865"/>
            </a:xfrm>
            <a:prstGeom prst="rect">
              <a:avLst/>
            </a:prstGeom>
            <a:noFill/>
          </p:spPr>
          <p:txBody>
            <a:bodyPr wrap="square" rtlCol="0">
              <a:spAutoFit/>
            </a:bodyPr>
            <a:lstStyle/>
            <a:p>
              <a:pPr algn="ctr"/>
              <a:r>
                <a:rPr lang="en-US" sz="1400" dirty="0">
                  <a:solidFill>
                    <a:schemeClr val="bg1"/>
                  </a:solidFill>
                  <a:latin typeface="Source Sans Pro" panose="020B0503030403020204" pitchFamily="34" charset="77"/>
                </a:rPr>
                <a:t>Portsmouth, NH</a:t>
              </a:r>
            </a:p>
          </p:txBody>
        </p:sp>
        <p:sp>
          <p:nvSpPr>
            <p:cNvPr id="60" name="TextBox 59">
              <a:extLst>
                <a:ext uri="{FF2B5EF4-FFF2-40B4-BE49-F238E27FC236}">
                  <a16:creationId xmlns:a16="http://schemas.microsoft.com/office/drawing/2014/main" id="{94888F75-6B7B-4FAF-8B73-AB58959B2434}"/>
                </a:ext>
              </a:extLst>
            </p:cNvPr>
            <p:cNvSpPr txBox="1"/>
            <p:nvPr/>
          </p:nvSpPr>
          <p:spPr>
            <a:xfrm>
              <a:off x="7469376" y="26471469"/>
              <a:ext cx="2034588" cy="421864"/>
            </a:xfrm>
            <a:prstGeom prst="rect">
              <a:avLst/>
            </a:prstGeom>
            <a:noFill/>
          </p:spPr>
          <p:txBody>
            <a:bodyPr wrap="square" rtlCol="0">
              <a:spAutoFit/>
            </a:bodyPr>
            <a:lstStyle/>
            <a:p>
              <a:pPr algn="ctr"/>
              <a:r>
                <a:rPr lang="en-US" sz="1400" dirty="0">
                  <a:solidFill>
                    <a:schemeClr val="bg1"/>
                  </a:solidFill>
                  <a:latin typeface="Source Sans Pro" panose="020B0503030403020204" pitchFamily="34" charset="77"/>
                </a:rPr>
                <a:t>Rye, NH</a:t>
              </a:r>
            </a:p>
          </p:txBody>
        </p:sp>
      </p:grpSp>
      <p:sp>
        <p:nvSpPr>
          <p:cNvPr id="67" name="TextBox 66">
            <a:extLst>
              <a:ext uri="{FF2B5EF4-FFF2-40B4-BE49-F238E27FC236}">
                <a16:creationId xmlns:a16="http://schemas.microsoft.com/office/drawing/2014/main" id="{7C1C3DAB-66C1-4558-AB7E-806E11DAD783}"/>
              </a:ext>
            </a:extLst>
          </p:cNvPr>
          <p:cNvSpPr txBox="1"/>
          <p:nvPr/>
        </p:nvSpPr>
        <p:spPr>
          <a:xfrm>
            <a:off x="17810051" y="23141045"/>
            <a:ext cx="3642727" cy="400110"/>
          </a:xfrm>
          <a:prstGeom prst="rect">
            <a:avLst/>
          </a:prstGeom>
          <a:noFill/>
        </p:spPr>
        <p:txBody>
          <a:bodyPr wrap="square" rtlCol="0">
            <a:spAutoFit/>
          </a:bodyPr>
          <a:lstStyle>
            <a:defPPr>
              <a:defRPr kern="1200"/>
            </a:defPPr>
          </a:lstStyle>
          <a:p>
            <a:pPr marL="342900" indent="-342900">
              <a:buFont typeface="Arial" panose="020B0604020202020204" pitchFamily="34" charset="0"/>
              <a:buChar char="•"/>
            </a:pPr>
            <a:r>
              <a:rPr lang="en-US" sz="2000" dirty="0">
                <a:latin typeface="Montserrat Light" panose="00000400000000000000" pitchFamily="50" charset="0"/>
                <a:ea typeface="Open Sans" panose="020B0606030504020204" pitchFamily="34" charset="0"/>
                <a:cs typeface="Open Sans" panose="020B0606030504020204" pitchFamily="34" charset="0"/>
              </a:rPr>
              <a:t>.</a:t>
            </a:r>
            <a:endParaRPr lang="en-US" sz="1600" dirty="0">
              <a:latin typeface="Montserrat Light" panose="00000400000000000000" pitchFamily="50"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662B386-26E3-4DCD-B7C3-A6F9FA3415DB}"/>
              </a:ext>
            </a:extLst>
          </p:cNvPr>
          <p:cNvSpPr/>
          <p:nvPr/>
        </p:nvSpPr>
        <p:spPr>
          <a:xfrm>
            <a:off x="671017" y="13196814"/>
            <a:ext cx="7906954" cy="14429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How does </a:t>
            </a:r>
            <a:r>
              <a:rPr lang="en-US" sz="3200" i="1" dirty="0">
                <a:solidFill>
                  <a:schemeClr val="tx1"/>
                </a:solidFill>
              </a:rPr>
              <a:t>A. </a:t>
            </a:r>
            <a:r>
              <a:rPr lang="en-US" sz="3200" i="1" dirty="0" err="1">
                <a:solidFill>
                  <a:schemeClr val="tx1"/>
                </a:solidFill>
              </a:rPr>
              <a:t>breviligulata’s</a:t>
            </a:r>
            <a:r>
              <a:rPr lang="en-US" sz="3200" dirty="0">
                <a:solidFill>
                  <a:schemeClr val="tx1"/>
                </a:solidFill>
              </a:rPr>
              <a:t> elastic modulus vary on a seasonal time scale?</a:t>
            </a:r>
          </a:p>
        </p:txBody>
      </p:sp>
      <p:pic>
        <p:nvPicPr>
          <p:cNvPr id="9" name="Picture 8" descr="A picture containing outdoor, sky, ground, nature&#10;&#10;Description automatically generated">
            <a:extLst>
              <a:ext uri="{FF2B5EF4-FFF2-40B4-BE49-F238E27FC236}">
                <a16:creationId xmlns:a16="http://schemas.microsoft.com/office/drawing/2014/main" id="{37BD9C9C-9E5E-4C74-A171-A2AB2B3356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1" t="29581" r="15023" b="25326"/>
          <a:stretch/>
        </p:blipFill>
        <p:spPr>
          <a:xfrm>
            <a:off x="686212" y="8312280"/>
            <a:ext cx="7906954" cy="2403180"/>
          </a:xfrm>
          <a:prstGeom prst="rect">
            <a:avLst/>
          </a:prstGeom>
          <a:ln w="25400">
            <a:solidFill>
              <a:schemeClr val="accent1">
                <a:shade val="50000"/>
              </a:schemeClr>
            </a:solidFill>
          </a:ln>
        </p:spPr>
      </p:pic>
      <p:pic>
        <p:nvPicPr>
          <p:cNvPr id="18" name="Picture 17" descr="A picture containing text&#10;&#10;Description automatically generated">
            <a:extLst>
              <a:ext uri="{FF2B5EF4-FFF2-40B4-BE49-F238E27FC236}">
                <a16:creationId xmlns:a16="http://schemas.microsoft.com/office/drawing/2014/main" id="{714972D6-2AAB-4D78-998C-2C3F6F11F8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71" t="17120" r="6824" b="6094"/>
          <a:stretch/>
        </p:blipFill>
        <p:spPr>
          <a:xfrm>
            <a:off x="9957213" y="8239130"/>
            <a:ext cx="5316964" cy="2183247"/>
          </a:xfrm>
          <a:prstGeom prst="rect">
            <a:avLst/>
          </a:prstGeom>
          <a:ln w="25400">
            <a:solidFill>
              <a:schemeClr val="accent1">
                <a:shade val="50000"/>
              </a:schemeClr>
            </a:solidFill>
          </a:ln>
        </p:spPr>
      </p:pic>
      <p:pic>
        <p:nvPicPr>
          <p:cNvPr id="1026" name="Picture 2" descr="What is Sea Grant? | New Hampshire Sea Grant">
            <a:extLst>
              <a:ext uri="{FF2B5EF4-FFF2-40B4-BE49-F238E27FC236}">
                <a16:creationId xmlns:a16="http://schemas.microsoft.com/office/drawing/2014/main" id="{DBD659C8-AD7B-D64D-B5FB-38690439B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21501" y="727838"/>
            <a:ext cx="2866884" cy="2030709"/>
          </a:xfrm>
          <a:prstGeom prst="rect">
            <a:avLst/>
          </a:prstGeom>
          <a:noFill/>
          <a:extLst>
            <a:ext uri="{909E8E84-426E-40DD-AFC4-6F175D3DCCD1}">
              <a14:hiddenFill xmlns:a14="http://schemas.microsoft.com/office/drawing/2010/main">
                <a:solidFill>
                  <a:srgbClr val="FFFFFF"/>
                </a:solidFill>
              </a14:hiddenFill>
            </a:ext>
          </a:extLst>
        </p:spPr>
      </p:pic>
      <p:sp>
        <p:nvSpPr>
          <p:cNvPr id="141" name="Text Box 6">
            <a:extLst>
              <a:ext uri="{FF2B5EF4-FFF2-40B4-BE49-F238E27FC236}">
                <a16:creationId xmlns:a16="http://schemas.microsoft.com/office/drawing/2014/main" id="{66198615-C6EE-4C11-9B60-5C0CB9BF3E9F}"/>
              </a:ext>
            </a:extLst>
          </p:cNvPr>
          <p:cNvSpPr txBox="1">
            <a:spLocks noChangeArrowheads="1"/>
          </p:cNvSpPr>
          <p:nvPr/>
        </p:nvSpPr>
        <p:spPr bwMode="auto">
          <a:xfrm>
            <a:off x="9326638" y="11430259"/>
            <a:ext cx="6231691" cy="159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342900" indent="-342900">
              <a:lnSpc>
                <a:spcPts val="3000"/>
              </a:lnSpc>
              <a:buFont typeface="Arial" panose="020B0604020202020204" pitchFamily="34" charset="0"/>
              <a:buChar char="•"/>
            </a:pPr>
            <a:r>
              <a:rPr lang="en-US" sz="2000" dirty="0">
                <a:latin typeface="Montserrat Light" panose="00000400000000000000" pitchFamily="2" charset="0"/>
                <a:ea typeface="Open Sans" panose="020B0606030504020204" pitchFamily="34" charset="0"/>
                <a:cs typeface="Times New Roman" panose="02020603050405020304" pitchFamily="18" charset="0"/>
              </a:rPr>
              <a:t>Common method to determine the modulus of elasticity experimentally</a:t>
            </a:r>
          </a:p>
          <a:p>
            <a:pPr marL="342900" indent="-342900">
              <a:lnSpc>
                <a:spcPts val="3000"/>
              </a:lnSpc>
              <a:buFont typeface="Arial" panose="020B0604020202020204" pitchFamily="34" charset="0"/>
              <a:buChar char="•"/>
            </a:pPr>
            <a:r>
              <a:rPr lang="en-US" sz="2000" dirty="0">
                <a:latin typeface="Montserrat Light" panose="00000400000000000000" pitchFamily="2" charset="0"/>
                <a:ea typeface="Open Sans" panose="020B0606030504020204" pitchFamily="34" charset="0"/>
                <a:cs typeface="Times New Roman" panose="02020603050405020304" pitchFamily="18" charset="0"/>
              </a:rPr>
              <a:t>Specimen can be evaluated as a transversely loaded cantilever beam</a:t>
            </a:r>
          </a:p>
        </p:txBody>
      </p:sp>
      <p:sp>
        <p:nvSpPr>
          <p:cNvPr id="142" name="Text Box 6">
            <a:extLst>
              <a:ext uri="{FF2B5EF4-FFF2-40B4-BE49-F238E27FC236}">
                <a16:creationId xmlns:a16="http://schemas.microsoft.com/office/drawing/2014/main" id="{77DE2D6B-5055-417A-AB1B-6074461325C2}"/>
              </a:ext>
            </a:extLst>
          </p:cNvPr>
          <p:cNvSpPr txBox="1">
            <a:spLocks noChangeArrowheads="1"/>
          </p:cNvSpPr>
          <p:nvPr/>
        </p:nvSpPr>
        <p:spPr bwMode="auto">
          <a:xfrm>
            <a:off x="9279823" y="10663438"/>
            <a:ext cx="805534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latin typeface="Montserrat Light" panose="00000400000000000000" pitchFamily="2" charset="0"/>
                <a:ea typeface="Open Sans" panose="020B0606030504020204" pitchFamily="34" charset="0"/>
                <a:cs typeface="Times New Roman" panose="02020603050405020304" pitchFamily="18" charset="0"/>
              </a:rPr>
              <a:t>Determination of the Elastic Modulus:</a:t>
            </a:r>
          </a:p>
          <a:p>
            <a:r>
              <a:rPr lang="en-US" sz="2400" b="1" dirty="0">
                <a:latin typeface="Montserrat Light" panose="00000400000000000000" pitchFamily="2" charset="0"/>
                <a:ea typeface="Open Sans" panose="020B0606030504020204" pitchFamily="34" charset="0"/>
                <a:cs typeface="Times New Roman" panose="02020603050405020304" pitchFamily="18" charset="0"/>
              </a:rPr>
              <a:t>Three-Point Bend Test </a:t>
            </a:r>
            <a:endParaRPr lang="en-US" sz="2800" b="1" dirty="0">
              <a:latin typeface="Montserrat Light" panose="00000400000000000000" pitchFamily="2" charset="0"/>
              <a:ea typeface="Open Sans" panose="020B0606030504020204" pitchFamily="34" charset="0"/>
              <a:cs typeface="Times New Roman" panose="02020603050405020304" pitchFamily="18" charset="0"/>
            </a:endParaRPr>
          </a:p>
        </p:txBody>
      </p:sp>
      <p:pic>
        <p:nvPicPr>
          <p:cNvPr id="150" name="Picture 149" descr="A picture containing outdoor&#10;&#10;Description automatically generated">
            <a:extLst>
              <a:ext uri="{FF2B5EF4-FFF2-40B4-BE49-F238E27FC236}">
                <a16:creationId xmlns:a16="http://schemas.microsoft.com/office/drawing/2014/main" id="{0EBFB8DB-F7A1-4D91-AA3F-0A229A1BFCF9}"/>
              </a:ext>
            </a:extLst>
          </p:cNvPr>
          <p:cNvPicPr>
            <a:picLocks noChangeAspect="1"/>
          </p:cNvPicPr>
          <p:nvPr/>
        </p:nvPicPr>
        <p:blipFill rotWithShape="1">
          <a:blip r:embed="rId8">
            <a:extLst>
              <a:ext uri="{28A0092B-C50C-407E-A947-70E740481C1C}">
                <a14:useLocalDpi xmlns:a14="http://schemas.microsoft.com/office/drawing/2010/main" val="0"/>
              </a:ext>
            </a:extLst>
          </a:blip>
          <a:srcRect l="61073" t="3723" r="4873" b="37690"/>
          <a:stretch/>
        </p:blipFill>
        <p:spPr>
          <a:xfrm>
            <a:off x="1056811" y="18419992"/>
            <a:ext cx="2866925" cy="2871064"/>
          </a:xfrm>
          <a:prstGeom prst="rect">
            <a:avLst/>
          </a:prstGeom>
          <a:ln w="25400">
            <a:solidFill>
              <a:schemeClr val="accent1">
                <a:shade val="50000"/>
              </a:schemeClr>
            </a:solidFill>
          </a:ln>
        </p:spPr>
      </p:pic>
      <p:cxnSp>
        <p:nvCxnSpPr>
          <p:cNvPr id="296" name="Straight Connector 295">
            <a:extLst>
              <a:ext uri="{FF2B5EF4-FFF2-40B4-BE49-F238E27FC236}">
                <a16:creationId xmlns:a16="http://schemas.microsoft.com/office/drawing/2014/main" id="{408605CB-4301-458A-AD4F-2A64BE4B4877}"/>
              </a:ext>
            </a:extLst>
          </p:cNvPr>
          <p:cNvCxnSpPr>
            <a:cxnSpLocks/>
          </p:cNvCxnSpPr>
          <p:nvPr/>
        </p:nvCxnSpPr>
        <p:spPr>
          <a:xfrm>
            <a:off x="1955935" y="19998083"/>
            <a:ext cx="0" cy="288182"/>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DDDF491-A594-4935-A5DF-A21DA63A7FE9}"/>
              </a:ext>
            </a:extLst>
          </p:cNvPr>
          <p:cNvCxnSpPr>
            <a:cxnSpLocks/>
          </p:cNvCxnSpPr>
          <p:nvPr/>
        </p:nvCxnSpPr>
        <p:spPr>
          <a:xfrm>
            <a:off x="1977246" y="19608213"/>
            <a:ext cx="0" cy="14897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A728A36-263C-493B-AA97-A4266DF7E878}"/>
              </a:ext>
            </a:extLst>
          </p:cNvPr>
          <p:cNvCxnSpPr>
            <a:cxnSpLocks/>
          </p:cNvCxnSpPr>
          <p:nvPr/>
        </p:nvCxnSpPr>
        <p:spPr>
          <a:xfrm>
            <a:off x="2441128" y="19619080"/>
            <a:ext cx="0" cy="25254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1E8F655-6D48-4043-A91D-FA214353D4BF}"/>
              </a:ext>
            </a:extLst>
          </p:cNvPr>
          <p:cNvCxnSpPr>
            <a:cxnSpLocks/>
          </p:cNvCxnSpPr>
          <p:nvPr/>
        </p:nvCxnSpPr>
        <p:spPr>
          <a:xfrm>
            <a:off x="2441128" y="20036800"/>
            <a:ext cx="0" cy="25254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D10CC8E6-84AF-45FE-A5BD-06355017CE73}"/>
              </a:ext>
            </a:extLst>
          </p:cNvPr>
          <p:cNvCxnSpPr>
            <a:cxnSpLocks/>
          </p:cNvCxnSpPr>
          <p:nvPr/>
        </p:nvCxnSpPr>
        <p:spPr>
          <a:xfrm>
            <a:off x="2942037" y="20128274"/>
            <a:ext cx="0" cy="25254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CCD2809-4CB4-4A07-891A-B27F2C1BEC1C}"/>
              </a:ext>
            </a:extLst>
          </p:cNvPr>
          <p:cNvCxnSpPr>
            <a:cxnSpLocks/>
          </p:cNvCxnSpPr>
          <p:nvPr/>
        </p:nvCxnSpPr>
        <p:spPr>
          <a:xfrm>
            <a:off x="2942471" y="19631902"/>
            <a:ext cx="0" cy="38707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9739EE7-6E3D-4FDE-8CFF-E50DEC38D223}"/>
              </a:ext>
            </a:extLst>
          </p:cNvPr>
          <p:cNvCxnSpPr>
            <a:cxnSpLocks/>
          </p:cNvCxnSpPr>
          <p:nvPr/>
        </p:nvCxnSpPr>
        <p:spPr>
          <a:xfrm flipH="1" flipV="1">
            <a:off x="2437090" y="20532509"/>
            <a:ext cx="381085" cy="4417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35479B5-6618-49AB-881D-325220802E3F}"/>
              </a:ext>
            </a:extLst>
          </p:cNvPr>
          <p:cNvCxnSpPr>
            <a:cxnSpLocks/>
          </p:cNvCxnSpPr>
          <p:nvPr/>
        </p:nvCxnSpPr>
        <p:spPr>
          <a:xfrm flipH="1" flipV="1">
            <a:off x="1977246" y="20477645"/>
            <a:ext cx="373258" cy="4095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DD96DD4-47AC-4095-A3BB-EAB3E13CD048}"/>
              </a:ext>
            </a:extLst>
          </p:cNvPr>
          <p:cNvCxnSpPr>
            <a:cxnSpLocks/>
          </p:cNvCxnSpPr>
          <p:nvPr/>
        </p:nvCxnSpPr>
        <p:spPr>
          <a:xfrm flipH="1" flipV="1">
            <a:off x="1955935" y="19994170"/>
            <a:ext cx="458297" cy="4083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40D11CD-C7F1-4AA3-983F-CA2771F84C54}"/>
              </a:ext>
            </a:extLst>
          </p:cNvPr>
          <p:cNvCxnSpPr>
            <a:cxnSpLocks/>
          </p:cNvCxnSpPr>
          <p:nvPr/>
        </p:nvCxnSpPr>
        <p:spPr>
          <a:xfrm flipH="1" flipV="1">
            <a:off x="2473872" y="20060075"/>
            <a:ext cx="458297" cy="4083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AD2E888-DC15-4B78-8EBF-0DBE81438CA5}"/>
              </a:ext>
            </a:extLst>
          </p:cNvPr>
          <p:cNvCxnSpPr>
            <a:cxnSpLocks/>
          </p:cNvCxnSpPr>
          <p:nvPr/>
        </p:nvCxnSpPr>
        <p:spPr>
          <a:xfrm flipH="1" flipV="1">
            <a:off x="1978966" y="19596378"/>
            <a:ext cx="458297" cy="4083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02044B1-E37E-4FB5-8E26-010301D8312E}"/>
              </a:ext>
            </a:extLst>
          </p:cNvPr>
          <p:cNvCxnSpPr>
            <a:cxnSpLocks/>
          </p:cNvCxnSpPr>
          <p:nvPr/>
        </p:nvCxnSpPr>
        <p:spPr>
          <a:xfrm flipH="1" flipV="1">
            <a:off x="2473871" y="19662283"/>
            <a:ext cx="458297" cy="4083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9" name="Text Box 6">
            <a:extLst>
              <a:ext uri="{FF2B5EF4-FFF2-40B4-BE49-F238E27FC236}">
                <a16:creationId xmlns:a16="http://schemas.microsoft.com/office/drawing/2014/main" id="{5F5A6342-E03B-48BE-9251-C2FA54D5BF6F}"/>
              </a:ext>
            </a:extLst>
          </p:cNvPr>
          <p:cNvSpPr txBox="1">
            <a:spLocks noChangeArrowheads="1"/>
          </p:cNvSpPr>
          <p:nvPr/>
        </p:nvSpPr>
        <p:spPr bwMode="auto">
          <a:xfrm>
            <a:off x="1033741" y="18434145"/>
            <a:ext cx="18782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1600" b="1" dirty="0" err="1">
                <a:solidFill>
                  <a:schemeClr val="bg1"/>
                </a:solidFill>
                <a:latin typeface="Montserrat Light" panose="00000400000000000000" pitchFamily="50" charset="0"/>
                <a:ea typeface="Open Sans" panose="020B0606030504020204" pitchFamily="34" charset="0"/>
                <a:cs typeface="Open Sans" panose="020B0606030504020204" pitchFamily="34" charset="0"/>
              </a:rPr>
              <a:t>Odiorne</a:t>
            </a:r>
            <a:r>
              <a:rPr lang="en-US" sz="1600" b="1"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 Site 1:</a:t>
            </a:r>
          </a:p>
        </p:txBody>
      </p:sp>
      <mc:AlternateContent xmlns:mc="http://schemas.openxmlformats.org/markup-compatibility/2006" xmlns:a14="http://schemas.microsoft.com/office/drawing/2010/main">
        <mc:Choice Requires="a14">
          <p:sp>
            <p:nvSpPr>
              <p:cNvPr id="180" name="Text Box 6">
                <a:extLst>
                  <a:ext uri="{FF2B5EF4-FFF2-40B4-BE49-F238E27FC236}">
                    <a16:creationId xmlns:a16="http://schemas.microsoft.com/office/drawing/2014/main" id="{628C4828-C72F-443D-9638-FFD518700302}"/>
                  </a:ext>
                </a:extLst>
              </p:cNvPr>
              <p:cNvSpPr txBox="1">
                <a:spLocks noChangeArrowheads="1"/>
              </p:cNvSpPr>
              <p:nvPr/>
            </p:nvSpPr>
            <p:spPr bwMode="auto">
              <a:xfrm>
                <a:off x="16550808" y="12988860"/>
                <a:ext cx="7539134" cy="1598386"/>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342900" indent="-342900">
                  <a:lnSpc>
                    <a:spcPts val="3000"/>
                  </a:lnSpc>
                  <a:buFont typeface="Arial" panose="020B0604020202020204" pitchFamily="34" charset="0"/>
                  <a:buChar char="•"/>
                </a:pPr>
                <a:r>
                  <a:rPr lang="en-US" sz="1800" dirty="0">
                    <a:ea typeface="Open Sans" panose="020B0606030504020204" pitchFamily="34"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ea typeface="Open Sans" panose="020B0606030504020204" pitchFamily="34" charset="0"/>
                            <a:cs typeface="Times New Roman" panose="02020603050405020304" pitchFamily="18" charset="0"/>
                          </a:rPr>
                        </m:ctrlPr>
                      </m:fPr>
                      <m:num>
                        <m:r>
                          <a:rPr lang="en-US" sz="2800" b="0" i="1" smtClean="0">
                            <a:latin typeface="Cambria Math" panose="02040503050406030204" pitchFamily="18" charset="0"/>
                            <a:ea typeface="Open Sans" panose="020B0606030504020204" pitchFamily="34" charset="0"/>
                            <a:cs typeface="Times New Roman" panose="02020603050405020304" pitchFamily="18" charset="0"/>
                          </a:rPr>
                          <m:t>𝐹</m:t>
                        </m:r>
                      </m:num>
                      <m:den>
                        <m:r>
                          <a:rPr lang="en-US" sz="2800" i="1" smtClean="0">
                            <a:latin typeface="Cambria Math" panose="02040503050406030204" pitchFamily="18" charset="0"/>
                            <a:ea typeface="Cambria Math" panose="02040503050406030204" pitchFamily="18" charset="0"/>
                            <a:cs typeface="Times New Roman" panose="02020603050405020304" pitchFamily="18" charset="0"/>
                          </a:rPr>
                          <m:t>𝛿</m:t>
                        </m:r>
                      </m:den>
                    </m:f>
                  </m:oMath>
                </a14:m>
                <a:r>
                  <a:rPr lang="en-US" sz="1800" dirty="0">
                    <a:latin typeface="Montserrat Light" panose="00000400000000000000" pitchFamily="2" charset="0"/>
                    <a:ea typeface="Open Sans" panose="020B0606030504020204" pitchFamily="34" charset="0"/>
                    <a:cs typeface="Times New Roman" panose="02020603050405020304" pitchFamily="18" charset="0"/>
                  </a:rPr>
                  <a:t> </a:t>
                </a:r>
                <a:r>
                  <a:rPr lang="en-US" sz="2000" dirty="0">
                    <a:latin typeface="Montserrat Light" panose="00000400000000000000" pitchFamily="2" charset="0"/>
                    <a:ea typeface="Open Sans" panose="020B0606030504020204" pitchFamily="34" charset="0"/>
                    <a:cs typeface="Times New Roman" panose="02020603050405020304" pitchFamily="18" charset="0"/>
                  </a:rPr>
                  <a:t>is the slope of the linear region of the force</a:t>
                </a:r>
              </a:p>
              <a:p>
                <a:pPr>
                  <a:lnSpc>
                    <a:spcPts val="3000"/>
                  </a:lnSpc>
                </a:pPr>
                <a:r>
                  <a:rPr lang="en-US" sz="2000" dirty="0">
                    <a:latin typeface="Montserrat Light" panose="00000400000000000000" pitchFamily="2" charset="0"/>
                    <a:ea typeface="Open Sans" panose="020B0606030504020204" pitchFamily="34" charset="0"/>
                    <a:cs typeface="Times New Roman" panose="02020603050405020304" pitchFamily="18" charset="0"/>
                  </a:rPr>
                  <a:t>          vs. displacement curve </a:t>
                </a:r>
              </a:p>
              <a:p>
                <a:pPr marL="342900" indent="-342900">
                  <a:lnSpc>
                    <a:spcPts val="3000"/>
                  </a:lnSpc>
                  <a:buFont typeface="Arial" panose="020B0604020202020204" pitchFamily="34" charset="0"/>
                  <a:buChar char="•"/>
                </a:pPr>
                <a:r>
                  <a:rPr lang="en-US" sz="2000" dirty="0">
                    <a:latin typeface="Montserrat Light" panose="00000400000000000000" pitchFamily="2" charset="0"/>
                    <a:ea typeface="Open Sans" panose="020B0606030504020204" pitchFamily="34" charset="0"/>
                    <a:cs typeface="Times New Roman" panose="02020603050405020304" pitchFamily="18" charset="0"/>
                  </a:rPr>
                  <a:t>Linear region was identified where the </a:t>
                </a:r>
                <a14:m>
                  <m:oMath xmlns:m="http://schemas.openxmlformats.org/officeDocument/2006/math">
                    <m:sSup>
                      <m:sSupPr>
                        <m:ctrlPr>
                          <a:rPr lang="en-US" sz="2400" i="1" dirty="0" smtClean="0">
                            <a:latin typeface="Cambria Math" panose="02040503050406030204" pitchFamily="18" charset="0"/>
                            <a:ea typeface="Open Sans" panose="020B0606030504020204" pitchFamily="34" charset="0"/>
                            <a:cs typeface="Times New Roman" panose="02020603050405020304" pitchFamily="18" charset="0"/>
                          </a:rPr>
                        </m:ctrlPr>
                      </m:sSupPr>
                      <m:e>
                        <m:r>
                          <a:rPr lang="en-US" sz="2400" b="0" i="1" dirty="0" smtClean="0">
                            <a:latin typeface="Cambria Math" panose="02040503050406030204" pitchFamily="18" charset="0"/>
                            <a:ea typeface="Open Sans" panose="020B0606030504020204" pitchFamily="34" charset="0"/>
                            <a:cs typeface="Times New Roman" panose="02020603050405020304" pitchFamily="18" charset="0"/>
                          </a:rPr>
                          <m:t>𝑅</m:t>
                        </m:r>
                      </m:e>
                      <m:sup>
                        <m:r>
                          <a:rPr lang="en-US" sz="2400" b="0" i="1" dirty="0" smtClean="0">
                            <a:latin typeface="Cambria Math" panose="02040503050406030204" pitchFamily="18" charset="0"/>
                            <a:ea typeface="Open Sans" panose="020B0606030504020204" pitchFamily="34" charset="0"/>
                            <a:cs typeface="Times New Roman" panose="02020603050405020304" pitchFamily="18" charset="0"/>
                          </a:rPr>
                          <m:t>2</m:t>
                        </m:r>
                      </m:sup>
                    </m:sSup>
                  </m:oMath>
                </a14:m>
                <a:r>
                  <a:rPr lang="en-US" sz="2000" dirty="0">
                    <a:latin typeface="Montserrat Light" panose="00000400000000000000" pitchFamily="2" charset="0"/>
                    <a:ea typeface="Open Sans" panose="020B0606030504020204" pitchFamily="34" charset="0"/>
                    <a:cs typeface="Times New Roman" panose="02020603050405020304" pitchFamily="18" charset="0"/>
                  </a:rPr>
                  <a:t> value of a linear regression was greater than 0.99 </a:t>
                </a:r>
              </a:p>
            </p:txBody>
          </p:sp>
        </mc:Choice>
        <mc:Fallback xmlns="">
          <p:sp>
            <p:nvSpPr>
              <p:cNvPr id="180" name="Text Box 6">
                <a:extLst>
                  <a:ext uri="{FF2B5EF4-FFF2-40B4-BE49-F238E27FC236}">
                    <a16:creationId xmlns:a16="http://schemas.microsoft.com/office/drawing/2014/main" id="{628C4828-C72F-443D-9638-FFD518700302}"/>
                  </a:ext>
                </a:extLst>
              </p:cNvPr>
              <p:cNvSpPr txBox="1">
                <a:spLocks noRot="1" noChangeAspect="1" noMove="1" noResize="1" noEditPoints="1" noAdjustHandles="1" noChangeArrowheads="1" noChangeShapeType="1" noTextEdit="1"/>
              </p:cNvSpPr>
              <p:nvPr/>
            </p:nvSpPr>
            <p:spPr bwMode="auto">
              <a:xfrm>
                <a:off x="16550808" y="12988860"/>
                <a:ext cx="7539134" cy="1598386"/>
              </a:xfrm>
              <a:prstGeom prst="rect">
                <a:avLst/>
              </a:prstGeom>
              <a:blipFill>
                <a:blip r:embed="rId10"/>
                <a:stretch>
                  <a:fillRect l="-728" t="-4580" b="-6107"/>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A01AE737-B938-41E8-A82C-81A3120ED9D2}"/>
                  </a:ext>
                </a:extLst>
              </p:cNvPr>
              <p:cNvSpPr/>
              <p:nvPr/>
            </p:nvSpPr>
            <p:spPr>
              <a:xfrm>
                <a:off x="16612470" y="10869134"/>
                <a:ext cx="7085429" cy="183157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3600" i="1" smtClean="0">
                        <a:solidFill>
                          <a:schemeClr val="tx1"/>
                        </a:solidFill>
                        <a:latin typeface="Cambria Math" panose="02040503050406030204" pitchFamily="18" charset="0"/>
                        <a:ea typeface="Cambria Math" panose="02040503050406030204" pitchFamily="18" charset="0"/>
                      </a:rPr>
                      <m:t>𝛿</m:t>
                    </m:r>
                    <m:r>
                      <a:rPr lang="en-US" sz="3600" b="0" i="1" smtClean="0">
                        <a:solidFill>
                          <a:schemeClr val="tx1"/>
                        </a:solidFill>
                        <a:latin typeface="Cambria Math" panose="02040503050406030204" pitchFamily="18" charset="0"/>
                        <a:ea typeface="Cambria Math" panose="02040503050406030204" pitchFamily="18" charset="0"/>
                      </a:rPr>
                      <m:t>=</m:t>
                    </m:r>
                    <m:f>
                      <m:fPr>
                        <m:ctrlPr>
                          <a:rPr lang="en-US" sz="3600" b="0" i="1" smtClean="0">
                            <a:solidFill>
                              <a:schemeClr val="tx1"/>
                            </a:solidFill>
                            <a:latin typeface="Cambria Math" panose="02040503050406030204" pitchFamily="18" charset="0"/>
                            <a:ea typeface="Cambria Math" panose="02040503050406030204" pitchFamily="18" charset="0"/>
                          </a:rPr>
                        </m:ctrlPr>
                      </m:fPr>
                      <m:num>
                        <m:r>
                          <a:rPr lang="en-US" sz="3600" b="0" i="1" smtClean="0">
                            <a:solidFill>
                              <a:schemeClr val="tx1"/>
                            </a:solidFill>
                            <a:latin typeface="Cambria Math" panose="02040503050406030204" pitchFamily="18" charset="0"/>
                            <a:ea typeface="Cambria Math" panose="02040503050406030204" pitchFamily="18" charset="0"/>
                          </a:rPr>
                          <m:t>𝐹</m:t>
                        </m:r>
                        <m:sSup>
                          <m:sSupPr>
                            <m:ctrlPr>
                              <a:rPr lang="en-US" sz="3600" b="0" i="1" smtClean="0">
                                <a:solidFill>
                                  <a:schemeClr val="tx1"/>
                                </a:solidFill>
                                <a:latin typeface="Cambria Math" panose="02040503050406030204" pitchFamily="18" charset="0"/>
                                <a:ea typeface="Cambria Math" panose="02040503050406030204" pitchFamily="18" charset="0"/>
                              </a:rPr>
                            </m:ctrlPr>
                          </m:sSupPr>
                          <m:e>
                            <m:r>
                              <a:rPr lang="en-US" sz="3600" b="0" i="1" smtClean="0">
                                <a:solidFill>
                                  <a:schemeClr val="tx1"/>
                                </a:solidFill>
                                <a:latin typeface="Cambria Math" panose="02040503050406030204" pitchFamily="18" charset="0"/>
                                <a:ea typeface="Cambria Math" panose="02040503050406030204" pitchFamily="18" charset="0"/>
                              </a:rPr>
                              <m:t>𝐿</m:t>
                            </m:r>
                          </m:e>
                          <m:sup>
                            <m:r>
                              <a:rPr lang="en-US" sz="3600" b="0" i="1" smtClean="0">
                                <a:solidFill>
                                  <a:schemeClr val="tx1"/>
                                </a:solidFill>
                                <a:latin typeface="Cambria Math" panose="02040503050406030204" pitchFamily="18" charset="0"/>
                                <a:ea typeface="Cambria Math" panose="02040503050406030204" pitchFamily="18" charset="0"/>
                              </a:rPr>
                              <m:t>3</m:t>
                            </m:r>
                          </m:sup>
                        </m:sSup>
                      </m:num>
                      <m:den>
                        <m:r>
                          <a:rPr lang="en-US" sz="3600" b="0" i="1" smtClean="0">
                            <a:solidFill>
                              <a:schemeClr val="tx1"/>
                            </a:solidFill>
                            <a:latin typeface="Cambria Math" panose="02040503050406030204" pitchFamily="18" charset="0"/>
                            <a:ea typeface="Cambria Math" panose="02040503050406030204" pitchFamily="18" charset="0"/>
                          </a:rPr>
                          <m:t>48</m:t>
                        </m:r>
                        <m:r>
                          <a:rPr lang="en-US" sz="3600" b="0" i="1" smtClean="0">
                            <a:solidFill>
                              <a:schemeClr val="tx1"/>
                            </a:solidFill>
                            <a:latin typeface="Cambria Math" panose="02040503050406030204" pitchFamily="18" charset="0"/>
                            <a:ea typeface="Cambria Math" panose="02040503050406030204" pitchFamily="18" charset="0"/>
                          </a:rPr>
                          <m:t>𝐸𝐼</m:t>
                        </m:r>
                      </m:den>
                    </m:f>
                  </m:oMath>
                </a14:m>
                <a:r>
                  <a:rPr lang="en-US" sz="3600" dirty="0">
                    <a:solidFill>
                      <a:schemeClr val="tx1"/>
                    </a:solidFill>
                    <a:latin typeface="Montserrat Light" panose="00000400000000000000" pitchFamily="2" charset="0"/>
                    <a:cs typeface="Times New Roman" panose="02020603050405020304" pitchFamily="18" charset="0"/>
                  </a:rPr>
                  <a:t>  → </a:t>
                </a:r>
                <a14:m>
                  <m:oMath xmlns:m="http://schemas.openxmlformats.org/officeDocument/2006/math">
                    <m:r>
                      <a:rPr lang="en-US" sz="3600" b="0" i="1" smtClean="0">
                        <a:solidFill>
                          <a:schemeClr val="tx1"/>
                        </a:solidFill>
                        <a:latin typeface="Cambria Math" panose="02040503050406030204" pitchFamily="18" charset="0"/>
                      </a:rPr>
                      <m:t>𝐸</m:t>
                    </m:r>
                    <m:r>
                      <a:rPr lang="en-US" sz="3600" b="0" i="1" smtClean="0">
                        <a:solidFill>
                          <a:schemeClr val="tx1"/>
                        </a:solidFill>
                        <a:latin typeface="Cambria Math" panose="02040503050406030204" pitchFamily="18" charset="0"/>
                      </a:rPr>
                      <m:t>=</m:t>
                    </m:r>
                    <m:f>
                      <m:fPr>
                        <m:ctrlPr>
                          <a:rPr lang="en-US" sz="3600" b="0" i="1" smtClean="0">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𝐹</m:t>
                        </m:r>
                      </m:num>
                      <m:den>
                        <m:r>
                          <a:rPr lang="en-US" sz="3600" b="0" i="1" smtClean="0">
                            <a:solidFill>
                              <a:schemeClr val="tx1"/>
                            </a:solidFill>
                            <a:latin typeface="Cambria Math" panose="02040503050406030204" pitchFamily="18" charset="0"/>
                            <a:ea typeface="Cambria Math" panose="02040503050406030204" pitchFamily="18" charset="0"/>
                          </a:rPr>
                          <m:t>𝛿</m:t>
                        </m:r>
                      </m:den>
                    </m:f>
                    <m:f>
                      <m:fPr>
                        <m:ctrlPr>
                          <a:rPr lang="en-US" sz="3600" i="1">
                            <a:solidFill>
                              <a:schemeClr val="tx1"/>
                            </a:solidFill>
                            <a:latin typeface="Cambria Math" panose="02040503050406030204" pitchFamily="18" charset="0"/>
                            <a:ea typeface="Cambria Math" panose="02040503050406030204" pitchFamily="18" charset="0"/>
                          </a:rPr>
                        </m:ctrlPr>
                      </m:fPr>
                      <m:num>
                        <m:sSup>
                          <m:sSupPr>
                            <m:ctrlPr>
                              <a:rPr lang="en-US" sz="3600" i="1">
                                <a:solidFill>
                                  <a:schemeClr val="tx1"/>
                                </a:solidFill>
                                <a:latin typeface="Cambria Math" panose="02040503050406030204" pitchFamily="18" charset="0"/>
                                <a:ea typeface="Cambria Math" panose="02040503050406030204" pitchFamily="18" charset="0"/>
                              </a:rPr>
                            </m:ctrlPr>
                          </m:sSupPr>
                          <m:e>
                            <m:r>
                              <a:rPr lang="en-US" sz="3600" i="1">
                                <a:solidFill>
                                  <a:schemeClr val="tx1"/>
                                </a:solidFill>
                                <a:latin typeface="Cambria Math" panose="02040503050406030204" pitchFamily="18" charset="0"/>
                                <a:ea typeface="Cambria Math" panose="02040503050406030204" pitchFamily="18" charset="0"/>
                              </a:rPr>
                              <m:t>𝐿</m:t>
                            </m:r>
                          </m:e>
                          <m:sup>
                            <m:r>
                              <a:rPr lang="en-US" sz="3600" i="1">
                                <a:solidFill>
                                  <a:schemeClr val="tx1"/>
                                </a:solidFill>
                                <a:latin typeface="Cambria Math" panose="02040503050406030204" pitchFamily="18" charset="0"/>
                                <a:ea typeface="Cambria Math" panose="02040503050406030204" pitchFamily="18" charset="0"/>
                              </a:rPr>
                              <m:t>3</m:t>
                            </m:r>
                          </m:sup>
                        </m:sSup>
                      </m:num>
                      <m:den>
                        <m:r>
                          <a:rPr lang="en-US" sz="3600" i="1">
                            <a:solidFill>
                              <a:schemeClr val="tx1"/>
                            </a:solidFill>
                            <a:latin typeface="Cambria Math" panose="02040503050406030204" pitchFamily="18" charset="0"/>
                            <a:ea typeface="Cambria Math" panose="02040503050406030204" pitchFamily="18" charset="0"/>
                          </a:rPr>
                          <m:t>48</m:t>
                        </m:r>
                        <m:r>
                          <a:rPr lang="en-US" sz="3600" i="1">
                            <a:solidFill>
                              <a:schemeClr val="tx1"/>
                            </a:solidFill>
                            <a:latin typeface="Cambria Math" panose="02040503050406030204" pitchFamily="18" charset="0"/>
                            <a:ea typeface="Cambria Math" panose="02040503050406030204" pitchFamily="18" charset="0"/>
                          </a:rPr>
                          <m:t>𝐼</m:t>
                        </m:r>
                      </m:den>
                    </m:f>
                  </m:oMath>
                </a14:m>
                <a:endParaRPr lang="en-US" sz="3600" dirty="0">
                  <a:solidFill>
                    <a:schemeClr val="tx1"/>
                  </a:solidFill>
                  <a:latin typeface="Montserrat Light" panose="00000400000000000000" pitchFamily="2" charset="0"/>
                  <a:ea typeface="Cambria Math" panose="02040503050406030204" pitchFamily="18" charset="0"/>
                  <a:cs typeface="Times New Roman" panose="02020603050405020304" pitchFamily="18" charset="0"/>
                </a:endParaRPr>
              </a:p>
              <a:p>
                <a:pPr algn="ctr"/>
                <a:endParaRPr lang="en-US" sz="1200" dirty="0">
                  <a:solidFill>
                    <a:schemeClr val="tx1"/>
                  </a:solidFill>
                  <a:latin typeface="Montserrat Light" panose="00000400000000000000" pitchFamily="2" charset="0"/>
                  <a:ea typeface="Cambria Math" panose="02040503050406030204" pitchFamily="18" charset="0"/>
                  <a:cs typeface="Times New Roman" panose="02020603050405020304" pitchFamily="18" charset="0"/>
                </a:endParaRPr>
              </a:p>
              <a:p>
                <a:pPr algn="ctr"/>
                <a:r>
                  <a:rPr lang="en-US" sz="1600" dirty="0">
                    <a:solidFill>
                      <a:schemeClr val="tx1"/>
                    </a:solidFill>
                    <a:latin typeface="Montserrat Light" panose="00000400000000000000" pitchFamily="2" charset="0"/>
                    <a:cs typeface="Times New Roman" panose="02020603050405020304" pitchFamily="18" charset="0"/>
                  </a:rPr>
                  <a:t>where ẟ = deflection (displacement), F = force applied,</a:t>
                </a:r>
              </a:p>
              <a:p>
                <a:pPr algn="ctr"/>
                <a:r>
                  <a:rPr lang="en-US" sz="1600" dirty="0">
                    <a:solidFill>
                      <a:schemeClr val="tx1"/>
                    </a:solidFill>
                    <a:latin typeface="Montserrat Light" panose="00000400000000000000" pitchFamily="2" charset="0"/>
                    <a:cs typeface="Times New Roman" panose="02020603050405020304" pitchFamily="18" charset="0"/>
                  </a:rPr>
                  <a:t> I = area moment of inertia,  L = span length,</a:t>
                </a:r>
              </a:p>
              <a:p>
                <a:pPr algn="ctr"/>
                <a:r>
                  <a:rPr lang="en-US" sz="1600" dirty="0">
                    <a:solidFill>
                      <a:schemeClr val="tx1"/>
                    </a:solidFill>
                    <a:latin typeface="Montserrat Light" panose="00000400000000000000" pitchFamily="2" charset="0"/>
                    <a:cs typeface="Times New Roman" panose="02020603050405020304" pitchFamily="18" charset="0"/>
                  </a:rPr>
                  <a:t> and E = elastic modulus</a:t>
                </a:r>
                <a:endParaRPr lang="en-US" sz="2400" dirty="0">
                  <a:solidFill>
                    <a:schemeClr val="tx1"/>
                  </a:solidFill>
                  <a:latin typeface="Montserrat Light" panose="00000400000000000000" pitchFamily="2" charset="0"/>
                  <a:cs typeface="Times New Roman" panose="02020603050405020304" pitchFamily="18" charset="0"/>
                </a:endParaRPr>
              </a:p>
            </p:txBody>
          </p:sp>
        </mc:Choice>
        <mc:Fallback xmlns="">
          <p:sp>
            <p:nvSpPr>
              <p:cNvPr id="181" name="Rectangle 180">
                <a:extLst>
                  <a:ext uri="{FF2B5EF4-FFF2-40B4-BE49-F238E27FC236}">
                    <a16:creationId xmlns:a16="http://schemas.microsoft.com/office/drawing/2014/main" id="{A01AE737-B938-41E8-A82C-81A3120ED9D2}"/>
                  </a:ext>
                </a:extLst>
              </p:cNvPr>
              <p:cNvSpPr>
                <a:spLocks noRot="1" noChangeAspect="1" noMove="1" noResize="1" noEditPoints="1" noAdjustHandles="1" noChangeArrowheads="1" noChangeShapeType="1" noTextEdit="1"/>
              </p:cNvSpPr>
              <p:nvPr/>
            </p:nvSpPr>
            <p:spPr>
              <a:xfrm>
                <a:off x="16612470" y="10869134"/>
                <a:ext cx="7085429" cy="1831574"/>
              </a:xfrm>
              <a:prstGeom prst="rect">
                <a:avLst/>
              </a:prstGeom>
              <a:blipFill>
                <a:blip r:embed="rId11"/>
                <a:stretch>
                  <a:fillRect b="-4276"/>
                </a:stretch>
              </a:blipFill>
              <a:ln>
                <a:solidFill>
                  <a:schemeClr val="accent1">
                    <a:lumMod val="75000"/>
                  </a:schemeClr>
                </a:solidFill>
              </a:ln>
            </p:spPr>
            <p:txBody>
              <a:bodyPr/>
              <a:lstStyle/>
              <a:p>
                <a:r>
                  <a:rPr lang="en-US">
                    <a:noFill/>
                  </a:rPr>
                  <a:t> </a:t>
                </a:r>
              </a:p>
            </p:txBody>
          </p:sp>
        </mc:Fallback>
      </mc:AlternateContent>
      <p:grpSp>
        <p:nvGrpSpPr>
          <p:cNvPr id="182" name="Group 181">
            <a:extLst>
              <a:ext uri="{FF2B5EF4-FFF2-40B4-BE49-F238E27FC236}">
                <a16:creationId xmlns:a16="http://schemas.microsoft.com/office/drawing/2014/main" id="{72714A61-B1EF-4385-959E-FB1C32243879}"/>
              </a:ext>
            </a:extLst>
          </p:cNvPr>
          <p:cNvGrpSpPr/>
          <p:nvPr/>
        </p:nvGrpSpPr>
        <p:grpSpPr>
          <a:xfrm>
            <a:off x="9681095" y="13195588"/>
            <a:ext cx="5550393" cy="6788922"/>
            <a:chOff x="12160717" y="26811091"/>
            <a:chExt cx="6573213" cy="7347180"/>
          </a:xfrm>
        </p:grpSpPr>
        <p:pic>
          <p:nvPicPr>
            <p:cNvPr id="183" name="Picture 182">
              <a:extLst>
                <a:ext uri="{FF2B5EF4-FFF2-40B4-BE49-F238E27FC236}">
                  <a16:creationId xmlns:a16="http://schemas.microsoft.com/office/drawing/2014/main" id="{29D13E9A-1AC1-4E1C-8174-D95CA9FAAB74}"/>
                </a:ext>
              </a:extLst>
            </p:cNvPr>
            <p:cNvPicPr>
              <a:picLocks noChangeAspect="1"/>
            </p:cNvPicPr>
            <p:nvPr/>
          </p:nvPicPr>
          <p:blipFill rotWithShape="1">
            <a:blip r:embed="rId12"/>
            <a:srcRect t="10377" r="4141" b="7257"/>
            <a:stretch/>
          </p:blipFill>
          <p:spPr>
            <a:xfrm>
              <a:off x="12321935" y="26811091"/>
              <a:ext cx="6411995" cy="7347180"/>
            </a:xfrm>
            <a:prstGeom prst="rect">
              <a:avLst/>
            </a:prstGeom>
            <a:ln w="25400">
              <a:solidFill>
                <a:schemeClr val="accent1">
                  <a:shade val="50000"/>
                </a:schemeClr>
              </a:solidFill>
            </a:ln>
          </p:spPr>
        </p:pic>
        <p:sp>
          <p:nvSpPr>
            <p:cNvPr id="184" name="TextBox 183">
              <a:extLst>
                <a:ext uri="{FF2B5EF4-FFF2-40B4-BE49-F238E27FC236}">
                  <a16:creationId xmlns:a16="http://schemas.microsoft.com/office/drawing/2014/main" id="{0C460B04-F069-498D-A189-D1945914887E}"/>
                </a:ext>
              </a:extLst>
            </p:cNvPr>
            <p:cNvSpPr txBox="1"/>
            <p:nvPr/>
          </p:nvSpPr>
          <p:spPr>
            <a:xfrm>
              <a:off x="12275537" y="29121722"/>
              <a:ext cx="1945784" cy="452199"/>
            </a:xfrm>
            <a:prstGeom prst="rect">
              <a:avLst/>
            </a:prstGeom>
            <a:noFill/>
          </p:spPr>
          <p:txBody>
            <a:bodyPr wrap="square" rtlCol="0">
              <a:spAutoFit/>
            </a:bodyPr>
            <a:lstStyle/>
            <a:p>
              <a:pPr algn="ctr"/>
              <a:r>
                <a:rPr lang="en-US" sz="2000" dirty="0">
                  <a:latin typeface="Source Sans Pro" panose="020B0503030403020204" pitchFamily="34" charset="77"/>
                </a:rPr>
                <a:t>Upper die</a:t>
              </a:r>
            </a:p>
          </p:txBody>
        </p:sp>
        <p:sp>
          <p:nvSpPr>
            <p:cNvPr id="185" name="TextBox 184">
              <a:extLst>
                <a:ext uri="{FF2B5EF4-FFF2-40B4-BE49-F238E27FC236}">
                  <a16:creationId xmlns:a16="http://schemas.microsoft.com/office/drawing/2014/main" id="{912E1473-56AC-49ED-8147-6E0FDF8E0E6E}"/>
                </a:ext>
              </a:extLst>
            </p:cNvPr>
            <p:cNvSpPr txBox="1"/>
            <p:nvPr/>
          </p:nvSpPr>
          <p:spPr>
            <a:xfrm>
              <a:off x="12160717" y="30652397"/>
              <a:ext cx="1945784" cy="800043"/>
            </a:xfrm>
            <a:prstGeom prst="rect">
              <a:avLst/>
            </a:prstGeom>
            <a:noFill/>
          </p:spPr>
          <p:txBody>
            <a:bodyPr wrap="square" rtlCol="0">
              <a:spAutoFit/>
            </a:bodyPr>
            <a:lstStyle/>
            <a:p>
              <a:pPr algn="ctr"/>
              <a:r>
                <a:rPr lang="en-US" sz="2000" dirty="0">
                  <a:latin typeface="Source Sans Pro" panose="020B0503030403020204" pitchFamily="34" charset="77"/>
                </a:rPr>
                <a:t>Specimen stem</a:t>
              </a:r>
            </a:p>
          </p:txBody>
        </p:sp>
        <p:sp>
          <p:nvSpPr>
            <p:cNvPr id="186" name="TextBox 185">
              <a:extLst>
                <a:ext uri="{FF2B5EF4-FFF2-40B4-BE49-F238E27FC236}">
                  <a16:creationId xmlns:a16="http://schemas.microsoft.com/office/drawing/2014/main" id="{16F7D0B9-A5A3-4B9C-B82B-DF8CDBBA89EF}"/>
                </a:ext>
              </a:extLst>
            </p:cNvPr>
            <p:cNvSpPr txBox="1"/>
            <p:nvPr/>
          </p:nvSpPr>
          <p:spPr>
            <a:xfrm>
              <a:off x="12506139" y="27907261"/>
              <a:ext cx="2277725" cy="452199"/>
            </a:xfrm>
            <a:prstGeom prst="rect">
              <a:avLst/>
            </a:prstGeom>
            <a:noFill/>
          </p:spPr>
          <p:txBody>
            <a:bodyPr wrap="square" rtlCol="0">
              <a:spAutoFit/>
            </a:bodyPr>
            <a:lstStyle/>
            <a:p>
              <a:pPr algn="ctr"/>
              <a:r>
                <a:rPr lang="en-US" sz="2000" dirty="0">
                  <a:latin typeface="Source Sans Pro" panose="020B0503030403020204" pitchFamily="34" charset="77"/>
                </a:rPr>
                <a:t>Load cell</a:t>
              </a:r>
            </a:p>
          </p:txBody>
        </p:sp>
        <p:sp>
          <p:nvSpPr>
            <p:cNvPr id="187" name="Freeform 173">
              <a:extLst>
                <a:ext uri="{FF2B5EF4-FFF2-40B4-BE49-F238E27FC236}">
                  <a16:creationId xmlns:a16="http://schemas.microsoft.com/office/drawing/2014/main" id="{DFF5372C-A4BB-426E-9F40-34F2FD298C91}"/>
                </a:ext>
              </a:extLst>
            </p:cNvPr>
            <p:cNvSpPr/>
            <p:nvPr/>
          </p:nvSpPr>
          <p:spPr>
            <a:xfrm rot="14911191" flipH="1">
              <a:off x="13753909" y="29667320"/>
              <a:ext cx="934291" cy="560818"/>
            </a:xfrm>
            <a:custGeom>
              <a:avLst/>
              <a:gdLst>
                <a:gd name="connsiteX0" fmla="*/ 674557 w 674557"/>
                <a:gd name="connsiteY0" fmla="*/ 359764 h 384748"/>
                <a:gd name="connsiteX1" fmla="*/ 509666 w 674557"/>
                <a:gd name="connsiteY1" fmla="*/ 149901 h 384748"/>
                <a:gd name="connsiteX2" fmla="*/ 419725 w 674557"/>
                <a:gd name="connsiteY2" fmla="*/ 359764 h 384748"/>
                <a:gd name="connsiteX3" fmla="*/ 0 w 674557"/>
                <a:gd name="connsiteY3" fmla="*/ 0 h 384748"/>
              </a:gdLst>
              <a:ahLst/>
              <a:cxnLst>
                <a:cxn ang="0">
                  <a:pos x="connsiteX0" y="connsiteY0"/>
                </a:cxn>
                <a:cxn ang="0">
                  <a:pos x="connsiteX1" y="connsiteY1"/>
                </a:cxn>
                <a:cxn ang="0">
                  <a:pos x="connsiteX2" y="connsiteY2"/>
                </a:cxn>
                <a:cxn ang="0">
                  <a:pos x="connsiteX3" y="connsiteY3"/>
                </a:cxn>
              </a:cxnLst>
              <a:rect l="l" t="t" r="r" b="b"/>
              <a:pathLst>
                <a:path w="674557" h="384748">
                  <a:moveTo>
                    <a:pt x="674557" y="359764"/>
                  </a:moveTo>
                  <a:cubicBezTo>
                    <a:pt x="613347" y="254832"/>
                    <a:pt x="552138" y="149901"/>
                    <a:pt x="509666" y="149901"/>
                  </a:cubicBezTo>
                  <a:cubicBezTo>
                    <a:pt x="467194" y="149901"/>
                    <a:pt x="504669" y="384748"/>
                    <a:pt x="419725" y="359764"/>
                  </a:cubicBezTo>
                  <a:cubicBezTo>
                    <a:pt x="334781" y="334781"/>
                    <a:pt x="167390" y="167390"/>
                    <a:pt x="0" y="0"/>
                  </a:cubicBezTo>
                </a:path>
              </a:pathLst>
            </a:cu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grpSp>
      <p:sp>
        <p:nvSpPr>
          <p:cNvPr id="188" name="Text Box 6">
            <a:extLst>
              <a:ext uri="{FF2B5EF4-FFF2-40B4-BE49-F238E27FC236}">
                <a16:creationId xmlns:a16="http://schemas.microsoft.com/office/drawing/2014/main" id="{D5F6EF12-9868-4EB5-A973-C3D1EB5992C2}"/>
              </a:ext>
            </a:extLst>
          </p:cNvPr>
          <p:cNvSpPr txBox="1">
            <a:spLocks noChangeArrowheads="1"/>
          </p:cNvSpPr>
          <p:nvPr/>
        </p:nvSpPr>
        <p:spPr bwMode="auto">
          <a:xfrm>
            <a:off x="16550808" y="9447600"/>
            <a:ext cx="7147092" cy="121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a:lnSpc>
                <a:spcPts val="3000"/>
              </a:lnSpc>
            </a:pPr>
            <a:r>
              <a:rPr lang="en-US" sz="2400" b="1" dirty="0">
                <a:latin typeface="Montserrat Light" panose="00000400000000000000" pitchFamily="2" charset="0"/>
                <a:ea typeface="Open Sans" panose="020B0606030504020204" pitchFamily="34" charset="0"/>
                <a:cs typeface="Times New Roman" panose="02020603050405020304" pitchFamily="18" charset="0"/>
              </a:rPr>
              <a:t>Analysis:</a:t>
            </a:r>
          </a:p>
          <a:p>
            <a:pPr marL="342900" indent="-342900">
              <a:lnSpc>
                <a:spcPts val="3000"/>
              </a:lnSpc>
              <a:buFont typeface="Arial" panose="020B0604020202020204" pitchFamily="34" charset="0"/>
              <a:buChar char="•"/>
            </a:pPr>
            <a:r>
              <a:rPr lang="en-US" sz="2000" dirty="0">
                <a:latin typeface="Montserrat Light" panose="00000400000000000000" pitchFamily="2" charset="0"/>
                <a:ea typeface="Open Sans" panose="020B0606030504020204" pitchFamily="34" charset="0"/>
                <a:cs typeface="Times New Roman" panose="02020603050405020304" pitchFamily="18" charset="0"/>
              </a:rPr>
              <a:t>The equation for the elastic modulus can be found from the equation for beam deflection:</a:t>
            </a:r>
          </a:p>
        </p:txBody>
      </p:sp>
      <p:sp>
        <p:nvSpPr>
          <p:cNvPr id="190" name="Text Box 6">
            <a:extLst>
              <a:ext uri="{FF2B5EF4-FFF2-40B4-BE49-F238E27FC236}">
                <a16:creationId xmlns:a16="http://schemas.microsoft.com/office/drawing/2014/main" id="{7B26C2A6-8207-4FA8-AF6B-305BBB1421DC}"/>
              </a:ext>
            </a:extLst>
          </p:cNvPr>
          <p:cNvSpPr txBox="1">
            <a:spLocks noChangeArrowheads="1"/>
          </p:cNvSpPr>
          <p:nvPr/>
        </p:nvSpPr>
        <p:spPr bwMode="auto">
          <a:xfrm>
            <a:off x="9619471" y="20116595"/>
            <a:ext cx="6458794" cy="121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342900" indent="-342900">
              <a:lnSpc>
                <a:spcPts val="3000"/>
              </a:lnSpc>
              <a:buFont typeface="Arial" panose="020B0604020202020204" pitchFamily="34" charset="0"/>
              <a:buChar char="•"/>
            </a:pPr>
            <a:r>
              <a:rPr lang="en-US" sz="2000" dirty="0">
                <a:latin typeface="Montserrat Light"/>
                <a:ea typeface="Open Sans"/>
                <a:cs typeface="Times New Roman"/>
              </a:rPr>
              <a:t>Upper die applies force to specimen until breakage. Force applied is recorded as a function of upper die displacement</a:t>
            </a:r>
          </a:p>
        </p:txBody>
      </p:sp>
      <p:sp>
        <p:nvSpPr>
          <p:cNvPr id="312" name="Left Brace 311">
            <a:extLst>
              <a:ext uri="{FF2B5EF4-FFF2-40B4-BE49-F238E27FC236}">
                <a16:creationId xmlns:a16="http://schemas.microsoft.com/office/drawing/2014/main" id="{A57B0F16-7BBB-4474-9D68-62851540584E}"/>
              </a:ext>
            </a:extLst>
          </p:cNvPr>
          <p:cNvSpPr/>
          <p:nvPr/>
        </p:nvSpPr>
        <p:spPr>
          <a:xfrm>
            <a:off x="11573849" y="13732892"/>
            <a:ext cx="451587" cy="1280130"/>
          </a:xfrm>
          <a:prstGeom prst="lef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4" name="Group 113">
            <a:extLst>
              <a:ext uri="{FF2B5EF4-FFF2-40B4-BE49-F238E27FC236}">
                <a16:creationId xmlns:a16="http://schemas.microsoft.com/office/drawing/2014/main" id="{74CD2CAE-F0F5-4E43-B6E2-3DCC40865622}"/>
              </a:ext>
            </a:extLst>
          </p:cNvPr>
          <p:cNvGrpSpPr/>
          <p:nvPr/>
        </p:nvGrpSpPr>
        <p:grpSpPr>
          <a:xfrm>
            <a:off x="24461700" y="6868403"/>
            <a:ext cx="8067132" cy="6650298"/>
            <a:chOff x="24813233" y="6960817"/>
            <a:chExt cx="7260377" cy="5941740"/>
          </a:xfrm>
        </p:grpSpPr>
        <p:sp>
          <p:nvSpPr>
            <p:cNvPr id="110" name="Rectangle 109">
              <a:extLst>
                <a:ext uri="{FF2B5EF4-FFF2-40B4-BE49-F238E27FC236}">
                  <a16:creationId xmlns:a16="http://schemas.microsoft.com/office/drawing/2014/main" id="{2E440AE2-54BA-44E5-82AD-0A746A02AA7F}"/>
                </a:ext>
              </a:extLst>
            </p:cNvPr>
            <p:cNvSpPr/>
            <p:nvPr/>
          </p:nvSpPr>
          <p:spPr>
            <a:xfrm>
              <a:off x="24813233" y="6960817"/>
              <a:ext cx="7260377" cy="5941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extBox 205">
              <a:extLst>
                <a:ext uri="{FF2B5EF4-FFF2-40B4-BE49-F238E27FC236}">
                  <a16:creationId xmlns:a16="http://schemas.microsoft.com/office/drawing/2014/main" id="{FC3C7ED2-273C-47D1-91D1-F30E8D1DA7FD}"/>
                </a:ext>
              </a:extLst>
            </p:cNvPr>
            <p:cNvSpPr txBox="1"/>
            <p:nvPr/>
          </p:nvSpPr>
          <p:spPr>
            <a:xfrm>
              <a:off x="25688465" y="7061820"/>
              <a:ext cx="5313652" cy="697796"/>
            </a:xfrm>
            <a:prstGeom prst="rect">
              <a:avLst/>
            </a:prstGeom>
            <a:noFill/>
          </p:spPr>
          <p:txBody>
            <a:bodyPr wrap="square" rtlCol="0">
              <a:spAutoFit/>
            </a:bodyPr>
            <a:lstStyle/>
            <a:p>
              <a:pPr algn="ctr"/>
              <a:r>
                <a:rPr lang="en-US" sz="2000" b="1" dirty="0">
                  <a:latin typeface="Montserrat Light" panose="00000400000000000000" pitchFamily="2" charset="0"/>
                  <a:cs typeface="Times New Roman" panose="02020603050405020304" pitchFamily="18" charset="0"/>
                </a:rPr>
                <a:t>Elastic Modulus of Sites by </a:t>
              </a:r>
            </a:p>
            <a:p>
              <a:pPr algn="ctr"/>
              <a:r>
                <a:rPr lang="en-US" sz="2000" b="1" dirty="0">
                  <a:latin typeface="Montserrat Light" panose="00000400000000000000" pitchFamily="2" charset="0"/>
                  <a:cs typeface="Times New Roman" panose="02020603050405020304" pitchFamily="18" charset="0"/>
                </a:rPr>
                <a:t>Sample Month </a:t>
              </a:r>
            </a:p>
          </p:txBody>
        </p:sp>
        <p:sp>
          <p:nvSpPr>
            <p:cNvPr id="208" name="TextBox 207">
              <a:extLst>
                <a:ext uri="{FF2B5EF4-FFF2-40B4-BE49-F238E27FC236}">
                  <a16:creationId xmlns:a16="http://schemas.microsoft.com/office/drawing/2014/main" id="{546B55F0-A313-489E-958F-B90F441EBBCD}"/>
                </a:ext>
              </a:extLst>
            </p:cNvPr>
            <p:cNvSpPr txBox="1"/>
            <p:nvPr/>
          </p:nvSpPr>
          <p:spPr>
            <a:xfrm rot="16200000">
              <a:off x="23573783" y="9498109"/>
              <a:ext cx="3217224" cy="363523"/>
            </a:xfrm>
            <a:prstGeom prst="rect">
              <a:avLst/>
            </a:prstGeom>
            <a:noFill/>
          </p:spPr>
          <p:txBody>
            <a:bodyPr wrap="square" rtlCol="0">
              <a:spAutoFit/>
            </a:bodyPr>
            <a:lstStyle/>
            <a:p>
              <a:pPr algn="ctr"/>
              <a:r>
                <a:rPr lang="en-US" sz="2000" b="1" dirty="0">
                  <a:latin typeface="Montserrat Light" panose="00000400000000000000" pitchFamily="2" charset="0"/>
                  <a:cs typeface="Times New Roman" panose="02020603050405020304" pitchFamily="18" charset="0"/>
                </a:rPr>
                <a:t>Elastic Modulus </a:t>
              </a:r>
              <a:r>
                <a:rPr lang="en-US" sz="2000" b="1" i="1" dirty="0">
                  <a:latin typeface="Montserrat Light" panose="00000400000000000000" pitchFamily="2" charset="0"/>
                  <a:cs typeface="Times New Roman" panose="02020603050405020304" pitchFamily="18" charset="0"/>
                </a:rPr>
                <a:t>E</a:t>
              </a:r>
              <a:r>
                <a:rPr lang="en-US" sz="2000" b="1" dirty="0">
                  <a:latin typeface="Montserrat Light" panose="00000400000000000000" pitchFamily="2" charset="0"/>
                  <a:cs typeface="Times New Roman" panose="02020603050405020304" pitchFamily="18" charset="0"/>
                </a:rPr>
                <a:t> (MPa)</a:t>
              </a:r>
            </a:p>
          </p:txBody>
        </p:sp>
        <p:sp>
          <p:nvSpPr>
            <p:cNvPr id="209" name="TextBox 208">
              <a:extLst>
                <a:ext uri="{FF2B5EF4-FFF2-40B4-BE49-F238E27FC236}">
                  <a16:creationId xmlns:a16="http://schemas.microsoft.com/office/drawing/2014/main" id="{B5EEC149-44C7-451D-9F5A-01758DDCED12}"/>
                </a:ext>
              </a:extLst>
            </p:cNvPr>
            <p:cNvSpPr txBox="1"/>
            <p:nvPr/>
          </p:nvSpPr>
          <p:spPr>
            <a:xfrm>
              <a:off x="27217587" y="12409721"/>
              <a:ext cx="2624173" cy="394407"/>
            </a:xfrm>
            <a:prstGeom prst="rect">
              <a:avLst/>
            </a:prstGeom>
            <a:noFill/>
          </p:spPr>
          <p:txBody>
            <a:bodyPr wrap="square" rtlCol="0">
              <a:spAutoFit/>
            </a:bodyPr>
            <a:lstStyle/>
            <a:p>
              <a:pPr algn="ctr"/>
              <a:r>
                <a:rPr lang="en-US" sz="2000" b="1" dirty="0">
                  <a:latin typeface="Montserrat Light" panose="00000400000000000000" pitchFamily="2" charset="0"/>
                  <a:cs typeface="Times New Roman" panose="02020603050405020304" pitchFamily="18" charset="0"/>
                </a:rPr>
                <a:t>Sample Month</a:t>
              </a:r>
            </a:p>
          </p:txBody>
        </p:sp>
      </p:grpSp>
      <p:sp>
        <p:nvSpPr>
          <p:cNvPr id="211" name="TextBox 210">
            <a:extLst>
              <a:ext uri="{FF2B5EF4-FFF2-40B4-BE49-F238E27FC236}">
                <a16:creationId xmlns:a16="http://schemas.microsoft.com/office/drawing/2014/main" id="{4BCFA2DC-6062-46AF-A264-5D9A97E3B07B}"/>
              </a:ext>
            </a:extLst>
          </p:cNvPr>
          <p:cNvSpPr txBox="1"/>
          <p:nvPr/>
        </p:nvSpPr>
        <p:spPr>
          <a:xfrm>
            <a:off x="24846273" y="5982468"/>
            <a:ext cx="7825722" cy="1169551"/>
          </a:xfrm>
          <a:prstGeom prst="rect">
            <a:avLst/>
          </a:prstGeom>
          <a:noFill/>
        </p:spPr>
        <p:txBody>
          <a:bodyPr wrap="square" lIns="91440" tIns="45720" rIns="91440" bIns="45720" rtlCol="0" anchor="t">
            <a:spAutoFit/>
          </a:bodyPr>
          <a:lstStyle>
            <a:defPPr>
              <a:defRPr kern="1200"/>
            </a:defPPr>
          </a:lstStyle>
          <a:p>
            <a:pPr marL="285750" indent="-285750">
              <a:lnSpc>
                <a:spcPts val="3000"/>
              </a:lnSpc>
              <a:buFont typeface="Arial" panose="020B0604020202020204" pitchFamily="34" charset="0"/>
              <a:buChar char="•"/>
            </a:pPr>
            <a:r>
              <a:rPr lang="en-US" sz="2000" dirty="0">
                <a:latin typeface="Montserrat Light"/>
                <a:ea typeface="Open Sans"/>
                <a:cs typeface="Open Sans"/>
              </a:rPr>
              <a:t>Preliminary results show that the elastic modulus decreases from summer to winter across all sites</a:t>
            </a:r>
            <a:endParaRPr lang="en-US" sz="2000" dirty="0">
              <a:latin typeface="Montserrat Light" panose="00000400000000000000" pitchFamily="50" charset="0"/>
              <a:ea typeface="Open Sans" panose="020B0606030504020204" pitchFamily="34" charset="0"/>
              <a:cs typeface="Open Sans" panose="020B0606030504020204" pitchFamily="34" charset="0"/>
            </a:endParaRPr>
          </a:p>
          <a:p>
            <a:endParaRPr lang="en-US" sz="2000" dirty="0">
              <a:latin typeface="Montserrat Light" panose="00000400000000000000" pitchFamily="50" charset="0"/>
              <a:ea typeface="Open Sans" panose="020B0606030504020204" pitchFamily="34" charset="0"/>
              <a:cs typeface="Open Sans" panose="020B0606030504020204" pitchFamily="34" charset="0"/>
            </a:endParaRPr>
          </a:p>
        </p:txBody>
      </p:sp>
      <p:sp>
        <p:nvSpPr>
          <p:cNvPr id="115" name="Rectangle 114">
            <a:extLst>
              <a:ext uri="{FF2B5EF4-FFF2-40B4-BE49-F238E27FC236}">
                <a16:creationId xmlns:a16="http://schemas.microsoft.com/office/drawing/2014/main" id="{77429029-2CDD-4DE3-9338-41EC1BE00FAB}"/>
              </a:ext>
            </a:extLst>
          </p:cNvPr>
          <p:cNvSpPr/>
          <p:nvPr/>
        </p:nvSpPr>
        <p:spPr>
          <a:xfrm>
            <a:off x="24447870" y="15272526"/>
            <a:ext cx="7944530" cy="368424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B85BBA77-2983-45DE-98D7-C02C505FB5A8}"/>
              </a:ext>
            </a:extLst>
          </p:cNvPr>
          <p:cNvSpPr txBox="1"/>
          <p:nvPr/>
        </p:nvSpPr>
        <p:spPr>
          <a:xfrm>
            <a:off x="24647254" y="15017426"/>
            <a:ext cx="7541068" cy="3534686"/>
          </a:xfrm>
          <a:prstGeom prst="rect">
            <a:avLst/>
          </a:prstGeom>
          <a:noFill/>
          <a:ln>
            <a:noFill/>
          </a:ln>
        </p:spPr>
        <p:txBody>
          <a:bodyPr wrap="square" lIns="91440" tIns="45720" rIns="91440" bIns="45720" rtlCol="0" anchor="t">
            <a:spAutoFit/>
          </a:bodyPr>
          <a:lstStyle>
            <a:defPPr>
              <a:defRPr kern="1200"/>
            </a:defPPr>
          </a:lstStyle>
          <a:p>
            <a:pPr algn="ctr">
              <a:lnSpc>
                <a:spcPts val="3000"/>
              </a:lnSpc>
            </a:pPr>
            <a:endParaRPr lang="en-US" sz="1400" dirty="0">
              <a:latin typeface="Montserrat Light" panose="00000400000000000000" pitchFamily="50" charset="0"/>
              <a:ea typeface="Open Sans" panose="020B0606030504020204" pitchFamily="34" charset="0"/>
              <a:cs typeface="Open Sans" panose="020B0606030504020204" pitchFamily="34" charset="0"/>
            </a:endParaRPr>
          </a:p>
          <a:p>
            <a:pPr algn="ctr">
              <a:lnSpc>
                <a:spcPts val="3000"/>
              </a:lnSpc>
            </a:pPr>
            <a:r>
              <a:rPr lang="en-US" sz="2400" dirty="0">
                <a:latin typeface="Montserrat Light"/>
                <a:ea typeface="Open Sans"/>
                <a:cs typeface="Open Sans"/>
              </a:rPr>
              <a:t>The elastic modulus of beachgrass in NH may vary by up to a factor of 2 throughout the year, indicating that plant flexibility changes significantly with the seasons. This project will continue into the summer to complete sampling for a full seasonal cycle. The sampling and data analysis procedure developed can be followed to repeat the study over several years.</a:t>
            </a:r>
            <a:endParaRPr lang="en-US" sz="2400" strike="sngStrike" dirty="0">
              <a:solidFill>
                <a:srgbClr val="FF0000"/>
              </a:solidFill>
              <a:latin typeface="Montserrat Light" panose="00000400000000000000" pitchFamily="50"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0ED60CD-0CF9-4FE6-A656-272D49FDBE51}"/>
              </a:ext>
            </a:extLst>
          </p:cNvPr>
          <p:cNvSpPr/>
          <p:nvPr/>
        </p:nvSpPr>
        <p:spPr>
          <a:xfrm>
            <a:off x="16593980" y="14937684"/>
            <a:ext cx="7033348" cy="5204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CF7362-9E59-4F64-9B2B-E9A8B602C4D1}"/>
              </a:ext>
            </a:extLst>
          </p:cNvPr>
          <p:cNvPicPr>
            <a:picLocks noChangeAspect="1"/>
          </p:cNvPicPr>
          <p:nvPr/>
        </p:nvPicPr>
        <p:blipFill>
          <a:blip r:embed="rId13"/>
          <a:stretch>
            <a:fillRect/>
          </a:stretch>
        </p:blipFill>
        <p:spPr>
          <a:xfrm>
            <a:off x="24711393" y="7321268"/>
            <a:ext cx="7803608" cy="5852706"/>
          </a:xfrm>
          <a:prstGeom prst="rect">
            <a:avLst/>
          </a:prstGeom>
        </p:spPr>
      </p:pic>
      <p:pic>
        <p:nvPicPr>
          <p:cNvPr id="19" name="Picture 18">
            <a:extLst>
              <a:ext uri="{FF2B5EF4-FFF2-40B4-BE49-F238E27FC236}">
                <a16:creationId xmlns:a16="http://schemas.microsoft.com/office/drawing/2014/main" id="{963526FB-0EC7-4EA6-93A0-013E57058FF9}"/>
              </a:ext>
            </a:extLst>
          </p:cNvPr>
          <p:cNvPicPr>
            <a:picLocks noChangeAspect="1"/>
          </p:cNvPicPr>
          <p:nvPr/>
        </p:nvPicPr>
        <p:blipFill>
          <a:blip r:embed="rId14"/>
          <a:stretch>
            <a:fillRect/>
          </a:stretch>
        </p:blipFill>
        <p:spPr>
          <a:xfrm>
            <a:off x="16737601" y="15531134"/>
            <a:ext cx="6835164" cy="4257059"/>
          </a:xfrm>
          <a:prstGeom prst="rect">
            <a:avLst/>
          </a:prstGeom>
        </p:spPr>
      </p:pic>
      <p:sp>
        <p:nvSpPr>
          <p:cNvPr id="201" name="TextBox 200">
            <a:extLst>
              <a:ext uri="{FF2B5EF4-FFF2-40B4-BE49-F238E27FC236}">
                <a16:creationId xmlns:a16="http://schemas.microsoft.com/office/drawing/2014/main" id="{8F60022D-6D88-41B1-A189-33CA097D5FDC}"/>
              </a:ext>
            </a:extLst>
          </p:cNvPr>
          <p:cNvSpPr txBox="1"/>
          <p:nvPr/>
        </p:nvSpPr>
        <p:spPr>
          <a:xfrm>
            <a:off x="19568752" y="18650979"/>
            <a:ext cx="2337416" cy="461665"/>
          </a:xfrm>
          <a:prstGeom prst="rect">
            <a:avLst/>
          </a:prstGeom>
          <a:noFill/>
        </p:spPr>
        <p:txBody>
          <a:bodyPr wrap="square" rtlCol="0">
            <a:spAutoFit/>
          </a:bodyPr>
          <a:lstStyle/>
          <a:p>
            <a:pPr algn="ctr"/>
            <a:r>
              <a:rPr lang="en-US" sz="2400" dirty="0">
                <a:latin typeface="Cambria Math" panose="02040503050406030204" pitchFamily="18" charset="0"/>
                <a:ea typeface="Cambria Math" panose="02040503050406030204" pitchFamily="18" charset="0"/>
                <a:cs typeface="Times New Roman" panose="02020603050405020304" pitchFamily="18" charset="0"/>
              </a:rPr>
              <a:t>∴ </a:t>
            </a:r>
            <a:r>
              <a:rPr lang="en-US" sz="1800" b="1" dirty="0">
                <a:latin typeface="Montserrat Light" panose="00000400000000000000" pitchFamily="2" charset="0"/>
                <a:cs typeface="Times New Roman" panose="02020603050405020304" pitchFamily="18" charset="0"/>
              </a:rPr>
              <a:t>E = 940 MPa</a:t>
            </a:r>
          </a:p>
        </p:txBody>
      </p:sp>
      <p:sp>
        <p:nvSpPr>
          <p:cNvPr id="88" name="TextBox 87">
            <a:extLst>
              <a:ext uri="{FF2B5EF4-FFF2-40B4-BE49-F238E27FC236}">
                <a16:creationId xmlns:a16="http://schemas.microsoft.com/office/drawing/2014/main" id="{DC66702B-C816-4A29-A6B2-ECAC020C6800}"/>
              </a:ext>
            </a:extLst>
          </p:cNvPr>
          <p:cNvSpPr txBox="1"/>
          <p:nvPr/>
        </p:nvSpPr>
        <p:spPr>
          <a:xfrm>
            <a:off x="18127323" y="19685672"/>
            <a:ext cx="4055720" cy="400110"/>
          </a:xfrm>
          <a:prstGeom prst="rect">
            <a:avLst/>
          </a:prstGeom>
          <a:noFill/>
        </p:spPr>
        <p:txBody>
          <a:bodyPr wrap="square" rtlCol="0">
            <a:spAutoFit/>
          </a:bodyPr>
          <a:lstStyle/>
          <a:p>
            <a:pPr algn="ctr"/>
            <a:r>
              <a:rPr lang="en-US" sz="2000" dirty="0">
                <a:latin typeface="Lucida Bright" panose="020B0604020202020204" pitchFamily="18" charset="0"/>
                <a:cs typeface="Times New Roman" panose="02020603050405020304" pitchFamily="18" charset="0"/>
              </a:rPr>
              <a:t>Upper Die Displacement (mm)</a:t>
            </a:r>
          </a:p>
        </p:txBody>
      </p:sp>
      <p:sp>
        <p:nvSpPr>
          <p:cNvPr id="89" name="TextBox 88">
            <a:extLst>
              <a:ext uri="{FF2B5EF4-FFF2-40B4-BE49-F238E27FC236}">
                <a16:creationId xmlns:a16="http://schemas.microsoft.com/office/drawing/2014/main" id="{29F2EB03-6888-4548-A6D5-2B336016D55B}"/>
              </a:ext>
            </a:extLst>
          </p:cNvPr>
          <p:cNvSpPr txBox="1"/>
          <p:nvPr/>
        </p:nvSpPr>
        <p:spPr>
          <a:xfrm rot="16200000">
            <a:off x="15267484" y="17252831"/>
            <a:ext cx="3641926" cy="461665"/>
          </a:xfrm>
          <a:prstGeom prst="rect">
            <a:avLst/>
          </a:prstGeom>
          <a:noFill/>
        </p:spPr>
        <p:txBody>
          <a:bodyPr wrap="square" rtlCol="0">
            <a:spAutoFit/>
          </a:bodyPr>
          <a:lstStyle/>
          <a:p>
            <a:pPr algn="ctr"/>
            <a:r>
              <a:rPr lang="en-US" sz="2400" dirty="0">
                <a:latin typeface="Lucida Bright" panose="020B0604020202020204" pitchFamily="18" charset="0"/>
                <a:cs typeface="Times New Roman" panose="02020603050405020304" pitchFamily="18" charset="0"/>
              </a:rPr>
              <a:t>Force (N)</a:t>
            </a:r>
          </a:p>
        </p:txBody>
      </p:sp>
      <p:sp>
        <p:nvSpPr>
          <p:cNvPr id="91" name="TextBox 90">
            <a:extLst>
              <a:ext uri="{FF2B5EF4-FFF2-40B4-BE49-F238E27FC236}">
                <a16:creationId xmlns:a16="http://schemas.microsoft.com/office/drawing/2014/main" id="{5E3186C2-5AE7-4146-90B9-836DE5D8578F}"/>
              </a:ext>
            </a:extLst>
          </p:cNvPr>
          <p:cNvSpPr txBox="1"/>
          <p:nvPr/>
        </p:nvSpPr>
        <p:spPr>
          <a:xfrm>
            <a:off x="17690279" y="15050287"/>
            <a:ext cx="4929809" cy="707886"/>
          </a:xfrm>
          <a:prstGeom prst="rect">
            <a:avLst/>
          </a:prstGeom>
          <a:noFill/>
        </p:spPr>
        <p:txBody>
          <a:bodyPr wrap="square" rtlCol="0">
            <a:spAutoFit/>
          </a:bodyPr>
          <a:lstStyle/>
          <a:p>
            <a:pPr algn="ctr"/>
            <a:r>
              <a:rPr lang="en-US" sz="2000" dirty="0">
                <a:latin typeface="Lucida Bright" panose="020B0604020202020204" pitchFamily="18" charset="0"/>
                <a:cs typeface="Times New Roman" panose="02020603050405020304" pitchFamily="18" charset="0"/>
              </a:rPr>
              <a:t>Determination of Elastic Region from the Force-Displacement Curve</a:t>
            </a:r>
          </a:p>
        </p:txBody>
      </p:sp>
      <p:sp>
        <p:nvSpPr>
          <p:cNvPr id="92" name="TextBox 91">
            <a:extLst>
              <a:ext uri="{FF2B5EF4-FFF2-40B4-BE49-F238E27FC236}">
                <a16:creationId xmlns:a16="http://schemas.microsoft.com/office/drawing/2014/main" id="{1C9333CF-CA40-498B-A6EE-0C85C5F711C3}"/>
              </a:ext>
            </a:extLst>
          </p:cNvPr>
          <p:cNvSpPr txBox="1"/>
          <p:nvPr/>
        </p:nvSpPr>
        <p:spPr>
          <a:xfrm>
            <a:off x="19165307" y="18299403"/>
            <a:ext cx="1962147" cy="416286"/>
          </a:xfrm>
          <a:prstGeom prst="rect">
            <a:avLst/>
          </a:prstGeom>
          <a:noFill/>
        </p:spPr>
        <p:txBody>
          <a:bodyPr wrap="square" rtlCol="0">
            <a:spAutoFit/>
          </a:bodyPr>
          <a:lstStyle/>
          <a:p>
            <a:pPr algn="ctr"/>
            <a:r>
              <a:rPr lang="en-US" sz="1800" b="1" dirty="0">
                <a:latin typeface="Montserrat Light" panose="00000400000000000000" pitchFamily="2" charset="0"/>
                <a:cs typeface="Times New Roman" panose="02020603050405020304" pitchFamily="18" charset="0"/>
              </a:rPr>
              <a:t>Slope = 1.59</a:t>
            </a:r>
          </a:p>
        </p:txBody>
      </p:sp>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E6D67C74-EC0F-407F-974D-C7547DF40409}"/>
                  </a:ext>
                </a:extLst>
              </p:cNvPr>
              <p:cNvSpPr txBox="1"/>
              <p:nvPr/>
            </p:nvSpPr>
            <p:spPr>
              <a:xfrm>
                <a:off x="19143280" y="17958958"/>
                <a:ext cx="1962147" cy="399212"/>
              </a:xfrm>
              <a:prstGeom prst="rect">
                <a:avLst/>
              </a:prstGeom>
              <a:noFill/>
            </p:spPr>
            <p:txBody>
              <a:bodyPr wrap="square" rtlCol="0">
                <a:spAutoFit/>
              </a:bodyPr>
              <a:lstStyle/>
              <a:p>
                <a:pPr algn="ctr"/>
                <a14:m>
                  <m:oMath xmlns:m="http://schemas.openxmlformats.org/officeDocument/2006/math">
                    <m:sSup>
                      <m:sSupPr>
                        <m:ctrlPr>
                          <a:rPr lang="en-US" sz="2000" i="1" dirty="0" smtClean="0">
                            <a:latin typeface="Cambria Math" panose="02040503050406030204" pitchFamily="18" charset="0"/>
                            <a:ea typeface="Open Sans" panose="020B0606030504020204" pitchFamily="34" charset="0"/>
                            <a:cs typeface="Times New Roman" panose="02020603050405020304" pitchFamily="18" charset="0"/>
                          </a:rPr>
                        </m:ctrlPr>
                      </m:sSupPr>
                      <m:e>
                        <m:r>
                          <a:rPr lang="en-US" sz="2000" b="0" i="1" dirty="0" smtClean="0">
                            <a:latin typeface="Cambria Math" panose="02040503050406030204" pitchFamily="18" charset="0"/>
                            <a:ea typeface="Open Sans" panose="020B0606030504020204" pitchFamily="34" charset="0"/>
                            <a:cs typeface="Times New Roman" panose="02020603050405020304" pitchFamily="18" charset="0"/>
                          </a:rPr>
                          <m:t>𝑅</m:t>
                        </m:r>
                      </m:e>
                      <m:sup>
                        <m:r>
                          <a:rPr lang="en-US" sz="2000" b="0" i="1" dirty="0" smtClean="0">
                            <a:latin typeface="Cambria Math" panose="02040503050406030204" pitchFamily="18" charset="0"/>
                            <a:ea typeface="Open Sans" panose="020B0606030504020204" pitchFamily="34" charset="0"/>
                            <a:cs typeface="Times New Roman" panose="02020603050405020304" pitchFamily="18" charset="0"/>
                          </a:rPr>
                          <m:t>2</m:t>
                        </m:r>
                      </m:sup>
                    </m:sSup>
                  </m:oMath>
                </a14:m>
                <a:r>
                  <a:rPr lang="en-US" sz="1800" b="1" dirty="0">
                    <a:latin typeface="Montserrat Light" panose="00000400000000000000" pitchFamily="2" charset="0"/>
                    <a:cs typeface="Times New Roman" panose="02020603050405020304" pitchFamily="18" charset="0"/>
                  </a:rPr>
                  <a:t>= 0.9928</a:t>
                </a:r>
              </a:p>
            </p:txBody>
          </p:sp>
        </mc:Choice>
        <mc:Fallback>
          <p:sp>
            <p:nvSpPr>
              <p:cNvPr id="93" name="TextBox 92">
                <a:extLst>
                  <a:ext uri="{FF2B5EF4-FFF2-40B4-BE49-F238E27FC236}">
                    <a16:creationId xmlns:a16="http://schemas.microsoft.com/office/drawing/2014/main" id="{E6D67C74-EC0F-407F-974D-C7547DF40409}"/>
                  </a:ext>
                </a:extLst>
              </p:cNvPr>
              <p:cNvSpPr txBox="1">
                <a:spLocks noRot="1" noChangeAspect="1" noMove="1" noResize="1" noEditPoints="1" noAdjustHandles="1" noChangeArrowheads="1" noChangeShapeType="1" noTextEdit="1"/>
              </p:cNvSpPr>
              <p:nvPr/>
            </p:nvSpPr>
            <p:spPr>
              <a:xfrm>
                <a:off x="19143280" y="17958958"/>
                <a:ext cx="1962147" cy="399212"/>
              </a:xfrm>
              <a:prstGeom prst="rect">
                <a:avLst/>
              </a:prstGeom>
              <a:blipFill>
                <a:blip r:embed="rId15"/>
                <a:stretch>
                  <a:fillRect b="-24242"/>
                </a:stretch>
              </a:blipFill>
            </p:spPr>
            <p:txBody>
              <a:bodyPr/>
              <a:lstStyle/>
              <a:p>
                <a:r>
                  <a:rPr lang="en-US">
                    <a:noFill/>
                  </a:rPr>
                  <a:t> </a:t>
                </a:r>
              </a:p>
            </p:txBody>
          </p:sp>
        </mc:Fallback>
      </mc:AlternateContent>
    </p:spTree>
    <p:extLst>
      <p:ext uri="{BB962C8B-B14F-4D97-AF65-F5344CB8AC3E}">
        <p14:creationId xmlns:p14="http://schemas.microsoft.com/office/powerpoint/2010/main" val="40388710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0.08.14"/>
  <p:tag name="AS_TITLE" val="Aspose.Slides for .NET 4.0 Client Profile"/>
  <p:tag name="AS_VERSION" val="20.8"/>
  <p:tag name="MAKESIGNSTEMPLATE" val="hypotheticalocean|09-2018"/>
</p:tagLst>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8236</TotalTime>
  <Words>634</Words>
  <Application>Microsoft Office PowerPoint</Application>
  <PresentationFormat>Custom</PresentationFormat>
  <Paragraphs>70</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Lucida Bright</vt:lpstr>
      <vt:lpstr>Source Sans Pro</vt:lpstr>
      <vt:lpstr>Montserrat</vt:lpstr>
      <vt:lpstr>Cambria Math</vt:lpstr>
      <vt:lpstr>Montserrat Light</vt:lpstr>
      <vt:lpstr>Arial</vt:lpstr>
      <vt:lpstr>Calibri</vt:lpstr>
      <vt:lpstr>Libre Baskerville</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research poster</dc:title>
  <dc:subject>Free Poster Presentation Example</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Jenna Ehnot</cp:lastModifiedBy>
  <cp:revision>126</cp:revision>
  <cp:lastPrinted>2011-01-21T18:13:44Z</cp:lastPrinted>
  <dcterms:modified xsi:type="dcterms:W3CDTF">2022-04-19T20:03:48Z</dcterms:modified>
  <cp:category>scientific poster powerpoint</cp:category>
</cp:coreProperties>
</file>