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4BFE0-5ABC-5417-7C1D-CCE059839F0C}" name="Guest User" initials="GU" userId="S::urn:spo:anon#db3ed172ad8b513e1e6f757c17757a276e8ac144135bdb6f71cbd0f35d3b06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0A91F-D91B-974F-AA86-AF45895B5BC3}" v="116" dt="2022-04-13T20:45:12.545"/>
    <p1510:client id="{A70833C9-2E1B-AC40-A66B-369E700AC767}" v="580" dt="2022-04-13T19:09:41.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BEB8AB-2383-0645-88DC-8797235BC5BE}" type="datetimeFigureOut">
              <a:rPr lang="en-US" smtClean="0"/>
              <a:t>4/19/2022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ECF36BA-5348-5945-8C73-BE5AD3D44476}" type="slidenum">
              <a:rPr lang="en-US" smtClean="0"/>
              <a:t>‹#›</a:t>
            </a:fld>
            <a:endParaRPr lang="en-US"/>
          </a:p>
        </p:txBody>
      </p:sp>
    </p:spTree>
    <p:extLst>
      <p:ext uri="{BB962C8B-B14F-4D97-AF65-F5344CB8AC3E}">
        <p14:creationId xmlns:p14="http://schemas.microsoft.com/office/powerpoint/2010/main" val="7197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In situ testing, underwater testing, frequency analysis of a generator to get a frequency spectrum</a:t>
            </a:r>
          </a:p>
          <a:p>
            <a:endParaRPr lang="en-US" sz="1200"/>
          </a:p>
          <a:p>
            <a:r>
              <a:rPr lang="en-US" sz="1200"/>
              <a:t>Notes from 7 </a:t>
            </a:r>
            <a:r>
              <a:rPr lang="en-US" sz="1200" err="1"/>
              <a:t>april</a:t>
            </a:r>
            <a:r>
              <a:rPr lang="en-US" sz="1200"/>
              <a:t>: </a:t>
            </a:r>
          </a:p>
          <a:p>
            <a:r>
              <a:rPr lang="en-US" sz="1200"/>
              <a:t>Include a photo of a floating turbine, nacelle, human scale photo</a:t>
            </a:r>
          </a:p>
          <a:p>
            <a:r>
              <a:rPr lang="en-US" sz="1200"/>
              <a:t>Trying to simulate the mechanical and electromechanical processes in the lab environment that occur on floating wind turbines </a:t>
            </a:r>
          </a:p>
          <a:p>
            <a:r>
              <a:rPr lang="en-US" sz="1200"/>
              <a:t>Annotate turbine photo in motivations</a:t>
            </a:r>
          </a:p>
          <a:p>
            <a:endParaRPr lang="en-US" sz="1200"/>
          </a:p>
          <a:p>
            <a:endParaRPr lang="en-US" sz="12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No full sentences </a:t>
            </a:r>
          </a:p>
          <a:p>
            <a:r>
              <a:rPr lang="en-US" sz="1200">
                <a:latin typeface="Times New Roman" panose="02020603050405020304" pitchFamily="18" charset="0"/>
                <a:cs typeface="Times New Roman" panose="02020603050405020304" pitchFamily="18" charset="0"/>
              </a:rPr>
              <a:t>Quick summaries </a:t>
            </a:r>
          </a:p>
          <a:p>
            <a:r>
              <a:rPr lang="en-US" sz="1200">
                <a:latin typeface="Times New Roman" panose="02020603050405020304" pitchFamily="18" charset="0"/>
                <a:cs typeface="Times New Roman" panose="02020603050405020304" pitchFamily="18" charset="0"/>
              </a:rPr>
              <a:t>Annotate images </a:t>
            </a:r>
          </a:p>
          <a:p>
            <a:r>
              <a:rPr lang="en-US" sz="1200">
                <a:latin typeface="Times New Roman" panose="02020603050405020304" pitchFamily="18" charset="0"/>
                <a:cs typeface="Times New Roman" panose="02020603050405020304" pitchFamily="18" charset="0"/>
              </a:rPr>
              <a:t>Add axes to all plots </a:t>
            </a:r>
          </a:p>
          <a:p>
            <a:endParaRPr lang="en-US" sz="1200"/>
          </a:p>
        </p:txBody>
      </p:sp>
      <p:sp>
        <p:nvSpPr>
          <p:cNvPr id="4" name="Slide Number Placeholder 3"/>
          <p:cNvSpPr>
            <a:spLocks noGrp="1"/>
          </p:cNvSpPr>
          <p:nvPr>
            <p:ph type="sldNum" sz="quarter" idx="5"/>
          </p:nvPr>
        </p:nvSpPr>
        <p:spPr/>
        <p:txBody>
          <a:bodyPr/>
          <a:lstStyle/>
          <a:p>
            <a:fld id="{0ECF36BA-5348-5945-8C73-BE5AD3D44476}" type="slidenum">
              <a:rPr lang="en-US" smtClean="0"/>
              <a:t>1</a:t>
            </a:fld>
            <a:endParaRPr lang="en-US"/>
          </a:p>
        </p:txBody>
      </p:sp>
    </p:spTree>
    <p:extLst>
      <p:ext uri="{BB962C8B-B14F-4D97-AF65-F5344CB8AC3E}">
        <p14:creationId xmlns:p14="http://schemas.microsoft.com/office/powerpoint/2010/main" val="293826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4/19/2022</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b="1">
                <a:solidFill>
                  <a:schemeClr val="bg1"/>
                </a:solidFill>
                <a:latin typeface="Calibri" panose="020F0502020204030204" pitchFamily="34" charset="0"/>
                <a:ea typeface="Cambria"/>
                <a:cs typeface="Calibri" panose="020F0502020204030204" pitchFamily="34" charset="0"/>
              </a:rPr>
              <a:t>Acoustic Monitoring of Floating Offshore Wind Turbines</a:t>
            </a:r>
            <a:br>
              <a:rPr lang="en-US" sz="8400" b="1">
                <a:solidFill>
                  <a:schemeClr val="bg1"/>
                </a:solidFill>
                <a:latin typeface="Calibri" panose="020F0502020204030204" pitchFamily="34" charset="0"/>
                <a:cs typeface="Calibri" panose="020F0502020204030204" pitchFamily="34" charset="0"/>
              </a:rPr>
            </a:br>
            <a:r>
              <a:rPr lang="en-US" sz="5600">
                <a:solidFill>
                  <a:schemeClr val="bg1"/>
                </a:solidFill>
                <a:latin typeface="Calibri" panose="020F0502020204030204" pitchFamily="34" charset="0"/>
                <a:ea typeface="Cambria"/>
                <a:cs typeface="Calibri" panose="020F0502020204030204" pitchFamily="34" charset="0"/>
              </a:rPr>
              <a:t>Elizabeth </a:t>
            </a:r>
            <a:r>
              <a:rPr lang="en-US" sz="5600" err="1">
                <a:solidFill>
                  <a:schemeClr val="bg1"/>
                </a:solidFill>
                <a:latin typeface="Calibri" panose="020F0502020204030204" pitchFamily="34" charset="0"/>
                <a:ea typeface="Cambria"/>
                <a:cs typeface="Calibri" panose="020F0502020204030204" pitchFamily="34" charset="0"/>
              </a:rPr>
              <a:t>Hauschild</a:t>
            </a:r>
            <a:r>
              <a:rPr lang="en-US" sz="5600">
                <a:solidFill>
                  <a:schemeClr val="bg1"/>
                </a:solidFill>
                <a:latin typeface="Calibri" panose="020F0502020204030204" pitchFamily="34" charset="0"/>
                <a:ea typeface="Cambria"/>
                <a:cs typeface="Calibri" panose="020F0502020204030204" pitchFamily="34" charset="0"/>
              </a:rPr>
              <a:t> and Rose Walker </a:t>
            </a:r>
            <a:br>
              <a:rPr lang="en-US" sz="5600">
                <a:latin typeface="Calibri" panose="020F0502020204030204" pitchFamily="34" charset="0"/>
                <a:ea typeface="Cambria"/>
                <a:cs typeface="Calibri" panose="020F0502020204030204" pitchFamily="34" charset="0"/>
              </a:rPr>
            </a:br>
            <a:r>
              <a:rPr lang="en-US" sz="5600">
                <a:solidFill>
                  <a:schemeClr val="bg1"/>
                </a:solidFill>
                <a:latin typeface="Calibri" panose="020F0502020204030204" pitchFamily="34" charset="0"/>
                <a:ea typeface="Cambria"/>
                <a:cs typeface="Calibri" panose="020F0502020204030204" pitchFamily="34" charset="0"/>
              </a:rPr>
              <a:t>Advisors: Martin </a:t>
            </a:r>
            <a:r>
              <a:rPr lang="en-US" sz="5600" err="1">
                <a:solidFill>
                  <a:schemeClr val="bg1"/>
                </a:solidFill>
                <a:latin typeface="Calibri" panose="020F0502020204030204" pitchFamily="34" charset="0"/>
                <a:ea typeface="Cambria"/>
                <a:cs typeface="Calibri" panose="020F0502020204030204" pitchFamily="34" charset="0"/>
              </a:rPr>
              <a:t>Wosnik</a:t>
            </a:r>
            <a:r>
              <a:rPr lang="en-US" sz="5600">
                <a:solidFill>
                  <a:schemeClr val="bg1"/>
                </a:solidFill>
                <a:latin typeface="Calibri" panose="020F0502020204030204" pitchFamily="34" charset="0"/>
                <a:ea typeface="Cambria"/>
                <a:cs typeface="Calibri" panose="020F0502020204030204" pitchFamily="34" charset="0"/>
              </a:rPr>
              <a:t>, Tom Weber, and Jerica Nolte (Attentive Energy)</a:t>
            </a:r>
            <a:br>
              <a:rPr lang="en-US" sz="5600">
                <a:solidFill>
                  <a:schemeClr val="bg1"/>
                </a:solidFill>
                <a:latin typeface="Calibri" panose="020F0502020204030204" pitchFamily="34" charset="0"/>
                <a:cs typeface="Calibri" panose="020F0502020204030204" pitchFamily="34" charset="0"/>
              </a:rPr>
            </a:br>
            <a:r>
              <a:rPr lang="en-US" sz="5600" i="1">
                <a:solidFill>
                  <a:schemeClr val="bg1"/>
                </a:solidFill>
                <a:latin typeface="Calibri" panose="020F0502020204030204" pitchFamily="34" charset="0"/>
                <a:ea typeface="Cambria"/>
                <a:cs typeface="Calibri" panose="020F0502020204030204" pitchFamily="34" charset="0"/>
              </a:rPr>
              <a:t>Department of Ocean Engineering, University of New Hampshire, Durham, NH 03824</a:t>
            </a:r>
            <a:endParaRPr lang="en-US" sz="9300" i="1">
              <a:solidFill>
                <a:schemeClr val="bg1"/>
              </a:solidFill>
              <a:latin typeface="Calibri" panose="020F0502020204030204" pitchFamily="34" charset="0"/>
              <a:ea typeface="Cambria"/>
              <a:cs typeface="Calibri" panose="020F0502020204030204" pitchFamily="34" charset="0"/>
            </a:endParaRPr>
          </a:p>
        </p:txBody>
      </p:sp>
      <p:sp>
        <p:nvSpPr>
          <p:cNvPr id="7" name="Subtitle 2"/>
          <p:cNvSpPr txBox="1">
            <a:spLocks/>
          </p:cNvSpPr>
          <p:nvPr/>
        </p:nvSpPr>
        <p:spPr>
          <a:xfrm>
            <a:off x="390698" y="16000928"/>
            <a:ext cx="10972800" cy="100584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b="1">
                <a:solidFill>
                  <a:schemeClr val="bg1"/>
                </a:solidFill>
                <a:latin typeface="Calibri" panose="020F0502020204030204" pitchFamily="34" charset="0"/>
                <a:cs typeface="Calibri" panose="020F0502020204030204" pitchFamily="34" charset="0"/>
              </a:rPr>
              <a:t>Methods</a:t>
            </a:r>
          </a:p>
        </p:txBody>
      </p:sp>
      <p:sp>
        <p:nvSpPr>
          <p:cNvPr id="9" name="Subtitle 2"/>
          <p:cNvSpPr txBox="1">
            <a:spLocks/>
          </p:cNvSpPr>
          <p:nvPr/>
        </p:nvSpPr>
        <p:spPr>
          <a:xfrm>
            <a:off x="353679" y="4878662"/>
            <a:ext cx="43152511" cy="10036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a:solidFill>
                  <a:schemeClr val="bg1"/>
                </a:solidFill>
                <a:latin typeface="Calibri" panose="020F0502020204030204" pitchFamily="34" charset="0"/>
                <a:ea typeface="Cambria"/>
                <a:cs typeface="Calibri" panose="020F0502020204030204" pitchFamily="34" charset="0"/>
              </a:rPr>
              <a:t>Introduction</a:t>
            </a:r>
          </a:p>
        </p:txBody>
      </p:sp>
      <p:sp>
        <p:nvSpPr>
          <p:cNvPr id="12" name="Subtitle 2"/>
          <p:cNvSpPr txBox="1">
            <a:spLocks/>
          </p:cNvSpPr>
          <p:nvPr/>
        </p:nvSpPr>
        <p:spPr>
          <a:xfrm>
            <a:off x="32527702" y="24782456"/>
            <a:ext cx="10972800" cy="397631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4000">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a:off x="32527702" y="15998862"/>
            <a:ext cx="10972800" cy="100584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a:solidFill>
                  <a:schemeClr val="bg1"/>
                </a:solidFill>
                <a:latin typeface="Calibri" panose="020F0502020204030204" pitchFamily="34" charset="0"/>
                <a:cs typeface="Calibri" panose="020F0502020204030204" pitchFamily="34" charset="0"/>
              </a:rPr>
              <a:t>Conclusions</a:t>
            </a:r>
          </a:p>
        </p:txBody>
      </p:sp>
      <p:sp>
        <p:nvSpPr>
          <p:cNvPr id="16" name="Subtitle 2"/>
          <p:cNvSpPr txBox="1">
            <a:spLocks/>
          </p:cNvSpPr>
          <p:nvPr/>
        </p:nvSpPr>
        <p:spPr>
          <a:xfrm>
            <a:off x="11577253" y="17220987"/>
            <a:ext cx="20704677" cy="1526571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563580" y="23623778"/>
            <a:ext cx="10972800" cy="100584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a:solidFill>
                  <a:schemeClr val="bg1"/>
                </a:solidFill>
                <a:latin typeface="Calibri" panose="020F0502020204030204" pitchFamily="34" charset="0"/>
                <a:cs typeface="Calibri" panose="020F0502020204030204" pitchFamily="34" charset="0"/>
              </a:rPr>
              <a:t>Next Steps</a:t>
            </a:r>
          </a:p>
        </p:txBody>
      </p:sp>
      <p:sp>
        <p:nvSpPr>
          <p:cNvPr id="19" name="Subtitle 2"/>
          <p:cNvSpPr txBox="1">
            <a:spLocks/>
          </p:cNvSpPr>
          <p:nvPr/>
        </p:nvSpPr>
        <p:spPr>
          <a:xfrm>
            <a:off x="32537277" y="17220987"/>
            <a:ext cx="10968913" cy="625757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fontAlgn="base">
              <a:lnSpc>
                <a:spcPct val="120000"/>
              </a:lnSpc>
              <a:spcBef>
                <a:spcPts val="3000"/>
              </a:spcBef>
            </a:pPr>
            <a:endParaRPr lang="en-US" sz="4000">
              <a:latin typeface="Times New Roman" panose="02020603050405020304" pitchFamily="18" charset="0"/>
              <a:cs typeface="Times New Roman" panose="02020603050405020304" pitchFamily="18" charset="0"/>
            </a:endParaRP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99" name="Subtitle 2"/>
          <p:cNvSpPr txBox="1">
            <a:spLocks/>
          </p:cNvSpPr>
          <p:nvPr/>
        </p:nvSpPr>
        <p:spPr>
          <a:xfrm>
            <a:off x="404361" y="17220987"/>
            <a:ext cx="10972800" cy="15265717"/>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600">
              <a:latin typeface="Times New Roman" panose="02020603050405020304" pitchFamily="18" charset="0"/>
              <a:cs typeface="Times New Roman" panose="02020603050405020304" pitchFamily="18" charset="0"/>
            </a:endParaRPr>
          </a:p>
          <a:p>
            <a:pPr algn="just">
              <a:spcBef>
                <a:spcPts val="0"/>
              </a:spcBef>
            </a:pPr>
            <a:endParaRPr lang="en-US" sz="2600">
              <a:latin typeface="Times New Roman" panose="02020603050405020304" pitchFamily="18" charset="0"/>
              <a:cs typeface="Times New Roman" panose="02020603050405020304" pitchFamily="18" charset="0"/>
            </a:endParaRPr>
          </a:p>
          <a:p>
            <a:pPr marL="400027" indent="-400027" algn="just">
              <a:spcBef>
                <a:spcPts val="0"/>
              </a:spcBef>
              <a:buFont typeface="Arial" panose="020B0604020202020204" pitchFamily="34" charset="0"/>
              <a:buChar char="•"/>
            </a:pPr>
            <a:endParaRPr lang="en-US" sz="2600">
              <a:latin typeface="Times New Roman" panose="02020603050405020304" pitchFamily="18" charset="0"/>
              <a:cs typeface="Times New Roman" panose="02020603050405020304" pitchFamily="18" charset="0"/>
            </a:endParaRPr>
          </a:p>
          <a:p>
            <a:pPr algn="just">
              <a:spcBef>
                <a:spcPts val="0"/>
              </a:spcBef>
            </a:pPr>
            <a:endParaRPr lang="en-US" sz="2600">
              <a:latin typeface="Times New Roman" panose="02020603050405020304" pitchFamily="18" charset="0"/>
              <a:cs typeface="Times New Roman" panose="02020603050405020304" pitchFamily="18" charset="0"/>
            </a:endParaRPr>
          </a:p>
          <a:p>
            <a:pPr marL="400027" indent="-400027" algn="just">
              <a:spcBef>
                <a:spcPts val="0"/>
              </a:spcBef>
              <a:buFont typeface="Arial" panose="020B0604020202020204" pitchFamily="34" charset="0"/>
              <a:buChar char="•"/>
            </a:pPr>
            <a:endParaRPr lang="en-US" sz="2600">
              <a:latin typeface="Times New Roman" panose="02020603050405020304" pitchFamily="18" charset="0"/>
              <a:cs typeface="Times New Roman" panose="02020603050405020304" pitchFamily="18" charset="0"/>
            </a:endParaRPr>
          </a:p>
          <a:p>
            <a:pPr marL="400027" indent="-400027" algn="just">
              <a:spcBef>
                <a:spcPts val="0"/>
              </a:spcBef>
              <a:buFont typeface="Arial" panose="020B0604020202020204" pitchFamily="34" charset="0"/>
              <a:buChar char="•"/>
            </a:pPr>
            <a:endParaRPr lang="en-US" sz="2600">
              <a:latin typeface="Times New Roman" panose="02020603050405020304" pitchFamily="18" charset="0"/>
              <a:cs typeface="Times New Roman" panose="02020603050405020304" pitchFamily="18" charset="0"/>
            </a:endParaRPr>
          </a:p>
          <a:p>
            <a:pPr marL="400027" indent="-400027" algn="just">
              <a:spcBef>
                <a:spcPts val="0"/>
              </a:spcBef>
              <a:buFont typeface="Arial" panose="020B0604020202020204" pitchFamily="34" charset="0"/>
              <a:buChar char="•"/>
            </a:pPr>
            <a:endParaRPr lang="en-US" sz="2600">
              <a:latin typeface="Times New Roman" panose="02020603050405020304" pitchFamily="18" charset="0"/>
              <a:cs typeface="Times New Roman" panose="02020603050405020304" pitchFamily="18" charset="0"/>
            </a:endParaRPr>
          </a:p>
          <a:p>
            <a:pPr algn="l">
              <a:spcBef>
                <a:spcPts val="0"/>
              </a:spcBef>
            </a:pPr>
            <a:endParaRPr lang="en-US" sz="2600">
              <a:latin typeface="Times New Roman" panose="02020603050405020304" pitchFamily="18" charset="0"/>
              <a:cs typeface="Times New Roman" panose="02020603050405020304" pitchFamily="18" charset="0"/>
            </a:endParaRPr>
          </a:p>
          <a:p>
            <a:pPr algn="just">
              <a:spcBef>
                <a:spcPts val="0"/>
              </a:spcBef>
            </a:pPr>
            <a:endParaRPr lang="en-US" sz="2600">
              <a:latin typeface="Times New Roman" panose="02020603050405020304" pitchFamily="18" charset="0"/>
              <a:cs typeface="Times New Roman" panose="02020603050405020304" pitchFamily="18" charset="0"/>
            </a:endParaRPr>
          </a:p>
          <a:p>
            <a:pPr algn="l">
              <a:spcBef>
                <a:spcPts val="0"/>
              </a:spcBef>
            </a:pPr>
            <a:endParaRPr lang="en-US" sz="2600">
              <a:latin typeface="Times New Roman" panose="02020603050405020304" pitchFamily="18" charset="0"/>
              <a:cs typeface="Times New Roman" panose="02020603050405020304" pitchFamily="18" charset="0"/>
            </a:endParaRPr>
          </a:p>
          <a:p>
            <a:pPr algn="l">
              <a:spcBef>
                <a:spcPts val="0"/>
              </a:spcBef>
            </a:pPr>
            <a:endParaRPr lang="en-US" sz="2600">
              <a:latin typeface="Times New Roman" panose="02020603050405020304" pitchFamily="18" charset="0"/>
              <a:cs typeface="Times New Roman" panose="02020603050405020304" pitchFamily="18" charset="0"/>
            </a:endParaRPr>
          </a:p>
          <a:p>
            <a:pPr algn="l">
              <a:spcBef>
                <a:spcPts val="0"/>
              </a:spcBef>
            </a:pPr>
            <a:endParaRPr lang="en-US" sz="26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0DB5E4E-2AA8-864E-96AD-760F8AB42F20}"/>
              </a:ext>
            </a:extLst>
          </p:cNvPr>
          <p:cNvPicPr>
            <a:picLocks noChangeAspect="1"/>
          </p:cNvPicPr>
          <p:nvPr/>
        </p:nvPicPr>
        <p:blipFill rotWithShape="1">
          <a:blip r:embed="rId4">
            <a:extLst>
              <a:ext uri="{28A0092B-C50C-407E-A947-70E740481C1C}">
                <a14:useLocalDpi xmlns:a14="http://schemas.microsoft.com/office/drawing/2010/main" val="0"/>
              </a:ext>
            </a:extLst>
          </a:blip>
          <a:srcRect t="15010" b="-1"/>
          <a:stretch/>
        </p:blipFill>
        <p:spPr>
          <a:xfrm>
            <a:off x="4199664" y="24190916"/>
            <a:ext cx="3383280" cy="3879898"/>
          </a:xfrm>
          <a:prstGeom prst="rect">
            <a:avLst/>
          </a:prstGeom>
        </p:spPr>
      </p:pic>
      <p:sp>
        <p:nvSpPr>
          <p:cNvPr id="23" name="TextBox 22">
            <a:extLst>
              <a:ext uri="{FF2B5EF4-FFF2-40B4-BE49-F238E27FC236}">
                <a16:creationId xmlns:a16="http://schemas.microsoft.com/office/drawing/2014/main" id="{2EDDD847-D8C2-F548-8644-CBA47DEBEB35}"/>
              </a:ext>
            </a:extLst>
          </p:cNvPr>
          <p:cNvSpPr txBox="1"/>
          <p:nvPr/>
        </p:nvSpPr>
        <p:spPr>
          <a:xfrm>
            <a:off x="4206319" y="28116076"/>
            <a:ext cx="3383279"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Weighted chain experimental setup in the acoustics lab.</a:t>
            </a:r>
          </a:p>
        </p:txBody>
      </p:sp>
      <p:pic>
        <p:nvPicPr>
          <p:cNvPr id="1036" name="Picture 12">
            <a:extLst>
              <a:ext uri="{FF2B5EF4-FFF2-40B4-BE49-F238E27FC236}">
                <a16:creationId xmlns:a16="http://schemas.microsoft.com/office/drawing/2014/main" id="{A47BC944-630A-E149-BB6C-E87626FADE84}"/>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37101431" y="1468229"/>
            <a:ext cx="5616222" cy="1872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person, indoor&#10;&#10;Description automatically generated">
            <a:extLst>
              <a:ext uri="{FF2B5EF4-FFF2-40B4-BE49-F238E27FC236}">
                <a16:creationId xmlns:a16="http://schemas.microsoft.com/office/drawing/2014/main" id="{E9CEDFF8-2F2B-9A40-AABC-35C3B7A6371A}"/>
              </a:ext>
            </a:extLst>
          </p:cNvPr>
          <p:cNvPicPr>
            <a:picLocks noChangeAspect="1"/>
          </p:cNvPicPr>
          <p:nvPr/>
        </p:nvPicPr>
        <p:blipFill rotWithShape="1">
          <a:blip r:embed="rId6">
            <a:extLst>
              <a:ext uri="{28A0092B-C50C-407E-A947-70E740481C1C}">
                <a14:useLocalDpi xmlns:a14="http://schemas.microsoft.com/office/drawing/2010/main" val="0"/>
              </a:ext>
            </a:extLst>
          </a:blip>
          <a:srcRect t="7886" r="2087" b="6574"/>
          <a:stretch/>
        </p:blipFill>
        <p:spPr>
          <a:xfrm>
            <a:off x="7712484" y="24190916"/>
            <a:ext cx="3566160" cy="3896113"/>
          </a:xfrm>
          <a:prstGeom prst="rect">
            <a:avLst/>
          </a:prstGeom>
        </p:spPr>
      </p:pic>
      <p:pic>
        <p:nvPicPr>
          <p:cNvPr id="26" name="Picture 25" descr="A picture containing text, indoor, blue, metalware&#10;&#10;Description automatically generated">
            <a:extLst>
              <a:ext uri="{FF2B5EF4-FFF2-40B4-BE49-F238E27FC236}">
                <a16:creationId xmlns:a16="http://schemas.microsoft.com/office/drawing/2014/main" id="{8CF52126-538F-9242-A0E3-34C469D8A4BA}"/>
              </a:ext>
            </a:extLst>
          </p:cNvPr>
          <p:cNvPicPr>
            <a:picLocks noChangeAspect="1"/>
          </p:cNvPicPr>
          <p:nvPr/>
        </p:nvPicPr>
        <p:blipFill rotWithShape="1">
          <a:blip r:embed="rId7">
            <a:extLst>
              <a:ext uri="{28A0092B-C50C-407E-A947-70E740481C1C}">
                <a14:useLocalDpi xmlns:a14="http://schemas.microsoft.com/office/drawing/2010/main" val="0"/>
              </a:ext>
            </a:extLst>
          </a:blip>
          <a:srcRect l="603" r="2996"/>
          <a:stretch/>
        </p:blipFill>
        <p:spPr>
          <a:xfrm>
            <a:off x="482524" y="24202170"/>
            <a:ext cx="3566160" cy="3885141"/>
          </a:xfrm>
          <a:prstGeom prst="rect">
            <a:avLst/>
          </a:prstGeom>
        </p:spPr>
      </p:pic>
      <p:pic>
        <p:nvPicPr>
          <p:cNvPr id="46" name="Picture 45" descr="Bathymetry of United States. &#10;&#10;Musial, Walt, Donna Heimiller, Philipp Beiter, George Scott, and Caroline Draxl. 2016. 2016 Offshore Wind Energy Resource Assessment for the United States. Golden, CO: National Renewable Energy Laboratory. NREL/TP-5000-66599. September 2016. http://www.nrel.gov/docs/fy16osti/66599.pdf.">
            <a:extLst>
              <a:ext uri="{FF2B5EF4-FFF2-40B4-BE49-F238E27FC236}">
                <a16:creationId xmlns:a16="http://schemas.microsoft.com/office/drawing/2014/main" id="{61204699-231E-0F4B-9936-8EE1BDB47394}"/>
              </a:ext>
            </a:extLst>
          </p:cNvPr>
          <p:cNvPicPr>
            <a:picLocks noChangeAspect="1"/>
          </p:cNvPicPr>
          <p:nvPr/>
        </p:nvPicPr>
        <p:blipFill rotWithShape="1">
          <a:blip r:embed="rId8">
            <a:extLst>
              <a:ext uri="{28A0092B-C50C-407E-A947-70E740481C1C}">
                <a14:useLocalDpi xmlns:a14="http://schemas.microsoft.com/office/drawing/2010/main" val="0"/>
              </a:ext>
            </a:extLst>
          </a:blip>
          <a:srcRect l="4944" t="5403" r="5822" b="2459"/>
          <a:stretch/>
        </p:blipFill>
        <p:spPr>
          <a:xfrm>
            <a:off x="709663" y="9341110"/>
            <a:ext cx="11949640" cy="5982371"/>
          </a:xfrm>
          <a:prstGeom prst="rect">
            <a:avLst/>
          </a:prstGeom>
        </p:spPr>
      </p:pic>
      <p:sp>
        <p:nvSpPr>
          <p:cNvPr id="30" name="TextBox 29">
            <a:extLst>
              <a:ext uri="{FF2B5EF4-FFF2-40B4-BE49-F238E27FC236}">
                <a16:creationId xmlns:a16="http://schemas.microsoft.com/office/drawing/2014/main" id="{8D214849-D671-674F-BFA9-063D4DD71CF4}"/>
              </a:ext>
            </a:extLst>
          </p:cNvPr>
          <p:cNvSpPr txBox="1"/>
          <p:nvPr/>
        </p:nvSpPr>
        <p:spPr>
          <a:xfrm>
            <a:off x="446817" y="6248373"/>
            <a:ext cx="12401433" cy="3139321"/>
          </a:xfrm>
          <a:prstGeom prst="rect">
            <a:avLst/>
          </a:prstGeom>
          <a:noFill/>
        </p:spPr>
        <p:txBody>
          <a:bodyPr wrap="square" rtlCol="0">
            <a:spAutoFit/>
          </a:bodyPr>
          <a:lstStyle/>
          <a:p>
            <a:pPr algn="just" fontAlgn="base">
              <a:spcBef>
                <a:spcPts val="3000"/>
              </a:spcBef>
            </a:pPr>
            <a:r>
              <a:rPr lang="en-US" sz="4000" b="1">
                <a:latin typeface="Times New Roman" panose="02020603050405020304" pitchFamily="18" charset="0"/>
                <a:cs typeface="Times New Roman" panose="02020603050405020304" pitchFamily="18" charset="0"/>
              </a:rPr>
              <a:t>Motivation for Floating Offshore Wind</a:t>
            </a:r>
          </a:p>
          <a:p>
            <a:pPr algn="just" fontAlgn="base">
              <a:spcBef>
                <a:spcPts val="600"/>
              </a:spcBef>
            </a:pPr>
            <a:r>
              <a:rPr lang="en-US" sz="4000">
                <a:latin typeface="Times New Roman" panose="02020603050405020304" pitchFamily="18" charset="0"/>
                <a:cs typeface="Times New Roman" panose="02020603050405020304" pitchFamily="18" charset="0"/>
              </a:rPr>
              <a:t>Turbines can only be fixed to the seafloor in water depths of 0-60 meters. 80% of offshore wind resources are in waters greater than 60 meters [1,2].</a:t>
            </a:r>
          </a:p>
          <a:p>
            <a:pPr algn="just">
              <a:spcBef>
                <a:spcPts val="600"/>
              </a:spcBef>
            </a:pPr>
            <a:r>
              <a:rPr lang="en-US" sz="2800">
                <a:latin typeface="Times New Roman" panose="02020603050405020304" pitchFamily="18" charset="0"/>
                <a:cs typeface="Times New Roman" panose="02020603050405020304" pitchFamily="18" charset="0"/>
              </a:rPr>
              <a:t> </a:t>
            </a:r>
          </a:p>
        </p:txBody>
      </p:sp>
      <p:sp>
        <p:nvSpPr>
          <p:cNvPr id="32" name="TextBox 31">
            <a:extLst>
              <a:ext uri="{FF2B5EF4-FFF2-40B4-BE49-F238E27FC236}">
                <a16:creationId xmlns:a16="http://schemas.microsoft.com/office/drawing/2014/main" id="{7B46523F-2F53-414B-B435-9D8B18282724}"/>
              </a:ext>
            </a:extLst>
          </p:cNvPr>
          <p:cNvSpPr txBox="1"/>
          <p:nvPr/>
        </p:nvSpPr>
        <p:spPr>
          <a:xfrm>
            <a:off x="30882951" y="6386833"/>
            <a:ext cx="12401433" cy="894090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000" b="1">
                <a:latin typeface="Times New Roman"/>
                <a:cs typeface="Times New Roman"/>
              </a:rPr>
              <a:t>Problem Statement</a:t>
            </a:r>
          </a:p>
          <a:p>
            <a:pPr marL="457200" indent="-457200" algn="just">
              <a:spcBef>
                <a:spcPts val="600"/>
              </a:spcBef>
              <a:buFont typeface="Arial" panose="020B0604020202020204" pitchFamily="34" charset="0"/>
              <a:buChar char="•"/>
            </a:pPr>
            <a:r>
              <a:rPr lang="en-US" sz="4000">
                <a:latin typeface="Times New Roman"/>
                <a:cs typeface="Times New Roman"/>
              </a:rPr>
              <a:t>One of the many challenges of floating offshore wind farms is determining when to conduct cost and time sensitive maintenance and inspections. </a:t>
            </a:r>
            <a:endParaRPr lang="en-US" sz="40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4000">
                <a:latin typeface="Times New Roman" panose="02020603050405020304" pitchFamily="18" charset="0"/>
                <a:cs typeface="Times New Roman" panose="02020603050405020304" pitchFamily="18" charset="0"/>
              </a:rPr>
              <a:t>With the help of industry partner, Attentive Energy, tests were performed to investigate the feasibility of using acoustics for structural health monitoring of mooring chains and for turbine generators of floating wind turbines (FWTs). </a:t>
            </a:r>
          </a:p>
          <a:p>
            <a:pPr algn="just">
              <a:spcBef>
                <a:spcPts val="1200"/>
              </a:spcBef>
            </a:pPr>
            <a:r>
              <a:rPr lang="en-US" sz="4000" b="1">
                <a:latin typeface="Times New Roman" panose="02020603050405020304" pitchFamily="18" charset="0"/>
                <a:cs typeface="Times New Roman" panose="02020603050405020304" pitchFamily="18" charset="0"/>
              </a:rPr>
              <a:t>Acoustic Emission Technology</a:t>
            </a:r>
          </a:p>
          <a:p>
            <a:pPr algn="just"/>
            <a:r>
              <a:rPr lang="en-US" sz="4000">
                <a:latin typeface="Times New Roman" panose="02020603050405020304" pitchFamily="18" charset="0"/>
                <a:cs typeface="Times New Roman" panose="02020603050405020304" pitchFamily="18" charset="0"/>
              </a:rPr>
              <a:t>Acoustic emission (AE) monitoring is a passive structural health monitoring (SHM) technique that uses the analysis of sound intensity and frequency to identify failure in a structure [3,4].</a:t>
            </a:r>
          </a:p>
        </p:txBody>
      </p:sp>
      <p:sp>
        <p:nvSpPr>
          <p:cNvPr id="33" name="TextBox 32">
            <a:extLst>
              <a:ext uri="{FF2B5EF4-FFF2-40B4-BE49-F238E27FC236}">
                <a16:creationId xmlns:a16="http://schemas.microsoft.com/office/drawing/2014/main" id="{BCD2B6F1-5475-874F-B35E-2D760A7960D7}"/>
              </a:ext>
            </a:extLst>
          </p:cNvPr>
          <p:cNvSpPr txBox="1"/>
          <p:nvPr/>
        </p:nvSpPr>
        <p:spPr>
          <a:xfrm>
            <a:off x="482523" y="17275015"/>
            <a:ext cx="10796121" cy="6494085"/>
          </a:xfrm>
          <a:prstGeom prst="rect">
            <a:avLst/>
          </a:prstGeom>
          <a:noFill/>
        </p:spPr>
        <p:txBody>
          <a:bodyPr wrap="square" rtlCol="0">
            <a:spAutoFit/>
          </a:bodyPr>
          <a:lstStyle/>
          <a:p>
            <a:pPr algn="just">
              <a:spcBef>
                <a:spcPts val="0"/>
              </a:spcBef>
            </a:pPr>
            <a:r>
              <a:rPr lang="en-US" sz="3200" b="1">
                <a:latin typeface="Times New Roman" panose="02020603050405020304" pitchFamily="18" charset="0"/>
                <a:cs typeface="Times New Roman" panose="02020603050405020304" pitchFamily="18" charset="0"/>
              </a:rPr>
              <a:t>Experimental Setup</a:t>
            </a:r>
          </a:p>
          <a:p>
            <a:pPr algn="just">
              <a:spcBef>
                <a:spcPts val="0"/>
              </a:spcBef>
            </a:pPr>
            <a:r>
              <a:rPr lang="en-US" sz="3200">
                <a:latin typeface="Times New Roman" panose="02020603050405020304" pitchFamily="18" charset="0"/>
                <a:cs typeface="Times New Roman" panose="02020603050405020304" pitchFamily="18" charset="0"/>
              </a:rPr>
              <a:t>A series of tests were performed in air and recorded using a Blue Yeti Stereo Microphone, sampling at 22,050 Hz and 48,000 Hz. The time series were transformed to the frequency domain, processed, and analyzed using MATLAB.</a:t>
            </a:r>
          </a:p>
          <a:p>
            <a:r>
              <a:rPr lang="en-US" sz="3200" b="1">
                <a:latin typeface="Times New Roman" panose="02020603050405020304" pitchFamily="18" charset="0"/>
                <a:cs typeface="Times New Roman" panose="02020603050405020304" pitchFamily="18" charset="0"/>
              </a:rPr>
              <a:t>Mooring Chain Experiments</a:t>
            </a:r>
          </a:p>
          <a:p>
            <a:r>
              <a:rPr lang="en-US" sz="3200">
                <a:latin typeface="Times New Roman" panose="02020603050405020304" pitchFamily="18" charset="0"/>
                <a:cs typeface="Times New Roman" panose="02020603050405020304" pitchFamily="18" charset="0"/>
              </a:rPr>
              <a:t>A small length of steel chain was used to represent a FWT mooring chain. It was fixed in a vice grip, loaded with weight to induce tension, and acoustically excited by swinging. The chain emissions for the following conditions were recorded:</a:t>
            </a:r>
          </a:p>
          <a:p>
            <a:pPr marL="457200" indent="-457200">
              <a:spcBef>
                <a:spcPts val="0"/>
              </a:spcBef>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Varying chain length (two links, five links, ten links)</a:t>
            </a:r>
          </a:p>
          <a:p>
            <a:pPr marL="457200" indent="-457200">
              <a:spcBef>
                <a:spcPts val="0"/>
              </a:spcBef>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Varying chain load (2.27 kg, 4.53 kg, 15.88 kg)</a:t>
            </a:r>
          </a:p>
          <a:p>
            <a:pPr marL="457200" indent="-457200">
              <a:spcBef>
                <a:spcPts val="0"/>
              </a:spcBef>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Introducing a notch cut (defect) into the chain </a:t>
            </a:r>
          </a:p>
        </p:txBody>
      </p:sp>
      <p:sp>
        <p:nvSpPr>
          <p:cNvPr id="38" name="TextBox 37">
            <a:extLst>
              <a:ext uri="{FF2B5EF4-FFF2-40B4-BE49-F238E27FC236}">
                <a16:creationId xmlns:a16="http://schemas.microsoft.com/office/drawing/2014/main" id="{3CB517D8-EB29-D04A-9B38-99035DDEE7D9}"/>
              </a:ext>
            </a:extLst>
          </p:cNvPr>
          <p:cNvSpPr txBox="1"/>
          <p:nvPr/>
        </p:nvSpPr>
        <p:spPr>
          <a:xfrm>
            <a:off x="482522" y="29305553"/>
            <a:ext cx="10937095"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Wind Turbine Generator Experiments</a:t>
            </a:r>
          </a:p>
          <a:p>
            <a:r>
              <a:rPr lang="en-US" sz="3200">
                <a:latin typeface="Times New Roman" panose="02020603050405020304" pitchFamily="18" charset="0"/>
                <a:cs typeface="Times New Roman" panose="02020603050405020304" pitchFamily="18" charset="0"/>
              </a:rPr>
              <a:t>A fan was used to represent a turbine generator. The fan emissions for the following conditions were recorded: </a:t>
            </a:r>
          </a:p>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Healthy fan </a:t>
            </a:r>
          </a:p>
          <a:p>
            <a:pPr marL="457200" indent="-457200" algn="just">
              <a:spcBef>
                <a:spcPts val="0"/>
              </a:spcBef>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Uneven loading on one fan blade</a:t>
            </a:r>
          </a:p>
          <a:p>
            <a:pPr marL="457200" indent="-457200" algn="just">
              <a:spcBef>
                <a:spcPts val="0"/>
              </a:spcBef>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Damaged ball bearings using salt</a:t>
            </a:r>
          </a:p>
        </p:txBody>
      </p:sp>
      <p:sp>
        <p:nvSpPr>
          <p:cNvPr id="39" name="TextBox 38">
            <a:extLst>
              <a:ext uri="{FF2B5EF4-FFF2-40B4-BE49-F238E27FC236}">
                <a16:creationId xmlns:a16="http://schemas.microsoft.com/office/drawing/2014/main" id="{AD367100-B23E-9440-A899-774BB978F849}"/>
              </a:ext>
            </a:extLst>
          </p:cNvPr>
          <p:cNvSpPr txBox="1"/>
          <p:nvPr/>
        </p:nvSpPr>
        <p:spPr>
          <a:xfrm>
            <a:off x="482523" y="28141551"/>
            <a:ext cx="3566160" cy="1015663"/>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Healthy two and five link chain (left) next to notched two and five link chain. </a:t>
            </a:r>
          </a:p>
        </p:txBody>
      </p:sp>
      <p:sp>
        <p:nvSpPr>
          <p:cNvPr id="58" name="TextBox 57">
            <a:extLst>
              <a:ext uri="{FF2B5EF4-FFF2-40B4-BE49-F238E27FC236}">
                <a16:creationId xmlns:a16="http://schemas.microsoft.com/office/drawing/2014/main" id="{B05B1ACE-D8ED-FF43-885C-258C8BA92B79}"/>
              </a:ext>
            </a:extLst>
          </p:cNvPr>
          <p:cNvSpPr txBox="1"/>
          <p:nvPr/>
        </p:nvSpPr>
        <p:spPr>
          <a:xfrm>
            <a:off x="7712484" y="28129982"/>
            <a:ext cx="3566160" cy="1015663"/>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Group member, Rose Walker, removing and inspecting fan bearings. </a:t>
            </a:r>
          </a:p>
        </p:txBody>
      </p:sp>
      <p:sp>
        <p:nvSpPr>
          <p:cNvPr id="3" name="TextBox 2">
            <a:extLst>
              <a:ext uri="{FF2B5EF4-FFF2-40B4-BE49-F238E27FC236}">
                <a16:creationId xmlns:a16="http://schemas.microsoft.com/office/drawing/2014/main" id="{938FC18C-842C-1A46-9279-BB6A774FE56E}"/>
              </a:ext>
            </a:extLst>
          </p:cNvPr>
          <p:cNvSpPr txBox="1"/>
          <p:nvPr/>
        </p:nvSpPr>
        <p:spPr>
          <a:xfrm>
            <a:off x="6981728" y="14794356"/>
            <a:ext cx="5709818" cy="307777"/>
          </a:xfrm>
          <a:prstGeom prst="rect">
            <a:avLst/>
          </a:prstGeom>
          <a:noFill/>
        </p:spPr>
        <p:txBody>
          <a:bodyPr wrap="square" rtlCol="0">
            <a:spAutoFit/>
          </a:bodyPr>
          <a:lstStyle/>
          <a:p>
            <a:pPr algn="r"/>
            <a:r>
              <a:rPr lang="en-US" sz="1400" i="1">
                <a:latin typeface="Times New Roman" panose="02020603050405020304" pitchFamily="18" charset="0"/>
                <a:cs typeface="Times New Roman" panose="02020603050405020304" pitchFamily="18" charset="0"/>
              </a:rPr>
              <a:t>Walt Musial, NREL</a:t>
            </a:r>
          </a:p>
        </p:txBody>
      </p:sp>
      <p:sp>
        <p:nvSpPr>
          <p:cNvPr id="18" name="TextBox 17">
            <a:extLst>
              <a:ext uri="{FF2B5EF4-FFF2-40B4-BE49-F238E27FC236}">
                <a16:creationId xmlns:a16="http://schemas.microsoft.com/office/drawing/2014/main" id="{D0C6E900-097F-7149-9CE3-B26A1478B34A}"/>
              </a:ext>
            </a:extLst>
          </p:cNvPr>
          <p:cNvSpPr txBox="1"/>
          <p:nvPr/>
        </p:nvSpPr>
        <p:spPr>
          <a:xfrm>
            <a:off x="32563580" y="17273069"/>
            <a:ext cx="10845096" cy="600164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Mooring Chain Experiments</a:t>
            </a:r>
          </a:p>
          <a:p>
            <a:pPr marL="457200" indent="-457200" fontAlgn="base">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Chain length and the load impact the amplitude of acoustic emissions</a:t>
            </a:r>
          </a:p>
          <a:p>
            <a:pPr marL="457200" indent="-457200" fontAlgn="base">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Introducing a defect into the chain results in changes to the frequency spectra</a:t>
            </a:r>
          </a:p>
          <a:p>
            <a:pPr fontAlgn="base"/>
            <a:r>
              <a:rPr lang="en-US" sz="3200" b="1">
                <a:latin typeface="Times New Roman" panose="02020603050405020304" pitchFamily="18" charset="0"/>
                <a:cs typeface="Times New Roman" panose="02020603050405020304" pitchFamily="18" charset="0"/>
              </a:rPr>
              <a:t>Wind Turbine Generator Experiments </a:t>
            </a:r>
          </a:p>
          <a:p>
            <a:pPr marL="457200" indent="-457200" fontAlgn="base">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The healthy fan used emits a predictable spikes in frequency at 120 Hz​ and subsequent harmonics</a:t>
            </a:r>
          </a:p>
          <a:p>
            <a:pPr marL="457200" indent="-457200" fontAlgn="base">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Damaging the ball bearings of a fan impacts the amplitude of acoustic emissions</a:t>
            </a:r>
          </a:p>
          <a:p>
            <a:pPr marL="457200" indent="-457200" fontAlgn="base">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Uneven loading results in observable changes of amplitude and shifts in the frequency plot</a:t>
            </a:r>
          </a:p>
        </p:txBody>
      </p:sp>
      <p:sp>
        <p:nvSpPr>
          <p:cNvPr id="48" name="Subtitle 2">
            <a:extLst>
              <a:ext uri="{FF2B5EF4-FFF2-40B4-BE49-F238E27FC236}">
                <a16:creationId xmlns:a16="http://schemas.microsoft.com/office/drawing/2014/main" id="{01DA6A99-AA93-CA47-AE40-7C87D873DE7E}"/>
              </a:ext>
            </a:extLst>
          </p:cNvPr>
          <p:cNvSpPr txBox="1">
            <a:spLocks/>
          </p:cNvSpPr>
          <p:nvPr/>
        </p:nvSpPr>
        <p:spPr>
          <a:xfrm>
            <a:off x="353681" y="6152121"/>
            <a:ext cx="43146821" cy="959304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49" name="Subtitle 2">
            <a:extLst>
              <a:ext uri="{FF2B5EF4-FFF2-40B4-BE49-F238E27FC236}">
                <a16:creationId xmlns:a16="http://schemas.microsoft.com/office/drawing/2014/main" id="{DF2B6E65-5AA9-174D-8973-DDA034A6C585}"/>
              </a:ext>
            </a:extLst>
          </p:cNvPr>
          <p:cNvSpPr txBox="1">
            <a:spLocks/>
          </p:cNvSpPr>
          <p:nvPr/>
        </p:nvSpPr>
        <p:spPr>
          <a:xfrm>
            <a:off x="11577253" y="15998862"/>
            <a:ext cx="20704677" cy="100584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a:solidFill>
                  <a:schemeClr val="bg1"/>
                </a:solidFill>
                <a:latin typeface="Calibri" panose="020F0502020204030204" pitchFamily="34" charset="0"/>
                <a:ea typeface="Cambria"/>
                <a:cs typeface="Calibri" panose="020F0502020204030204" pitchFamily="34" charset="0"/>
              </a:rPr>
              <a:t>Results</a:t>
            </a:r>
          </a:p>
        </p:txBody>
      </p:sp>
      <p:pic>
        <p:nvPicPr>
          <p:cNvPr id="8" name="Picture 7">
            <a:extLst>
              <a:ext uri="{FF2B5EF4-FFF2-40B4-BE49-F238E27FC236}">
                <a16:creationId xmlns:a16="http://schemas.microsoft.com/office/drawing/2014/main" id="{AC30BE8D-1DA4-8B4D-925A-28B1F8468CE5}"/>
              </a:ext>
            </a:extLst>
          </p:cNvPr>
          <p:cNvPicPr>
            <a:picLocks noChangeAspect="1"/>
          </p:cNvPicPr>
          <p:nvPr/>
        </p:nvPicPr>
        <p:blipFill>
          <a:blip r:embed="rId9"/>
          <a:stretch>
            <a:fillRect/>
          </a:stretch>
        </p:blipFill>
        <p:spPr>
          <a:xfrm>
            <a:off x="15183860" y="17661300"/>
            <a:ext cx="13622140" cy="6614218"/>
          </a:xfrm>
          <a:prstGeom prst="rect">
            <a:avLst/>
          </a:prstGeom>
        </p:spPr>
      </p:pic>
      <p:pic>
        <p:nvPicPr>
          <p:cNvPr id="43" name="Picture 42">
            <a:extLst>
              <a:ext uri="{FF2B5EF4-FFF2-40B4-BE49-F238E27FC236}">
                <a16:creationId xmlns:a16="http://schemas.microsoft.com/office/drawing/2014/main" id="{93DEA8E5-0E31-B743-A10E-60AD99EE212C}"/>
              </a:ext>
            </a:extLst>
          </p:cNvPr>
          <p:cNvPicPr>
            <a:picLocks noChangeAspect="1"/>
          </p:cNvPicPr>
          <p:nvPr/>
        </p:nvPicPr>
        <p:blipFill>
          <a:blip r:embed="rId10"/>
          <a:stretch>
            <a:fillRect/>
          </a:stretch>
        </p:blipFill>
        <p:spPr>
          <a:xfrm>
            <a:off x="21426616" y="24262557"/>
            <a:ext cx="10070137" cy="6675120"/>
          </a:xfrm>
          <a:prstGeom prst="rect">
            <a:avLst/>
          </a:prstGeom>
        </p:spPr>
      </p:pic>
      <p:pic>
        <p:nvPicPr>
          <p:cNvPr id="44" name="Picture 43">
            <a:extLst>
              <a:ext uri="{FF2B5EF4-FFF2-40B4-BE49-F238E27FC236}">
                <a16:creationId xmlns:a16="http://schemas.microsoft.com/office/drawing/2014/main" id="{78412897-5473-2F45-B9E2-E06C2192BCD4}"/>
              </a:ext>
            </a:extLst>
          </p:cNvPr>
          <p:cNvPicPr>
            <a:picLocks noChangeAspect="1"/>
          </p:cNvPicPr>
          <p:nvPr/>
        </p:nvPicPr>
        <p:blipFill>
          <a:blip r:embed="rId11"/>
          <a:stretch>
            <a:fillRect/>
          </a:stretch>
        </p:blipFill>
        <p:spPr>
          <a:xfrm>
            <a:off x="11936530" y="24262705"/>
            <a:ext cx="10058400" cy="6674264"/>
          </a:xfrm>
          <a:prstGeom prst="rect">
            <a:avLst/>
          </a:prstGeom>
        </p:spPr>
      </p:pic>
      <p:sp>
        <p:nvSpPr>
          <p:cNvPr id="53" name="TextBox 52">
            <a:extLst>
              <a:ext uri="{FF2B5EF4-FFF2-40B4-BE49-F238E27FC236}">
                <a16:creationId xmlns:a16="http://schemas.microsoft.com/office/drawing/2014/main" id="{5DA8A8B7-2573-8843-883B-E722C4151571}"/>
              </a:ext>
            </a:extLst>
          </p:cNvPr>
          <p:cNvSpPr txBox="1"/>
          <p:nvPr/>
        </p:nvSpPr>
        <p:spPr>
          <a:xfrm>
            <a:off x="32527702" y="24750733"/>
            <a:ext cx="5709818" cy="4031873"/>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Scale the test chain link and test for alternative chain breaking cases by varying location and severity of the defect</a:t>
            </a:r>
          </a:p>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Perform underwater AE tests for the mooring chain and in situ AE tests for the generator</a:t>
            </a:r>
          </a:p>
        </p:txBody>
      </p:sp>
      <p:grpSp>
        <p:nvGrpSpPr>
          <p:cNvPr id="51" name="Group 50">
            <a:extLst>
              <a:ext uri="{FF2B5EF4-FFF2-40B4-BE49-F238E27FC236}">
                <a16:creationId xmlns:a16="http://schemas.microsoft.com/office/drawing/2014/main" id="{EA5E753B-8B08-2A47-8CC6-F6BADA035549}"/>
              </a:ext>
            </a:extLst>
          </p:cNvPr>
          <p:cNvGrpSpPr/>
          <p:nvPr/>
        </p:nvGrpSpPr>
        <p:grpSpPr>
          <a:xfrm>
            <a:off x="13383452" y="6290581"/>
            <a:ext cx="17134508" cy="9299660"/>
            <a:chOff x="13383452" y="6290581"/>
            <a:chExt cx="17134508" cy="9299660"/>
          </a:xfrm>
        </p:grpSpPr>
        <p:grpSp>
          <p:nvGrpSpPr>
            <p:cNvPr id="45" name="Group 44">
              <a:extLst>
                <a:ext uri="{FF2B5EF4-FFF2-40B4-BE49-F238E27FC236}">
                  <a16:creationId xmlns:a16="http://schemas.microsoft.com/office/drawing/2014/main" id="{F6C73902-503E-074C-84C9-70C5671BD914}"/>
                </a:ext>
              </a:extLst>
            </p:cNvPr>
            <p:cNvGrpSpPr/>
            <p:nvPr/>
          </p:nvGrpSpPr>
          <p:grpSpPr>
            <a:xfrm>
              <a:off x="13383452" y="6290581"/>
              <a:ext cx="17134508" cy="9299660"/>
              <a:chOff x="12706374" y="6290581"/>
              <a:chExt cx="17134508" cy="9299660"/>
            </a:xfrm>
          </p:grpSpPr>
          <p:sp>
            <p:nvSpPr>
              <p:cNvPr id="4" name="Rectangle 3">
                <a:extLst>
                  <a:ext uri="{FF2B5EF4-FFF2-40B4-BE49-F238E27FC236}">
                    <a16:creationId xmlns:a16="http://schemas.microsoft.com/office/drawing/2014/main" id="{A21D3543-2B47-B042-998A-603A9C241CAD}"/>
                  </a:ext>
                </a:extLst>
              </p:cNvPr>
              <p:cNvSpPr/>
              <p:nvPr/>
            </p:nvSpPr>
            <p:spPr>
              <a:xfrm>
                <a:off x="12706374" y="6290581"/>
                <a:ext cx="17134508" cy="9299660"/>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B39FA6DA-7BC6-A949-A829-F0C2E17BE7D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299" t="-134" r="15635" b="134"/>
              <a:stretch/>
            </p:blipFill>
            <p:spPr bwMode="auto">
              <a:xfrm>
                <a:off x="25146899" y="10946369"/>
                <a:ext cx="4341660" cy="402797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 name="Picture 13">
                <a:extLst>
                  <a:ext uri="{FF2B5EF4-FFF2-40B4-BE49-F238E27FC236}">
                    <a16:creationId xmlns:a16="http://schemas.microsoft.com/office/drawing/2014/main" id="{00387F8F-9D2B-8C80-B782-12C834D43DA1}"/>
                  </a:ext>
                </a:extLst>
              </p:cNvPr>
              <p:cNvPicPr>
                <a:picLocks noChangeAspect="1"/>
              </p:cNvPicPr>
              <p:nvPr/>
            </p:nvPicPr>
            <p:blipFill rotWithShape="1">
              <a:blip r:embed="rId13"/>
              <a:srcRect l="120" r="-137" b="-337"/>
              <a:stretch/>
            </p:blipFill>
            <p:spPr>
              <a:xfrm>
                <a:off x="13031865" y="6495690"/>
                <a:ext cx="11801727" cy="8905901"/>
              </a:xfrm>
              <a:prstGeom prst="rect">
                <a:avLst/>
              </a:prstGeom>
            </p:spPr>
          </p:pic>
          <p:cxnSp>
            <p:nvCxnSpPr>
              <p:cNvPr id="25" name="Straight Arrow Connector 24">
                <a:extLst>
                  <a:ext uri="{FF2B5EF4-FFF2-40B4-BE49-F238E27FC236}">
                    <a16:creationId xmlns:a16="http://schemas.microsoft.com/office/drawing/2014/main" id="{25D96FFB-3951-F741-9192-21B8AD9A8F66}"/>
                  </a:ext>
                </a:extLst>
              </p:cNvPr>
              <p:cNvCxnSpPr>
                <a:cxnSpLocks/>
              </p:cNvCxnSpPr>
              <p:nvPr/>
            </p:nvCxnSpPr>
            <p:spPr>
              <a:xfrm flipH="1">
                <a:off x="16251267" y="12422779"/>
                <a:ext cx="10011259" cy="203993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a:extLst>
                  <a:ext uri="{FF2B5EF4-FFF2-40B4-BE49-F238E27FC236}">
                    <a16:creationId xmlns:a16="http://schemas.microsoft.com/office/drawing/2014/main" id="{1AFE2F4F-E013-A2BB-CEBD-12F4A1BA8BF6}"/>
                  </a:ext>
                </a:extLst>
              </p:cNvPr>
              <p:cNvCxnSpPr>
                <a:cxnSpLocks/>
              </p:cNvCxnSpPr>
              <p:nvPr/>
            </p:nvCxnSpPr>
            <p:spPr>
              <a:xfrm flipH="1">
                <a:off x="19494586" y="12446401"/>
                <a:ext cx="6767940" cy="201631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C3F28D80-B24C-B600-B1C3-ADDC2E7A836A}"/>
                  </a:ext>
                </a:extLst>
              </p:cNvPr>
              <p:cNvCxnSpPr>
                <a:cxnSpLocks/>
              </p:cNvCxnSpPr>
              <p:nvPr/>
            </p:nvCxnSpPr>
            <p:spPr>
              <a:xfrm flipH="1">
                <a:off x="23842970" y="12446401"/>
                <a:ext cx="2419556" cy="121207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50" name="TextBox 49">
                <a:extLst>
                  <a:ext uri="{FF2B5EF4-FFF2-40B4-BE49-F238E27FC236}">
                    <a16:creationId xmlns:a16="http://schemas.microsoft.com/office/drawing/2014/main" id="{78E5C375-3107-B545-B1F1-7702AB620345}"/>
                  </a:ext>
                </a:extLst>
              </p:cNvPr>
              <p:cNvSpPr txBox="1"/>
              <p:nvPr/>
            </p:nvSpPr>
            <p:spPr>
              <a:xfrm>
                <a:off x="13752099" y="7170789"/>
                <a:ext cx="3034856" cy="707886"/>
              </a:xfrm>
              <a:prstGeom prst="rect">
                <a:avLst/>
              </a:prstGeom>
              <a:noFill/>
            </p:spPr>
            <p:txBody>
              <a:bodyPr wrap="square" rtlCol="0">
                <a:spAutoFit/>
              </a:bodyPr>
              <a:lstStyle/>
              <a:p>
                <a:pPr algn="ctr"/>
                <a:r>
                  <a:rPr lang="en-US" sz="4000" b="1">
                    <a:solidFill>
                      <a:srgbClr val="002060"/>
                    </a:solidFill>
                    <a:latin typeface="Calibri" panose="020F0502020204030204" pitchFamily="34" charset="0"/>
                    <a:cs typeface="Calibri" panose="020F0502020204030204" pitchFamily="34" charset="0"/>
                  </a:rPr>
                  <a:t>Spar</a:t>
                </a:r>
                <a:endParaRPr lang="en-US" b="1">
                  <a:solidFill>
                    <a:srgbClr val="002060"/>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B5A86B3B-7CC0-1E46-B205-E573CA5223A7}"/>
                  </a:ext>
                </a:extLst>
              </p:cNvPr>
              <p:cNvSpPr txBox="1"/>
              <p:nvPr/>
            </p:nvSpPr>
            <p:spPr>
              <a:xfrm>
                <a:off x="20827378" y="7023805"/>
                <a:ext cx="3807817" cy="1323439"/>
              </a:xfrm>
              <a:prstGeom prst="rect">
                <a:avLst/>
              </a:prstGeom>
              <a:noFill/>
            </p:spPr>
            <p:txBody>
              <a:bodyPr wrap="square" rtlCol="0">
                <a:spAutoFit/>
              </a:bodyPr>
              <a:lstStyle/>
              <a:p>
                <a:pPr algn="ctr"/>
                <a:r>
                  <a:rPr lang="en-US" sz="4000" b="1">
                    <a:solidFill>
                      <a:srgbClr val="002060"/>
                    </a:solidFill>
                    <a:latin typeface="Calibri" panose="020F0502020204030204" pitchFamily="34" charset="0"/>
                    <a:cs typeface="Calibri" panose="020F0502020204030204" pitchFamily="34" charset="0"/>
                  </a:rPr>
                  <a:t>Tension Leg Platform</a:t>
                </a:r>
                <a:endParaRPr lang="en-US" sz="6600" b="1">
                  <a:solidFill>
                    <a:srgbClr val="002060"/>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BCBD17C0-F5B9-5445-8C82-28DB23F996F3}"/>
                  </a:ext>
                </a:extLst>
              </p:cNvPr>
              <p:cNvSpPr txBox="1"/>
              <p:nvPr/>
            </p:nvSpPr>
            <p:spPr>
              <a:xfrm>
                <a:off x="16786956" y="7173504"/>
                <a:ext cx="4056782" cy="707886"/>
              </a:xfrm>
              <a:prstGeom prst="rect">
                <a:avLst/>
              </a:prstGeom>
              <a:noFill/>
            </p:spPr>
            <p:txBody>
              <a:bodyPr wrap="square" rtlCol="0">
                <a:spAutoFit/>
              </a:bodyPr>
              <a:lstStyle/>
              <a:p>
                <a:pPr algn="ctr"/>
                <a:r>
                  <a:rPr lang="en-US" sz="4000" b="1">
                    <a:solidFill>
                      <a:srgbClr val="002060"/>
                    </a:solidFill>
                    <a:latin typeface="Calibri" panose="020F0502020204030204" pitchFamily="34" charset="0"/>
                    <a:cs typeface="Calibri" panose="020F0502020204030204" pitchFamily="34" charset="0"/>
                  </a:rPr>
                  <a:t>Semi-Submersible</a:t>
                </a:r>
                <a:endParaRPr lang="en-US" b="1">
                  <a:solidFill>
                    <a:srgbClr val="002060"/>
                  </a:solidFill>
                  <a:latin typeface="Calibri" panose="020F0502020204030204" pitchFamily="34" charset="0"/>
                  <a:cs typeface="Calibri" panose="020F0502020204030204" pitchFamily="34" charset="0"/>
                </a:endParaRPr>
              </a:p>
            </p:txBody>
          </p:sp>
          <p:pic>
            <p:nvPicPr>
              <p:cNvPr id="1032" name="Picture 8" descr="Wind Energy Factsheet | Center for Sustainable Systems">
                <a:extLst>
                  <a:ext uri="{FF2B5EF4-FFF2-40B4-BE49-F238E27FC236}">
                    <a16:creationId xmlns:a16="http://schemas.microsoft.com/office/drawing/2014/main" id="{B08A05DA-FEAD-2F42-A14D-B2E36B00B8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899" y="7023805"/>
                <a:ext cx="4341660" cy="335755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a:extLst>
                  <a:ext uri="{FF2B5EF4-FFF2-40B4-BE49-F238E27FC236}">
                    <a16:creationId xmlns:a16="http://schemas.microsoft.com/office/drawing/2014/main" id="{75AD53BF-4BE7-AC48-8595-9ED7A5508920}"/>
                  </a:ext>
                </a:extLst>
              </p:cNvPr>
              <p:cNvCxnSpPr>
                <a:cxnSpLocks/>
              </p:cNvCxnSpPr>
              <p:nvPr/>
            </p:nvCxnSpPr>
            <p:spPr>
              <a:xfrm flipH="1">
                <a:off x="23355300" y="8702580"/>
                <a:ext cx="2190750"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1968210E-766C-F742-1098-CA68CEC0A898}"/>
                  </a:ext>
                </a:extLst>
              </p:cNvPr>
              <p:cNvSpPr txBox="1"/>
              <p:nvPr/>
            </p:nvSpPr>
            <p:spPr>
              <a:xfrm>
                <a:off x="16943335" y="15091935"/>
                <a:ext cx="78542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i="1">
                    <a:solidFill>
                      <a:schemeClr val="bg1">
                        <a:lumMod val="65000"/>
                      </a:schemeClr>
                    </a:solidFill>
                    <a:latin typeface="Times New Roman" panose="02020603050405020304" pitchFamily="18" charset="0"/>
                    <a:ea typeface="Roboto"/>
                    <a:cs typeface="Times New Roman" panose="02020603050405020304" pitchFamily="18" charset="0"/>
                  </a:rPr>
                  <a:t>Josh Bauer, NREL</a:t>
                </a:r>
                <a:endParaRPr lang="en-US" sz="1400">
                  <a:solidFill>
                    <a:schemeClr val="bg1">
                      <a:lumMod val="65000"/>
                    </a:schemeClr>
                  </a:solidFill>
                  <a:latin typeface="Times New Roman" panose="02020603050405020304" pitchFamily="18" charset="0"/>
                  <a:cs typeface="Times New Roman" panose="02020603050405020304" pitchFamily="18" charset="0"/>
                </a:endParaRPr>
              </a:p>
            </p:txBody>
          </p:sp>
        </p:grpSp>
        <p:sp>
          <p:nvSpPr>
            <p:cNvPr id="63" name="TextBox 62">
              <a:extLst>
                <a:ext uri="{FF2B5EF4-FFF2-40B4-BE49-F238E27FC236}">
                  <a16:creationId xmlns:a16="http://schemas.microsoft.com/office/drawing/2014/main" id="{D4C5E53C-1262-BB4F-A191-4F0420717F14}"/>
                </a:ext>
              </a:extLst>
            </p:cNvPr>
            <p:cNvSpPr txBox="1"/>
            <p:nvPr/>
          </p:nvSpPr>
          <p:spPr>
            <a:xfrm>
              <a:off x="26517600" y="10365926"/>
              <a:ext cx="3671728" cy="523220"/>
            </a:xfrm>
            <a:prstGeom prst="rect">
              <a:avLst/>
            </a:prstGeom>
            <a:noFill/>
          </p:spPr>
          <p:txBody>
            <a:bodyPr wrap="square" rtlCol="0">
              <a:spAutoFit/>
            </a:bodyPr>
            <a:lstStyle/>
            <a:p>
              <a:pPr algn="r"/>
              <a:r>
                <a:rPr lang="en-US" sz="1400" i="1">
                  <a:solidFill>
                    <a:schemeClr val="bg1">
                      <a:lumMod val="65000"/>
                    </a:schemeClr>
                  </a:solidFill>
                  <a:latin typeface="Times New Roman" panose="02020603050405020304" pitchFamily="18" charset="0"/>
                  <a:cs typeface="Times New Roman" panose="02020603050405020304" pitchFamily="18" charset="0"/>
                </a:rPr>
                <a:t>Center for Sustainable Systems, University of Michigan</a:t>
              </a:r>
            </a:p>
          </p:txBody>
        </p:sp>
      </p:grpSp>
      <p:sp>
        <p:nvSpPr>
          <p:cNvPr id="13" name="Oval 12">
            <a:extLst>
              <a:ext uri="{FF2B5EF4-FFF2-40B4-BE49-F238E27FC236}">
                <a16:creationId xmlns:a16="http://schemas.microsoft.com/office/drawing/2014/main" id="{2D7CE977-47A6-CD42-A693-6D8DED645F4E}"/>
              </a:ext>
            </a:extLst>
          </p:cNvPr>
          <p:cNvSpPr/>
          <p:nvPr/>
        </p:nvSpPr>
        <p:spPr>
          <a:xfrm>
            <a:off x="20499859" y="18886236"/>
            <a:ext cx="1853515" cy="4917662"/>
          </a:xfrm>
          <a:prstGeom prst="ellipse">
            <a:avLst/>
          </a:prstGeom>
          <a:noFill/>
          <a:ln w="57150">
            <a:solidFill>
              <a:srgbClr val="002060"/>
            </a:solidFill>
            <a:prstDash val="solid"/>
            <a:extLst>
              <a:ext uri="{C807C97D-BFC1-408E-A445-0C87EB9F89A2}">
                <ask:lineSketchStyleProps xmlns:ask="http://schemas.microsoft.com/office/drawing/2018/sketchyshapes" sd="1219033472">
                  <a:custGeom>
                    <a:avLst/>
                    <a:gdLst>
                      <a:gd name="connsiteX0" fmla="*/ 0 w 1853515"/>
                      <a:gd name="connsiteY0" fmla="*/ 2458831 h 4917662"/>
                      <a:gd name="connsiteX1" fmla="*/ 926758 w 1853515"/>
                      <a:gd name="connsiteY1" fmla="*/ 0 h 4917662"/>
                      <a:gd name="connsiteX2" fmla="*/ 1853516 w 1853515"/>
                      <a:gd name="connsiteY2" fmla="*/ 2458831 h 4917662"/>
                      <a:gd name="connsiteX3" fmla="*/ 926758 w 1853515"/>
                      <a:gd name="connsiteY3" fmla="*/ 4917662 h 4917662"/>
                      <a:gd name="connsiteX4" fmla="*/ 0 w 1853515"/>
                      <a:gd name="connsiteY4" fmla="*/ 2458831 h 491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4917662" extrusionOk="0">
                        <a:moveTo>
                          <a:pt x="0" y="2458831"/>
                        </a:moveTo>
                        <a:cubicBezTo>
                          <a:pt x="-33473" y="1080209"/>
                          <a:pt x="399903" y="5638"/>
                          <a:pt x="926758" y="0"/>
                        </a:cubicBezTo>
                        <a:cubicBezTo>
                          <a:pt x="1774186" y="70650"/>
                          <a:pt x="1553844" y="1110385"/>
                          <a:pt x="1853516" y="2458831"/>
                        </a:cubicBezTo>
                        <a:cubicBezTo>
                          <a:pt x="1836973" y="3832962"/>
                          <a:pt x="1416413" y="5040251"/>
                          <a:pt x="926758" y="4917662"/>
                        </a:cubicBezTo>
                        <a:cubicBezTo>
                          <a:pt x="107893" y="4749678"/>
                          <a:pt x="247815" y="3935214"/>
                          <a:pt x="0" y="245883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5D9CFC-82F4-634F-B15F-C50276A074C8}"/>
              </a:ext>
            </a:extLst>
          </p:cNvPr>
          <p:cNvSpPr txBox="1"/>
          <p:nvPr/>
        </p:nvSpPr>
        <p:spPr>
          <a:xfrm>
            <a:off x="11911263" y="18298079"/>
            <a:ext cx="3266908" cy="3046988"/>
          </a:xfrm>
          <a:prstGeom prst="rect">
            <a:avLst/>
          </a:prstGeom>
          <a:noFill/>
          <a:ln w="28575">
            <a:solidFill>
              <a:srgbClr val="00206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Peaks in frequency at 65 Hz, 98 Hz, and 118 Hz for 2-link and 5-link unbroken chains</a:t>
            </a:r>
          </a:p>
        </p:txBody>
      </p:sp>
      <p:cxnSp>
        <p:nvCxnSpPr>
          <p:cNvPr id="27" name="Straight Connector 26">
            <a:extLst>
              <a:ext uri="{FF2B5EF4-FFF2-40B4-BE49-F238E27FC236}">
                <a16:creationId xmlns:a16="http://schemas.microsoft.com/office/drawing/2014/main" id="{E7AE9CB9-05E2-EF42-B8C5-18870BBEF457}"/>
              </a:ext>
            </a:extLst>
          </p:cNvPr>
          <p:cNvCxnSpPr>
            <a:cxnSpLocks/>
            <a:endCxn id="20" idx="3"/>
          </p:cNvCxnSpPr>
          <p:nvPr/>
        </p:nvCxnSpPr>
        <p:spPr>
          <a:xfrm flipH="1" flipV="1">
            <a:off x="15178171" y="19821573"/>
            <a:ext cx="2195599" cy="122191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B8F1F02-4109-1A4A-A808-1CE47C00BD40}"/>
              </a:ext>
            </a:extLst>
          </p:cNvPr>
          <p:cNvSpPr txBox="1"/>
          <p:nvPr/>
        </p:nvSpPr>
        <p:spPr>
          <a:xfrm>
            <a:off x="28578283" y="18543234"/>
            <a:ext cx="2635405" cy="3046988"/>
          </a:xfrm>
          <a:prstGeom prst="rect">
            <a:avLst/>
          </a:prstGeom>
          <a:noFill/>
          <a:ln w="28575">
            <a:solidFill>
              <a:srgbClr val="00206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Spike in frequency for 2-link broken chain but not for 5-link broken chain</a:t>
            </a:r>
          </a:p>
        </p:txBody>
      </p:sp>
      <p:cxnSp>
        <p:nvCxnSpPr>
          <p:cNvPr id="34" name="Straight Connector 33">
            <a:extLst>
              <a:ext uri="{FF2B5EF4-FFF2-40B4-BE49-F238E27FC236}">
                <a16:creationId xmlns:a16="http://schemas.microsoft.com/office/drawing/2014/main" id="{6C2C9D98-B13D-7E40-BDA7-09A720BB5F79}"/>
              </a:ext>
            </a:extLst>
          </p:cNvPr>
          <p:cNvCxnSpPr>
            <a:cxnSpLocks/>
          </p:cNvCxnSpPr>
          <p:nvPr/>
        </p:nvCxnSpPr>
        <p:spPr>
          <a:xfrm flipV="1">
            <a:off x="22189072" y="19820507"/>
            <a:ext cx="6432052" cy="2450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B57A21E-7CA0-1644-92D7-1A539B3F0A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04800" y="25205402"/>
            <a:ext cx="4714992" cy="3121754"/>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a:extLst>
              <a:ext uri="{FF2B5EF4-FFF2-40B4-BE49-F238E27FC236}">
                <a16:creationId xmlns:a16="http://schemas.microsoft.com/office/drawing/2014/main" id="{E5E3646E-7D25-E872-3B75-363E5349D5E9}"/>
              </a:ext>
            </a:extLst>
          </p:cNvPr>
          <p:cNvSpPr/>
          <p:nvPr/>
        </p:nvSpPr>
        <p:spPr>
          <a:xfrm>
            <a:off x="16928345" y="24750733"/>
            <a:ext cx="893135" cy="5460773"/>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A31C38F-A2F7-2AE5-02C1-56330DEADB4D}"/>
              </a:ext>
            </a:extLst>
          </p:cNvPr>
          <p:cNvSpPr/>
          <p:nvPr/>
        </p:nvSpPr>
        <p:spPr>
          <a:xfrm>
            <a:off x="19246646" y="28945401"/>
            <a:ext cx="420409" cy="1309792"/>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0B7CA6-FD93-EADF-ECEA-3764EF8AB781}"/>
              </a:ext>
            </a:extLst>
          </p:cNvPr>
          <p:cNvSpPr txBox="1"/>
          <p:nvPr/>
        </p:nvSpPr>
        <p:spPr>
          <a:xfrm>
            <a:off x="15946605" y="30627764"/>
            <a:ext cx="4741936" cy="1077218"/>
          </a:xfrm>
          <a:prstGeom prst="rect">
            <a:avLst/>
          </a:prstGeom>
          <a:noFill/>
          <a:ln w="28575">
            <a:solidFill>
              <a:srgbClr val="00206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Magnitude of spikes changing with tampering</a:t>
            </a:r>
          </a:p>
        </p:txBody>
      </p:sp>
      <p:cxnSp>
        <p:nvCxnSpPr>
          <p:cNvPr id="65" name="Straight Connector 64">
            <a:extLst>
              <a:ext uri="{FF2B5EF4-FFF2-40B4-BE49-F238E27FC236}">
                <a16:creationId xmlns:a16="http://schemas.microsoft.com/office/drawing/2014/main" id="{DC03C067-63B6-543C-0D21-6E3A84670BA2}"/>
              </a:ext>
            </a:extLst>
          </p:cNvPr>
          <p:cNvCxnSpPr>
            <a:cxnSpLocks/>
          </p:cNvCxnSpPr>
          <p:nvPr/>
        </p:nvCxnSpPr>
        <p:spPr>
          <a:xfrm>
            <a:off x="17787275" y="28631408"/>
            <a:ext cx="853557" cy="200470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CEB928-8C7D-63D0-E0AD-6E05170EEF2A}"/>
              </a:ext>
            </a:extLst>
          </p:cNvPr>
          <p:cNvCxnSpPr>
            <a:cxnSpLocks/>
            <a:endCxn id="64" idx="4"/>
          </p:cNvCxnSpPr>
          <p:nvPr/>
        </p:nvCxnSpPr>
        <p:spPr>
          <a:xfrm flipV="1">
            <a:off x="18624192" y="30255193"/>
            <a:ext cx="832659" cy="36422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6D850C4-4DEF-BA14-E1B0-D324FE14B3CE}"/>
              </a:ext>
            </a:extLst>
          </p:cNvPr>
          <p:cNvSpPr txBox="1"/>
          <p:nvPr/>
        </p:nvSpPr>
        <p:spPr>
          <a:xfrm>
            <a:off x="23280596" y="30670313"/>
            <a:ext cx="3972821" cy="1077218"/>
          </a:xfrm>
          <a:prstGeom prst="rect">
            <a:avLst/>
          </a:prstGeom>
          <a:noFill/>
          <a:ln w="28575">
            <a:solidFill>
              <a:srgbClr val="00206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New spike occurred at 48.5 Hz with loading</a:t>
            </a:r>
          </a:p>
        </p:txBody>
      </p:sp>
      <p:sp>
        <p:nvSpPr>
          <p:cNvPr id="76" name="Oval 75">
            <a:extLst>
              <a:ext uri="{FF2B5EF4-FFF2-40B4-BE49-F238E27FC236}">
                <a16:creationId xmlns:a16="http://schemas.microsoft.com/office/drawing/2014/main" id="{76117178-0959-E340-CCCD-808270D166F4}"/>
              </a:ext>
            </a:extLst>
          </p:cNvPr>
          <p:cNvSpPr/>
          <p:nvPr/>
        </p:nvSpPr>
        <p:spPr>
          <a:xfrm>
            <a:off x="22864837" y="27817605"/>
            <a:ext cx="553774" cy="290056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AEBA77C6-39B1-1D10-B5BE-52A02C287A50}"/>
              </a:ext>
            </a:extLst>
          </p:cNvPr>
          <p:cNvCxnSpPr>
            <a:cxnSpLocks/>
            <a:stCxn id="75" idx="0"/>
          </p:cNvCxnSpPr>
          <p:nvPr/>
        </p:nvCxnSpPr>
        <p:spPr>
          <a:xfrm flipH="1" flipV="1">
            <a:off x="23418611" y="29258241"/>
            <a:ext cx="1848396" cy="14120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FF2B8F6D-29E8-A677-865F-2BA97766E8DC}"/>
              </a:ext>
            </a:extLst>
          </p:cNvPr>
          <p:cNvSpPr/>
          <p:nvPr/>
        </p:nvSpPr>
        <p:spPr>
          <a:xfrm>
            <a:off x="28806000" y="29258241"/>
            <a:ext cx="686878" cy="1158649"/>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FE2CDC5B-8E8D-0706-E21E-5CA518ECB997}"/>
              </a:ext>
            </a:extLst>
          </p:cNvPr>
          <p:cNvCxnSpPr>
            <a:cxnSpLocks/>
            <a:stCxn id="83" idx="0"/>
          </p:cNvCxnSpPr>
          <p:nvPr/>
        </p:nvCxnSpPr>
        <p:spPr>
          <a:xfrm flipH="1" flipV="1">
            <a:off x="29492878" y="30025774"/>
            <a:ext cx="248369" cy="6650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Subtitle 2">
            <a:extLst>
              <a:ext uri="{FF2B5EF4-FFF2-40B4-BE49-F238E27FC236}">
                <a16:creationId xmlns:a16="http://schemas.microsoft.com/office/drawing/2014/main" id="{1DB5508D-BDD3-6050-F9A7-1D4DFB597A1F}"/>
              </a:ext>
            </a:extLst>
          </p:cNvPr>
          <p:cNvSpPr txBox="1">
            <a:spLocks/>
          </p:cNvSpPr>
          <p:nvPr/>
        </p:nvSpPr>
        <p:spPr>
          <a:xfrm>
            <a:off x="32527702" y="29003001"/>
            <a:ext cx="10972800" cy="100584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a:solidFill>
                  <a:schemeClr val="bg1"/>
                </a:solidFill>
                <a:latin typeface="Calibri" panose="020F0502020204030204" pitchFamily="34" charset="0"/>
                <a:cs typeface="Calibri" panose="020F0502020204030204" pitchFamily="34" charset="0"/>
              </a:rPr>
              <a:t>References</a:t>
            </a:r>
          </a:p>
        </p:txBody>
      </p:sp>
      <p:sp>
        <p:nvSpPr>
          <p:cNvPr id="73" name="Subtitle 2">
            <a:extLst>
              <a:ext uri="{FF2B5EF4-FFF2-40B4-BE49-F238E27FC236}">
                <a16:creationId xmlns:a16="http://schemas.microsoft.com/office/drawing/2014/main" id="{F03F188F-0B39-92A3-842D-E49128A1C4F0}"/>
              </a:ext>
            </a:extLst>
          </p:cNvPr>
          <p:cNvSpPr txBox="1">
            <a:spLocks/>
          </p:cNvSpPr>
          <p:nvPr/>
        </p:nvSpPr>
        <p:spPr>
          <a:xfrm>
            <a:off x="32535333" y="30211506"/>
            <a:ext cx="10972800" cy="227519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fontAlgn="base">
              <a:lnSpc>
                <a:spcPct val="20000"/>
              </a:lnSpc>
            </a:pPr>
            <a:endParaRPr lang="en-US" sz="16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14D7690-C99E-CE92-B7CE-A580CDFC81B7}"/>
              </a:ext>
            </a:extLst>
          </p:cNvPr>
          <p:cNvSpPr txBox="1"/>
          <p:nvPr/>
        </p:nvSpPr>
        <p:spPr>
          <a:xfrm>
            <a:off x="32563580" y="30233191"/>
            <a:ext cx="10923259" cy="2154436"/>
          </a:xfrm>
          <a:prstGeom prst="rect">
            <a:avLst/>
          </a:prstGeom>
          <a:noFill/>
        </p:spPr>
        <p:txBody>
          <a:bodyPr wrap="square" rtlCol="0">
            <a:spAutoFit/>
          </a:bodyPr>
          <a:lstStyle/>
          <a:p>
            <a:pPr fontAlgn="base">
              <a:spcBef>
                <a:spcPts val="600"/>
              </a:spcBef>
            </a:pPr>
            <a:r>
              <a:rPr lang="en-US" sz="1700">
                <a:latin typeface="Times New Roman" panose="02020603050405020304" pitchFamily="18" charset="0"/>
                <a:cs typeface="Times New Roman" panose="02020603050405020304" pitchFamily="18" charset="0"/>
              </a:rPr>
              <a:t>1. Musial, W. (2020). Overview of Floating Offshore Wind. </a:t>
            </a:r>
            <a:r>
              <a:rPr lang="en-US" sz="1700" i="1">
                <a:latin typeface="Times New Roman" panose="02020603050405020304" pitchFamily="18" charset="0"/>
                <a:cs typeface="Times New Roman" panose="02020603050405020304" pitchFamily="18" charset="0"/>
              </a:rPr>
              <a:t>Offshore Wind   Research Platform Lead National Renewable Energy Laboratory. </a:t>
            </a:r>
            <a:r>
              <a:rPr lang="en-US" sz="1700">
                <a:latin typeface="Times New Roman" panose="02020603050405020304" pitchFamily="18" charset="0"/>
                <a:cs typeface="Times New Roman" panose="02020603050405020304" pitchFamily="18" charset="0"/>
              </a:rPr>
              <a:t> </a:t>
            </a:r>
          </a:p>
          <a:p>
            <a:pPr fontAlgn="base">
              <a:spcBef>
                <a:spcPts val="600"/>
              </a:spcBef>
            </a:pPr>
            <a:r>
              <a:rPr lang="en-US" sz="1700">
                <a:latin typeface="Times New Roman" panose="02020603050405020304" pitchFamily="18" charset="0"/>
                <a:cs typeface="Times New Roman" panose="02020603050405020304" pitchFamily="18" charset="0"/>
              </a:rPr>
              <a:t>2. </a:t>
            </a:r>
            <a:r>
              <a:rPr lang="en-US" sz="1700" err="1">
                <a:latin typeface="Times New Roman" panose="02020603050405020304" pitchFamily="18" charset="0"/>
                <a:cs typeface="Times New Roman" panose="02020603050405020304" pitchFamily="18" charset="0"/>
              </a:rPr>
              <a:t>Abbelurg</a:t>
            </a:r>
            <a:r>
              <a:rPr lang="en-US" sz="1700">
                <a:latin typeface="Times New Roman" panose="02020603050405020304" pitchFamily="18" charset="0"/>
                <a:cs typeface="Times New Roman" panose="02020603050405020304" pitchFamily="18" charset="0"/>
              </a:rPr>
              <a:t> et al. (2014). </a:t>
            </a:r>
            <a:r>
              <a:rPr lang="en-US" sz="1700" i="1">
                <a:latin typeface="Times New Roman" panose="02020603050405020304" pitchFamily="18" charset="0"/>
                <a:cs typeface="Times New Roman" panose="02020603050405020304" pitchFamily="18" charset="0"/>
              </a:rPr>
              <a:t>Project: Acoustic Monitoring of Floating Offshore Wind</a:t>
            </a:r>
            <a:r>
              <a:rPr lang="en-US" sz="1700">
                <a:latin typeface="Times New Roman" panose="02020603050405020304" pitchFamily="18" charset="0"/>
                <a:cs typeface="Times New Roman" panose="02020603050405020304" pitchFamily="18" charset="0"/>
              </a:rPr>
              <a:t>. </a:t>
            </a:r>
          </a:p>
          <a:p>
            <a:pPr fontAlgn="base">
              <a:spcBef>
                <a:spcPts val="600"/>
              </a:spcBef>
            </a:pPr>
            <a:r>
              <a:rPr lang="en-US" sz="1700">
                <a:latin typeface="Times New Roman" panose="02020603050405020304" pitchFamily="18" charset="0"/>
                <a:cs typeface="Times New Roman" panose="02020603050405020304" pitchFamily="18" charset="0"/>
              </a:rPr>
              <a:t>3. Tonelli, D. et al. (2020). </a:t>
            </a:r>
            <a:r>
              <a:rPr lang="en-US" sz="1700" i="1">
                <a:latin typeface="Times New Roman" panose="02020603050405020304" pitchFamily="18" charset="0"/>
                <a:cs typeface="Times New Roman" panose="02020603050405020304" pitchFamily="18" charset="0"/>
              </a:rPr>
              <a:t>Structural Health Monitoring Based on Acoustic Emissions: Validation on a Prestressed Concrete Bridge Tested to Failure.</a:t>
            </a:r>
          </a:p>
          <a:p>
            <a:pPr fontAlgn="base">
              <a:spcBef>
                <a:spcPts val="600"/>
              </a:spcBef>
            </a:pPr>
            <a:r>
              <a:rPr lang="en-US" sz="1700">
                <a:latin typeface="Times New Roman" panose="02020603050405020304" pitchFamily="18" charset="0"/>
                <a:cs typeface="Times New Roman" panose="02020603050405020304" pitchFamily="18" charset="0"/>
              </a:rPr>
              <a:t>4. </a:t>
            </a:r>
            <a:r>
              <a:rPr lang="en-US" sz="1700" err="1">
                <a:latin typeface="Times New Roman" panose="02020603050405020304" pitchFamily="18" charset="0"/>
                <a:cs typeface="Times New Roman" panose="02020603050405020304" pitchFamily="18" charset="0"/>
              </a:rPr>
              <a:t>Mba</a:t>
            </a:r>
            <a:r>
              <a:rPr lang="en-US" sz="1700">
                <a:latin typeface="Times New Roman" panose="02020603050405020304" pitchFamily="18" charset="0"/>
                <a:cs typeface="Times New Roman" panose="02020603050405020304" pitchFamily="18" charset="0"/>
              </a:rPr>
              <a:t>, D. and Rao, B. K. N. (2005). Development of Acoustic Emission Technology for Condition Monitoring and Diagnosis of Rotating Machines. </a:t>
            </a:r>
            <a:r>
              <a:rPr lang="en-US" sz="1700" i="1">
                <a:latin typeface="Times New Roman" panose="02020603050405020304" pitchFamily="18" charset="0"/>
                <a:cs typeface="Times New Roman" panose="02020603050405020304" pitchFamily="18" charset="0"/>
              </a:rPr>
              <a:t>The Shock and Vibration Digest.</a:t>
            </a:r>
            <a:endParaRPr lang="en-US" sz="170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54731911-91ED-0315-5EAF-7F91474E38FC}"/>
              </a:ext>
            </a:extLst>
          </p:cNvPr>
          <p:cNvSpPr txBox="1"/>
          <p:nvPr/>
        </p:nvSpPr>
        <p:spPr>
          <a:xfrm>
            <a:off x="28038595" y="30690846"/>
            <a:ext cx="3405304" cy="1077218"/>
          </a:xfrm>
          <a:prstGeom prst="rect">
            <a:avLst/>
          </a:prstGeom>
          <a:noFill/>
          <a:ln w="28575">
            <a:solidFill>
              <a:srgbClr val="00206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Shift in frequency spike </a:t>
            </a:r>
          </a:p>
        </p:txBody>
      </p:sp>
      <p:sp>
        <p:nvSpPr>
          <p:cNvPr id="97" name="TextBox 96">
            <a:extLst>
              <a:ext uri="{FF2B5EF4-FFF2-40B4-BE49-F238E27FC236}">
                <a16:creationId xmlns:a16="http://schemas.microsoft.com/office/drawing/2014/main" id="{DFFDC7F3-D041-5782-4566-24C6B5E0B4CF}"/>
              </a:ext>
            </a:extLst>
          </p:cNvPr>
          <p:cNvSpPr txBox="1"/>
          <p:nvPr/>
        </p:nvSpPr>
        <p:spPr>
          <a:xfrm>
            <a:off x="26652510" y="14988278"/>
            <a:ext cx="34957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i="1">
                <a:solidFill>
                  <a:schemeClr val="bg1">
                    <a:lumMod val="65000"/>
                  </a:schemeClr>
                </a:solidFill>
                <a:latin typeface="Times New Roman" panose="02020603050405020304" pitchFamily="18" charset="0"/>
                <a:ea typeface="Roboto"/>
                <a:cs typeface="Times New Roman" panose="02020603050405020304" pitchFamily="18" charset="0"/>
              </a:rPr>
              <a:t>Eva </a:t>
            </a:r>
            <a:r>
              <a:rPr lang="en-US" sz="1400" i="1" err="1">
                <a:solidFill>
                  <a:schemeClr val="bg1">
                    <a:lumMod val="65000"/>
                  </a:schemeClr>
                </a:solidFill>
                <a:latin typeface="Times New Roman" panose="02020603050405020304" pitchFamily="18" charset="0"/>
                <a:ea typeface="Roboto"/>
                <a:cs typeface="Times New Roman" panose="02020603050405020304" pitchFamily="18" charset="0"/>
              </a:rPr>
              <a:t>Sleire</a:t>
            </a:r>
            <a:r>
              <a:rPr lang="en-US" sz="1400" i="1">
                <a:solidFill>
                  <a:schemeClr val="bg1">
                    <a:lumMod val="65000"/>
                  </a:schemeClr>
                </a:solidFill>
                <a:latin typeface="Times New Roman" panose="02020603050405020304" pitchFamily="18" charset="0"/>
                <a:ea typeface="Roboto"/>
                <a:cs typeface="Times New Roman" panose="02020603050405020304" pitchFamily="18" charset="0"/>
              </a:rPr>
              <a:t>, Equinor</a:t>
            </a:r>
            <a:endParaRPr lang="en-US" sz="1400">
              <a:solidFill>
                <a:schemeClr val="bg1">
                  <a:lumMod val="65000"/>
                </a:schemeClr>
              </a:solidFill>
              <a:latin typeface="Times New Roman" panose="02020603050405020304" pitchFamily="18" charset="0"/>
              <a:cs typeface="Times New Roman" panose="02020603050405020304" pitchFamily="18" charset="0"/>
            </a:endParaRPr>
          </a:p>
        </p:txBody>
      </p:sp>
      <p:sp>
        <p:nvSpPr>
          <p:cNvPr id="98" name="TextBox 97">
            <a:extLst>
              <a:ext uri="{FF2B5EF4-FFF2-40B4-BE49-F238E27FC236}">
                <a16:creationId xmlns:a16="http://schemas.microsoft.com/office/drawing/2014/main" id="{FDEC7527-9ACE-3689-9ADC-52595EEFE2D0}"/>
              </a:ext>
            </a:extLst>
          </p:cNvPr>
          <p:cNvSpPr txBox="1"/>
          <p:nvPr/>
        </p:nvSpPr>
        <p:spPr>
          <a:xfrm>
            <a:off x="37552554" y="28315615"/>
            <a:ext cx="5709818" cy="307777"/>
          </a:xfrm>
          <a:prstGeom prst="rect">
            <a:avLst/>
          </a:prstGeom>
          <a:noFill/>
        </p:spPr>
        <p:txBody>
          <a:bodyPr wrap="square" rtlCol="0">
            <a:spAutoFit/>
          </a:bodyPr>
          <a:lstStyle/>
          <a:p>
            <a:pPr algn="r"/>
            <a:r>
              <a:rPr lang="en-US" sz="1400" i="1">
                <a:latin typeface="Times New Roman" panose="02020603050405020304" pitchFamily="18" charset="0"/>
                <a:cs typeface="Times New Roman" panose="02020603050405020304" pitchFamily="18" charset="0"/>
              </a:rPr>
              <a:t>Cesar Del Vecchio , Stress Engineering Services Inc.</a:t>
            </a:r>
          </a:p>
        </p:txBody>
      </p:sp>
      <p:sp>
        <p:nvSpPr>
          <p:cNvPr id="96" name="TextBox 95">
            <a:extLst>
              <a:ext uri="{FF2B5EF4-FFF2-40B4-BE49-F238E27FC236}">
                <a16:creationId xmlns:a16="http://schemas.microsoft.com/office/drawing/2014/main" id="{DBBDFF3A-6B19-FE0E-89F1-6DBAAA8919B8}"/>
              </a:ext>
            </a:extLst>
          </p:cNvPr>
          <p:cNvSpPr txBox="1"/>
          <p:nvPr/>
        </p:nvSpPr>
        <p:spPr>
          <a:xfrm>
            <a:off x="15556874" y="17896139"/>
            <a:ext cx="12777451" cy="492443"/>
          </a:xfrm>
          <a:prstGeom prst="rect">
            <a:avLst/>
          </a:prstGeom>
          <a:solidFill>
            <a:schemeClr val="bg1"/>
          </a:solidFill>
        </p:spPr>
        <p:txBody>
          <a:bodyPr wrap="square" rtlCol="0">
            <a:spAutoFit/>
          </a:bodyPr>
          <a:lstStyle/>
          <a:p>
            <a:pPr algn="ctr"/>
            <a:r>
              <a:rPr lang="en-US" sz="2600" b="1">
                <a:latin typeface="Calibri" panose="020F0502020204030204" pitchFamily="34" charset="0"/>
                <a:cs typeface="Calibri" panose="020F0502020204030204" pitchFamily="34" charset="0"/>
              </a:rPr>
              <a:t>Acoustic Emissions Comparison of Broken and Unbroken Mooring Chain</a:t>
            </a:r>
          </a:p>
        </p:txBody>
      </p:sp>
      <p:sp>
        <p:nvSpPr>
          <p:cNvPr id="6" name="Oval 5">
            <a:extLst>
              <a:ext uri="{FF2B5EF4-FFF2-40B4-BE49-F238E27FC236}">
                <a16:creationId xmlns:a16="http://schemas.microsoft.com/office/drawing/2014/main" id="{FF386A5C-6E69-8243-9B64-1ED86245B5B1}"/>
              </a:ext>
            </a:extLst>
          </p:cNvPr>
          <p:cNvSpPr/>
          <p:nvPr/>
        </p:nvSpPr>
        <p:spPr>
          <a:xfrm>
            <a:off x="17379459" y="18283030"/>
            <a:ext cx="1867187" cy="600083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941391B-E6DB-FE21-1832-FF6FBD0391B2}"/>
              </a:ext>
            </a:extLst>
          </p:cNvPr>
          <p:cNvSpPr/>
          <p:nvPr/>
        </p:nvSpPr>
        <p:spPr>
          <a:xfrm>
            <a:off x="13544717" y="24494093"/>
            <a:ext cx="7321891" cy="2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D84704A5-62CD-D054-7372-E296B2DF48B2}"/>
              </a:ext>
            </a:extLst>
          </p:cNvPr>
          <p:cNvSpPr txBox="1"/>
          <p:nvPr/>
        </p:nvSpPr>
        <p:spPr>
          <a:xfrm>
            <a:off x="12654534" y="24227036"/>
            <a:ext cx="9041952" cy="492443"/>
          </a:xfrm>
          <a:prstGeom prst="rect">
            <a:avLst/>
          </a:prstGeom>
          <a:noFill/>
        </p:spPr>
        <p:txBody>
          <a:bodyPr wrap="square" rtlCol="0">
            <a:spAutoFit/>
          </a:bodyPr>
          <a:lstStyle/>
          <a:p>
            <a:pPr algn="ctr"/>
            <a:r>
              <a:rPr lang="en-US" sz="2600" b="1">
                <a:latin typeface="Calibri" panose="020F0502020204030204" pitchFamily="34" charset="0"/>
                <a:cs typeface="Calibri" panose="020F0502020204030204" pitchFamily="34" charset="0"/>
              </a:rPr>
              <a:t>Acoustic Emissions Comparison of Fan Ball Bearing Performance</a:t>
            </a:r>
          </a:p>
        </p:txBody>
      </p:sp>
      <p:sp>
        <p:nvSpPr>
          <p:cNvPr id="102" name="Rectangle 101">
            <a:extLst>
              <a:ext uri="{FF2B5EF4-FFF2-40B4-BE49-F238E27FC236}">
                <a16:creationId xmlns:a16="http://schemas.microsoft.com/office/drawing/2014/main" id="{CF2944EC-6F94-2619-3123-98C34C494787}"/>
              </a:ext>
            </a:extLst>
          </p:cNvPr>
          <p:cNvSpPr/>
          <p:nvPr/>
        </p:nvSpPr>
        <p:spPr>
          <a:xfrm>
            <a:off x="23141724" y="24383494"/>
            <a:ext cx="7047604" cy="349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A2EBDC4A-FA24-05DB-4581-3A6C53E9AE43}"/>
              </a:ext>
            </a:extLst>
          </p:cNvPr>
          <p:cNvSpPr txBox="1"/>
          <p:nvPr/>
        </p:nvSpPr>
        <p:spPr>
          <a:xfrm>
            <a:off x="22473643" y="24227037"/>
            <a:ext cx="8375855" cy="492443"/>
          </a:xfrm>
          <a:prstGeom prst="rect">
            <a:avLst/>
          </a:prstGeom>
          <a:noFill/>
        </p:spPr>
        <p:txBody>
          <a:bodyPr wrap="square" rtlCol="0">
            <a:spAutoFit/>
          </a:bodyPr>
          <a:lstStyle/>
          <a:p>
            <a:pPr algn="ctr"/>
            <a:r>
              <a:rPr lang="en-US" sz="2600" b="1">
                <a:latin typeface="Calibri" panose="020F0502020204030204" pitchFamily="34" charset="0"/>
                <a:cs typeface="Calibri" panose="020F0502020204030204" pitchFamily="34" charset="0"/>
              </a:rPr>
              <a:t>Acoustic Emissions Comparison of Fan with Uneven Loading</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Acoustic Monitoring of Floating Offshore Wind Turbines Elizabeth Hauschild and Rose Walker  Advisors: Martin Wosnik, Tom Weber, and Jerica Nolte (Attentive Energy) Department of Ocean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2</cp:revision>
  <dcterms:created xsi:type="dcterms:W3CDTF">2016-03-05T16:55:12Z</dcterms:created>
  <dcterms:modified xsi:type="dcterms:W3CDTF">2022-04-19T15:33:09Z</dcterms:modified>
</cp:coreProperties>
</file>