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EE3E77E1-4EE6-45B1-ABC9-B2D069347417}">
          <p14:sldIdLst/>
        </p14:section>
        <p14:section name="Untitled Section" id="{7FEA77FD-BDE0-4B2D-B529-0463A69E9769}">
          <p14:sldIdLst>
            <p14:sldId id="2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BE6"/>
    <a:srgbClr val="80CDC1"/>
    <a:srgbClr val="5AB4AC"/>
    <a:srgbClr val="D8B365"/>
    <a:srgbClr val="F7E8C4"/>
    <a:srgbClr val="349890"/>
    <a:srgbClr val="8C52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p:restoredTop sz="96192"/>
  </p:normalViewPr>
  <p:slideViewPr>
    <p:cSldViewPr snapToGrid="0" snapToObjects="1">
      <p:cViewPr varScale="1">
        <p:scale>
          <a:sx n="13" d="100"/>
          <a:sy n="13" d="100"/>
        </p:scale>
        <p:origin x="1644" y="13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D6A9E-4266-5F45-BCFA-B83C923E6EE9}" type="datetimeFigureOut">
              <a:rPr lang="en-US" smtClean="0"/>
              <a:t>4/18/2022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0E188-9784-9F4D-B45A-6FFEE95AE5AF}" type="slidenum">
              <a:rPr lang="en-US" smtClean="0"/>
              <a:t>‹#›</a:t>
            </a:fld>
            <a:endParaRPr lang="en-US"/>
          </a:p>
        </p:txBody>
      </p:sp>
    </p:spTree>
    <p:extLst>
      <p:ext uri="{BB962C8B-B14F-4D97-AF65-F5344CB8AC3E}">
        <p14:creationId xmlns:p14="http://schemas.microsoft.com/office/powerpoint/2010/main" val="1961722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0E188-9784-9F4D-B45A-6FFEE95AE5AF}" type="slidenum">
              <a:rPr lang="en-US" smtClean="0"/>
              <a:t>1</a:t>
            </a:fld>
            <a:endParaRPr lang="en-US"/>
          </a:p>
        </p:txBody>
      </p:sp>
    </p:spTree>
    <p:extLst>
      <p:ext uri="{BB962C8B-B14F-4D97-AF65-F5344CB8AC3E}">
        <p14:creationId xmlns:p14="http://schemas.microsoft.com/office/powerpoint/2010/main" val="350700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3C6656-3F15-A847-AAFC-BE10A69CCA2D}"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24889B-683A-724E-99DE-8D8D3589359B}" type="slidenum">
              <a:rPr lang="en-US" smtClean="0"/>
              <a:t>‹#›</a:t>
            </a:fld>
            <a:endParaRPr lang="en-US"/>
          </a:p>
        </p:txBody>
      </p:sp>
    </p:spTree>
    <p:extLst>
      <p:ext uri="{BB962C8B-B14F-4D97-AF65-F5344CB8AC3E}">
        <p14:creationId xmlns:p14="http://schemas.microsoft.com/office/powerpoint/2010/main" val="290309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3C6656-3F15-A847-AAFC-BE10A69CCA2D}"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24889B-683A-724E-99DE-8D8D3589359B}" type="slidenum">
              <a:rPr lang="en-US" smtClean="0"/>
              <a:t>‹#›</a:t>
            </a:fld>
            <a:endParaRPr lang="en-US"/>
          </a:p>
        </p:txBody>
      </p:sp>
    </p:spTree>
    <p:extLst>
      <p:ext uri="{BB962C8B-B14F-4D97-AF65-F5344CB8AC3E}">
        <p14:creationId xmlns:p14="http://schemas.microsoft.com/office/powerpoint/2010/main" val="17857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3C6656-3F15-A847-AAFC-BE10A69CCA2D}"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24889B-683A-724E-99DE-8D8D3589359B}" type="slidenum">
              <a:rPr lang="en-US" smtClean="0"/>
              <a:t>‹#›</a:t>
            </a:fld>
            <a:endParaRPr lang="en-US"/>
          </a:p>
        </p:txBody>
      </p:sp>
    </p:spTree>
    <p:extLst>
      <p:ext uri="{BB962C8B-B14F-4D97-AF65-F5344CB8AC3E}">
        <p14:creationId xmlns:p14="http://schemas.microsoft.com/office/powerpoint/2010/main" val="135041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3C6656-3F15-A847-AAFC-BE10A69CCA2D}"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24889B-683A-724E-99DE-8D8D3589359B}" type="slidenum">
              <a:rPr lang="en-US" smtClean="0"/>
              <a:t>‹#›</a:t>
            </a:fld>
            <a:endParaRPr lang="en-US"/>
          </a:p>
        </p:txBody>
      </p:sp>
    </p:spTree>
    <p:extLst>
      <p:ext uri="{BB962C8B-B14F-4D97-AF65-F5344CB8AC3E}">
        <p14:creationId xmlns:p14="http://schemas.microsoft.com/office/powerpoint/2010/main" val="15577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3C6656-3F15-A847-AAFC-BE10A69CCA2D}"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24889B-683A-724E-99DE-8D8D3589359B}" type="slidenum">
              <a:rPr lang="en-US" smtClean="0"/>
              <a:t>‹#›</a:t>
            </a:fld>
            <a:endParaRPr lang="en-US"/>
          </a:p>
        </p:txBody>
      </p:sp>
    </p:spTree>
    <p:extLst>
      <p:ext uri="{BB962C8B-B14F-4D97-AF65-F5344CB8AC3E}">
        <p14:creationId xmlns:p14="http://schemas.microsoft.com/office/powerpoint/2010/main" val="374448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3C6656-3F15-A847-AAFC-BE10A69CCA2D}"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24889B-683A-724E-99DE-8D8D3589359B}" type="slidenum">
              <a:rPr lang="en-US" smtClean="0"/>
              <a:t>‹#›</a:t>
            </a:fld>
            <a:endParaRPr lang="en-US"/>
          </a:p>
        </p:txBody>
      </p:sp>
    </p:spTree>
    <p:extLst>
      <p:ext uri="{BB962C8B-B14F-4D97-AF65-F5344CB8AC3E}">
        <p14:creationId xmlns:p14="http://schemas.microsoft.com/office/powerpoint/2010/main" val="1225677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3C6656-3F15-A847-AAFC-BE10A69CCA2D}" type="datetimeFigureOut">
              <a:rPr lang="en-US" smtClean="0"/>
              <a:t>4/18/2022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24889B-683A-724E-99DE-8D8D3589359B}" type="slidenum">
              <a:rPr lang="en-US" smtClean="0"/>
              <a:t>‹#›</a:t>
            </a:fld>
            <a:endParaRPr lang="en-US"/>
          </a:p>
        </p:txBody>
      </p:sp>
    </p:spTree>
    <p:extLst>
      <p:ext uri="{BB962C8B-B14F-4D97-AF65-F5344CB8AC3E}">
        <p14:creationId xmlns:p14="http://schemas.microsoft.com/office/powerpoint/2010/main" val="1294684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3C6656-3F15-A847-AAFC-BE10A69CCA2D}" type="datetimeFigureOut">
              <a:rPr lang="en-US" smtClean="0"/>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24889B-683A-724E-99DE-8D8D3589359B}" type="slidenum">
              <a:rPr lang="en-US" smtClean="0"/>
              <a:t>‹#›</a:t>
            </a:fld>
            <a:endParaRPr lang="en-US"/>
          </a:p>
        </p:txBody>
      </p:sp>
    </p:spTree>
    <p:extLst>
      <p:ext uri="{BB962C8B-B14F-4D97-AF65-F5344CB8AC3E}">
        <p14:creationId xmlns:p14="http://schemas.microsoft.com/office/powerpoint/2010/main" val="1457155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3C6656-3F15-A847-AAFC-BE10A69CCA2D}" type="datetimeFigureOut">
              <a:rPr lang="en-US" smtClean="0"/>
              <a:t>4/18/2022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24889B-683A-724E-99DE-8D8D3589359B}" type="slidenum">
              <a:rPr lang="en-US" smtClean="0"/>
              <a:t>‹#›</a:t>
            </a:fld>
            <a:endParaRPr lang="en-US"/>
          </a:p>
        </p:txBody>
      </p:sp>
    </p:spTree>
    <p:extLst>
      <p:ext uri="{BB962C8B-B14F-4D97-AF65-F5344CB8AC3E}">
        <p14:creationId xmlns:p14="http://schemas.microsoft.com/office/powerpoint/2010/main" val="512524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7D3C6656-3F15-A847-AAFC-BE10A69CCA2D}"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24889B-683A-724E-99DE-8D8D3589359B}" type="slidenum">
              <a:rPr lang="en-US" smtClean="0"/>
              <a:t>‹#›</a:t>
            </a:fld>
            <a:endParaRPr lang="en-US"/>
          </a:p>
        </p:txBody>
      </p:sp>
    </p:spTree>
    <p:extLst>
      <p:ext uri="{BB962C8B-B14F-4D97-AF65-F5344CB8AC3E}">
        <p14:creationId xmlns:p14="http://schemas.microsoft.com/office/powerpoint/2010/main" val="44049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7D3C6656-3F15-A847-AAFC-BE10A69CCA2D}"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24889B-683A-724E-99DE-8D8D3589359B}" type="slidenum">
              <a:rPr lang="en-US" smtClean="0"/>
              <a:t>‹#›</a:t>
            </a:fld>
            <a:endParaRPr lang="en-US"/>
          </a:p>
        </p:txBody>
      </p:sp>
    </p:spTree>
    <p:extLst>
      <p:ext uri="{BB962C8B-B14F-4D97-AF65-F5344CB8AC3E}">
        <p14:creationId xmlns:p14="http://schemas.microsoft.com/office/powerpoint/2010/main" val="1070494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7D3C6656-3F15-A847-AAFC-BE10A69CCA2D}" type="datetimeFigureOut">
              <a:rPr lang="en-US" smtClean="0"/>
              <a:t>4/18/2022</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F324889B-683A-724E-99DE-8D8D3589359B}" type="slidenum">
              <a:rPr lang="en-US" smtClean="0"/>
              <a:t>‹#›</a:t>
            </a:fld>
            <a:endParaRPr lang="en-US"/>
          </a:p>
        </p:txBody>
      </p:sp>
    </p:spTree>
    <p:extLst>
      <p:ext uri="{BB962C8B-B14F-4D97-AF65-F5344CB8AC3E}">
        <p14:creationId xmlns:p14="http://schemas.microsoft.com/office/powerpoint/2010/main" val="720019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JPG"/><Relationship Id="rId26" Type="http://schemas.openxmlformats.org/officeDocument/2006/relationships/image" Target="../media/image24.JPG"/><Relationship Id="rId3" Type="http://schemas.openxmlformats.org/officeDocument/2006/relationships/image" Target="../media/image1.png"/><Relationship Id="rId21" Type="http://schemas.openxmlformats.org/officeDocument/2006/relationships/image" Target="../media/image19.JPG"/><Relationship Id="rId7" Type="http://schemas.openxmlformats.org/officeDocument/2006/relationships/image" Target="../media/image5.JPEG"/><Relationship Id="rId12" Type="http://schemas.openxmlformats.org/officeDocument/2006/relationships/image" Target="../media/image10.JPG"/><Relationship Id="rId17" Type="http://schemas.openxmlformats.org/officeDocument/2006/relationships/image" Target="../media/image15.JPG"/><Relationship Id="rId25" Type="http://schemas.openxmlformats.org/officeDocument/2006/relationships/image" Target="../media/image23.JP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4.gif"/><Relationship Id="rId11" Type="http://schemas.openxmlformats.org/officeDocument/2006/relationships/image" Target="../media/image9.JPG"/><Relationship Id="rId24" Type="http://schemas.openxmlformats.org/officeDocument/2006/relationships/image" Target="../media/image22.JPG"/><Relationship Id="rId5" Type="http://schemas.openxmlformats.org/officeDocument/2006/relationships/image" Target="../media/image3.png"/><Relationship Id="rId15" Type="http://schemas.openxmlformats.org/officeDocument/2006/relationships/image" Target="../media/image13.JPG"/><Relationship Id="rId23" Type="http://schemas.openxmlformats.org/officeDocument/2006/relationships/image" Target="../media/image21.png"/><Relationship Id="rId10" Type="http://schemas.openxmlformats.org/officeDocument/2006/relationships/image" Target="../media/image8.JPG"/><Relationship Id="rId19" Type="http://schemas.openxmlformats.org/officeDocument/2006/relationships/image" Target="../media/image17.png"/><Relationship Id="rId4" Type="http://schemas.openxmlformats.org/officeDocument/2006/relationships/image" Target="../media/image2.tiff"/><Relationship Id="rId9" Type="http://schemas.openxmlformats.org/officeDocument/2006/relationships/image" Target="../media/image7.JPEG"/><Relationship Id="rId14" Type="http://schemas.openxmlformats.org/officeDocument/2006/relationships/image" Target="../media/image12.JPG"/><Relationship Id="rId22"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501394D3-6E42-4F7B-A5C9-11E2635A4F79}"/>
              </a:ext>
            </a:extLst>
          </p:cNvPr>
          <p:cNvPicPr>
            <a:picLocks noChangeAspect="1"/>
          </p:cNvPicPr>
          <p:nvPr/>
        </p:nvPicPr>
        <p:blipFill>
          <a:blip r:embed="rId3"/>
          <a:stretch>
            <a:fillRect/>
          </a:stretch>
        </p:blipFill>
        <p:spPr>
          <a:xfrm rot="533089">
            <a:off x="36608597" y="17983571"/>
            <a:ext cx="7500357" cy="6774151"/>
          </a:xfrm>
          <a:prstGeom prst="rect">
            <a:avLst/>
          </a:prstGeom>
        </p:spPr>
      </p:pic>
      <p:sp>
        <p:nvSpPr>
          <p:cNvPr id="23" name="Rectangle 22"/>
          <p:cNvSpPr/>
          <p:nvPr/>
        </p:nvSpPr>
        <p:spPr>
          <a:xfrm>
            <a:off x="18294261" y="25100717"/>
            <a:ext cx="25609319" cy="6029406"/>
          </a:xfrm>
          <a:prstGeom prst="rect">
            <a:avLst/>
          </a:prstGeom>
          <a:solidFill>
            <a:srgbClr val="5AB4A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0"/>
            <a:ext cx="43891200" cy="4231221"/>
          </a:xfrm>
          <a:prstGeom prst="rect">
            <a:avLst/>
          </a:prstGeom>
          <a:solidFill>
            <a:schemeClr val="accent6">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522514"/>
            <a:ext cx="43891200" cy="1200329"/>
          </a:xfrm>
          <a:prstGeom prst="rect">
            <a:avLst/>
          </a:prstGeom>
          <a:noFill/>
        </p:spPr>
        <p:txBody>
          <a:bodyPr wrap="square" rtlCol="0">
            <a:spAutoFit/>
          </a:bodyPr>
          <a:lstStyle/>
          <a:p>
            <a:pPr algn="ctr"/>
            <a:r>
              <a:rPr lang="en-US" sz="7200" b="1" dirty="0">
                <a:latin typeface="Helvetica" charset="0"/>
                <a:ea typeface="Helvetica" charset="0"/>
                <a:cs typeface="Helvetica" charset="0"/>
              </a:rPr>
              <a:t>Assessing Controls of Methane and Carbon Dioxide Emissions from a Temperate Reservoir</a:t>
            </a:r>
          </a:p>
        </p:txBody>
      </p:sp>
      <p:sp>
        <p:nvSpPr>
          <p:cNvPr id="6" name="TextBox 5"/>
          <p:cNvSpPr txBox="1"/>
          <p:nvPr/>
        </p:nvSpPr>
        <p:spPr>
          <a:xfrm>
            <a:off x="3762641" y="2692659"/>
            <a:ext cx="36365917" cy="830997"/>
          </a:xfrm>
          <a:prstGeom prst="rect">
            <a:avLst/>
          </a:prstGeom>
          <a:noFill/>
        </p:spPr>
        <p:txBody>
          <a:bodyPr wrap="square" rtlCol="0">
            <a:spAutoFit/>
          </a:bodyPr>
          <a:lstStyle/>
          <a:p>
            <a:pPr algn="ctr"/>
            <a:r>
              <a:rPr lang="en-US" sz="2400" baseline="30000" dirty="0">
                <a:latin typeface="Helvetica" charset="0"/>
                <a:ea typeface="Helvetica" charset="0"/>
                <a:cs typeface="Helvetica" charset="0"/>
              </a:rPr>
              <a:t>1</a:t>
            </a:r>
            <a:r>
              <a:rPr lang="en-US" sz="2400" dirty="0">
                <a:latin typeface="Helvetica" charset="0"/>
                <a:ea typeface="Helvetica" charset="0"/>
                <a:cs typeface="Helvetica" charset="0"/>
              </a:rPr>
              <a:t>Department of Biological Sciences, University of New Hampshire, Durham, USA, </a:t>
            </a:r>
            <a:r>
              <a:rPr lang="en-US" sz="2400" baseline="30000" dirty="0">
                <a:latin typeface="Helvetica" charset="0"/>
                <a:ea typeface="Helvetica" charset="0"/>
                <a:cs typeface="Helvetica" charset="0"/>
              </a:rPr>
              <a:t>2</a:t>
            </a:r>
            <a:r>
              <a:rPr lang="en-US" sz="2400" dirty="0">
                <a:latin typeface="Helvetica" charset="0"/>
                <a:ea typeface="Helvetica" charset="0"/>
                <a:cs typeface="Helvetica" charset="0"/>
              </a:rPr>
              <a:t>Department of Earth Sciences, University of New Hampshire, Durham, USA, </a:t>
            </a:r>
            <a:r>
              <a:rPr lang="en-US" sz="2400" baseline="30000" dirty="0">
                <a:latin typeface="Helvetica" charset="0"/>
                <a:ea typeface="Helvetica" charset="0"/>
                <a:cs typeface="Helvetica" charset="0"/>
              </a:rPr>
              <a:t>3</a:t>
            </a:r>
            <a:r>
              <a:rPr lang="en-US" sz="2400" dirty="0">
                <a:latin typeface="Helvetica" charset="0"/>
                <a:ea typeface="Helvetica" charset="0"/>
                <a:cs typeface="Helvetica" charset="0"/>
              </a:rPr>
              <a:t>Institute for the Study of Earth, Oceans, and Space, University of New Hampshire, Durham, USA, </a:t>
            </a:r>
            <a:r>
              <a:rPr lang="en-US" sz="2400" baseline="30000" dirty="0">
                <a:latin typeface="Arial" charset="0"/>
                <a:ea typeface="Arial" charset="0"/>
                <a:cs typeface="Arial" charset="0"/>
              </a:rPr>
              <a:t>4</a:t>
            </a:r>
            <a:r>
              <a:rPr lang="en-US" sz="2400" dirty="0">
                <a:latin typeface="Helvetica" charset="0"/>
                <a:ea typeface="Helvetica" charset="0"/>
                <a:cs typeface="Helvetica" charset="0"/>
              </a:rPr>
              <a:t>Department of Natural Resources and the Environment, University of New Hampshire, Durham, USA</a:t>
            </a:r>
            <a:endParaRPr lang="en-US" sz="2400" dirty="0"/>
          </a:p>
        </p:txBody>
      </p:sp>
      <p:sp>
        <p:nvSpPr>
          <p:cNvPr id="7" name="TextBox 6"/>
          <p:cNvSpPr txBox="1"/>
          <p:nvPr/>
        </p:nvSpPr>
        <p:spPr>
          <a:xfrm>
            <a:off x="0" y="1845953"/>
            <a:ext cx="43891200" cy="707886"/>
          </a:xfrm>
          <a:prstGeom prst="rect">
            <a:avLst/>
          </a:prstGeom>
          <a:noFill/>
        </p:spPr>
        <p:txBody>
          <a:bodyPr wrap="square" rtlCol="0">
            <a:spAutoFit/>
          </a:bodyPr>
          <a:lstStyle/>
          <a:p>
            <a:pPr algn="ctr"/>
            <a:r>
              <a:rPr lang="en-US" sz="4000" dirty="0">
                <a:latin typeface="Helvetica" charset="0"/>
                <a:ea typeface="Helvetica" charset="0"/>
                <a:cs typeface="Helvetica" charset="0"/>
              </a:rPr>
              <a:t>Angelica M. Dziurzynski</a:t>
            </a:r>
            <a:r>
              <a:rPr lang="en-US" sz="4000" baseline="30000" dirty="0">
                <a:latin typeface="Helvetica" charset="0"/>
                <a:ea typeface="Helvetica" charset="0"/>
                <a:cs typeface="Helvetica" charset="0"/>
              </a:rPr>
              <a:t>1,2</a:t>
            </a:r>
            <a:r>
              <a:rPr lang="en-US" sz="4000" dirty="0">
                <a:latin typeface="Helvetica" charset="0"/>
                <a:ea typeface="Helvetica" charset="0"/>
                <a:cs typeface="Helvetica" charset="0"/>
              </a:rPr>
              <a:t>, Clarice R. Perryman</a:t>
            </a:r>
            <a:r>
              <a:rPr lang="en-US" sz="4000" baseline="30000" dirty="0">
                <a:latin typeface="Helvetica" charset="0"/>
                <a:ea typeface="Helvetica" charset="0"/>
                <a:cs typeface="Helvetica" charset="0"/>
              </a:rPr>
              <a:t>2,3</a:t>
            </a:r>
            <a:r>
              <a:rPr lang="en-US" sz="4000" dirty="0">
                <a:latin typeface="Helvetica" charset="0"/>
                <a:ea typeface="Helvetica" charset="0"/>
                <a:cs typeface="Helvetica" charset="0"/>
              </a:rPr>
              <a:t>, Natalie A. White</a:t>
            </a:r>
            <a:r>
              <a:rPr lang="en-US" sz="4000" baseline="30000" dirty="0">
                <a:latin typeface="Arial" charset="0"/>
                <a:ea typeface="Arial" charset="0"/>
                <a:cs typeface="Arial" charset="0"/>
              </a:rPr>
              <a:t>4</a:t>
            </a:r>
            <a:r>
              <a:rPr lang="en-US" sz="4000" dirty="0">
                <a:latin typeface="Helvetica" charset="0"/>
                <a:ea typeface="Helvetica" charset="0"/>
                <a:cs typeface="Helvetica" charset="0"/>
              </a:rPr>
              <a:t>, Ruth K. Varner</a:t>
            </a:r>
            <a:r>
              <a:rPr lang="en-US" sz="4000" baseline="30000" dirty="0">
                <a:latin typeface="Helvetica" charset="0"/>
                <a:ea typeface="Helvetica" charset="0"/>
                <a:cs typeface="Helvetica" charset="0"/>
              </a:rPr>
              <a:t>2,3</a:t>
            </a:r>
          </a:p>
        </p:txBody>
      </p:sp>
      <p:sp>
        <p:nvSpPr>
          <p:cNvPr id="13" name="TextBox 12"/>
          <p:cNvSpPr txBox="1"/>
          <p:nvPr/>
        </p:nvSpPr>
        <p:spPr>
          <a:xfrm>
            <a:off x="451480" y="3603290"/>
            <a:ext cx="3027425" cy="584775"/>
          </a:xfrm>
          <a:prstGeom prst="rect">
            <a:avLst/>
          </a:prstGeom>
          <a:noFill/>
        </p:spPr>
        <p:txBody>
          <a:bodyPr wrap="square" rtlCol="0">
            <a:spAutoFit/>
          </a:bodyPr>
          <a:lstStyle/>
          <a:p>
            <a:pPr algn="ctr"/>
            <a:r>
              <a:rPr lang="en-US" sz="3200" b="1" dirty="0">
                <a:latin typeface="Helvetica" charset="0"/>
                <a:ea typeface="Helvetica" charset="0"/>
                <a:cs typeface="Helvetica" charset="0"/>
              </a:rPr>
              <a:t>B35E - 1472</a:t>
            </a:r>
          </a:p>
        </p:txBody>
      </p:sp>
      <p:sp>
        <p:nvSpPr>
          <p:cNvPr id="18" name="Rectangle 17"/>
          <p:cNvSpPr/>
          <p:nvPr/>
        </p:nvSpPr>
        <p:spPr>
          <a:xfrm>
            <a:off x="1" y="4227422"/>
            <a:ext cx="18294260" cy="17712827"/>
          </a:xfrm>
          <a:prstGeom prst="rect">
            <a:avLst/>
          </a:prstGeom>
          <a:solidFill>
            <a:srgbClr val="C7EBE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Rectangle 23"/>
          <p:cNvSpPr/>
          <p:nvPr/>
        </p:nvSpPr>
        <p:spPr>
          <a:xfrm>
            <a:off x="1" y="21089020"/>
            <a:ext cx="18294260" cy="11829380"/>
          </a:xfrm>
          <a:prstGeom prst="rect">
            <a:avLst/>
          </a:prstGeom>
          <a:solidFill>
            <a:srgbClr val="F7E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8294261" y="31114443"/>
            <a:ext cx="25596939" cy="1803958"/>
          </a:xfrm>
          <a:prstGeom prst="rect">
            <a:avLst/>
          </a:prstGeom>
          <a:solidFill>
            <a:srgbClr val="D8B36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p:cNvSpPr>
            <a:spLocks noChangeArrowheads="1"/>
          </p:cNvSpPr>
          <p:nvPr/>
        </p:nvSpPr>
        <p:spPr bwMode="auto">
          <a:xfrm>
            <a:off x="0" y="0"/>
            <a:ext cx="43891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0" name="Rectangle 6"/>
          <p:cNvSpPr>
            <a:spLocks noChangeArrowheads="1"/>
          </p:cNvSpPr>
          <p:nvPr/>
        </p:nvSpPr>
        <p:spPr bwMode="auto">
          <a:xfrm>
            <a:off x="0" y="0"/>
            <a:ext cx="43891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4" name="TextBox 43"/>
          <p:cNvSpPr txBox="1"/>
          <p:nvPr/>
        </p:nvSpPr>
        <p:spPr>
          <a:xfrm>
            <a:off x="8660424" y="4626924"/>
            <a:ext cx="9396221" cy="10776476"/>
          </a:xfrm>
          <a:prstGeom prst="rect">
            <a:avLst/>
          </a:prstGeom>
          <a:noFill/>
        </p:spPr>
        <p:txBody>
          <a:bodyPr wrap="square" rtlCol="0">
            <a:spAutoFit/>
          </a:bodyPr>
          <a:lstStyle/>
          <a:p>
            <a:pPr>
              <a:lnSpc>
                <a:spcPct val="114000"/>
              </a:lnSpc>
            </a:pPr>
            <a:r>
              <a:rPr lang="en-US" sz="3600" b="1" dirty="0">
                <a:latin typeface="Arial" charset="0"/>
                <a:ea typeface="Arial" charset="0"/>
                <a:cs typeface="Arial" charset="0"/>
              </a:rPr>
              <a:t>Background:</a:t>
            </a:r>
          </a:p>
          <a:p>
            <a:pPr marL="519113" indent="-519113">
              <a:lnSpc>
                <a:spcPct val="114000"/>
              </a:lnSpc>
              <a:buFont typeface="Arial" charset="0"/>
              <a:buChar char="•"/>
            </a:pPr>
            <a:r>
              <a:rPr lang="en-US" sz="3600" dirty="0">
                <a:latin typeface="Arial" charset="0"/>
                <a:ea typeface="Arial" charset="0"/>
                <a:cs typeface="Arial" charset="0"/>
              </a:rPr>
              <a:t>Temperate inland waters are major sources of atmospheric </a:t>
            </a:r>
            <a:r>
              <a:rPr lang="en-US" sz="3600" dirty="0">
                <a:latin typeface="Helvetica" charset="0"/>
                <a:ea typeface="Helvetica" charset="0"/>
                <a:cs typeface="Helvetica" charset="0"/>
              </a:rPr>
              <a:t>CH</a:t>
            </a:r>
            <a:r>
              <a:rPr lang="en-US" sz="3600" baseline="-25000" dirty="0">
                <a:latin typeface="Helvetica" charset="0"/>
                <a:ea typeface="Helvetica" charset="0"/>
                <a:cs typeface="Helvetica" charset="0"/>
              </a:rPr>
              <a:t>4</a:t>
            </a:r>
            <a:r>
              <a:rPr lang="en-US" sz="3600" dirty="0">
                <a:latin typeface="Arial" charset="0"/>
                <a:ea typeface="Arial" charset="0"/>
                <a:cs typeface="Arial" charset="0"/>
              </a:rPr>
              <a:t> and </a:t>
            </a:r>
            <a:r>
              <a:rPr lang="en-US" sz="3600" dirty="0">
                <a:latin typeface="Helvetica" charset="0"/>
                <a:ea typeface="Helvetica" charset="0"/>
                <a:cs typeface="Helvetica" charset="0"/>
              </a:rPr>
              <a:t>CO</a:t>
            </a:r>
            <a:r>
              <a:rPr lang="en-US" sz="3600" baseline="-25000" dirty="0">
                <a:latin typeface="Helvetica" charset="0"/>
                <a:ea typeface="Helvetica" charset="0"/>
                <a:cs typeface="Helvetica" charset="0"/>
              </a:rPr>
              <a:t>2</a:t>
            </a:r>
            <a:r>
              <a:rPr lang="en-US" sz="3600" dirty="0">
                <a:latin typeface="Arial" charset="0"/>
                <a:ea typeface="Arial" charset="0"/>
                <a:cs typeface="Arial" charset="0"/>
              </a:rPr>
              <a:t> </a:t>
            </a:r>
            <a:r>
              <a:rPr lang="en-US" sz="3600" baseline="30000" dirty="0">
                <a:latin typeface="Helvetica" charset="0"/>
                <a:ea typeface="Arial" charset="0"/>
                <a:cs typeface="Helvetica" charset="0"/>
              </a:rPr>
              <a:t>1,2</a:t>
            </a:r>
            <a:endParaRPr lang="en-US" sz="3600" baseline="30000" dirty="0">
              <a:latin typeface="Helvetica" charset="0"/>
              <a:cs typeface="Helvetica" charset="0"/>
            </a:endParaRPr>
          </a:p>
          <a:p>
            <a:pPr marL="519113" indent="-519113">
              <a:lnSpc>
                <a:spcPct val="114000"/>
              </a:lnSpc>
              <a:buFont typeface="Arial" charset="0"/>
              <a:buChar char="•"/>
            </a:pPr>
            <a:r>
              <a:rPr lang="en-US" sz="3600" dirty="0">
                <a:latin typeface="Arial" charset="0"/>
                <a:ea typeface="Arial" charset="0"/>
                <a:cs typeface="Arial" charset="0"/>
              </a:rPr>
              <a:t>Increased climate warming will lead to increased </a:t>
            </a:r>
            <a:r>
              <a:rPr lang="en-US" sz="3600" dirty="0">
                <a:latin typeface="Helvetica" charset="0"/>
                <a:ea typeface="Helvetica" charset="0"/>
                <a:cs typeface="Helvetica" charset="0"/>
              </a:rPr>
              <a:t>CH</a:t>
            </a:r>
            <a:r>
              <a:rPr lang="en-US" sz="3600" baseline="-25000" dirty="0">
                <a:latin typeface="Helvetica" charset="0"/>
                <a:ea typeface="Helvetica" charset="0"/>
                <a:cs typeface="Helvetica" charset="0"/>
              </a:rPr>
              <a:t>4</a:t>
            </a:r>
            <a:r>
              <a:rPr lang="en-US" sz="3600" dirty="0">
                <a:latin typeface="Arial" charset="0"/>
                <a:ea typeface="Arial" charset="0"/>
                <a:cs typeface="Arial" charset="0"/>
              </a:rPr>
              <a:t> and </a:t>
            </a:r>
            <a:r>
              <a:rPr lang="en-US" sz="3600" dirty="0">
                <a:latin typeface="Helvetica" charset="0"/>
                <a:ea typeface="Helvetica" charset="0"/>
                <a:cs typeface="Helvetica" charset="0"/>
              </a:rPr>
              <a:t>CO</a:t>
            </a:r>
            <a:r>
              <a:rPr lang="en-US" sz="3600" baseline="-25000" dirty="0">
                <a:latin typeface="Helvetica" charset="0"/>
                <a:ea typeface="Helvetica" charset="0"/>
                <a:cs typeface="Helvetica" charset="0"/>
              </a:rPr>
              <a:t>2</a:t>
            </a:r>
            <a:r>
              <a:rPr lang="en-US" sz="3600" dirty="0">
                <a:latin typeface="Arial" charset="0"/>
                <a:ea typeface="Arial" charset="0"/>
                <a:cs typeface="Arial" charset="0"/>
              </a:rPr>
              <a:t> emissions as warming encourages microbial metabolism of organic carbon in lake sediments </a:t>
            </a:r>
            <a:r>
              <a:rPr lang="en-US" sz="3600" baseline="30000" dirty="0">
                <a:latin typeface="Helvetica" charset="0"/>
                <a:ea typeface="Arial" charset="0"/>
                <a:cs typeface="Helvetica" charset="0"/>
              </a:rPr>
              <a:t>3,4</a:t>
            </a:r>
            <a:endParaRPr lang="en-US" sz="3600" baseline="30000" dirty="0">
              <a:latin typeface="Helvetica" charset="0"/>
              <a:cs typeface="Helvetica" charset="0"/>
            </a:endParaRPr>
          </a:p>
          <a:p>
            <a:pPr marL="519113" indent="-519113">
              <a:lnSpc>
                <a:spcPct val="114000"/>
              </a:lnSpc>
              <a:buFont typeface="Arial" charset="0"/>
              <a:buChar char="•"/>
            </a:pPr>
            <a:r>
              <a:rPr lang="en-US" sz="3600" dirty="0">
                <a:latin typeface="Arial" charset="0"/>
                <a:ea typeface="Arial" charset="0"/>
                <a:cs typeface="Arial" charset="0"/>
              </a:rPr>
              <a:t>Inland waters are projected to have increased productivity, leading to excess </a:t>
            </a:r>
            <a:r>
              <a:rPr lang="en-US" sz="3600" dirty="0">
                <a:latin typeface="Helvetica" charset="0"/>
                <a:ea typeface="Helvetica" charset="0"/>
                <a:cs typeface="Helvetica" charset="0"/>
              </a:rPr>
              <a:t>CH</a:t>
            </a:r>
            <a:r>
              <a:rPr lang="en-US" sz="3600" baseline="-25000" dirty="0">
                <a:latin typeface="Helvetica" charset="0"/>
                <a:ea typeface="Helvetica" charset="0"/>
                <a:cs typeface="Helvetica" charset="0"/>
              </a:rPr>
              <a:t>4</a:t>
            </a:r>
            <a:r>
              <a:rPr lang="en-US" sz="3600" dirty="0">
                <a:latin typeface="Arial" charset="0"/>
                <a:ea typeface="Arial" charset="0"/>
                <a:cs typeface="Arial" charset="0"/>
              </a:rPr>
              <a:t> and </a:t>
            </a:r>
            <a:r>
              <a:rPr lang="en-US" sz="3600" dirty="0">
                <a:latin typeface="Helvetica" charset="0"/>
                <a:ea typeface="Helvetica" charset="0"/>
                <a:cs typeface="Helvetica" charset="0"/>
              </a:rPr>
              <a:t>CO</a:t>
            </a:r>
            <a:r>
              <a:rPr lang="en-US" sz="3600" baseline="-25000" dirty="0">
                <a:latin typeface="Helvetica" charset="0"/>
                <a:ea typeface="Helvetica" charset="0"/>
                <a:cs typeface="Helvetica" charset="0"/>
              </a:rPr>
              <a:t>2</a:t>
            </a:r>
            <a:r>
              <a:rPr lang="en-US" sz="3600" dirty="0">
                <a:latin typeface="Arial" charset="0"/>
                <a:ea typeface="Arial" charset="0"/>
                <a:cs typeface="Arial" charset="0"/>
              </a:rPr>
              <a:t> emissions </a:t>
            </a:r>
            <a:r>
              <a:rPr lang="en-US" sz="3600" baseline="30000" dirty="0">
                <a:latin typeface="Helvetica" charset="0"/>
                <a:ea typeface="Arial" charset="0"/>
                <a:cs typeface="Helvetica" charset="0"/>
              </a:rPr>
              <a:t>5,6</a:t>
            </a:r>
            <a:endParaRPr lang="en-US" sz="3600" baseline="30000" dirty="0">
              <a:latin typeface="Helvetica" charset="0"/>
              <a:cs typeface="Helvetica" charset="0"/>
            </a:endParaRPr>
          </a:p>
          <a:p>
            <a:pPr>
              <a:lnSpc>
                <a:spcPct val="114000"/>
              </a:lnSpc>
            </a:pPr>
            <a:r>
              <a:rPr lang="en-US" sz="3600" b="1" dirty="0">
                <a:latin typeface="Arial" charset="0"/>
                <a:ea typeface="Arial" charset="0"/>
                <a:cs typeface="Arial" charset="0"/>
              </a:rPr>
              <a:t>Study Site:</a:t>
            </a:r>
          </a:p>
          <a:p>
            <a:pPr marL="571500" indent="-571500">
              <a:lnSpc>
                <a:spcPct val="114000"/>
              </a:lnSpc>
              <a:buFont typeface="Arial" charset="0"/>
              <a:buChar char="•"/>
            </a:pPr>
            <a:r>
              <a:rPr lang="en-US" sz="3600" dirty="0">
                <a:latin typeface="Arial" charset="0"/>
                <a:ea typeface="Arial" charset="0"/>
                <a:cs typeface="Arial" charset="0"/>
              </a:rPr>
              <a:t>The Old Durham Reservoir (ODR) is a 13 acre highly eutrophic inland water body located in Durham, NH, USA </a:t>
            </a:r>
            <a:r>
              <a:rPr lang="en-US" sz="3600" baseline="30000" dirty="0">
                <a:latin typeface="Arial" charset="0"/>
                <a:ea typeface="Arial" charset="0"/>
                <a:cs typeface="Arial" charset="0"/>
              </a:rPr>
              <a:t>7</a:t>
            </a:r>
            <a:r>
              <a:rPr lang="en-US" sz="3600" dirty="0">
                <a:latin typeface="Arial" charset="0"/>
                <a:ea typeface="Arial" charset="0"/>
                <a:cs typeface="Arial" charset="0"/>
              </a:rPr>
              <a:t> (Fig. 1, 2)</a:t>
            </a:r>
          </a:p>
          <a:p>
            <a:pPr marL="571500" indent="-571500">
              <a:lnSpc>
                <a:spcPct val="114000"/>
              </a:lnSpc>
              <a:buFont typeface="Arial" charset="0"/>
              <a:buChar char="•"/>
            </a:pPr>
            <a:r>
              <a:rPr lang="en-US" sz="3600" dirty="0">
                <a:latin typeface="Arial" charset="0"/>
                <a:ea typeface="Arial" charset="0"/>
                <a:cs typeface="Arial" charset="0"/>
              </a:rPr>
              <a:t>Characterized by calm waters and is dominated by </a:t>
            </a:r>
            <a:r>
              <a:rPr lang="en-US" sz="3600" i="1" dirty="0">
                <a:latin typeface="Arial" charset="0"/>
                <a:ea typeface="Arial" charset="0"/>
                <a:cs typeface="Arial" charset="0"/>
              </a:rPr>
              <a:t>Nymphaea odorata</a:t>
            </a:r>
            <a:r>
              <a:rPr lang="en-US" sz="3600" dirty="0">
                <a:latin typeface="Arial" charset="0"/>
                <a:ea typeface="Arial" charset="0"/>
                <a:cs typeface="Arial" charset="0"/>
              </a:rPr>
              <a:t> (American water lily)</a:t>
            </a:r>
          </a:p>
        </p:txBody>
      </p:sp>
      <p:sp>
        <p:nvSpPr>
          <p:cNvPr id="46" name="TextBox 45"/>
          <p:cNvSpPr txBox="1"/>
          <p:nvPr/>
        </p:nvSpPr>
        <p:spPr>
          <a:xfrm>
            <a:off x="416233" y="21329891"/>
            <a:ext cx="12177168" cy="10816807"/>
          </a:xfrm>
          <a:prstGeom prst="rect">
            <a:avLst/>
          </a:prstGeom>
          <a:noFill/>
        </p:spPr>
        <p:txBody>
          <a:bodyPr wrap="square" rtlCol="0">
            <a:spAutoFit/>
          </a:bodyPr>
          <a:lstStyle/>
          <a:p>
            <a:pPr>
              <a:lnSpc>
                <a:spcPct val="114000"/>
              </a:lnSpc>
            </a:pPr>
            <a:r>
              <a:rPr lang="en-US" sz="3800" b="1" dirty="0">
                <a:latin typeface="Arial" charset="0"/>
                <a:ea typeface="Arial" charset="0"/>
                <a:cs typeface="Arial" charset="0"/>
              </a:rPr>
              <a:t>Methods:</a:t>
            </a:r>
          </a:p>
          <a:p>
            <a:pPr>
              <a:lnSpc>
                <a:spcPct val="114000"/>
              </a:lnSpc>
            </a:pPr>
            <a:r>
              <a:rPr lang="en-US" sz="3200" b="1" dirty="0">
                <a:latin typeface="Arial" charset="0"/>
                <a:ea typeface="Arial" charset="0"/>
                <a:cs typeface="Arial" charset="0"/>
              </a:rPr>
              <a:t>Flux Measurements:</a:t>
            </a:r>
          </a:p>
          <a:p>
            <a:pPr marL="571500" indent="-571500">
              <a:lnSpc>
                <a:spcPct val="114000"/>
              </a:lnSpc>
              <a:buFont typeface="Arial" charset="0"/>
              <a:buChar char="•"/>
            </a:pPr>
            <a:r>
              <a:rPr lang="en-US" sz="3200" dirty="0">
                <a:latin typeface="Arial" charset="0"/>
                <a:ea typeface="Arial" charset="0"/>
                <a:cs typeface="Arial" charset="0"/>
              </a:rPr>
              <a:t>Deployed nine bubble traps to collect ebullitive </a:t>
            </a:r>
            <a:r>
              <a:rPr lang="en-US" sz="3200" dirty="0">
                <a:latin typeface="Helvetica" charset="0"/>
                <a:ea typeface="Helvetica" charset="0"/>
                <a:cs typeface="Helvetica" charset="0"/>
              </a:rPr>
              <a:t>CH</a:t>
            </a:r>
            <a:r>
              <a:rPr lang="en-US" sz="3200" baseline="-25000" dirty="0">
                <a:latin typeface="Helvetica" charset="0"/>
                <a:ea typeface="Helvetica" charset="0"/>
                <a:cs typeface="Helvetica" charset="0"/>
              </a:rPr>
              <a:t>4</a:t>
            </a:r>
            <a:r>
              <a:rPr lang="en-US" sz="3200" dirty="0">
                <a:latin typeface="Arial" charset="0"/>
                <a:ea typeface="Arial" charset="0"/>
                <a:cs typeface="Arial" charset="0"/>
              </a:rPr>
              <a:t> </a:t>
            </a:r>
          </a:p>
          <a:p>
            <a:pPr>
              <a:lnSpc>
                <a:spcPct val="114000"/>
              </a:lnSpc>
            </a:pPr>
            <a:r>
              <a:rPr lang="en-US" sz="3200" dirty="0">
                <a:latin typeface="Arial" charset="0"/>
                <a:ea typeface="Arial" charset="0"/>
                <a:cs typeface="Arial" charset="0"/>
              </a:rPr>
              <a:t>     emissions (Fig. 3 </a:t>
            </a:r>
            <a:r>
              <a:rPr lang="en-US" sz="3200" dirty="0" err="1">
                <a:latin typeface="Arial" charset="0"/>
                <a:ea typeface="Arial" charset="0"/>
                <a:cs typeface="Arial" charset="0"/>
              </a:rPr>
              <a:t>a,c</a:t>
            </a:r>
            <a:r>
              <a:rPr lang="en-US" sz="3200" dirty="0">
                <a:latin typeface="Arial" charset="0"/>
                <a:ea typeface="Arial" charset="0"/>
                <a:cs typeface="Arial" charset="0"/>
              </a:rPr>
              <a:t>)</a:t>
            </a:r>
          </a:p>
          <a:p>
            <a:pPr marL="571500" indent="-571500">
              <a:lnSpc>
                <a:spcPct val="114000"/>
              </a:lnSpc>
              <a:buFont typeface="Arial" charset="0"/>
              <a:buChar char="•"/>
            </a:pPr>
            <a:r>
              <a:rPr lang="en-US" sz="3200" dirty="0">
                <a:latin typeface="Arial" charset="0"/>
                <a:ea typeface="Arial" charset="0"/>
                <a:cs typeface="Arial" charset="0"/>
              </a:rPr>
              <a:t>Used three floating static flux chambers to measure net </a:t>
            </a:r>
            <a:r>
              <a:rPr lang="en-US" sz="3200" dirty="0">
                <a:latin typeface="Helvetica" charset="0"/>
                <a:ea typeface="Helvetica" charset="0"/>
                <a:cs typeface="Helvetica" charset="0"/>
              </a:rPr>
              <a:t>CH</a:t>
            </a:r>
            <a:r>
              <a:rPr lang="en-US" sz="3200" baseline="-25000" dirty="0">
                <a:latin typeface="Helvetica" charset="0"/>
                <a:ea typeface="Helvetica" charset="0"/>
                <a:cs typeface="Helvetica" charset="0"/>
              </a:rPr>
              <a:t>4</a:t>
            </a:r>
            <a:r>
              <a:rPr lang="en-US" sz="3200" dirty="0">
                <a:latin typeface="Arial" charset="0"/>
                <a:ea typeface="Arial" charset="0"/>
                <a:cs typeface="Arial" charset="0"/>
              </a:rPr>
              <a:t> and </a:t>
            </a:r>
            <a:r>
              <a:rPr lang="en-US" sz="3200" dirty="0">
                <a:latin typeface="Helvetica" charset="0"/>
                <a:ea typeface="Helvetica" charset="0"/>
                <a:cs typeface="Helvetica" charset="0"/>
              </a:rPr>
              <a:t>CO</a:t>
            </a:r>
            <a:r>
              <a:rPr lang="en-US" sz="3200" baseline="-25000" dirty="0">
                <a:latin typeface="Helvetica" charset="0"/>
                <a:ea typeface="Helvetica" charset="0"/>
                <a:cs typeface="Helvetica" charset="0"/>
              </a:rPr>
              <a:t>2</a:t>
            </a:r>
            <a:r>
              <a:rPr lang="en-US" sz="3200" dirty="0">
                <a:latin typeface="Arial" charset="0"/>
                <a:ea typeface="Arial" charset="0"/>
                <a:cs typeface="Arial" charset="0"/>
              </a:rPr>
              <a:t> approximately weekly (Fig. 3 b)</a:t>
            </a:r>
          </a:p>
          <a:p>
            <a:pPr marL="571500" indent="-571500">
              <a:lnSpc>
                <a:spcPct val="114000"/>
              </a:lnSpc>
              <a:buFont typeface="Arial" charset="0"/>
              <a:buChar char="•"/>
            </a:pPr>
            <a:r>
              <a:rPr lang="en-US" sz="3200" dirty="0">
                <a:latin typeface="Arial" charset="0"/>
                <a:ea typeface="Arial" charset="0"/>
                <a:cs typeface="Arial" charset="0"/>
              </a:rPr>
              <a:t>Sampled water temperature and pH at water surface and sediment surface</a:t>
            </a:r>
          </a:p>
          <a:p>
            <a:pPr marL="571500" indent="-571500">
              <a:lnSpc>
                <a:spcPct val="114000"/>
              </a:lnSpc>
              <a:buFont typeface="Arial" charset="0"/>
              <a:buChar char="•"/>
            </a:pPr>
            <a:r>
              <a:rPr lang="en-US" sz="3200" dirty="0">
                <a:latin typeface="Arial" charset="0"/>
                <a:ea typeface="Arial" charset="0"/>
                <a:cs typeface="Arial" charset="0"/>
              </a:rPr>
              <a:t>Collected surface water samples to be analyzed for dissolved </a:t>
            </a:r>
            <a:r>
              <a:rPr lang="en-US" sz="3200" dirty="0">
                <a:latin typeface="Helvetica" charset="0"/>
                <a:ea typeface="Helvetica" charset="0"/>
                <a:cs typeface="Helvetica" charset="0"/>
              </a:rPr>
              <a:t>CH</a:t>
            </a:r>
            <a:r>
              <a:rPr lang="en-US" sz="3200" baseline="-25000" dirty="0">
                <a:latin typeface="Helvetica" charset="0"/>
                <a:ea typeface="Helvetica" charset="0"/>
                <a:cs typeface="Helvetica" charset="0"/>
              </a:rPr>
              <a:t>4</a:t>
            </a:r>
            <a:r>
              <a:rPr lang="en-US" sz="3200" dirty="0">
                <a:latin typeface="Arial" charset="0"/>
                <a:ea typeface="Arial" charset="0"/>
                <a:cs typeface="Arial" charset="0"/>
              </a:rPr>
              <a:t> and </a:t>
            </a:r>
            <a:r>
              <a:rPr lang="en-US" sz="3200" dirty="0">
                <a:latin typeface="Helvetica" charset="0"/>
                <a:ea typeface="Helvetica" charset="0"/>
                <a:cs typeface="Helvetica" charset="0"/>
              </a:rPr>
              <a:t>CO</a:t>
            </a:r>
            <a:r>
              <a:rPr lang="en-US" sz="3200" baseline="-25000" dirty="0">
                <a:latin typeface="Helvetica" charset="0"/>
                <a:ea typeface="Helvetica" charset="0"/>
                <a:cs typeface="Helvetica" charset="0"/>
              </a:rPr>
              <a:t>2</a:t>
            </a:r>
            <a:r>
              <a:rPr lang="en-US" sz="3200" dirty="0">
                <a:latin typeface="Arial" charset="0"/>
                <a:ea typeface="Arial" charset="0"/>
                <a:cs typeface="Arial" charset="0"/>
              </a:rPr>
              <a:t>, DOC, TDN, and other water quality parameters</a:t>
            </a:r>
          </a:p>
          <a:p>
            <a:pPr>
              <a:lnSpc>
                <a:spcPct val="114000"/>
              </a:lnSpc>
            </a:pPr>
            <a:r>
              <a:rPr lang="en-US" sz="3200" b="1" dirty="0">
                <a:latin typeface="Arial" charset="0"/>
                <a:ea typeface="Arial" charset="0"/>
                <a:cs typeface="Arial" charset="0"/>
              </a:rPr>
              <a:t>Drone Imagery:</a:t>
            </a:r>
            <a:endParaRPr lang="en-US" sz="3200" dirty="0">
              <a:latin typeface="Arial" charset="0"/>
              <a:ea typeface="Arial" charset="0"/>
              <a:cs typeface="Arial" charset="0"/>
            </a:endParaRPr>
          </a:p>
          <a:p>
            <a:pPr marL="571500" indent="-571500">
              <a:lnSpc>
                <a:spcPct val="114000"/>
              </a:lnSpc>
              <a:buFont typeface="Arial" charset="0"/>
              <a:buChar char="•"/>
            </a:pPr>
            <a:r>
              <a:rPr lang="en-US" sz="3200" dirty="0">
                <a:latin typeface="Arial" charset="0"/>
                <a:ea typeface="Arial" charset="0"/>
                <a:cs typeface="Arial" charset="0"/>
              </a:rPr>
              <a:t>UAV was flown over reservoir on July 8</a:t>
            </a:r>
            <a:r>
              <a:rPr lang="en-US" sz="3200" baseline="30000" dirty="0">
                <a:latin typeface="Arial" charset="0"/>
                <a:ea typeface="Arial" charset="0"/>
                <a:cs typeface="Arial" charset="0"/>
              </a:rPr>
              <a:t>th</a:t>
            </a:r>
            <a:r>
              <a:rPr lang="en-US" sz="3200" dirty="0">
                <a:latin typeface="Arial" charset="0"/>
                <a:ea typeface="Arial" charset="0"/>
                <a:cs typeface="Arial" charset="0"/>
              </a:rPr>
              <a:t>, 2021 and captured multispectral images</a:t>
            </a:r>
          </a:p>
          <a:p>
            <a:pPr marL="571500" indent="-571500">
              <a:lnSpc>
                <a:spcPct val="114000"/>
              </a:lnSpc>
              <a:buFont typeface="Arial" charset="0"/>
              <a:buChar char="•"/>
            </a:pPr>
            <a:r>
              <a:rPr lang="en-US" sz="3200" dirty="0">
                <a:latin typeface="Arial" charset="0"/>
                <a:ea typeface="Arial" charset="0"/>
                <a:cs typeface="Arial" charset="0"/>
              </a:rPr>
              <a:t>Analyzed images using QGIS and Google Earth Engine</a:t>
            </a:r>
          </a:p>
          <a:p>
            <a:pPr marL="571500" indent="-571500">
              <a:lnSpc>
                <a:spcPct val="114000"/>
              </a:lnSpc>
              <a:buFont typeface="Arial" charset="0"/>
              <a:buChar char="•"/>
            </a:pPr>
            <a:r>
              <a:rPr lang="en-US" sz="3200" dirty="0">
                <a:latin typeface="Arial" charset="0"/>
                <a:ea typeface="Arial" charset="0"/>
                <a:cs typeface="Arial" charset="0"/>
              </a:rPr>
              <a:t>Georeferenced bathymetry map to scale ebullitive fluxes </a:t>
            </a:r>
            <a:r>
              <a:rPr lang="en-US" sz="3200" baseline="30000" dirty="0">
                <a:latin typeface="Arial" charset="0"/>
                <a:ea typeface="Arial" charset="0"/>
                <a:cs typeface="Arial" charset="0"/>
              </a:rPr>
              <a:t>8</a:t>
            </a:r>
          </a:p>
          <a:p>
            <a:pPr marL="571500" indent="-571500">
              <a:lnSpc>
                <a:spcPct val="114000"/>
              </a:lnSpc>
              <a:buFont typeface="Arial" charset="0"/>
              <a:buChar char="•"/>
            </a:pPr>
            <a:r>
              <a:rPr lang="en-US" sz="3200" dirty="0">
                <a:latin typeface="Arial" charset="0"/>
                <a:ea typeface="Arial" charset="0"/>
                <a:cs typeface="Arial" charset="0"/>
              </a:rPr>
              <a:t>Random forest classification used to differentiate vegetation</a:t>
            </a:r>
          </a:p>
          <a:p>
            <a:pPr>
              <a:lnSpc>
                <a:spcPct val="114000"/>
              </a:lnSpc>
            </a:pPr>
            <a:r>
              <a:rPr lang="en-US" sz="3200" b="1" dirty="0">
                <a:latin typeface="Arial" charset="0"/>
                <a:ea typeface="Arial" charset="0"/>
                <a:cs typeface="Arial" charset="0"/>
              </a:rPr>
              <a:t>Trace Gas Analysis:</a:t>
            </a:r>
          </a:p>
          <a:p>
            <a:pPr marL="571500" indent="-571500">
              <a:lnSpc>
                <a:spcPct val="114000"/>
              </a:lnSpc>
              <a:buFont typeface="Arial" charset="0"/>
              <a:buChar char="•"/>
            </a:pPr>
            <a:r>
              <a:rPr lang="en-US" sz="3200" dirty="0">
                <a:latin typeface="Arial" charset="0"/>
                <a:ea typeface="Arial" charset="0"/>
                <a:cs typeface="Arial" charset="0"/>
              </a:rPr>
              <a:t>Samples were analyzed for </a:t>
            </a:r>
            <a:r>
              <a:rPr lang="en-US" sz="3200" dirty="0">
                <a:latin typeface="Helvetica" charset="0"/>
                <a:ea typeface="Helvetica" charset="0"/>
                <a:cs typeface="Helvetica" charset="0"/>
              </a:rPr>
              <a:t>CH</a:t>
            </a:r>
            <a:r>
              <a:rPr lang="en-US" sz="3200" baseline="-25000" dirty="0">
                <a:latin typeface="Helvetica" charset="0"/>
                <a:ea typeface="Helvetica" charset="0"/>
                <a:cs typeface="Helvetica" charset="0"/>
              </a:rPr>
              <a:t>4</a:t>
            </a:r>
            <a:r>
              <a:rPr lang="en-US" sz="3200" dirty="0">
                <a:latin typeface="Helvetica" charset="0"/>
                <a:ea typeface="Helvetica" charset="0"/>
                <a:cs typeface="Helvetica" charset="0"/>
              </a:rPr>
              <a:t> </a:t>
            </a:r>
            <a:r>
              <a:rPr lang="en-US" sz="3200" dirty="0">
                <a:latin typeface="Arial" charset="0"/>
                <a:ea typeface="Helvetica" charset="0"/>
                <a:cs typeface="Arial" charset="0"/>
              </a:rPr>
              <a:t>(</a:t>
            </a:r>
            <a:r>
              <a:rPr lang="en-US" sz="3200" dirty="0">
                <a:latin typeface="Arial" charset="0"/>
                <a:ea typeface="Arial" charset="0"/>
                <a:cs typeface="Arial" charset="0"/>
              </a:rPr>
              <a:t>GC-FID) and for CO</a:t>
            </a:r>
            <a:r>
              <a:rPr lang="en-US" sz="3200" baseline="-25000" dirty="0">
                <a:latin typeface="Arial" charset="0"/>
                <a:ea typeface="Arial" charset="0"/>
                <a:cs typeface="Arial" charset="0"/>
              </a:rPr>
              <a:t>2</a:t>
            </a:r>
            <a:r>
              <a:rPr lang="en-US" sz="3200" dirty="0">
                <a:latin typeface="Arial" charset="0"/>
                <a:ea typeface="Arial" charset="0"/>
                <a:cs typeface="Arial" charset="0"/>
              </a:rPr>
              <a:t> (IRGA)</a:t>
            </a:r>
          </a:p>
          <a:p>
            <a:pPr marL="571500" indent="-571500">
              <a:lnSpc>
                <a:spcPct val="114000"/>
              </a:lnSpc>
              <a:buFont typeface="Arial" charset="0"/>
              <a:buChar char="•"/>
            </a:pPr>
            <a:r>
              <a:rPr lang="en-US" sz="3200" dirty="0">
                <a:latin typeface="Arial" charset="0"/>
                <a:ea typeface="Arial" charset="0"/>
                <a:cs typeface="Arial" charset="0"/>
              </a:rPr>
              <a:t>Data was analyzed using R-coding and Excel</a:t>
            </a:r>
          </a:p>
        </p:txBody>
      </p:sp>
      <p:sp>
        <p:nvSpPr>
          <p:cNvPr id="38" name="TextBox 37"/>
          <p:cNvSpPr txBox="1"/>
          <p:nvPr/>
        </p:nvSpPr>
        <p:spPr>
          <a:xfrm>
            <a:off x="8660424" y="15800655"/>
            <a:ext cx="9300528" cy="3720890"/>
          </a:xfrm>
          <a:prstGeom prst="rect">
            <a:avLst/>
          </a:prstGeom>
          <a:noFill/>
          <a:ln w="38100">
            <a:solidFill>
              <a:srgbClr val="349890"/>
            </a:solidFill>
            <a:prstDash val="sysDash"/>
          </a:ln>
        </p:spPr>
        <p:txBody>
          <a:bodyPr wrap="square" rtlCol="0">
            <a:spAutoFit/>
          </a:bodyPr>
          <a:lstStyle/>
          <a:p>
            <a:pPr algn="ctr">
              <a:lnSpc>
                <a:spcPct val="114000"/>
              </a:lnSpc>
            </a:pPr>
            <a:endParaRPr lang="en-US" sz="1400" b="1" dirty="0">
              <a:latin typeface="Arial" charset="0"/>
              <a:ea typeface="Arial" charset="0"/>
              <a:cs typeface="Arial" charset="0"/>
            </a:endParaRPr>
          </a:p>
          <a:p>
            <a:pPr algn="ctr">
              <a:lnSpc>
                <a:spcPct val="114000"/>
              </a:lnSpc>
            </a:pPr>
            <a:r>
              <a:rPr lang="en-US" sz="3600" b="1" dirty="0">
                <a:latin typeface="Arial" charset="0"/>
                <a:ea typeface="Arial" charset="0"/>
                <a:cs typeface="Arial" charset="0"/>
              </a:rPr>
              <a:t>Research Questions:</a:t>
            </a:r>
          </a:p>
          <a:p>
            <a:pPr marL="742950" indent="-742950" algn="ctr">
              <a:lnSpc>
                <a:spcPct val="114000"/>
              </a:lnSpc>
              <a:buFont typeface="+mj-lt"/>
              <a:buAutoNum type="arabicPeriod"/>
            </a:pPr>
            <a:r>
              <a:rPr lang="en-US" sz="3600" b="1" i="0" dirty="0">
                <a:effectLst/>
                <a:latin typeface="Arial" panose="020B0604020202020204" pitchFamily="34" charset="0"/>
                <a:cs typeface="Arial" panose="020B0604020202020204" pitchFamily="34" charset="0"/>
              </a:rPr>
              <a:t>What is the magnitude of ebullitive </a:t>
            </a:r>
            <a:r>
              <a:rPr lang="en-US" sz="3600" b="1" dirty="0">
                <a:latin typeface="Arial" panose="020B0604020202020204" pitchFamily="34" charset="0"/>
                <a:ea typeface="Helvetica" charset="0"/>
                <a:cs typeface="Arial" panose="020B0604020202020204" pitchFamily="34" charset="0"/>
              </a:rPr>
              <a:t>CH</a:t>
            </a:r>
            <a:r>
              <a:rPr lang="en-US" sz="3600" b="1" baseline="-25000" dirty="0">
                <a:latin typeface="Arial" panose="020B0604020202020204" pitchFamily="34" charset="0"/>
                <a:ea typeface="Helvetica" charset="0"/>
                <a:cs typeface="Arial" panose="020B0604020202020204" pitchFamily="34" charset="0"/>
              </a:rPr>
              <a:t>4</a:t>
            </a:r>
            <a:r>
              <a:rPr lang="en-US" sz="3600" b="1" i="0" dirty="0">
                <a:effectLst/>
                <a:latin typeface="Arial" panose="020B0604020202020204" pitchFamily="34" charset="0"/>
                <a:cs typeface="Arial" panose="020B0604020202020204" pitchFamily="34" charset="0"/>
              </a:rPr>
              <a:t> emissions across the reservoir?</a:t>
            </a:r>
            <a:endParaRPr lang="en-US" sz="3600" b="1" dirty="0">
              <a:latin typeface="Arial" panose="020B0604020202020204" pitchFamily="34" charset="0"/>
              <a:ea typeface="Arial" charset="0"/>
              <a:cs typeface="Arial" panose="020B0604020202020204" pitchFamily="34" charset="0"/>
            </a:endParaRPr>
          </a:p>
          <a:p>
            <a:pPr marL="742950" indent="-742950" algn="ctr">
              <a:lnSpc>
                <a:spcPct val="114000"/>
              </a:lnSpc>
              <a:buFont typeface="+mj-lt"/>
              <a:buAutoNum type="arabicPeriod"/>
            </a:pPr>
            <a:r>
              <a:rPr lang="en-US" sz="3600" b="1" dirty="0">
                <a:latin typeface="Arial" charset="0"/>
                <a:ea typeface="Arial" charset="0"/>
                <a:cs typeface="Arial" charset="0"/>
              </a:rPr>
              <a:t>How do net CH</a:t>
            </a:r>
            <a:r>
              <a:rPr lang="en-US" sz="3600" b="1" baseline="-25000" dirty="0">
                <a:latin typeface="Arial" charset="0"/>
                <a:ea typeface="Arial" charset="0"/>
                <a:cs typeface="Arial" charset="0"/>
              </a:rPr>
              <a:t>4</a:t>
            </a:r>
            <a:r>
              <a:rPr lang="en-US" sz="3600" b="1" dirty="0">
                <a:latin typeface="Arial" charset="0"/>
                <a:ea typeface="Arial" charset="0"/>
                <a:cs typeface="Arial" charset="0"/>
              </a:rPr>
              <a:t> and CO</a:t>
            </a:r>
            <a:r>
              <a:rPr lang="en-US" sz="3600" b="1" baseline="-25000" dirty="0">
                <a:latin typeface="Arial" charset="0"/>
                <a:ea typeface="Arial" charset="0"/>
                <a:cs typeface="Arial" charset="0"/>
              </a:rPr>
              <a:t>2</a:t>
            </a:r>
            <a:r>
              <a:rPr lang="en-US" sz="3600" b="1" dirty="0">
                <a:latin typeface="Arial" charset="0"/>
                <a:ea typeface="Arial" charset="0"/>
                <a:cs typeface="Arial" charset="0"/>
              </a:rPr>
              <a:t> emissions from the reservoir vary with depth?</a:t>
            </a:r>
          </a:p>
          <a:p>
            <a:pPr algn="ctr">
              <a:lnSpc>
                <a:spcPct val="114000"/>
              </a:lnSpc>
            </a:pPr>
            <a:endParaRPr lang="en-US" sz="1400" b="1" dirty="0">
              <a:latin typeface="Arial" charset="0"/>
              <a:ea typeface="Arial" charset="0"/>
              <a:cs typeface="Arial" charset="0"/>
            </a:endParaRPr>
          </a:p>
        </p:txBody>
      </p:sp>
      <p:sp>
        <p:nvSpPr>
          <p:cNvPr id="47" name="TextBox 46"/>
          <p:cNvSpPr txBox="1"/>
          <p:nvPr/>
        </p:nvSpPr>
        <p:spPr>
          <a:xfrm>
            <a:off x="1865368" y="19959306"/>
            <a:ext cx="4929688" cy="707886"/>
          </a:xfrm>
          <a:prstGeom prst="rect">
            <a:avLst/>
          </a:prstGeom>
          <a:noFill/>
        </p:spPr>
        <p:txBody>
          <a:bodyPr wrap="square" rtlCol="0">
            <a:spAutoFit/>
          </a:bodyPr>
          <a:lstStyle/>
          <a:p>
            <a:r>
              <a:rPr lang="en-US" sz="2000" dirty="0">
                <a:latin typeface="Arial" charset="0"/>
                <a:ea typeface="Arial" charset="0"/>
                <a:cs typeface="Arial" charset="0"/>
              </a:rPr>
              <a:t>Fig. 2 Dominant vegetation at ODR (</a:t>
            </a:r>
            <a:r>
              <a:rPr lang="en-US" sz="2000" i="1" dirty="0">
                <a:latin typeface="Arial" charset="0"/>
                <a:ea typeface="Arial" charset="0"/>
                <a:cs typeface="Arial" charset="0"/>
              </a:rPr>
              <a:t>Nymphaea </a:t>
            </a:r>
            <a:r>
              <a:rPr lang="en-US" sz="2000" dirty="0">
                <a:latin typeface="Arial" charset="0"/>
                <a:ea typeface="Arial" charset="0"/>
                <a:cs typeface="Arial" charset="0"/>
              </a:rPr>
              <a:t>odorata, American water lily)</a:t>
            </a:r>
            <a:endParaRPr lang="en-US" sz="2000" i="1" dirty="0">
              <a:latin typeface="Arial" charset="0"/>
              <a:ea typeface="Arial" charset="0"/>
              <a:cs typeface="Arial" charset="0"/>
            </a:endParaRPr>
          </a:p>
        </p:txBody>
      </p:sp>
      <p:sp>
        <p:nvSpPr>
          <p:cNvPr id="73" name="TextBox 72"/>
          <p:cNvSpPr txBox="1"/>
          <p:nvPr/>
        </p:nvSpPr>
        <p:spPr>
          <a:xfrm>
            <a:off x="18503073" y="4368229"/>
            <a:ext cx="2764587" cy="707886"/>
          </a:xfrm>
          <a:prstGeom prst="rect">
            <a:avLst/>
          </a:prstGeom>
          <a:noFill/>
        </p:spPr>
        <p:txBody>
          <a:bodyPr wrap="square" rtlCol="0">
            <a:spAutoFit/>
          </a:bodyPr>
          <a:lstStyle/>
          <a:p>
            <a:r>
              <a:rPr lang="en-US" sz="4000" b="1" dirty="0">
                <a:latin typeface="Arial" charset="0"/>
                <a:ea typeface="Arial" charset="0"/>
                <a:cs typeface="Arial" charset="0"/>
              </a:rPr>
              <a:t>Results: </a:t>
            </a:r>
          </a:p>
        </p:txBody>
      </p:sp>
      <p:sp>
        <p:nvSpPr>
          <p:cNvPr id="31" name="TextBox 30"/>
          <p:cNvSpPr txBox="1"/>
          <p:nvPr/>
        </p:nvSpPr>
        <p:spPr>
          <a:xfrm>
            <a:off x="12540622" y="31417419"/>
            <a:ext cx="5395668" cy="1015663"/>
          </a:xfrm>
          <a:prstGeom prst="rect">
            <a:avLst/>
          </a:prstGeom>
          <a:noFill/>
        </p:spPr>
        <p:txBody>
          <a:bodyPr wrap="square" rtlCol="0">
            <a:spAutoFit/>
          </a:bodyPr>
          <a:lstStyle/>
          <a:p>
            <a:r>
              <a:rPr lang="en-US" sz="2000" dirty="0">
                <a:latin typeface="Helvetica" charset="0"/>
                <a:ea typeface="Helvetica" charset="0"/>
                <a:cs typeface="Helvetica" charset="0"/>
              </a:rPr>
              <a:t>Fig. 3. Bubble trap before deployment (a). Floating static flux chamber (b). Bubble trap deployed at ODR (c).</a:t>
            </a:r>
          </a:p>
        </p:txBody>
      </p:sp>
      <p:sp>
        <p:nvSpPr>
          <p:cNvPr id="30" name="TextBox 29"/>
          <p:cNvSpPr txBox="1"/>
          <p:nvPr/>
        </p:nvSpPr>
        <p:spPr>
          <a:xfrm>
            <a:off x="18503073" y="31221475"/>
            <a:ext cx="16711238" cy="1200329"/>
          </a:xfrm>
          <a:prstGeom prst="rect">
            <a:avLst/>
          </a:prstGeom>
          <a:noFill/>
        </p:spPr>
        <p:txBody>
          <a:bodyPr wrap="square" rtlCol="0">
            <a:spAutoFit/>
          </a:bodyPr>
          <a:lstStyle/>
          <a:p>
            <a:r>
              <a:rPr lang="en-US" sz="1800" b="1" dirty="0">
                <a:latin typeface="Arial" charset="0"/>
                <a:ea typeface="Arial" charset="0"/>
                <a:cs typeface="Arial" charset="0"/>
              </a:rPr>
              <a:t>Acknowledgements:</a:t>
            </a:r>
            <a:endParaRPr lang="en-US" sz="1800" dirty="0">
              <a:latin typeface="Arial" charset="0"/>
              <a:ea typeface="Arial" charset="0"/>
              <a:cs typeface="Arial" charset="0"/>
            </a:endParaRPr>
          </a:p>
          <a:p>
            <a:r>
              <a:rPr lang="en-US" sz="1800" dirty="0">
                <a:latin typeface="Arial"/>
                <a:cs typeface="Arial"/>
              </a:rPr>
              <a:t>This work was supported by the Hamel Center for Undergraduate Research through the University of New Hampshire. Thank you to the UNH Trace Gas Biogeochemistry Laboratory for the use of their facilities. Special thanks to Dr. Michael Palace, Dr. Sophie Burke, and Mr. Franklin Sullivan for the drone imagery and QGIS assistance. Special thanks to Mr. Owen Price for his endless support. Thanks to Ms. Cynthia Bova for collecting additional samples.</a:t>
            </a:r>
            <a:endParaRPr lang="en-US" sz="1800" dirty="0"/>
          </a:p>
        </p:txBody>
      </p:sp>
      <p:sp>
        <p:nvSpPr>
          <p:cNvPr id="60" name="TextBox 59"/>
          <p:cNvSpPr txBox="1"/>
          <p:nvPr/>
        </p:nvSpPr>
        <p:spPr>
          <a:xfrm>
            <a:off x="18485762" y="25099063"/>
            <a:ext cx="24848044" cy="6029407"/>
          </a:xfrm>
          <a:prstGeom prst="rect">
            <a:avLst/>
          </a:prstGeom>
          <a:noFill/>
        </p:spPr>
        <p:txBody>
          <a:bodyPr wrap="square" rtlCol="0">
            <a:spAutoFit/>
          </a:bodyPr>
          <a:lstStyle/>
          <a:p>
            <a:pPr>
              <a:lnSpc>
                <a:spcPct val="114000"/>
              </a:lnSpc>
            </a:pPr>
            <a:r>
              <a:rPr lang="en-US" sz="3100" b="1" dirty="0">
                <a:latin typeface="Arial" charset="0"/>
                <a:ea typeface="Arial" charset="0"/>
                <a:cs typeface="Arial" charset="0"/>
              </a:rPr>
              <a:t>Conclusions:</a:t>
            </a:r>
          </a:p>
          <a:p>
            <a:pPr marL="571500" indent="-571500">
              <a:lnSpc>
                <a:spcPct val="114000"/>
              </a:lnSpc>
              <a:buFont typeface="Arial" charset="0"/>
              <a:buChar char="•"/>
            </a:pPr>
            <a:r>
              <a:rPr lang="en-US" sz="3100" dirty="0">
                <a:latin typeface="Arial" charset="0"/>
                <a:ea typeface="Arial" charset="0"/>
                <a:cs typeface="Arial" charset="0"/>
              </a:rPr>
              <a:t>Average net CH</a:t>
            </a:r>
            <a:r>
              <a:rPr lang="en-US" sz="3100" baseline="-25000" dirty="0">
                <a:latin typeface="Arial" charset="0"/>
                <a:ea typeface="Arial" charset="0"/>
                <a:cs typeface="Arial" charset="0"/>
              </a:rPr>
              <a:t>4</a:t>
            </a:r>
            <a:r>
              <a:rPr lang="en-US" sz="3100" dirty="0">
                <a:latin typeface="Arial" charset="0"/>
                <a:ea typeface="Arial" charset="0"/>
                <a:cs typeface="Arial" charset="0"/>
              </a:rPr>
              <a:t> emissions were strongly associated with depth, whereas average net CO</a:t>
            </a:r>
            <a:r>
              <a:rPr lang="en-US" sz="3100" baseline="-25000" dirty="0">
                <a:latin typeface="Arial" charset="0"/>
                <a:ea typeface="Arial" charset="0"/>
                <a:cs typeface="Arial" charset="0"/>
              </a:rPr>
              <a:t>2</a:t>
            </a:r>
            <a:r>
              <a:rPr lang="en-US" sz="3100" dirty="0">
                <a:latin typeface="Arial" charset="0"/>
                <a:ea typeface="Arial" charset="0"/>
                <a:cs typeface="Arial" charset="0"/>
              </a:rPr>
              <a:t> emissions </a:t>
            </a:r>
            <a:r>
              <a:rPr lang="en-US" sz="3100" dirty="0">
                <a:latin typeface="Arial" panose="020B0604020202020204" pitchFamily="34" charset="0"/>
                <a:cs typeface="Arial" panose="020B0604020202020204" pitchFamily="34" charset="0"/>
              </a:rPr>
              <a:t>were not (Fig. 4)</a:t>
            </a:r>
          </a:p>
          <a:p>
            <a:pPr marL="571500" indent="-571500">
              <a:lnSpc>
                <a:spcPct val="114000"/>
              </a:lnSpc>
              <a:buFont typeface="Arial" charset="0"/>
              <a:buChar char="•"/>
            </a:pPr>
            <a:r>
              <a:rPr lang="en-US" sz="3100" dirty="0">
                <a:latin typeface="Arial" panose="020B0604020202020204" pitchFamily="34" charset="0"/>
                <a:ea typeface="Arial" charset="0"/>
                <a:cs typeface="Arial" panose="020B0604020202020204" pitchFamily="34" charset="0"/>
              </a:rPr>
              <a:t>Ebullitive CH</a:t>
            </a:r>
            <a:r>
              <a:rPr lang="en-US" sz="3100" baseline="-25000" dirty="0">
                <a:latin typeface="Arial" panose="020B0604020202020204" pitchFamily="34" charset="0"/>
                <a:ea typeface="Arial" charset="0"/>
                <a:cs typeface="Arial" panose="020B0604020202020204" pitchFamily="34" charset="0"/>
              </a:rPr>
              <a:t>4</a:t>
            </a:r>
            <a:r>
              <a:rPr lang="en-US" sz="3100" dirty="0">
                <a:latin typeface="Arial" panose="020B0604020202020204" pitchFamily="34" charset="0"/>
                <a:ea typeface="Arial" charset="0"/>
                <a:cs typeface="Arial" panose="020B0604020202020204" pitchFamily="34" charset="0"/>
              </a:rPr>
              <a:t> emissions varied</a:t>
            </a:r>
            <a:r>
              <a:rPr lang="en-US" sz="3100" dirty="0">
                <a:latin typeface="Arial" charset="0"/>
                <a:ea typeface="Arial" charset="0"/>
                <a:cs typeface="Arial" charset="0"/>
              </a:rPr>
              <a:t> with depth, and when scaled, the ebullitive CH</a:t>
            </a:r>
            <a:r>
              <a:rPr lang="en-US" sz="3100" baseline="-25000" dirty="0">
                <a:latin typeface="Arial" charset="0"/>
                <a:ea typeface="Arial" charset="0"/>
                <a:cs typeface="Arial" charset="0"/>
              </a:rPr>
              <a:t>4</a:t>
            </a:r>
            <a:r>
              <a:rPr lang="en-US" sz="3100" dirty="0">
                <a:latin typeface="Arial" charset="0"/>
                <a:ea typeface="Arial" charset="0"/>
                <a:cs typeface="Arial" charset="0"/>
              </a:rPr>
              <a:t> budget for the reservoir was 1.0 kg d</a:t>
            </a:r>
            <a:r>
              <a:rPr lang="en-US" sz="3100" baseline="30000" dirty="0">
                <a:latin typeface="Arial" charset="0"/>
                <a:ea typeface="Arial" charset="0"/>
                <a:cs typeface="Arial" charset="0"/>
              </a:rPr>
              <a:t>-1</a:t>
            </a:r>
            <a:r>
              <a:rPr lang="en-US" sz="3100" dirty="0">
                <a:latin typeface="Arial" charset="0"/>
                <a:ea typeface="Arial" charset="0"/>
                <a:cs typeface="Arial" charset="0"/>
              </a:rPr>
              <a:t> (Fig. 5, 6b)</a:t>
            </a:r>
          </a:p>
          <a:p>
            <a:pPr marL="571500" indent="-571500">
              <a:lnSpc>
                <a:spcPct val="114000"/>
              </a:lnSpc>
              <a:buFont typeface="Arial" charset="0"/>
              <a:buChar char="•"/>
            </a:pPr>
            <a:r>
              <a:rPr lang="en-US" sz="3100" dirty="0">
                <a:latin typeface="Arial" charset="0"/>
                <a:ea typeface="Arial" charset="0"/>
                <a:cs typeface="Arial" charset="0"/>
              </a:rPr>
              <a:t>Differences in CH</a:t>
            </a:r>
            <a:r>
              <a:rPr lang="en-US" sz="3100" baseline="-25000" dirty="0">
                <a:latin typeface="Arial" charset="0"/>
                <a:ea typeface="Arial" charset="0"/>
                <a:cs typeface="Arial" charset="0"/>
              </a:rPr>
              <a:t>4</a:t>
            </a:r>
            <a:r>
              <a:rPr lang="en-US" sz="3100" dirty="0">
                <a:latin typeface="Arial" charset="0"/>
                <a:ea typeface="Arial" charset="0"/>
                <a:cs typeface="Arial" charset="0"/>
              </a:rPr>
              <a:t> and CO</a:t>
            </a:r>
            <a:r>
              <a:rPr lang="en-US" sz="3100" baseline="-25000" dirty="0">
                <a:latin typeface="Arial" charset="0"/>
                <a:ea typeface="Arial" charset="0"/>
                <a:cs typeface="Arial" charset="0"/>
              </a:rPr>
              <a:t>2</a:t>
            </a:r>
            <a:r>
              <a:rPr lang="en-US" sz="3100" dirty="0">
                <a:latin typeface="Arial" charset="0"/>
                <a:ea typeface="Arial" charset="0"/>
                <a:cs typeface="Arial" charset="0"/>
              </a:rPr>
              <a:t> fluxes between shallow, middle, and deep sites may also be impacted by differences in vegetation cover (Table. 1, Fig. 7), as emergent and floating aquatic vegetation can impact carbon inputs, microbial activity, and gas transport in freshwater ecosystems</a:t>
            </a:r>
          </a:p>
          <a:p>
            <a:pPr marL="571500" indent="-571500">
              <a:lnSpc>
                <a:spcPct val="114000"/>
              </a:lnSpc>
              <a:buFont typeface="Arial" charset="0"/>
              <a:buChar char="•"/>
            </a:pPr>
            <a:r>
              <a:rPr lang="en-US" sz="3100" dirty="0">
                <a:latin typeface="Arial" charset="0"/>
                <a:ea typeface="Arial" charset="0"/>
                <a:cs typeface="Arial" charset="0"/>
              </a:rPr>
              <a:t>Random forest classification found that lily pad percent cover decreased as depth increased, which could be tied to decreasing CH</a:t>
            </a:r>
            <a:r>
              <a:rPr lang="en-US" sz="3100" baseline="-25000" dirty="0">
                <a:latin typeface="Arial" charset="0"/>
                <a:ea typeface="Arial" charset="0"/>
                <a:cs typeface="Arial" charset="0"/>
              </a:rPr>
              <a:t>4</a:t>
            </a:r>
            <a:r>
              <a:rPr lang="en-US" sz="3100" dirty="0">
                <a:latin typeface="Arial" charset="0"/>
                <a:ea typeface="Arial" charset="0"/>
                <a:cs typeface="Arial" charset="0"/>
              </a:rPr>
              <a:t> emissions with increasing water depth (Fig. 4a)</a:t>
            </a:r>
          </a:p>
          <a:p>
            <a:pPr marL="571500" indent="-571500">
              <a:lnSpc>
                <a:spcPct val="114000"/>
              </a:lnSpc>
              <a:buFont typeface="Arial" charset="0"/>
              <a:buChar char="•"/>
            </a:pPr>
            <a:r>
              <a:rPr lang="en-US" sz="3100" dirty="0">
                <a:latin typeface="Arial" charset="0"/>
                <a:ea typeface="Arial" charset="0"/>
                <a:cs typeface="Arial" charset="0"/>
              </a:rPr>
              <a:t>As the climate continues to warm, temperatures will increase and lead to further primary productivity and nutrient availability, which will contribute to increased CH</a:t>
            </a:r>
            <a:r>
              <a:rPr lang="en-US" sz="3100" baseline="-25000" dirty="0">
                <a:latin typeface="Arial" charset="0"/>
                <a:ea typeface="Arial" charset="0"/>
                <a:cs typeface="Arial" charset="0"/>
              </a:rPr>
              <a:t>4</a:t>
            </a:r>
            <a:r>
              <a:rPr lang="en-US" sz="3100" dirty="0">
                <a:latin typeface="Arial" charset="0"/>
                <a:ea typeface="Arial" charset="0"/>
                <a:cs typeface="Arial" charset="0"/>
              </a:rPr>
              <a:t> and CO</a:t>
            </a:r>
            <a:r>
              <a:rPr lang="en-US" sz="3100" baseline="-25000" dirty="0">
                <a:latin typeface="Arial" charset="0"/>
                <a:ea typeface="Arial" charset="0"/>
                <a:cs typeface="Arial" charset="0"/>
              </a:rPr>
              <a:t>2</a:t>
            </a:r>
            <a:r>
              <a:rPr lang="en-US" sz="3100" dirty="0">
                <a:latin typeface="Arial" charset="0"/>
                <a:ea typeface="Arial" charset="0"/>
                <a:cs typeface="Arial" charset="0"/>
              </a:rPr>
              <a:t> emissions</a:t>
            </a:r>
          </a:p>
          <a:p>
            <a:pPr marL="571500" indent="-571500">
              <a:lnSpc>
                <a:spcPct val="114000"/>
              </a:lnSpc>
              <a:buFont typeface="Arial" charset="0"/>
              <a:buChar char="•"/>
            </a:pPr>
            <a:r>
              <a:rPr lang="en-US" sz="3100" dirty="0">
                <a:latin typeface="Arial" charset="0"/>
                <a:ea typeface="Arial" charset="0"/>
                <a:cs typeface="Arial" charset="0"/>
              </a:rPr>
              <a:t>Future studies can be done to determine seasonal changes in CH</a:t>
            </a:r>
            <a:r>
              <a:rPr lang="en-US" sz="3100" baseline="-25000" dirty="0">
                <a:latin typeface="Arial" charset="0"/>
                <a:ea typeface="Arial" charset="0"/>
                <a:cs typeface="Arial" charset="0"/>
              </a:rPr>
              <a:t>4</a:t>
            </a:r>
            <a:r>
              <a:rPr lang="en-US" sz="3100" dirty="0">
                <a:latin typeface="Arial" charset="0"/>
                <a:ea typeface="Arial" charset="0"/>
                <a:cs typeface="Arial" charset="0"/>
              </a:rPr>
              <a:t> and CO</a:t>
            </a:r>
            <a:r>
              <a:rPr lang="en-US" sz="3100" baseline="-25000" dirty="0">
                <a:latin typeface="Arial" charset="0"/>
                <a:ea typeface="Arial" charset="0"/>
                <a:cs typeface="Arial" charset="0"/>
              </a:rPr>
              <a:t>2</a:t>
            </a:r>
            <a:r>
              <a:rPr lang="en-US" sz="3100" dirty="0">
                <a:latin typeface="Arial" charset="0"/>
                <a:ea typeface="Arial" charset="0"/>
                <a:cs typeface="Arial" charset="0"/>
              </a:rPr>
              <a:t> emissions from ODR</a:t>
            </a:r>
          </a:p>
        </p:txBody>
      </p:sp>
      <p:pic>
        <p:nvPicPr>
          <p:cNvPr id="157" name="Picture 156">
            <a:extLst>
              <a:ext uri="{FF2B5EF4-FFF2-40B4-BE49-F238E27FC236}">
                <a16:creationId xmlns:a16="http://schemas.microsoft.com/office/drawing/2014/main" id="{9AB406D3-93BF-477B-9E8E-12D8C8577B7B}"/>
              </a:ext>
            </a:extLst>
          </p:cNvPr>
          <p:cNvPicPr>
            <a:picLocks noChangeAspect="1"/>
          </p:cNvPicPr>
          <p:nvPr/>
        </p:nvPicPr>
        <p:blipFill rotWithShape="1">
          <a:blip r:embed="rId4"/>
          <a:srcRect r="78225"/>
          <a:stretch/>
        </p:blipFill>
        <p:spPr>
          <a:xfrm>
            <a:off x="1211460" y="1804315"/>
            <a:ext cx="1507467" cy="1828800"/>
          </a:xfrm>
          <a:prstGeom prst="rect">
            <a:avLst/>
          </a:prstGeom>
        </p:spPr>
      </p:pic>
      <p:pic>
        <p:nvPicPr>
          <p:cNvPr id="11" name="Picture 10">
            <a:extLst>
              <a:ext uri="{FF2B5EF4-FFF2-40B4-BE49-F238E27FC236}">
                <a16:creationId xmlns:a16="http://schemas.microsoft.com/office/drawing/2014/main" id="{9F917DA2-5A67-4B76-8D07-16E4382E1288}"/>
              </a:ext>
            </a:extLst>
          </p:cNvPr>
          <p:cNvPicPr>
            <a:picLocks noChangeAspect="1"/>
          </p:cNvPicPr>
          <p:nvPr/>
        </p:nvPicPr>
        <p:blipFill>
          <a:blip r:embed="rId5"/>
          <a:stretch>
            <a:fillRect/>
          </a:stretch>
        </p:blipFill>
        <p:spPr>
          <a:xfrm>
            <a:off x="363907" y="4649896"/>
            <a:ext cx="7932610" cy="9893679"/>
          </a:xfrm>
          <a:prstGeom prst="rect">
            <a:avLst/>
          </a:prstGeom>
        </p:spPr>
      </p:pic>
      <p:grpSp>
        <p:nvGrpSpPr>
          <p:cNvPr id="9" name="Group 8">
            <a:extLst>
              <a:ext uri="{FF2B5EF4-FFF2-40B4-BE49-F238E27FC236}">
                <a16:creationId xmlns:a16="http://schemas.microsoft.com/office/drawing/2014/main" id="{C33E93AE-5B98-4FA9-9AF8-0F173BC93E94}"/>
              </a:ext>
            </a:extLst>
          </p:cNvPr>
          <p:cNvGrpSpPr/>
          <p:nvPr/>
        </p:nvGrpSpPr>
        <p:grpSpPr>
          <a:xfrm>
            <a:off x="475205" y="10527390"/>
            <a:ext cx="2266293" cy="3971309"/>
            <a:chOff x="665522" y="7168661"/>
            <a:chExt cx="2454711" cy="4301480"/>
          </a:xfrm>
        </p:grpSpPr>
        <p:pic>
          <p:nvPicPr>
            <p:cNvPr id="1026" name="Picture 2" descr="ew Hampshire physical map"/>
            <p:cNvPicPr>
              <a:picLocks noChangeAspect="1" noChangeArrowheads="1"/>
            </p:cNvPicPr>
            <p:nvPr/>
          </p:nvPicPr>
          <p:blipFill>
            <a:blip r:embed="rId6">
              <a:alphaModFix amt="90000"/>
              <a:extLst>
                <a:ext uri="{28A0092B-C50C-407E-A947-70E740481C1C}">
                  <a14:useLocalDpi xmlns:a14="http://schemas.microsoft.com/office/drawing/2010/main" val="0"/>
                </a:ext>
              </a:extLst>
            </a:blip>
            <a:srcRect/>
            <a:stretch>
              <a:fillRect/>
            </a:stretch>
          </p:blipFill>
          <p:spPr bwMode="auto">
            <a:xfrm>
              <a:off x="665522" y="7168661"/>
              <a:ext cx="2454711" cy="4301480"/>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2532855" y="10156466"/>
              <a:ext cx="317494" cy="317494"/>
            </a:xfrm>
            <a:prstGeom prst="star5">
              <a:avLst/>
            </a:prstGeom>
            <a:solidFill>
              <a:srgbClr val="F7E8C4"/>
            </a:solidFill>
            <a:ln>
              <a:solidFill>
                <a:srgbClr val="D8B3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3934984" y="4671743"/>
            <a:ext cx="4361534" cy="2123658"/>
          </a:xfrm>
          <a:prstGeom prst="rect">
            <a:avLst/>
          </a:prstGeom>
          <a:noFill/>
        </p:spPr>
        <p:txBody>
          <a:bodyPr wrap="square" rtlCol="0">
            <a:spAutoFit/>
          </a:bodyPr>
          <a:lstStyle/>
          <a:p>
            <a:r>
              <a:rPr lang="en-US" sz="2200" dirty="0">
                <a:latin typeface="Arial" charset="0"/>
                <a:ea typeface="Arial" charset="0"/>
                <a:cs typeface="Arial" charset="0"/>
              </a:rPr>
              <a:t>Fig. 1. Aerial image of ODR taken on July 8</a:t>
            </a:r>
            <a:r>
              <a:rPr lang="en-US" sz="2200" baseline="30000" dirty="0">
                <a:latin typeface="Arial" charset="0"/>
                <a:ea typeface="Arial" charset="0"/>
                <a:cs typeface="Arial" charset="0"/>
              </a:rPr>
              <a:t>th</a:t>
            </a:r>
            <a:r>
              <a:rPr lang="en-US" sz="2200" dirty="0">
                <a:latin typeface="Arial" charset="0"/>
                <a:ea typeface="Arial" charset="0"/>
                <a:cs typeface="Arial" charset="0"/>
              </a:rPr>
              <a:t> using UAS. </a:t>
            </a:r>
            <a:r>
              <a:rPr lang="en-US" sz="2200" i="1" dirty="0">
                <a:latin typeface="Arial" charset="0"/>
                <a:ea typeface="Arial" charset="0"/>
                <a:cs typeface="Arial" charset="0"/>
              </a:rPr>
              <a:t>Image courtesy of Michael Palace and Franklin Sullivan (palace@guero.sr.unh.edu) and geology.com.</a:t>
            </a:r>
            <a:endParaRPr lang="en-US" sz="2200" dirty="0">
              <a:latin typeface="Arial" charset="0"/>
              <a:ea typeface="Arial" charset="0"/>
              <a:cs typeface="Arial" charset="0"/>
            </a:endParaRPr>
          </a:p>
        </p:txBody>
      </p:sp>
      <p:pic>
        <p:nvPicPr>
          <p:cNvPr id="14" name="Picture 13">
            <a:extLst>
              <a:ext uri="{FF2B5EF4-FFF2-40B4-BE49-F238E27FC236}">
                <a16:creationId xmlns:a16="http://schemas.microsoft.com/office/drawing/2014/main" id="{1FBD7D9D-8C37-4AD6-A8F6-830A6B4EB629}"/>
              </a:ext>
            </a:extLst>
          </p:cNvPr>
          <p:cNvPicPr>
            <a:picLocks noChangeAspect="1"/>
          </p:cNvPicPr>
          <p:nvPr/>
        </p:nvPicPr>
        <p:blipFill rotWithShape="1">
          <a:blip r:embed="rId7"/>
          <a:srcRect b="18382"/>
          <a:stretch/>
        </p:blipFill>
        <p:spPr>
          <a:xfrm>
            <a:off x="363907" y="14962250"/>
            <a:ext cx="7932611" cy="4855850"/>
          </a:xfrm>
          <a:prstGeom prst="rect">
            <a:avLst/>
          </a:prstGeom>
        </p:spPr>
      </p:pic>
      <p:pic>
        <p:nvPicPr>
          <p:cNvPr id="12" name="Picture 11">
            <a:extLst>
              <a:ext uri="{FF2B5EF4-FFF2-40B4-BE49-F238E27FC236}">
                <a16:creationId xmlns:a16="http://schemas.microsoft.com/office/drawing/2014/main" id="{7537266A-FFAF-4BF6-84BC-921EFE1859FA}"/>
              </a:ext>
            </a:extLst>
          </p:cNvPr>
          <p:cNvPicPr>
            <a:picLocks noChangeAspect="1"/>
          </p:cNvPicPr>
          <p:nvPr/>
        </p:nvPicPr>
        <p:blipFill>
          <a:blip r:embed="rId8"/>
          <a:stretch>
            <a:fillRect/>
          </a:stretch>
        </p:blipFill>
        <p:spPr>
          <a:xfrm rot="5400000">
            <a:off x="11801130" y="22272824"/>
            <a:ext cx="3739875" cy="2804907"/>
          </a:xfrm>
          <a:prstGeom prst="rect">
            <a:avLst/>
          </a:prstGeom>
        </p:spPr>
      </p:pic>
      <p:pic>
        <p:nvPicPr>
          <p:cNvPr id="16" name="Picture 15">
            <a:extLst>
              <a:ext uri="{FF2B5EF4-FFF2-40B4-BE49-F238E27FC236}">
                <a16:creationId xmlns:a16="http://schemas.microsoft.com/office/drawing/2014/main" id="{2E276DB5-EF30-4595-9317-746FB9692E9A}"/>
              </a:ext>
            </a:extLst>
          </p:cNvPr>
          <p:cNvPicPr>
            <a:picLocks noChangeAspect="1"/>
          </p:cNvPicPr>
          <p:nvPr/>
        </p:nvPicPr>
        <p:blipFill>
          <a:blip r:embed="rId9"/>
          <a:stretch>
            <a:fillRect/>
          </a:stretch>
        </p:blipFill>
        <p:spPr>
          <a:xfrm rot="5400000">
            <a:off x="12481739" y="26410241"/>
            <a:ext cx="5563135" cy="4172351"/>
          </a:xfrm>
          <a:prstGeom prst="rect">
            <a:avLst/>
          </a:prstGeom>
        </p:spPr>
      </p:pic>
      <p:pic>
        <p:nvPicPr>
          <p:cNvPr id="41" name="Picture 40">
            <a:extLst>
              <a:ext uri="{FF2B5EF4-FFF2-40B4-BE49-F238E27FC236}">
                <a16:creationId xmlns:a16="http://schemas.microsoft.com/office/drawing/2014/main" id="{40C1A8BE-D3D4-42AD-AFFC-2E9D36D58B03}"/>
              </a:ext>
            </a:extLst>
          </p:cNvPr>
          <p:cNvPicPr>
            <a:picLocks noChangeAspect="1"/>
          </p:cNvPicPr>
          <p:nvPr/>
        </p:nvPicPr>
        <p:blipFill>
          <a:blip r:embed="rId10"/>
          <a:stretch>
            <a:fillRect/>
          </a:stretch>
        </p:blipFill>
        <p:spPr>
          <a:xfrm rot="5400000">
            <a:off x="14766970" y="22273923"/>
            <a:ext cx="3748667" cy="2811501"/>
          </a:xfrm>
          <a:prstGeom prst="rect">
            <a:avLst/>
          </a:prstGeom>
        </p:spPr>
      </p:pic>
      <p:sp>
        <p:nvSpPr>
          <p:cNvPr id="8" name="TextBox 7"/>
          <p:cNvSpPr txBox="1"/>
          <p:nvPr/>
        </p:nvSpPr>
        <p:spPr>
          <a:xfrm>
            <a:off x="12178888" y="24861395"/>
            <a:ext cx="636607" cy="399218"/>
          </a:xfrm>
          <a:prstGeom prst="rect">
            <a:avLst/>
          </a:prstGeom>
          <a:noFill/>
        </p:spPr>
        <p:txBody>
          <a:bodyPr wrap="square" rtlCol="0">
            <a:spAutoFit/>
          </a:bodyPr>
          <a:lstStyle/>
          <a:p>
            <a:pPr algn="ctr"/>
            <a:r>
              <a:rPr lang="en-US" sz="2000" b="1" dirty="0">
                <a:solidFill>
                  <a:schemeClr val="bg1"/>
                </a:solidFill>
                <a:latin typeface="Arial" charset="0"/>
                <a:ea typeface="Arial" charset="0"/>
                <a:cs typeface="Arial" charset="0"/>
              </a:rPr>
              <a:t>(a)</a:t>
            </a:r>
          </a:p>
        </p:txBody>
      </p:sp>
      <p:sp>
        <p:nvSpPr>
          <p:cNvPr id="158" name="TextBox 157">
            <a:extLst>
              <a:ext uri="{FF2B5EF4-FFF2-40B4-BE49-F238E27FC236}">
                <a16:creationId xmlns:a16="http://schemas.microsoft.com/office/drawing/2014/main" id="{041F0B6B-A7E0-4737-90AA-95AC40D3E2D2}"/>
              </a:ext>
            </a:extLst>
          </p:cNvPr>
          <p:cNvSpPr txBox="1"/>
          <p:nvPr/>
        </p:nvSpPr>
        <p:spPr>
          <a:xfrm>
            <a:off x="17507356" y="24870544"/>
            <a:ext cx="636607" cy="399218"/>
          </a:xfrm>
          <a:prstGeom prst="rect">
            <a:avLst/>
          </a:prstGeom>
          <a:noFill/>
        </p:spPr>
        <p:txBody>
          <a:bodyPr wrap="square" rtlCol="0">
            <a:spAutoFit/>
          </a:bodyPr>
          <a:lstStyle/>
          <a:p>
            <a:pPr algn="ctr"/>
            <a:r>
              <a:rPr lang="en-US" sz="2000" b="1" dirty="0">
                <a:solidFill>
                  <a:schemeClr val="bg1"/>
                </a:solidFill>
                <a:latin typeface="Arial" charset="0"/>
                <a:ea typeface="Arial" charset="0"/>
                <a:cs typeface="Arial" charset="0"/>
              </a:rPr>
              <a:t>(b)</a:t>
            </a:r>
          </a:p>
        </p:txBody>
      </p:sp>
      <p:sp>
        <p:nvSpPr>
          <p:cNvPr id="146" name="TextBox 145"/>
          <p:cNvSpPr txBox="1"/>
          <p:nvPr/>
        </p:nvSpPr>
        <p:spPr>
          <a:xfrm>
            <a:off x="13073184" y="25590241"/>
            <a:ext cx="636607" cy="400110"/>
          </a:xfrm>
          <a:prstGeom prst="rect">
            <a:avLst/>
          </a:prstGeom>
          <a:noFill/>
        </p:spPr>
        <p:txBody>
          <a:bodyPr wrap="square" rtlCol="0">
            <a:spAutoFit/>
          </a:bodyPr>
          <a:lstStyle/>
          <a:p>
            <a:pPr algn="ctr"/>
            <a:r>
              <a:rPr lang="en-US" sz="2000" b="1" dirty="0">
                <a:solidFill>
                  <a:schemeClr val="bg1"/>
                </a:solidFill>
                <a:latin typeface="Arial" charset="0"/>
                <a:ea typeface="Arial" charset="0"/>
                <a:cs typeface="Arial" charset="0"/>
              </a:rPr>
              <a:t>(c)</a:t>
            </a:r>
          </a:p>
        </p:txBody>
      </p:sp>
      <p:sp>
        <p:nvSpPr>
          <p:cNvPr id="48" name="TextBox 47">
            <a:extLst>
              <a:ext uri="{FF2B5EF4-FFF2-40B4-BE49-F238E27FC236}">
                <a16:creationId xmlns:a16="http://schemas.microsoft.com/office/drawing/2014/main" id="{643BD757-56B9-4B1E-90D6-77477F6FB427}"/>
              </a:ext>
            </a:extLst>
          </p:cNvPr>
          <p:cNvSpPr txBox="1"/>
          <p:nvPr/>
        </p:nvSpPr>
        <p:spPr>
          <a:xfrm>
            <a:off x="35214311" y="31193265"/>
            <a:ext cx="8617077" cy="1661993"/>
          </a:xfrm>
          <a:prstGeom prst="rect">
            <a:avLst/>
          </a:prstGeom>
          <a:noFill/>
        </p:spPr>
        <p:txBody>
          <a:bodyPr wrap="square" rtlCol="0">
            <a:spAutoFit/>
          </a:bodyPr>
          <a:lstStyle/>
          <a:p>
            <a:r>
              <a:rPr lang="en-US" sz="1700" b="1" dirty="0">
                <a:latin typeface="Arial" panose="020B0604020202020204" pitchFamily="34" charset="0"/>
                <a:ea typeface="Helvetica" charset="0"/>
                <a:cs typeface="Arial" panose="020B0604020202020204" pitchFamily="34" charset="0"/>
              </a:rPr>
              <a:t>References:</a:t>
            </a:r>
            <a:endParaRPr lang="en-US" sz="1700" dirty="0">
              <a:latin typeface="Arial" panose="020B0604020202020204" pitchFamily="34" charset="0"/>
              <a:ea typeface="Helvetica" charset="0"/>
              <a:cs typeface="Arial" panose="020B0604020202020204" pitchFamily="34" charset="0"/>
            </a:endParaRPr>
          </a:p>
          <a:p>
            <a:r>
              <a:rPr lang="en-US" sz="1700" baseline="30000" dirty="0">
                <a:latin typeface="Arial" panose="020B0604020202020204" pitchFamily="34" charset="0"/>
                <a:cs typeface="Arial" panose="020B0604020202020204" pitchFamily="34" charset="0"/>
              </a:rPr>
              <a:t>1</a:t>
            </a:r>
            <a:r>
              <a:rPr lang="en-US" sz="1700" dirty="0">
                <a:latin typeface="Arial" panose="020B0604020202020204" pitchFamily="34" charset="0"/>
                <a:ea typeface="Helvetica" charset="0"/>
                <a:cs typeface="Arial" panose="020B0604020202020204" pitchFamily="34" charset="0"/>
              </a:rPr>
              <a:t>Bastviken et al. (2011), Science.; </a:t>
            </a:r>
            <a:r>
              <a:rPr lang="en-US" sz="1700" baseline="30000" dirty="0">
                <a:latin typeface="Arial" panose="020B0604020202020204" pitchFamily="34" charset="0"/>
                <a:cs typeface="Arial" panose="020B0604020202020204" pitchFamily="34" charset="0"/>
              </a:rPr>
              <a:t>2</a:t>
            </a:r>
            <a:r>
              <a:rPr lang="en-US" sz="1700" dirty="0">
                <a:latin typeface="Arial" panose="020B0604020202020204" pitchFamily="34" charset="0"/>
                <a:ea typeface="Helvetica" charset="0"/>
                <a:cs typeface="Arial" panose="020B0604020202020204" pitchFamily="34" charset="0"/>
              </a:rPr>
              <a:t>Raymond et al. (2013), Nature.; </a:t>
            </a:r>
            <a:r>
              <a:rPr lang="en-US" sz="1700" baseline="30000" dirty="0">
                <a:latin typeface="Arial" panose="020B0604020202020204" pitchFamily="34" charset="0"/>
                <a:cs typeface="Arial" panose="020B0604020202020204" pitchFamily="34" charset="0"/>
              </a:rPr>
              <a:t>3</a:t>
            </a:r>
            <a:r>
              <a:rPr lang="en-US" sz="1700" dirty="0">
                <a:latin typeface="Arial" panose="020B0604020202020204" pitchFamily="34" charset="0"/>
                <a:ea typeface="Helvetica" charset="0"/>
                <a:cs typeface="Arial" panose="020B0604020202020204" pitchFamily="34" charset="0"/>
              </a:rPr>
              <a:t>Audet et al. (2017), Freshwater Biology.; </a:t>
            </a:r>
            <a:r>
              <a:rPr lang="en-US" sz="1700" baseline="30000" dirty="0">
                <a:latin typeface="Arial" panose="020B0604020202020204" pitchFamily="34" charset="0"/>
                <a:cs typeface="Arial" panose="020B0604020202020204" pitchFamily="34" charset="0"/>
              </a:rPr>
              <a:t>4</a:t>
            </a:r>
            <a:r>
              <a:rPr lang="en-US" sz="1700" dirty="0">
                <a:latin typeface="Arial" panose="020B0604020202020204" pitchFamily="34" charset="0"/>
                <a:ea typeface="Helvetica" charset="0"/>
                <a:cs typeface="Arial" panose="020B0604020202020204" pitchFamily="34" charset="0"/>
              </a:rPr>
              <a:t>Marotta et al. (2014), Nature Climate Change.; </a:t>
            </a:r>
            <a:r>
              <a:rPr lang="en-US" sz="1700" baseline="30000" dirty="0">
                <a:latin typeface="Arial" panose="020B0604020202020204" pitchFamily="34" charset="0"/>
                <a:cs typeface="Arial" panose="020B0604020202020204" pitchFamily="34" charset="0"/>
              </a:rPr>
              <a:t>5</a:t>
            </a:r>
            <a:r>
              <a:rPr lang="en-US" sz="1700" dirty="0">
                <a:latin typeface="Arial" panose="020B0604020202020204" pitchFamily="34" charset="0"/>
                <a:ea typeface="Helvetica" charset="0"/>
                <a:cs typeface="Arial" panose="020B0604020202020204" pitchFamily="34" charset="0"/>
              </a:rPr>
              <a:t>Beaulieu et al. (2019), Nature Communications.; </a:t>
            </a:r>
            <a:r>
              <a:rPr lang="en-US" sz="1700" baseline="30000" dirty="0">
                <a:latin typeface="Arial" panose="020B0604020202020204" pitchFamily="34" charset="0"/>
                <a:ea typeface="Helvetica" charset="0"/>
                <a:cs typeface="Arial" panose="020B0604020202020204" pitchFamily="34" charset="0"/>
              </a:rPr>
              <a:t>6</a:t>
            </a:r>
            <a:r>
              <a:rPr lang="en-US" sz="1700" dirty="0">
                <a:latin typeface="Arial" panose="020B0604020202020204" pitchFamily="34" charset="0"/>
                <a:ea typeface="Helvetica" charset="0"/>
                <a:cs typeface="Arial" panose="020B0604020202020204" pitchFamily="34" charset="0"/>
              </a:rPr>
              <a:t>Wik et al. (2013), Journal of Geophysical Research.; </a:t>
            </a:r>
            <a:r>
              <a:rPr lang="en-US" sz="1700" baseline="30000" dirty="0">
                <a:latin typeface="Arial" panose="020B0604020202020204" pitchFamily="34" charset="0"/>
                <a:cs typeface="Arial" panose="020B0604020202020204" pitchFamily="34" charset="0"/>
              </a:rPr>
              <a:t>7</a:t>
            </a:r>
            <a:r>
              <a:rPr lang="en-US" sz="1700" dirty="0">
                <a:latin typeface="Arial" panose="020B0604020202020204" pitchFamily="34" charset="0"/>
                <a:ea typeface="Helvetica" charset="0"/>
                <a:cs typeface="Arial" panose="020B0604020202020204" pitchFamily="34" charset="0"/>
              </a:rPr>
              <a:t>Blanchette and Haney (2002), Center for Freshwater Biology. </a:t>
            </a:r>
            <a:r>
              <a:rPr lang="en-US" sz="1700" baseline="30000" dirty="0">
                <a:latin typeface="Arial" panose="020B0604020202020204" pitchFamily="34" charset="0"/>
                <a:ea typeface="Helvetica" charset="0"/>
                <a:cs typeface="Arial" panose="020B0604020202020204" pitchFamily="34" charset="0"/>
              </a:rPr>
              <a:t>8</a:t>
            </a:r>
            <a:r>
              <a:rPr lang="en-US" sz="1700" dirty="0">
                <a:latin typeface="Arial" panose="020B0604020202020204" pitchFamily="34" charset="0"/>
                <a:ea typeface="Helvetica" charset="0"/>
                <a:cs typeface="Arial" panose="020B0604020202020204" pitchFamily="34" charset="0"/>
              </a:rPr>
              <a:t>”Durham Reservoir Depth Map,” &lt;https://usa.fishermap.org/depth-map/durham-reservoir-nh/#top-content&gt;.</a:t>
            </a:r>
          </a:p>
        </p:txBody>
      </p:sp>
      <p:grpSp>
        <p:nvGrpSpPr>
          <p:cNvPr id="77" name="Group 76">
            <a:extLst>
              <a:ext uri="{FF2B5EF4-FFF2-40B4-BE49-F238E27FC236}">
                <a16:creationId xmlns:a16="http://schemas.microsoft.com/office/drawing/2014/main" id="{ACF10543-AF95-4777-A4F8-F8D90B414B4A}"/>
              </a:ext>
            </a:extLst>
          </p:cNvPr>
          <p:cNvGrpSpPr/>
          <p:nvPr/>
        </p:nvGrpSpPr>
        <p:grpSpPr>
          <a:xfrm>
            <a:off x="18503073" y="5107005"/>
            <a:ext cx="14234853" cy="7162028"/>
            <a:chOff x="18503073" y="5347645"/>
            <a:chExt cx="14234853" cy="7162028"/>
          </a:xfrm>
        </p:grpSpPr>
        <p:pic>
          <p:nvPicPr>
            <p:cNvPr id="10" name="Picture 9">
              <a:extLst>
                <a:ext uri="{FF2B5EF4-FFF2-40B4-BE49-F238E27FC236}">
                  <a16:creationId xmlns:a16="http://schemas.microsoft.com/office/drawing/2014/main" id="{F08E8823-6CCE-43C5-8E72-6EFC081DA177}"/>
                </a:ext>
              </a:extLst>
            </p:cNvPr>
            <p:cNvPicPr>
              <a:picLocks noChangeAspect="1"/>
            </p:cNvPicPr>
            <p:nvPr/>
          </p:nvPicPr>
          <p:blipFill>
            <a:blip r:embed="rId11"/>
            <a:stretch>
              <a:fillRect/>
            </a:stretch>
          </p:blipFill>
          <p:spPr>
            <a:xfrm>
              <a:off x="18519315" y="5347645"/>
              <a:ext cx="7117389" cy="7110127"/>
            </a:xfrm>
            <a:prstGeom prst="rect">
              <a:avLst/>
            </a:prstGeom>
            <a:ln>
              <a:noFill/>
            </a:ln>
          </p:spPr>
        </p:pic>
        <p:pic>
          <p:nvPicPr>
            <p:cNvPr id="15" name="Picture 14">
              <a:extLst>
                <a:ext uri="{FF2B5EF4-FFF2-40B4-BE49-F238E27FC236}">
                  <a16:creationId xmlns:a16="http://schemas.microsoft.com/office/drawing/2014/main" id="{04FCC796-5C0A-4BE4-B558-373F26372BB5}"/>
                </a:ext>
              </a:extLst>
            </p:cNvPr>
            <p:cNvPicPr>
              <a:picLocks noChangeAspect="1"/>
            </p:cNvPicPr>
            <p:nvPr/>
          </p:nvPicPr>
          <p:blipFill>
            <a:blip r:embed="rId12"/>
            <a:stretch>
              <a:fillRect/>
            </a:stretch>
          </p:blipFill>
          <p:spPr>
            <a:xfrm>
              <a:off x="24365712" y="7746742"/>
              <a:ext cx="1443038" cy="1624013"/>
            </a:xfrm>
            <a:prstGeom prst="rect">
              <a:avLst/>
            </a:prstGeom>
          </p:spPr>
        </p:pic>
        <p:pic>
          <p:nvPicPr>
            <p:cNvPr id="19" name="Picture 18">
              <a:extLst>
                <a:ext uri="{FF2B5EF4-FFF2-40B4-BE49-F238E27FC236}">
                  <a16:creationId xmlns:a16="http://schemas.microsoft.com/office/drawing/2014/main" id="{80BA9801-643E-4A23-AC1C-5C6FBD99242F}"/>
                </a:ext>
              </a:extLst>
            </p:cNvPr>
            <p:cNvPicPr>
              <a:picLocks noChangeAspect="1"/>
            </p:cNvPicPr>
            <p:nvPr/>
          </p:nvPicPr>
          <p:blipFill>
            <a:blip r:embed="rId13"/>
            <a:stretch>
              <a:fillRect/>
            </a:stretch>
          </p:blipFill>
          <p:spPr>
            <a:xfrm>
              <a:off x="25636704" y="5350124"/>
              <a:ext cx="7101222" cy="7159549"/>
            </a:xfrm>
            <a:prstGeom prst="rect">
              <a:avLst/>
            </a:prstGeom>
            <a:ln>
              <a:noFill/>
            </a:ln>
          </p:spPr>
        </p:pic>
        <p:sp>
          <p:nvSpPr>
            <p:cNvPr id="20" name="Rectangle 19">
              <a:extLst>
                <a:ext uri="{FF2B5EF4-FFF2-40B4-BE49-F238E27FC236}">
                  <a16:creationId xmlns:a16="http://schemas.microsoft.com/office/drawing/2014/main" id="{56E3680D-4B56-47C5-8E40-9FDCB8BF31D5}"/>
                </a:ext>
              </a:extLst>
            </p:cNvPr>
            <p:cNvSpPr/>
            <p:nvPr/>
          </p:nvSpPr>
          <p:spPr>
            <a:xfrm>
              <a:off x="31601623" y="7886625"/>
              <a:ext cx="1000125" cy="1279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027198E-B5C9-46A9-92A8-BE3DD27D8591}"/>
                </a:ext>
              </a:extLst>
            </p:cNvPr>
            <p:cNvSpPr/>
            <p:nvPr/>
          </p:nvSpPr>
          <p:spPr>
            <a:xfrm rot="16200000">
              <a:off x="24307712" y="8384829"/>
              <a:ext cx="3013074" cy="355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4BE223-F63F-460A-B344-5A7E8364F3C9}"/>
                </a:ext>
              </a:extLst>
            </p:cNvPr>
            <p:cNvSpPr txBox="1"/>
            <p:nvPr/>
          </p:nvSpPr>
          <p:spPr>
            <a:xfrm rot="16200000">
              <a:off x="24427870" y="8238863"/>
              <a:ext cx="2737750" cy="369332"/>
            </a:xfrm>
            <a:prstGeom prst="rect">
              <a:avLst/>
            </a:prstGeom>
            <a:noFill/>
          </p:spPr>
          <p:txBody>
            <a:bodyPr wrap="square" rtlCol="0">
              <a:spAutoFit/>
            </a:bodyPr>
            <a:lstStyle/>
            <a:p>
              <a:r>
                <a:rPr lang="en-US" sz="1800" dirty="0"/>
                <a:t>Net CO</a:t>
              </a:r>
              <a:r>
                <a:rPr lang="en-US" sz="1800" baseline="-25000" dirty="0"/>
                <a:t>2</a:t>
              </a:r>
              <a:r>
                <a:rPr lang="en-US" sz="1800" dirty="0"/>
                <a:t> Flux (µmol m</a:t>
              </a:r>
              <a:r>
                <a:rPr lang="en-US" sz="1800" baseline="30000" dirty="0"/>
                <a:t>-2</a:t>
              </a:r>
              <a:r>
                <a:rPr lang="en-US" sz="1800" dirty="0"/>
                <a:t> s</a:t>
              </a:r>
              <a:r>
                <a:rPr lang="en-US" sz="1800" baseline="30000" dirty="0"/>
                <a:t>-1</a:t>
              </a:r>
              <a:r>
                <a:rPr lang="en-US" sz="1800" dirty="0"/>
                <a:t>)</a:t>
              </a:r>
            </a:p>
          </p:txBody>
        </p:sp>
        <p:sp>
          <p:nvSpPr>
            <p:cNvPr id="57" name="Rectangle 56">
              <a:extLst>
                <a:ext uri="{FF2B5EF4-FFF2-40B4-BE49-F238E27FC236}">
                  <a16:creationId xmlns:a16="http://schemas.microsoft.com/office/drawing/2014/main" id="{2A09AFFF-6476-4ECC-B488-909E7B82A6E4}"/>
                </a:ext>
              </a:extLst>
            </p:cNvPr>
            <p:cNvSpPr/>
            <p:nvPr/>
          </p:nvSpPr>
          <p:spPr>
            <a:xfrm>
              <a:off x="18518705" y="7008949"/>
              <a:ext cx="353699" cy="3059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A05DB36D-6BF4-480F-817A-9C318FD07CF2}"/>
                </a:ext>
              </a:extLst>
            </p:cNvPr>
            <p:cNvSpPr txBox="1"/>
            <p:nvPr/>
          </p:nvSpPr>
          <p:spPr>
            <a:xfrm rot="16200000">
              <a:off x="17381753" y="8256363"/>
              <a:ext cx="2611972" cy="369332"/>
            </a:xfrm>
            <a:prstGeom prst="rect">
              <a:avLst/>
            </a:prstGeom>
            <a:noFill/>
          </p:spPr>
          <p:txBody>
            <a:bodyPr wrap="square" rtlCol="0">
              <a:spAutoFit/>
            </a:bodyPr>
            <a:lstStyle/>
            <a:p>
              <a:r>
                <a:rPr lang="en-US" sz="1800" dirty="0"/>
                <a:t>Net CH</a:t>
              </a:r>
              <a:r>
                <a:rPr lang="en-US" sz="1800" baseline="-25000" dirty="0"/>
                <a:t>4</a:t>
              </a:r>
              <a:r>
                <a:rPr lang="en-US" sz="1800" dirty="0"/>
                <a:t> Flux (mg m</a:t>
              </a:r>
              <a:r>
                <a:rPr lang="en-US" sz="1800" baseline="30000" dirty="0"/>
                <a:t>-2</a:t>
              </a:r>
              <a:r>
                <a:rPr lang="en-US" sz="1800" dirty="0"/>
                <a:t> d</a:t>
              </a:r>
              <a:r>
                <a:rPr lang="en-US" sz="1800" baseline="30000" dirty="0"/>
                <a:t>-1</a:t>
              </a:r>
              <a:r>
                <a:rPr lang="en-US" sz="1800" dirty="0"/>
                <a:t>)</a:t>
              </a:r>
            </a:p>
          </p:txBody>
        </p:sp>
      </p:grpSp>
      <p:grpSp>
        <p:nvGrpSpPr>
          <p:cNvPr id="61" name="Group 60">
            <a:extLst>
              <a:ext uri="{FF2B5EF4-FFF2-40B4-BE49-F238E27FC236}">
                <a16:creationId xmlns:a16="http://schemas.microsoft.com/office/drawing/2014/main" id="{7760518C-411D-42A4-A440-07D99836F3A6}"/>
              </a:ext>
            </a:extLst>
          </p:cNvPr>
          <p:cNvGrpSpPr/>
          <p:nvPr/>
        </p:nvGrpSpPr>
        <p:grpSpPr>
          <a:xfrm>
            <a:off x="35855609" y="5119177"/>
            <a:ext cx="7711120" cy="7020641"/>
            <a:chOff x="35855609" y="5063520"/>
            <a:chExt cx="7711120" cy="7020641"/>
          </a:xfrm>
        </p:grpSpPr>
        <p:pic>
          <p:nvPicPr>
            <p:cNvPr id="45" name="Picture 44">
              <a:extLst>
                <a:ext uri="{FF2B5EF4-FFF2-40B4-BE49-F238E27FC236}">
                  <a16:creationId xmlns:a16="http://schemas.microsoft.com/office/drawing/2014/main" id="{E41E7499-767C-4101-A634-93C1339ED3E1}"/>
                </a:ext>
              </a:extLst>
            </p:cNvPr>
            <p:cNvPicPr>
              <a:picLocks noChangeAspect="1"/>
            </p:cNvPicPr>
            <p:nvPr/>
          </p:nvPicPr>
          <p:blipFill>
            <a:blip r:embed="rId14"/>
            <a:stretch>
              <a:fillRect/>
            </a:stretch>
          </p:blipFill>
          <p:spPr>
            <a:xfrm>
              <a:off x="35870254" y="5063520"/>
              <a:ext cx="7049743" cy="7020641"/>
            </a:xfrm>
            <a:prstGeom prst="rect">
              <a:avLst/>
            </a:prstGeom>
          </p:spPr>
        </p:pic>
        <p:sp>
          <p:nvSpPr>
            <p:cNvPr id="70" name="Rectangle 69">
              <a:extLst>
                <a:ext uri="{FF2B5EF4-FFF2-40B4-BE49-F238E27FC236}">
                  <a16:creationId xmlns:a16="http://schemas.microsoft.com/office/drawing/2014/main" id="{33CE9F73-F6E2-4532-968C-D61D2A060D8E}"/>
                </a:ext>
              </a:extLst>
            </p:cNvPr>
            <p:cNvSpPr/>
            <p:nvPr/>
          </p:nvSpPr>
          <p:spPr>
            <a:xfrm>
              <a:off x="35870254" y="6385052"/>
              <a:ext cx="340039" cy="3470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611D6957-D5F0-4D4E-80A6-985120177FB3}"/>
                </a:ext>
              </a:extLst>
            </p:cNvPr>
            <p:cNvSpPr txBox="1"/>
            <p:nvPr/>
          </p:nvSpPr>
          <p:spPr>
            <a:xfrm rot="16200000">
              <a:off x="34565705" y="8008981"/>
              <a:ext cx="2949139" cy="369332"/>
            </a:xfrm>
            <a:prstGeom prst="rect">
              <a:avLst/>
            </a:prstGeom>
            <a:noFill/>
          </p:spPr>
          <p:txBody>
            <a:bodyPr wrap="square" rtlCol="0">
              <a:spAutoFit/>
            </a:bodyPr>
            <a:lstStyle/>
            <a:p>
              <a:r>
                <a:rPr lang="en-US" sz="1800" dirty="0"/>
                <a:t>Ebullitive CH</a:t>
              </a:r>
              <a:r>
                <a:rPr lang="en-US" sz="1800" baseline="-25000" dirty="0"/>
                <a:t>4</a:t>
              </a:r>
              <a:r>
                <a:rPr lang="en-US" sz="1800" dirty="0"/>
                <a:t> (mg m</a:t>
              </a:r>
              <a:r>
                <a:rPr lang="en-US" sz="1800" baseline="30000" dirty="0"/>
                <a:t>-2</a:t>
              </a:r>
              <a:r>
                <a:rPr lang="en-US" sz="1800" dirty="0"/>
                <a:t> d</a:t>
              </a:r>
              <a:r>
                <a:rPr lang="en-US" sz="1800" baseline="30000" dirty="0"/>
                <a:t>-1</a:t>
              </a:r>
              <a:r>
                <a:rPr lang="en-US" sz="1800" dirty="0"/>
                <a:t>)</a:t>
              </a:r>
            </a:p>
          </p:txBody>
        </p:sp>
        <p:sp>
          <p:nvSpPr>
            <p:cNvPr id="75" name="Rectangle 74">
              <a:extLst>
                <a:ext uri="{FF2B5EF4-FFF2-40B4-BE49-F238E27FC236}">
                  <a16:creationId xmlns:a16="http://schemas.microsoft.com/office/drawing/2014/main" id="{D38C6E81-F291-4510-A503-3FA8C39C32CA}"/>
                </a:ext>
              </a:extLst>
            </p:cNvPr>
            <p:cNvSpPr/>
            <p:nvPr/>
          </p:nvSpPr>
          <p:spPr>
            <a:xfrm>
              <a:off x="42052090" y="6814015"/>
              <a:ext cx="1000125" cy="3041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A08F1D49-63AE-430E-A3D9-3179E0F752E3}"/>
                </a:ext>
              </a:extLst>
            </p:cNvPr>
            <p:cNvPicPr>
              <a:picLocks noChangeAspect="1"/>
            </p:cNvPicPr>
            <p:nvPr/>
          </p:nvPicPr>
          <p:blipFill>
            <a:blip r:embed="rId15"/>
            <a:stretch>
              <a:fillRect/>
            </a:stretch>
          </p:blipFill>
          <p:spPr>
            <a:xfrm>
              <a:off x="42012193" y="6538533"/>
              <a:ext cx="1038225" cy="3219450"/>
            </a:xfrm>
            <a:prstGeom prst="rect">
              <a:avLst/>
            </a:prstGeom>
          </p:spPr>
        </p:pic>
        <p:grpSp>
          <p:nvGrpSpPr>
            <p:cNvPr id="71" name="Group 70">
              <a:extLst>
                <a:ext uri="{FF2B5EF4-FFF2-40B4-BE49-F238E27FC236}">
                  <a16:creationId xmlns:a16="http://schemas.microsoft.com/office/drawing/2014/main" id="{2CB43478-E7F9-4947-8749-3C985DA70B6D}"/>
                </a:ext>
              </a:extLst>
            </p:cNvPr>
            <p:cNvGrpSpPr/>
            <p:nvPr/>
          </p:nvGrpSpPr>
          <p:grpSpPr>
            <a:xfrm>
              <a:off x="42843623" y="6922083"/>
              <a:ext cx="723106" cy="2583279"/>
              <a:chOff x="40717724" y="7214854"/>
              <a:chExt cx="723106" cy="2583279"/>
            </a:xfrm>
          </p:grpSpPr>
          <p:sp>
            <p:nvSpPr>
              <p:cNvPr id="68" name="TextBox 67">
                <a:extLst>
                  <a:ext uri="{FF2B5EF4-FFF2-40B4-BE49-F238E27FC236}">
                    <a16:creationId xmlns:a16="http://schemas.microsoft.com/office/drawing/2014/main" id="{7DA4B6B1-3A24-470A-940E-20972513DB8D}"/>
                  </a:ext>
                </a:extLst>
              </p:cNvPr>
              <p:cNvSpPr txBox="1"/>
              <p:nvPr/>
            </p:nvSpPr>
            <p:spPr>
              <a:xfrm>
                <a:off x="40717728" y="7214854"/>
                <a:ext cx="721865" cy="276999"/>
              </a:xfrm>
              <a:prstGeom prst="rect">
                <a:avLst/>
              </a:prstGeom>
              <a:noFill/>
            </p:spPr>
            <p:txBody>
              <a:bodyPr wrap="square" rtlCol="0">
                <a:spAutoFit/>
              </a:bodyPr>
              <a:lstStyle/>
              <a:p>
                <a:r>
                  <a:rPr lang="en-US" sz="1200" dirty="0"/>
                  <a:t>n = 12</a:t>
                </a:r>
              </a:p>
            </p:txBody>
          </p:sp>
          <p:sp>
            <p:nvSpPr>
              <p:cNvPr id="80" name="TextBox 79">
                <a:extLst>
                  <a:ext uri="{FF2B5EF4-FFF2-40B4-BE49-F238E27FC236}">
                    <a16:creationId xmlns:a16="http://schemas.microsoft.com/office/drawing/2014/main" id="{13D81D50-DC8A-4882-97F9-35951AD4CD40}"/>
                  </a:ext>
                </a:extLst>
              </p:cNvPr>
              <p:cNvSpPr txBox="1"/>
              <p:nvPr/>
            </p:nvSpPr>
            <p:spPr>
              <a:xfrm>
                <a:off x="40717727" y="7504904"/>
                <a:ext cx="721865" cy="276999"/>
              </a:xfrm>
              <a:prstGeom prst="rect">
                <a:avLst/>
              </a:prstGeom>
              <a:noFill/>
            </p:spPr>
            <p:txBody>
              <a:bodyPr wrap="square" rtlCol="0">
                <a:spAutoFit/>
              </a:bodyPr>
              <a:lstStyle/>
              <a:p>
                <a:r>
                  <a:rPr lang="en-US" sz="1200" dirty="0"/>
                  <a:t>n = 12</a:t>
                </a:r>
              </a:p>
            </p:txBody>
          </p:sp>
          <p:sp>
            <p:nvSpPr>
              <p:cNvPr id="81" name="TextBox 80">
                <a:extLst>
                  <a:ext uri="{FF2B5EF4-FFF2-40B4-BE49-F238E27FC236}">
                    <a16:creationId xmlns:a16="http://schemas.microsoft.com/office/drawing/2014/main" id="{3F71F891-EA03-45A9-9A86-5CF6CAFC76E1}"/>
                  </a:ext>
                </a:extLst>
              </p:cNvPr>
              <p:cNvSpPr txBox="1"/>
              <p:nvPr/>
            </p:nvSpPr>
            <p:spPr>
              <a:xfrm>
                <a:off x="40718965" y="7792233"/>
                <a:ext cx="721865" cy="276999"/>
              </a:xfrm>
              <a:prstGeom prst="rect">
                <a:avLst/>
              </a:prstGeom>
              <a:noFill/>
            </p:spPr>
            <p:txBody>
              <a:bodyPr wrap="square" rtlCol="0">
                <a:spAutoFit/>
              </a:bodyPr>
              <a:lstStyle/>
              <a:p>
                <a:r>
                  <a:rPr lang="en-US" sz="1200" dirty="0"/>
                  <a:t>n = 12</a:t>
                </a:r>
              </a:p>
            </p:txBody>
          </p:sp>
          <p:sp>
            <p:nvSpPr>
              <p:cNvPr id="82" name="TextBox 81">
                <a:extLst>
                  <a:ext uri="{FF2B5EF4-FFF2-40B4-BE49-F238E27FC236}">
                    <a16:creationId xmlns:a16="http://schemas.microsoft.com/office/drawing/2014/main" id="{511F0B59-EA1E-43A9-9C22-36DE48B0A632}"/>
                  </a:ext>
                </a:extLst>
              </p:cNvPr>
              <p:cNvSpPr txBox="1"/>
              <p:nvPr/>
            </p:nvSpPr>
            <p:spPr>
              <a:xfrm>
                <a:off x="40717726" y="8080553"/>
                <a:ext cx="721865" cy="276999"/>
              </a:xfrm>
              <a:prstGeom prst="rect">
                <a:avLst/>
              </a:prstGeom>
              <a:noFill/>
            </p:spPr>
            <p:txBody>
              <a:bodyPr wrap="square" rtlCol="0">
                <a:spAutoFit/>
              </a:bodyPr>
              <a:lstStyle/>
              <a:p>
                <a:r>
                  <a:rPr lang="en-US" sz="1200" dirty="0"/>
                  <a:t>n = 12</a:t>
                </a:r>
              </a:p>
            </p:txBody>
          </p:sp>
          <p:sp>
            <p:nvSpPr>
              <p:cNvPr id="83" name="TextBox 82">
                <a:extLst>
                  <a:ext uri="{FF2B5EF4-FFF2-40B4-BE49-F238E27FC236}">
                    <a16:creationId xmlns:a16="http://schemas.microsoft.com/office/drawing/2014/main" id="{697A2A32-3A71-4113-B1E3-3854A4E45563}"/>
                  </a:ext>
                </a:extLst>
              </p:cNvPr>
              <p:cNvSpPr txBox="1"/>
              <p:nvPr/>
            </p:nvSpPr>
            <p:spPr>
              <a:xfrm>
                <a:off x="40717725" y="8367882"/>
                <a:ext cx="721865" cy="276999"/>
              </a:xfrm>
              <a:prstGeom prst="rect">
                <a:avLst/>
              </a:prstGeom>
              <a:noFill/>
            </p:spPr>
            <p:txBody>
              <a:bodyPr wrap="square" rtlCol="0">
                <a:spAutoFit/>
              </a:bodyPr>
              <a:lstStyle/>
              <a:p>
                <a:r>
                  <a:rPr lang="en-US" sz="1200" dirty="0"/>
                  <a:t>n = 12</a:t>
                </a:r>
              </a:p>
            </p:txBody>
          </p:sp>
          <p:sp>
            <p:nvSpPr>
              <p:cNvPr id="84" name="TextBox 83">
                <a:extLst>
                  <a:ext uri="{FF2B5EF4-FFF2-40B4-BE49-F238E27FC236}">
                    <a16:creationId xmlns:a16="http://schemas.microsoft.com/office/drawing/2014/main" id="{C2C8FCCA-01E2-4671-AA74-6521D9499F46}"/>
                  </a:ext>
                </a:extLst>
              </p:cNvPr>
              <p:cNvSpPr txBox="1"/>
              <p:nvPr/>
            </p:nvSpPr>
            <p:spPr>
              <a:xfrm>
                <a:off x="40718965" y="8653355"/>
                <a:ext cx="721865" cy="276999"/>
              </a:xfrm>
              <a:prstGeom prst="rect">
                <a:avLst/>
              </a:prstGeom>
              <a:noFill/>
            </p:spPr>
            <p:txBody>
              <a:bodyPr wrap="square" rtlCol="0">
                <a:spAutoFit/>
              </a:bodyPr>
              <a:lstStyle/>
              <a:p>
                <a:r>
                  <a:rPr lang="en-US" sz="1200" dirty="0"/>
                  <a:t>n = 12</a:t>
                </a:r>
              </a:p>
            </p:txBody>
          </p:sp>
          <p:sp>
            <p:nvSpPr>
              <p:cNvPr id="85" name="TextBox 84">
                <a:extLst>
                  <a:ext uri="{FF2B5EF4-FFF2-40B4-BE49-F238E27FC236}">
                    <a16:creationId xmlns:a16="http://schemas.microsoft.com/office/drawing/2014/main" id="{D5B33785-5665-4C0D-90D8-945B3D88FA5A}"/>
                  </a:ext>
                </a:extLst>
              </p:cNvPr>
              <p:cNvSpPr txBox="1"/>
              <p:nvPr/>
            </p:nvSpPr>
            <p:spPr>
              <a:xfrm>
                <a:off x="40717724" y="8940903"/>
                <a:ext cx="721865" cy="276999"/>
              </a:xfrm>
              <a:prstGeom prst="rect">
                <a:avLst/>
              </a:prstGeom>
              <a:noFill/>
            </p:spPr>
            <p:txBody>
              <a:bodyPr wrap="square" rtlCol="0">
                <a:spAutoFit/>
              </a:bodyPr>
              <a:lstStyle/>
              <a:p>
                <a:r>
                  <a:rPr lang="en-US" sz="1200" dirty="0"/>
                  <a:t>n = 12</a:t>
                </a:r>
              </a:p>
            </p:txBody>
          </p:sp>
          <p:sp>
            <p:nvSpPr>
              <p:cNvPr id="86" name="TextBox 85">
                <a:extLst>
                  <a:ext uri="{FF2B5EF4-FFF2-40B4-BE49-F238E27FC236}">
                    <a16:creationId xmlns:a16="http://schemas.microsoft.com/office/drawing/2014/main" id="{6352427B-3DE5-4FA0-9275-56B526D13B7C}"/>
                  </a:ext>
                </a:extLst>
              </p:cNvPr>
              <p:cNvSpPr txBox="1"/>
              <p:nvPr/>
            </p:nvSpPr>
            <p:spPr>
              <a:xfrm>
                <a:off x="40718965" y="9232255"/>
                <a:ext cx="721865" cy="276999"/>
              </a:xfrm>
              <a:prstGeom prst="rect">
                <a:avLst/>
              </a:prstGeom>
              <a:noFill/>
            </p:spPr>
            <p:txBody>
              <a:bodyPr wrap="square" rtlCol="0">
                <a:spAutoFit/>
              </a:bodyPr>
              <a:lstStyle/>
              <a:p>
                <a:r>
                  <a:rPr lang="en-US" sz="1200" dirty="0"/>
                  <a:t>n = 3</a:t>
                </a:r>
              </a:p>
            </p:txBody>
          </p:sp>
          <p:sp>
            <p:nvSpPr>
              <p:cNvPr id="87" name="TextBox 86">
                <a:extLst>
                  <a:ext uri="{FF2B5EF4-FFF2-40B4-BE49-F238E27FC236}">
                    <a16:creationId xmlns:a16="http://schemas.microsoft.com/office/drawing/2014/main" id="{81746C25-DA7E-4774-85BD-7659E0B7D70C}"/>
                  </a:ext>
                </a:extLst>
              </p:cNvPr>
              <p:cNvSpPr txBox="1"/>
              <p:nvPr/>
            </p:nvSpPr>
            <p:spPr>
              <a:xfrm>
                <a:off x="40718965" y="9521134"/>
                <a:ext cx="721865" cy="276999"/>
              </a:xfrm>
              <a:prstGeom prst="rect">
                <a:avLst/>
              </a:prstGeom>
              <a:noFill/>
            </p:spPr>
            <p:txBody>
              <a:bodyPr wrap="square" rtlCol="0">
                <a:spAutoFit/>
              </a:bodyPr>
              <a:lstStyle/>
              <a:p>
                <a:r>
                  <a:rPr lang="en-US" sz="1200" dirty="0"/>
                  <a:t>n = 12</a:t>
                </a:r>
              </a:p>
            </p:txBody>
          </p:sp>
        </p:grpSp>
        <p:sp>
          <p:nvSpPr>
            <p:cNvPr id="66" name="Star: 5 Points 65">
              <a:extLst>
                <a:ext uri="{FF2B5EF4-FFF2-40B4-BE49-F238E27FC236}">
                  <a16:creationId xmlns:a16="http://schemas.microsoft.com/office/drawing/2014/main" id="{EF5C8466-0412-4D6E-87D5-56A4C9CF7450}"/>
                </a:ext>
              </a:extLst>
            </p:cNvPr>
            <p:cNvSpPr/>
            <p:nvPr/>
          </p:nvSpPr>
          <p:spPr>
            <a:xfrm>
              <a:off x="43333805" y="8938080"/>
              <a:ext cx="232924" cy="23292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C06C88E2-25C1-4FFC-AA0C-7FB9A13DA99B}"/>
              </a:ext>
            </a:extLst>
          </p:cNvPr>
          <p:cNvSpPr txBox="1"/>
          <p:nvPr/>
        </p:nvSpPr>
        <p:spPr>
          <a:xfrm>
            <a:off x="33453423" y="12081133"/>
            <a:ext cx="10450158" cy="2462213"/>
          </a:xfrm>
          <a:prstGeom prst="rect">
            <a:avLst/>
          </a:prstGeom>
          <a:noFill/>
        </p:spPr>
        <p:txBody>
          <a:bodyPr wrap="square" rtlCol="0">
            <a:spAutoFit/>
          </a:bodyPr>
          <a:lstStyle/>
          <a:p>
            <a:r>
              <a:rPr lang="en-US" sz="2200" dirty="0">
                <a:latin typeface="Arial" charset="0"/>
                <a:ea typeface="Arial" charset="0"/>
                <a:cs typeface="Arial" charset="0"/>
              </a:rPr>
              <a:t>Fig. 5. Average ebullitive CH</a:t>
            </a:r>
            <a:r>
              <a:rPr lang="en-US" sz="2200" baseline="-25000" dirty="0">
                <a:latin typeface="Arial" charset="0"/>
                <a:ea typeface="Arial" charset="0"/>
                <a:cs typeface="Arial" charset="0"/>
              </a:rPr>
              <a:t>4</a:t>
            </a:r>
            <a:r>
              <a:rPr lang="en-US" sz="2200" dirty="0">
                <a:latin typeface="Arial" charset="0"/>
                <a:ea typeface="Arial" charset="0"/>
                <a:cs typeface="Arial" charset="0"/>
              </a:rPr>
              <a:t> (mg m</a:t>
            </a:r>
            <a:r>
              <a:rPr lang="en-US" sz="2200" baseline="30000" dirty="0">
                <a:latin typeface="Arial" charset="0"/>
                <a:ea typeface="Arial" charset="0"/>
                <a:cs typeface="Arial" charset="0"/>
              </a:rPr>
              <a:t>-2</a:t>
            </a:r>
            <a:r>
              <a:rPr lang="en-US" sz="2200" dirty="0">
                <a:latin typeface="Arial" charset="0"/>
                <a:ea typeface="Arial" charset="0"/>
                <a:cs typeface="Arial" charset="0"/>
              </a:rPr>
              <a:t> d</a:t>
            </a:r>
            <a:r>
              <a:rPr lang="en-US" sz="2200" baseline="30000" dirty="0">
                <a:latin typeface="Arial" charset="0"/>
                <a:ea typeface="Arial" charset="0"/>
                <a:cs typeface="Arial" charset="0"/>
              </a:rPr>
              <a:t>-1</a:t>
            </a:r>
            <a:r>
              <a:rPr lang="en-US" sz="2200" dirty="0">
                <a:latin typeface="Arial" charset="0"/>
                <a:ea typeface="Arial" charset="0"/>
                <a:cs typeface="Arial" charset="0"/>
              </a:rPr>
              <a:t>) collected from floating bubble traps compared to depth sites. Samples (total number = n) were collected from June 21</a:t>
            </a:r>
            <a:r>
              <a:rPr lang="en-US" sz="2200" baseline="30000" dirty="0">
                <a:latin typeface="Arial" charset="0"/>
                <a:ea typeface="Arial" charset="0"/>
                <a:cs typeface="Arial" charset="0"/>
              </a:rPr>
              <a:t>st</a:t>
            </a:r>
            <a:r>
              <a:rPr lang="en-US" sz="2200" dirty="0">
                <a:latin typeface="Arial" charset="0"/>
                <a:ea typeface="Arial" charset="0"/>
                <a:cs typeface="Arial" charset="0"/>
              </a:rPr>
              <a:t> through October 22</a:t>
            </a:r>
            <a:r>
              <a:rPr lang="en-US" sz="2200" baseline="30000" dirty="0">
                <a:latin typeface="Arial" charset="0"/>
                <a:ea typeface="Arial" charset="0"/>
                <a:cs typeface="Arial" charset="0"/>
              </a:rPr>
              <a:t>nd</a:t>
            </a:r>
            <a:r>
              <a:rPr lang="en-US" sz="2200" dirty="0">
                <a:latin typeface="Arial" charset="0"/>
                <a:ea typeface="Arial" charset="0"/>
                <a:cs typeface="Arial" charset="0"/>
              </a:rPr>
              <a:t>, 2021. Note: trap SB broke on July 8</a:t>
            </a:r>
            <a:r>
              <a:rPr lang="en-US" sz="2200" baseline="30000" dirty="0">
                <a:latin typeface="Arial" charset="0"/>
                <a:ea typeface="Arial" charset="0"/>
                <a:cs typeface="Arial" charset="0"/>
              </a:rPr>
              <a:t>th</a:t>
            </a:r>
            <a:r>
              <a:rPr lang="en-US" sz="2200" dirty="0">
                <a:latin typeface="Arial" charset="0"/>
                <a:ea typeface="Arial" charset="0"/>
                <a:cs typeface="Arial" charset="0"/>
              </a:rPr>
              <a:t>, resulting in 3 samples being taken. Ebullitive CH</a:t>
            </a:r>
            <a:r>
              <a:rPr lang="en-US" sz="2200" baseline="-25000" dirty="0">
                <a:latin typeface="Arial" charset="0"/>
                <a:ea typeface="Arial" charset="0"/>
                <a:cs typeface="Arial" charset="0"/>
              </a:rPr>
              <a:t>4</a:t>
            </a:r>
            <a:r>
              <a:rPr lang="en-US" sz="2200" dirty="0">
                <a:latin typeface="Arial" charset="0"/>
                <a:ea typeface="Arial" charset="0"/>
                <a:cs typeface="Arial" charset="0"/>
              </a:rPr>
              <a:t> was extrapolated to modal emissions by depth using an exponential fit (y = 263.04e</a:t>
            </a:r>
            <a:r>
              <a:rPr lang="en-US" sz="2200" baseline="30000" dirty="0">
                <a:latin typeface="Arial" charset="0"/>
                <a:ea typeface="Arial" charset="0"/>
                <a:cs typeface="Arial" charset="0"/>
              </a:rPr>
              <a:t>-0.631x</a:t>
            </a:r>
            <a:r>
              <a:rPr lang="en-US" sz="2200" dirty="0">
                <a:latin typeface="Arial" charset="0"/>
                <a:ea typeface="Arial" charset="0"/>
                <a:cs typeface="Arial" charset="0"/>
              </a:rPr>
              <a:t>) with R</a:t>
            </a:r>
            <a:r>
              <a:rPr lang="en-US" sz="2200" baseline="30000" dirty="0">
                <a:latin typeface="Arial" charset="0"/>
                <a:ea typeface="Arial" charset="0"/>
                <a:cs typeface="Arial" charset="0"/>
              </a:rPr>
              <a:t>2</a:t>
            </a:r>
            <a:r>
              <a:rPr lang="en-US" sz="2200" dirty="0">
                <a:latin typeface="Arial" charset="0"/>
                <a:ea typeface="Arial" charset="0"/>
                <a:cs typeface="Arial" charset="0"/>
              </a:rPr>
              <a:t> = 0.8135. Ebullitive fluxes varied between traps (ANOVA, p = 0.001)), and overall were larger in the shallow area than in the middle or deep areas (p = 0.003).</a:t>
            </a:r>
          </a:p>
        </p:txBody>
      </p:sp>
      <p:graphicFrame>
        <p:nvGraphicFramePr>
          <p:cNvPr id="76" name="Table 75">
            <a:extLst>
              <a:ext uri="{FF2B5EF4-FFF2-40B4-BE49-F238E27FC236}">
                <a16:creationId xmlns:a16="http://schemas.microsoft.com/office/drawing/2014/main" id="{04FE0480-25F7-4A16-920D-13804B6316B0}"/>
              </a:ext>
            </a:extLst>
          </p:cNvPr>
          <p:cNvGraphicFramePr>
            <a:graphicFrameLocks noGrp="1"/>
          </p:cNvGraphicFramePr>
          <p:nvPr>
            <p:extLst>
              <p:ext uri="{D42A27DB-BD31-4B8C-83A1-F6EECF244321}">
                <p14:modId xmlns:p14="http://schemas.microsoft.com/office/powerpoint/2010/main" val="395859815"/>
              </p:ext>
            </p:extLst>
          </p:nvPr>
        </p:nvGraphicFramePr>
        <p:xfrm>
          <a:off x="18518705" y="12359442"/>
          <a:ext cx="14629521" cy="1695452"/>
        </p:xfrm>
        <a:graphic>
          <a:graphicData uri="http://schemas.openxmlformats.org/drawingml/2006/table">
            <a:tbl>
              <a:tblPr>
                <a:tableStyleId>{5C22544A-7EE6-4342-B048-85BDC9FD1C3A}</a:tableStyleId>
              </a:tblPr>
              <a:tblGrid>
                <a:gridCol w="1026595">
                  <a:extLst>
                    <a:ext uri="{9D8B030D-6E8A-4147-A177-3AD203B41FA5}">
                      <a16:colId xmlns:a16="http://schemas.microsoft.com/office/drawing/2014/main" val="310568643"/>
                    </a:ext>
                  </a:extLst>
                </a:gridCol>
                <a:gridCol w="1605170">
                  <a:extLst>
                    <a:ext uri="{9D8B030D-6E8A-4147-A177-3AD203B41FA5}">
                      <a16:colId xmlns:a16="http://schemas.microsoft.com/office/drawing/2014/main" val="3444950109"/>
                    </a:ext>
                  </a:extLst>
                </a:gridCol>
                <a:gridCol w="1455088">
                  <a:extLst>
                    <a:ext uri="{9D8B030D-6E8A-4147-A177-3AD203B41FA5}">
                      <a16:colId xmlns:a16="http://schemas.microsoft.com/office/drawing/2014/main" val="2087570776"/>
                    </a:ext>
                  </a:extLst>
                </a:gridCol>
                <a:gridCol w="1979875">
                  <a:extLst>
                    <a:ext uri="{9D8B030D-6E8A-4147-A177-3AD203B41FA5}">
                      <a16:colId xmlns:a16="http://schemas.microsoft.com/office/drawing/2014/main" val="2834205430"/>
                    </a:ext>
                  </a:extLst>
                </a:gridCol>
                <a:gridCol w="2003729">
                  <a:extLst>
                    <a:ext uri="{9D8B030D-6E8A-4147-A177-3AD203B41FA5}">
                      <a16:colId xmlns:a16="http://schemas.microsoft.com/office/drawing/2014/main" val="51135845"/>
                    </a:ext>
                  </a:extLst>
                </a:gridCol>
                <a:gridCol w="2011680">
                  <a:extLst>
                    <a:ext uri="{9D8B030D-6E8A-4147-A177-3AD203B41FA5}">
                      <a16:colId xmlns:a16="http://schemas.microsoft.com/office/drawing/2014/main" val="3013759544"/>
                    </a:ext>
                  </a:extLst>
                </a:gridCol>
                <a:gridCol w="1335819">
                  <a:extLst>
                    <a:ext uri="{9D8B030D-6E8A-4147-A177-3AD203B41FA5}">
                      <a16:colId xmlns:a16="http://schemas.microsoft.com/office/drawing/2014/main" val="493559185"/>
                    </a:ext>
                  </a:extLst>
                </a:gridCol>
                <a:gridCol w="1383888">
                  <a:extLst>
                    <a:ext uri="{9D8B030D-6E8A-4147-A177-3AD203B41FA5}">
                      <a16:colId xmlns:a16="http://schemas.microsoft.com/office/drawing/2014/main" val="1490845054"/>
                    </a:ext>
                  </a:extLst>
                </a:gridCol>
                <a:gridCol w="1827677">
                  <a:extLst>
                    <a:ext uri="{9D8B030D-6E8A-4147-A177-3AD203B41FA5}">
                      <a16:colId xmlns:a16="http://schemas.microsoft.com/office/drawing/2014/main" val="4261506307"/>
                    </a:ext>
                  </a:extLst>
                </a:gridCol>
              </a:tblGrid>
              <a:tr h="186055">
                <a:tc>
                  <a:txBody>
                    <a:bodyPr/>
                    <a:lstStyle/>
                    <a:p>
                      <a:pPr algn="l" fontAlgn="b"/>
                      <a:r>
                        <a:rPr lang="en-US" sz="2200" u="none" strike="noStrike" dirty="0">
                          <a:effectLst/>
                        </a:rPr>
                        <a:t> Depth</a:t>
                      </a:r>
                      <a:endParaRPr lang="en-US" sz="2200" b="1"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DOC</a:t>
                      </a:r>
                    </a:p>
                    <a:p>
                      <a:pPr algn="ctr" fontAlgn="b"/>
                      <a:r>
                        <a:rPr lang="en-US" sz="2200" u="none" strike="noStrike" dirty="0">
                          <a:effectLst/>
                        </a:rPr>
                        <a:t>(mg C/L)</a:t>
                      </a:r>
                      <a:endParaRPr lang="en-US" sz="2200" b="1"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TDN</a:t>
                      </a:r>
                    </a:p>
                    <a:p>
                      <a:pPr algn="ctr" fontAlgn="b"/>
                      <a:r>
                        <a:rPr lang="en-US" sz="2200" u="none" strike="noStrike" dirty="0">
                          <a:effectLst/>
                        </a:rPr>
                        <a:t>(mg N/L)</a:t>
                      </a:r>
                      <a:endParaRPr lang="en-US" sz="2200" b="1"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NO</a:t>
                      </a:r>
                      <a:r>
                        <a:rPr lang="en-US" sz="2200" u="none" strike="noStrike" baseline="-25000" dirty="0">
                          <a:effectLst/>
                        </a:rPr>
                        <a:t>3 </a:t>
                      </a:r>
                    </a:p>
                    <a:p>
                      <a:pPr algn="ctr" fontAlgn="b"/>
                      <a:r>
                        <a:rPr lang="en-US" sz="2200" u="none" strike="noStrike" baseline="0" dirty="0">
                          <a:effectLst/>
                        </a:rPr>
                        <a:t>(mg N/L)</a:t>
                      </a:r>
                      <a:endParaRPr lang="en-US" sz="2200" b="1"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Surface</a:t>
                      </a:r>
                    </a:p>
                    <a:p>
                      <a:pPr algn="ctr" fontAlgn="b"/>
                      <a:r>
                        <a:rPr lang="en-US" sz="2200" u="none" strike="noStrike" dirty="0">
                          <a:effectLst/>
                        </a:rPr>
                        <a:t>Temperature (°C)</a:t>
                      </a:r>
                      <a:endParaRPr lang="en-US" sz="2200" b="1"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Bottom</a:t>
                      </a:r>
                    </a:p>
                    <a:p>
                      <a:pPr algn="ctr" fontAlgn="b"/>
                      <a:r>
                        <a:rPr lang="en-US" sz="2200" u="none" strike="noStrike" dirty="0">
                          <a:effectLst/>
                        </a:rPr>
                        <a:t>Temperature (°C)</a:t>
                      </a:r>
                      <a:endParaRPr lang="en-US" sz="2200" b="1"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Surface pH</a:t>
                      </a:r>
                      <a:endParaRPr lang="en-US" sz="2200" b="1"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Bottom pH</a:t>
                      </a:r>
                      <a:endParaRPr lang="en-US" sz="2200" b="1"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Lilypad % Cover</a:t>
                      </a:r>
                      <a:endParaRPr lang="en-US" sz="2200" b="1"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extLst>
                  <a:ext uri="{0D108BD9-81ED-4DB2-BD59-A6C34878D82A}">
                    <a16:rowId xmlns:a16="http://schemas.microsoft.com/office/drawing/2014/main" val="2494491430"/>
                  </a:ext>
                </a:extLst>
              </a:tr>
              <a:tr h="180975">
                <a:tc>
                  <a:txBody>
                    <a:bodyPr/>
                    <a:lstStyle/>
                    <a:p>
                      <a:pPr algn="l" fontAlgn="b"/>
                      <a:r>
                        <a:rPr lang="en-US" sz="2200" u="none" strike="noStrike" dirty="0">
                          <a:effectLst/>
                        </a:rPr>
                        <a:t> Shallow</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20.7 ± 5.0</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0.76 ± 0.2</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0.0091 ± 0.002</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24.4 ± 3.8</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20.8 ± 3.3</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5.8 ± 0.4</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5.3 ± 0.3</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55.5</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extLst>
                  <a:ext uri="{0D108BD9-81ED-4DB2-BD59-A6C34878D82A}">
                    <a16:rowId xmlns:a16="http://schemas.microsoft.com/office/drawing/2014/main" val="4214393072"/>
                  </a:ext>
                </a:extLst>
              </a:tr>
              <a:tr h="180975">
                <a:tc>
                  <a:txBody>
                    <a:bodyPr/>
                    <a:lstStyle/>
                    <a:p>
                      <a:pPr algn="l" fontAlgn="b"/>
                      <a:r>
                        <a:rPr lang="en-US" sz="2200" u="none" strike="noStrike" dirty="0">
                          <a:effectLst/>
                        </a:rPr>
                        <a:t> Middle</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19.7 ± 4.2</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0.70 ± 0.1</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0.0088 ± 0.002</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23.7 ± 4.5</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19.3 ± 2.1</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5.7 ± 0.4</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5.3 ± 0.4</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b="0" i="0" u="none" strike="noStrike" dirty="0">
                          <a:solidFill>
                            <a:srgbClr val="000000"/>
                          </a:solidFill>
                          <a:effectLst/>
                          <a:latin typeface="Calibri" panose="020F0502020204030204" pitchFamily="34" charset="0"/>
                        </a:rPr>
                        <a:t>46.9</a:t>
                      </a:r>
                    </a:p>
                  </a:txBody>
                  <a:tcPr marL="4763" marR="4763" marT="4763" marB="0" anchor="b">
                    <a:solidFill>
                      <a:schemeClr val="accent6">
                        <a:lumMod val="20000"/>
                        <a:lumOff val="80000"/>
                      </a:schemeClr>
                    </a:solidFill>
                  </a:tcPr>
                </a:tc>
                <a:extLst>
                  <a:ext uri="{0D108BD9-81ED-4DB2-BD59-A6C34878D82A}">
                    <a16:rowId xmlns:a16="http://schemas.microsoft.com/office/drawing/2014/main" val="2949199329"/>
                  </a:ext>
                </a:extLst>
              </a:tr>
              <a:tr h="180975">
                <a:tc>
                  <a:txBody>
                    <a:bodyPr/>
                    <a:lstStyle/>
                    <a:p>
                      <a:pPr algn="l" fontAlgn="b"/>
                      <a:r>
                        <a:rPr lang="en-US" sz="2200" u="none" strike="noStrike" dirty="0">
                          <a:effectLst/>
                        </a:rPr>
                        <a:t> Deep</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17.7 ± 4.5</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0.69 ± 0.1</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0.0089 ± 0.003</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22.8 ± 4.3</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18.8 ± 1.9</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5.9 ± 0.6</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u="none" strike="noStrike" dirty="0">
                          <a:effectLst/>
                        </a:rPr>
                        <a:t>5.4 ± 0.4</a:t>
                      </a:r>
                      <a:endParaRPr lang="en-US" sz="2200" b="0" i="0" u="none" strike="noStrike" dirty="0">
                        <a:solidFill>
                          <a:srgbClr val="000000"/>
                        </a:solidFill>
                        <a:effectLst/>
                        <a:latin typeface="Calibri" panose="020F0502020204030204" pitchFamily="34" charset="0"/>
                      </a:endParaRPr>
                    </a:p>
                  </a:txBody>
                  <a:tcPr marL="4763" marR="4763" marT="4763" marB="0" anchor="b">
                    <a:solidFill>
                      <a:schemeClr val="accent6">
                        <a:lumMod val="20000"/>
                        <a:lumOff val="80000"/>
                      </a:schemeClr>
                    </a:solidFill>
                  </a:tcPr>
                </a:tc>
                <a:tc>
                  <a:txBody>
                    <a:bodyPr/>
                    <a:lstStyle/>
                    <a:p>
                      <a:pPr algn="ctr" fontAlgn="b"/>
                      <a:r>
                        <a:rPr lang="en-US" sz="2200" b="0" i="0" u="none" strike="noStrike" dirty="0">
                          <a:solidFill>
                            <a:srgbClr val="000000"/>
                          </a:solidFill>
                          <a:effectLst/>
                          <a:latin typeface="Calibri" panose="020F0502020204030204" pitchFamily="34" charset="0"/>
                        </a:rPr>
                        <a:t>10.5</a:t>
                      </a:r>
                    </a:p>
                  </a:txBody>
                  <a:tcPr marL="4763" marR="4763" marT="4763" marB="0" anchor="b">
                    <a:solidFill>
                      <a:schemeClr val="accent6">
                        <a:lumMod val="20000"/>
                        <a:lumOff val="80000"/>
                      </a:schemeClr>
                    </a:solidFill>
                  </a:tcPr>
                </a:tc>
                <a:extLst>
                  <a:ext uri="{0D108BD9-81ED-4DB2-BD59-A6C34878D82A}">
                    <a16:rowId xmlns:a16="http://schemas.microsoft.com/office/drawing/2014/main" val="3638088348"/>
                  </a:ext>
                </a:extLst>
              </a:tr>
            </a:tbl>
          </a:graphicData>
        </a:graphic>
      </p:graphicFrame>
      <p:sp>
        <p:nvSpPr>
          <p:cNvPr id="74" name="TextBox 73"/>
          <p:cNvSpPr txBox="1"/>
          <p:nvPr/>
        </p:nvSpPr>
        <p:spPr>
          <a:xfrm>
            <a:off x="31711442" y="5318143"/>
            <a:ext cx="3644298" cy="6186309"/>
          </a:xfrm>
          <a:prstGeom prst="rect">
            <a:avLst/>
          </a:prstGeom>
          <a:noFill/>
        </p:spPr>
        <p:txBody>
          <a:bodyPr wrap="square" rtlCol="0">
            <a:spAutoFit/>
          </a:bodyPr>
          <a:lstStyle/>
          <a:p>
            <a:r>
              <a:rPr lang="en-US" sz="2200" dirty="0">
                <a:latin typeface="Arial" charset="0"/>
                <a:ea typeface="Arial" charset="0"/>
                <a:cs typeface="Arial" charset="0"/>
              </a:rPr>
              <a:t>Fig. 4. Average net CH</a:t>
            </a:r>
            <a:r>
              <a:rPr lang="en-US" sz="2200" baseline="-25000" dirty="0">
                <a:latin typeface="Arial" charset="0"/>
                <a:ea typeface="Arial" charset="0"/>
                <a:cs typeface="Arial" charset="0"/>
              </a:rPr>
              <a:t>4</a:t>
            </a:r>
            <a:r>
              <a:rPr lang="en-US" sz="2200" dirty="0">
                <a:latin typeface="Arial" charset="0"/>
                <a:ea typeface="Arial" charset="0"/>
                <a:cs typeface="Arial" charset="0"/>
              </a:rPr>
              <a:t> fluxes (mg m</a:t>
            </a:r>
            <a:r>
              <a:rPr lang="en-US" sz="2200" baseline="30000" dirty="0">
                <a:latin typeface="Arial" charset="0"/>
                <a:ea typeface="Arial" charset="0"/>
                <a:cs typeface="Arial" charset="0"/>
              </a:rPr>
              <a:t>-2</a:t>
            </a:r>
            <a:r>
              <a:rPr lang="en-US" sz="2200" dirty="0">
                <a:latin typeface="Arial" charset="0"/>
                <a:ea typeface="Arial" charset="0"/>
                <a:cs typeface="Arial" charset="0"/>
              </a:rPr>
              <a:t> d</a:t>
            </a:r>
            <a:r>
              <a:rPr lang="en-US" sz="2200" baseline="30000" dirty="0">
                <a:latin typeface="Arial" charset="0"/>
                <a:ea typeface="Arial" charset="0"/>
                <a:cs typeface="Arial" charset="0"/>
              </a:rPr>
              <a:t>-1</a:t>
            </a:r>
            <a:r>
              <a:rPr lang="en-US" sz="2200" dirty="0">
                <a:latin typeface="Arial" charset="0"/>
                <a:ea typeface="Arial" charset="0"/>
                <a:cs typeface="Arial" charset="0"/>
              </a:rPr>
              <a:t>) (a) and average net CO</a:t>
            </a:r>
            <a:r>
              <a:rPr lang="en-US" sz="2200" baseline="-25000" dirty="0">
                <a:latin typeface="Arial" charset="0"/>
                <a:ea typeface="Arial" charset="0"/>
                <a:cs typeface="Arial" charset="0"/>
              </a:rPr>
              <a:t>2</a:t>
            </a:r>
            <a:r>
              <a:rPr lang="en-US" sz="2200" dirty="0">
                <a:latin typeface="Arial" charset="0"/>
                <a:ea typeface="Arial" charset="0"/>
                <a:cs typeface="Arial" charset="0"/>
              </a:rPr>
              <a:t> </a:t>
            </a:r>
            <a:r>
              <a:rPr lang="en-US" sz="2200" dirty="0">
                <a:latin typeface="Arial" panose="020B0604020202020204" pitchFamily="34" charset="0"/>
                <a:ea typeface="Arial" charset="0"/>
                <a:cs typeface="Arial" panose="020B0604020202020204" pitchFamily="34" charset="0"/>
              </a:rPr>
              <a:t>fluxes (</a:t>
            </a:r>
            <a:r>
              <a:rPr lang="en-US" sz="2200" dirty="0">
                <a:latin typeface="Arial" panose="020B0604020202020204" pitchFamily="34" charset="0"/>
                <a:cs typeface="Arial" panose="020B0604020202020204" pitchFamily="34" charset="0"/>
              </a:rPr>
              <a:t>µmol m</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s</a:t>
            </a:r>
            <a:r>
              <a:rPr lang="en-US" sz="2200" baseline="30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(b) compared to depth sites. Depths at sampling sites are 4.26 ft, 5.24 ft, and 7.54 ft at the shallow, middle, and deep sites, respectively. Net </a:t>
            </a:r>
            <a:r>
              <a:rPr lang="en-US" sz="2200" dirty="0">
                <a:latin typeface="Arial" charset="0"/>
                <a:ea typeface="Arial" charset="0"/>
                <a:cs typeface="Arial" charset="0"/>
              </a:rPr>
              <a:t>CH</a:t>
            </a:r>
            <a:r>
              <a:rPr lang="en-US" sz="2200" baseline="-25000" dirty="0">
                <a:latin typeface="Arial" charset="0"/>
                <a:ea typeface="Arial" charset="0"/>
                <a:cs typeface="Arial" charset="0"/>
              </a:rPr>
              <a:t>4</a:t>
            </a:r>
            <a:r>
              <a:rPr lang="en-US" sz="2200" dirty="0">
                <a:latin typeface="Arial" panose="020B0604020202020204" pitchFamily="34" charset="0"/>
                <a:cs typeface="Arial" panose="020B0604020202020204" pitchFamily="34" charset="0"/>
              </a:rPr>
              <a:t> fluxes decreased with depth (ANOVA, p = 0.011), but net </a:t>
            </a:r>
            <a:r>
              <a:rPr lang="en-US" sz="2200" dirty="0">
                <a:latin typeface="Arial" charset="0"/>
                <a:ea typeface="Arial" charset="0"/>
                <a:cs typeface="Arial" charset="0"/>
              </a:rPr>
              <a:t>CO</a:t>
            </a:r>
            <a:r>
              <a:rPr lang="en-US" sz="2200" baseline="-25000" dirty="0">
                <a:latin typeface="Arial" charset="0"/>
                <a:ea typeface="Arial" charset="0"/>
                <a:cs typeface="Arial" charset="0"/>
              </a:rPr>
              <a:t>2</a:t>
            </a:r>
            <a:r>
              <a:rPr lang="en-US" sz="2200" dirty="0">
                <a:latin typeface="Arial" panose="020B0604020202020204" pitchFamily="34" charset="0"/>
                <a:cs typeface="Arial" panose="020B0604020202020204" pitchFamily="34" charset="0"/>
              </a:rPr>
              <a:t> fluxes were not different between the three sites (p = 0.078). Seasonal average net </a:t>
            </a:r>
            <a:r>
              <a:rPr lang="en-US" sz="2200" dirty="0">
                <a:latin typeface="Arial" charset="0"/>
                <a:ea typeface="Arial" charset="0"/>
                <a:cs typeface="Arial" charset="0"/>
              </a:rPr>
              <a:t>CH</a:t>
            </a:r>
            <a:r>
              <a:rPr lang="en-US" sz="2200" baseline="-25000" dirty="0">
                <a:latin typeface="Arial" charset="0"/>
                <a:ea typeface="Arial" charset="0"/>
                <a:cs typeface="Arial" charset="0"/>
              </a:rPr>
              <a:t>4</a:t>
            </a:r>
            <a:r>
              <a:rPr lang="en-US" sz="2200" dirty="0">
                <a:latin typeface="Arial" charset="0"/>
                <a:ea typeface="Arial" charset="0"/>
                <a:cs typeface="Arial" charset="0"/>
              </a:rPr>
              <a:t> fluxes increased with the proportion of lily pad cover (R</a:t>
            </a:r>
            <a:r>
              <a:rPr lang="en-US" sz="2200" baseline="30000" dirty="0">
                <a:latin typeface="Arial" charset="0"/>
                <a:ea typeface="Arial" charset="0"/>
                <a:cs typeface="Arial" charset="0"/>
              </a:rPr>
              <a:t>2</a:t>
            </a:r>
            <a:r>
              <a:rPr lang="en-US" sz="2200" dirty="0">
                <a:latin typeface="Arial" charset="0"/>
                <a:ea typeface="Arial" charset="0"/>
                <a:cs typeface="Arial" charset="0"/>
              </a:rPr>
              <a:t> = 0.54, p = 0.015).</a:t>
            </a:r>
            <a:endParaRPr lang="en-US" sz="2200" dirty="0">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FD9A9757-E9C8-4D1A-BFE7-EB48BAFA365E}"/>
              </a:ext>
            </a:extLst>
          </p:cNvPr>
          <p:cNvSpPr txBox="1"/>
          <p:nvPr/>
        </p:nvSpPr>
        <p:spPr>
          <a:xfrm>
            <a:off x="18503072" y="14117548"/>
            <a:ext cx="14098675" cy="769441"/>
          </a:xfrm>
          <a:prstGeom prst="rect">
            <a:avLst/>
          </a:prstGeom>
          <a:noFill/>
        </p:spPr>
        <p:txBody>
          <a:bodyPr wrap="square" rtlCol="0">
            <a:spAutoFit/>
          </a:bodyPr>
          <a:lstStyle/>
          <a:p>
            <a:r>
              <a:rPr lang="en-US" sz="2200" dirty="0">
                <a:latin typeface="Arial" charset="0"/>
                <a:ea typeface="Arial" charset="0"/>
                <a:cs typeface="Arial" charset="0"/>
              </a:rPr>
              <a:t>Table. 1. Average water quality and temperature measurements and </a:t>
            </a:r>
            <a:r>
              <a:rPr lang="en-US" sz="2200" i="1" dirty="0">
                <a:latin typeface="Arial" charset="0"/>
                <a:ea typeface="Arial" charset="0"/>
                <a:cs typeface="Arial" charset="0"/>
              </a:rPr>
              <a:t>N. odorata </a:t>
            </a:r>
            <a:r>
              <a:rPr lang="en-US" sz="2200" dirty="0">
                <a:latin typeface="Arial" charset="0"/>
                <a:ea typeface="Arial" charset="0"/>
                <a:cs typeface="Arial" charset="0"/>
              </a:rPr>
              <a:t>percent coverage by depth site. DOC, TDN, and NO</a:t>
            </a:r>
            <a:r>
              <a:rPr lang="en-US" sz="2200" baseline="-25000" dirty="0">
                <a:latin typeface="Arial" charset="0"/>
                <a:ea typeface="Arial" charset="0"/>
                <a:cs typeface="Arial" charset="0"/>
              </a:rPr>
              <a:t>3</a:t>
            </a:r>
            <a:r>
              <a:rPr lang="en-US" sz="2200" dirty="0">
                <a:latin typeface="Arial" charset="0"/>
                <a:ea typeface="Arial" charset="0"/>
                <a:cs typeface="Arial" charset="0"/>
              </a:rPr>
              <a:t> were measured from surface water samples.</a:t>
            </a:r>
          </a:p>
        </p:txBody>
      </p:sp>
      <p:sp>
        <p:nvSpPr>
          <p:cNvPr id="37" name="Rectangle 36">
            <a:extLst>
              <a:ext uri="{FF2B5EF4-FFF2-40B4-BE49-F238E27FC236}">
                <a16:creationId xmlns:a16="http://schemas.microsoft.com/office/drawing/2014/main" id="{8B25FBEB-B931-45DB-B087-F2B6E8FD853F}"/>
              </a:ext>
            </a:extLst>
          </p:cNvPr>
          <p:cNvSpPr/>
          <p:nvPr/>
        </p:nvSpPr>
        <p:spPr>
          <a:xfrm>
            <a:off x="18519315" y="12355187"/>
            <a:ext cx="14629521" cy="169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41097276-8CF3-469A-8B14-F716A0C9B52A}"/>
              </a:ext>
            </a:extLst>
          </p:cNvPr>
          <p:cNvCxnSpPr/>
          <p:nvPr/>
        </p:nvCxnSpPr>
        <p:spPr>
          <a:xfrm>
            <a:off x="18518705" y="13033502"/>
            <a:ext cx="14629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DFA0558A-5276-4E87-800E-6F4051E81C3B}"/>
              </a:ext>
            </a:extLst>
          </p:cNvPr>
          <p:cNvGrpSpPr/>
          <p:nvPr/>
        </p:nvGrpSpPr>
        <p:grpSpPr>
          <a:xfrm>
            <a:off x="18512585" y="15381456"/>
            <a:ext cx="6810779" cy="9520180"/>
            <a:chOff x="24312567" y="13894345"/>
            <a:chExt cx="7930941" cy="11085955"/>
          </a:xfrm>
        </p:grpSpPr>
        <p:grpSp>
          <p:nvGrpSpPr>
            <p:cNvPr id="28" name="Group 27">
              <a:extLst>
                <a:ext uri="{FF2B5EF4-FFF2-40B4-BE49-F238E27FC236}">
                  <a16:creationId xmlns:a16="http://schemas.microsoft.com/office/drawing/2014/main" id="{4394FFD8-A205-4899-8CA8-AB244ECB25F8}"/>
                </a:ext>
              </a:extLst>
            </p:cNvPr>
            <p:cNvGrpSpPr/>
            <p:nvPr/>
          </p:nvGrpSpPr>
          <p:grpSpPr>
            <a:xfrm>
              <a:off x="24356056" y="13894345"/>
              <a:ext cx="7887452" cy="11078486"/>
              <a:chOff x="25461621" y="13845184"/>
              <a:chExt cx="7887452" cy="11078486"/>
            </a:xfrm>
          </p:grpSpPr>
          <p:pic>
            <p:nvPicPr>
              <p:cNvPr id="42" name="Picture 41">
                <a:extLst>
                  <a:ext uri="{FF2B5EF4-FFF2-40B4-BE49-F238E27FC236}">
                    <a16:creationId xmlns:a16="http://schemas.microsoft.com/office/drawing/2014/main" id="{745DE905-BA52-4B7B-9961-EF2F7E7425C8}"/>
                  </a:ext>
                </a:extLst>
              </p:cNvPr>
              <p:cNvPicPr>
                <a:picLocks noChangeAspect="1"/>
              </p:cNvPicPr>
              <p:nvPr/>
            </p:nvPicPr>
            <p:blipFill>
              <a:blip r:embed="rId16"/>
              <a:stretch>
                <a:fillRect/>
              </a:stretch>
            </p:blipFill>
            <p:spPr>
              <a:xfrm>
                <a:off x="25461621" y="15093273"/>
                <a:ext cx="7887452" cy="9830397"/>
              </a:xfrm>
              <a:prstGeom prst="rect">
                <a:avLst/>
              </a:prstGeom>
            </p:spPr>
          </p:pic>
          <p:pic>
            <p:nvPicPr>
              <p:cNvPr id="22" name="Picture 21">
                <a:extLst>
                  <a:ext uri="{FF2B5EF4-FFF2-40B4-BE49-F238E27FC236}">
                    <a16:creationId xmlns:a16="http://schemas.microsoft.com/office/drawing/2014/main" id="{1DC83274-C906-47DA-868D-C102BC6BEA06}"/>
                  </a:ext>
                </a:extLst>
              </p:cNvPr>
              <p:cNvPicPr>
                <a:picLocks noChangeAspect="1"/>
              </p:cNvPicPr>
              <p:nvPr/>
            </p:nvPicPr>
            <p:blipFill>
              <a:blip r:embed="rId17"/>
              <a:stretch>
                <a:fillRect/>
              </a:stretch>
            </p:blipFill>
            <p:spPr>
              <a:xfrm>
                <a:off x="30182331" y="13845184"/>
                <a:ext cx="3048000" cy="4543425"/>
              </a:xfrm>
              <a:prstGeom prst="rect">
                <a:avLst/>
              </a:prstGeom>
            </p:spPr>
          </p:pic>
        </p:grpSp>
        <p:grpSp>
          <p:nvGrpSpPr>
            <p:cNvPr id="32" name="Group 31">
              <a:extLst>
                <a:ext uri="{FF2B5EF4-FFF2-40B4-BE49-F238E27FC236}">
                  <a16:creationId xmlns:a16="http://schemas.microsoft.com/office/drawing/2014/main" id="{6DA7ECA4-E4CE-44AC-88B3-278D9DBDA032}"/>
                </a:ext>
              </a:extLst>
            </p:cNvPr>
            <p:cNvGrpSpPr/>
            <p:nvPr/>
          </p:nvGrpSpPr>
          <p:grpSpPr>
            <a:xfrm>
              <a:off x="24312567" y="19893342"/>
              <a:ext cx="3802921" cy="5086958"/>
              <a:chOff x="25418132" y="19844181"/>
              <a:chExt cx="3802921" cy="5086958"/>
            </a:xfrm>
          </p:grpSpPr>
          <p:pic>
            <p:nvPicPr>
              <p:cNvPr id="35" name="Picture 34">
                <a:extLst>
                  <a:ext uri="{FF2B5EF4-FFF2-40B4-BE49-F238E27FC236}">
                    <a16:creationId xmlns:a16="http://schemas.microsoft.com/office/drawing/2014/main" id="{712921AB-CFAF-459E-8523-4890FD9FD23B}"/>
                  </a:ext>
                </a:extLst>
              </p:cNvPr>
              <p:cNvPicPr>
                <a:picLocks noChangeAspect="1"/>
              </p:cNvPicPr>
              <p:nvPr/>
            </p:nvPicPr>
            <p:blipFill>
              <a:blip r:embed="rId18"/>
              <a:stretch>
                <a:fillRect/>
              </a:stretch>
            </p:blipFill>
            <p:spPr>
              <a:xfrm>
                <a:off x="25418132" y="22483884"/>
                <a:ext cx="3786945" cy="2447255"/>
              </a:xfrm>
              <a:prstGeom prst="rect">
                <a:avLst/>
              </a:prstGeom>
              <a:ln>
                <a:solidFill>
                  <a:schemeClr val="tx1"/>
                </a:solidFill>
              </a:ln>
            </p:spPr>
          </p:pic>
          <p:cxnSp>
            <p:nvCxnSpPr>
              <p:cNvPr id="52" name="Straight Connector 51">
                <a:extLst>
                  <a:ext uri="{FF2B5EF4-FFF2-40B4-BE49-F238E27FC236}">
                    <a16:creationId xmlns:a16="http://schemas.microsoft.com/office/drawing/2014/main" id="{38A2B14D-03F7-4B88-9E7C-677FD8C7D7FF}"/>
                  </a:ext>
                </a:extLst>
              </p:cNvPr>
              <p:cNvCxnSpPr>
                <a:cxnSpLocks/>
              </p:cNvCxnSpPr>
              <p:nvPr/>
            </p:nvCxnSpPr>
            <p:spPr>
              <a:xfrm flipH="1">
                <a:off x="25418132" y="19844181"/>
                <a:ext cx="1237539" cy="26397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CC9BC51-2242-4EF6-AB38-9B5A6172ADBC}"/>
                  </a:ext>
                </a:extLst>
              </p:cNvPr>
              <p:cNvCxnSpPr>
                <a:cxnSpLocks/>
              </p:cNvCxnSpPr>
              <p:nvPr/>
            </p:nvCxnSpPr>
            <p:spPr>
              <a:xfrm>
                <a:off x="28031684" y="21164032"/>
                <a:ext cx="1189369" cy="13273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TextBox 88">
              <a:extLst>
                <a:ext uri="{FF2B5EF4-FFF2-40B4-BE49-F238E27FC236}">
                  <a16:creationId xmlns:a16="http://schemas.microsoft.com/office/drawing/2014/main" id="{4E70C3E6-9AC6-4CD7-BF04-5ACE5D86D824}"/>
                </a:ext>
              </a:extLst>
            </p:cNvPr>
            <p:cNvSpPr txBox="1"/>
            <p:nvPr/>
          </p:nvSpPr>
          <p:spPr>
            <a:xfrm>
              <a:off x="28520846" y="14034058"/>
              <a:ext cx="636607" cy="399218"/>
            </a:xfrm>
            <a:prstGeom prst="rect">
              <a:avLst/>
            </a:prstGeom>
            <a:noFill/>
          </p:spPr>
          <p:txBody>
            <a:bodyPr wrap="square" rtlCol="0">
              <a:spAutoFit/>
            </a:bodyPr>
            <a:lstStyle/>
            <a:p>
              <a:pPr algn="ctr"/>
              <a:r>
                <a:rPr lang="en-US" sz="2000" dirty="0">
                  <a:latin typeface="Arial" charset="0"/>
                  <a:ea typeface="Arial" charset="0"/>
                  <a:cs typeface="Arial" charset="0"/>
                </a:rPr>
                <a:t>(a)</a:t>
              </a:r>
            </a:p>
          </p:txBody>
        </p:sp>
      </p:grpSp>
      <p:grpSp>
        <p:nvGrpSpPr>
          <p:cNvPr id="62" name="Group 61">
            <a:extLst>
              <a:ext uri="{FF2B5EF4-FFF2-40B4-BE49-F238E27FC236}">
                <a16:creationId xmlns:a16="http://schemas.microsoft.com/office/drawing/2014/main" id="{FC9FCE7F-BD2D-40AA-8843-67F3377B4C15}"/>
              </a:ext>
            </a:extLst>
          </p:cNvPr>
          <p:cNvGrpSpPr/>
          <p:nvPr/>
        </p:nvGrpSpPr>
        <p:grpSpPr>
          <a:xfrm>
            <a:off x="25457463" y="15346371"/>
            <a:ext cx="8921842" cy="9555265"/>
            <a:chOff x="25457463" y="15346371"/>
            <a:chExt cx="8921842" cy="9555265"/>
          </a:xfrm>
        </p:grpSpPr>
        <p:grpSp>
          <p:nvGrpSpPr>
            <p:cNvPr id="25" name="Group 24">
              <a:extLst>
                <a:ext uri="{FF2B5EF4-FFF2-40B4-BE49-F238E27FC236}">
                  <a16:creationId xmlns:a16="http://schemas.microsoft.com/office/drawing/2014/main" id="{EC78DA3A-49EB-491A-B207-EBFBAA598E57}"/>
                </a:ext>
              </a:extLst>
            </p:cNvPr>
            <p:cNvGrpSpPr/>
            <p:nvPr/>
          </p:nvGrpSpPr>
          <p:grpSpPr>
            <a:xfrm>
              <a:off x="25494905" y="15346371"/>
              <a:ext cx="8884400" cy="9537627"/>
              <a:chOff x="33365046" y="13804329"/>
              <a:chExt cx="10345612" cy="11106271"/>
            </a:xfrm>
          </p:grpSpPr>
          <p:pic>
            <p:nvPicPr>
              <p:cNvPr id="34" name="Picture 33">
                <a:extLst>
                  <a:ext uri="{FF2B5EF4-FFF2-40B4-BE49-F238E27FC236}">
                    <a16:creationId xmlns:a16="http://schemas.microsoft.com/office/drawing/2014/main" id="{513AF327-6BF4-4614-8DA6-9D6EBCAC4CAE}"/>
                  </a:ext>
                </a:extLst>
              </p:cNvPr>
              <p:cNvPicPr>
                <a:picLocks noChangeAspect="1"/>
              </p:cNvPicPr>
              <p:nvPr/>
            </p:nvPicPr>
            <p:blipFill>
              <a:blip r:embed="rId19"/>
              <a:stretch>
                <a:fillRect/>
              </a:stretch>
            </p:blipFill>
            <p:spPr>
              <a:xfrm>
                <a:off x="33365046" y="15080200"/>
                <a:ext cx="7887452" cy="9830400"/>
              </a:xfrm>
              <a:prstGeom prst="rect">
                <a:avLst/>
              </a:prstGeom>
            </p:spPr>
          </p:pic>
          <p:pic>
            <p:nvPicPr>
              <p:cNvPr id="5" name="Picture 4">
                <a:extLst>
                  <a:ext uri="{FF2B5EF4-FFF2-40B4-BE49-F238E27FC236}">
                    <a16:creationId xmlns:a16="http://schemas.microsoft.com/office/drawing/2014/main" id="{0490B8CF-BE49-41D5-9A06-03E6FC768671}"/>
                  </a:ext>
                </a:extLst>
              </p:cNvPr>
              <p:cNvPicPr>
                <a:picLocks noChangeAspect="1"/>
              </p:cNvPicPr>
              <p:nvPr/>
            </p:nvPicPr>
            <p:blipFill>
              <a:blip r:embed="rId20"/>
              <a:stretch>
                <a:fillRect/>
              </a:stretch>
            </p:blipFill>
            <p:spPr>
              <a:xfrm>
                <a:off x="38141975" y="13804329"/>
                <a:ext cx="5568683" cy="4625133"/>
              </a:xfrm>
              <a:prstGeom prst="rect">
                <a:avLst/>
              </a:prstGeom>
            </p:spPr>
          </p:pic>
        </p:grpSp>
        <p:sp>
          <p:nvSpPr>
            <p:cNvPr id="49" name="Rectangle 48">
              <a:extLst>
                <a:ext uri="{FF2B5EF4-FFF2-40B4-BE49-F238E27FC236}">
                  <a16:creationId xmlns:a16="http://schemas.microsoft.com/office/drawing/2014/main" id="{B8F4B483-9D0C-4357-8B6D-C8E112BD92F6}"/>
                </a:ext>
              </a:extLst>
            </p:cNvPr>
            <p:cNvSpPr/>
            <p:nvPr/>
          </p:nvSpPr>
          <p:spPr>
            <a:xfrm>
              <a:off x="29795990" y="15557665"/>
              <a:ext cx="4351745" cy="39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54849E2C-418B-4F46-995B-73132284638F}"/>
                </a:ext>
              </a:extLst>
            </p:cNvPr>
            <p:cNvPicPr>
              <a:picLocks noChangeAspect="1"/>
            </p:cNvPicPr>
            <p:nvPr/>
          </p:nvPicPr>
          <p:blipFill>
            <a:blip r:embed="rId21"/>
            <a:stretch>
              <a:fillRect/>
            </a:stretch>
          </p:blipFill>
          <p:spPr>
            <a:xfrm>
              <a:off x="29777607" y="15585338"/>
              <a:ext cx="4045597" cy="356081"/>
            </a:xfrm>
            <a:prstGeom prst="rect">
              <a:avLst/>
            </a:prstGeom>
          </p:spPr>
        </p:pic>
        <p:sp>
          <p:nvSpPr>
            <p:cNvPr id="39" name="TextBox 38">
              <a:extLst>
                <a:ext uri="{FF2B5EF4-FFF2-40B4-BE49-F238E27FC236}">
                  <a16:creationId xmlns:a16="http://schemas.microsoft.com/office/drawing/2014/main" id="{232F5E22-77F6-4ABE-A03B-03165426DC68}"/>
                </a:ext>
              </a:extLst>
            </p:cNvPr>
            <p:cNvSpPr txBox="1"/>
            <p:nvPr/>
          </p:nvSpPr>
          <p:spPr>
            <a:xfrm>
              <a:off x="32063035" y="15549946"/>
              <a:ext cx="827862" cy="353943"/>
            </a:xfrm>
            <a:prstGeom prst="rect">
              <a:avLst/>
            </a:prstGeom>
            <a:noFill/>
          </p:spPr>
          <p:txBody>
            <a:bodyPr wrap="square" rtlCol="0">
              <a:spAutoFit/>
            </a:bodyPr>
            <a:lstStyle/>
            <a:p>
              <a:r>
                <a:rPr lang="en-US" sz="1700" baseline="30000" dirty="0">
                  <a:latin typeface="MS Reference Sans Serif" panose="020B0604030504040204" pitchFamily="34" charset="0"/>
                  <a:ea typeface="Microsoft Sans Serif" panose="020B0604020202020204" pitchFamily="34" charset="0"/>
                  <a:cs typeface="Microsoft Sans Serif" panose="020B0604020202020204" pitchFamily="34" charset="0"/>
                </a:rPr>
                <a:t>-2</a:t>
              </a:r>
              <a:r>
                <a:rPr lang="en-US" sz="1700" dirty="0">
                  <a:latin typeface="MS Reference Sans Serif" panose="020B0604030504040204" pitchFamily="34" charset="0"/>
                  <a:ea typeface="Microsoft Sans Serif" panose="020B0604020202020204" pitchFamily="34" charset="0"/>
                  <a:cs typeface="Microsoft Sans Serif" panose="020B0604020202020204" pitchFamily="34" charset="0"/>
                </a:rPr>
                <a:t>  </a:t>
              </a:r>
              <a:r>
                <a:rPr lang="en-US" sz="1700" baseline="30000" dirty="0">
                  <a:latin typeface="MS Reference Sans Serif" panose="020B0604030504040204" pitchFamily="34" charset="0"/>
                  <a:ea typeface="Microsoft Sans Serif" panose="020B0604020202020204" pitchFamily="34" charset="0"/>
                  <a:cs typeface="Microsoft Sans Serif" panose="020B0604020202020204" pitchFamily="34" charset="0"/>
                </a:rPr>
                <a:t>-1</a:t>
              </a:r>
              <a:endParaRPr lang="en-US" sz="1700" dirty="0">
                <a:latin typeface="MS Reference Sans Serif" panose="020B0604030504040204" pitchFamily="34" charset="0"/>
                <a:ea typeface="Microsoft Sans Serif" panose="020B0604020202020204" pitchFamily="34" charset="0"/>
                <a:cs typeface="Microsoft Sans Serif" panose="020B0604020202020204" pitchFamily="34" charset="0"/>
              </a:endParaRPr>
            </a:p>
          </p:txBody>
        </p:sp>
        <p:grpSp>
          <p:nvGrpSpPr>
            <p:cNvPr id="36" name="Group 35">
              <a:extLst>
                <a:ext uri="{FF2B5EF4-FFF2-40B4-BE49-F238E27FC236}">
                  <a16:creationId xmlns:a16="http://schemas.microsoft.com/office/drawing/2014/main" id="{65E1F87F-3EC9-4520-998A-4D1C1155AA7B}"/>
                </a:ext>
              </a:extLst>
            </p:cNvPr>
            <p:cNvGrpSpPr/>
            <p:nvPr/>
          </p:nvGrpSpPr>
          <p:grpSpPr>
            <a:xfrm>
              <a:off x="25457463" y="20533157"/>
              <a:ext cx="3281293" cy="4368479"/>
              <a:chOff x="33321453" y="19844180"/>
              <a:chExt cx="3820960" cy="5086957"/>
            </a:xfrm>
          </p:grpSpPr>
          <p:pic>
            <p:nvPicPr>
              <p:cNvPr id="33" name="Picture 32">
                <a:extLst>
                  <a:ext uri="{FF2B5EF4-FFF2-40B4-BE49-F238E27FC236}">
                    <a16:creationId xmlns:a16="http://schemas.microsoft.com/office/drawing/2014/main" id="{3800CB0F-7315-4EC0-B4DD-9C48432DD217}"/>
                  </a:ext>
                </a:extLst>
              </p:cNvPr>
              <p:cNvPicPr>
                <a:picLocks noChangeAspect="1"/>
              </p:cNvPicPr>
              <p:nvPr/>
            </p:nvPicPr>
            <p:blipFill>
              <a:blip r:embed="rId22"/>
              <a:stretch>
                <a:fillRect/>
              </a:stretch>
            </p:blipFill>
            <p:spPr>
              <a:xfrm>
                <a:off x="33321454" y="22491351"/>
                <a:ext cx="3809810" cy="2439786"/>
              </a:xfrm>
              <a:prstGeom prst="rect">
                <a:avLst/>
              </a:prstGeom>
              <a:ln>
                <a:solidFill>
                  <a:schemeClr val="tx1"/>
                </a:solidFill>
              </a:ln>
            </p:spPr>
          </p:pic>
          <p:cxnSp>
            <p:nvCxnSpPr>
              <p:cNvPr id="21" name="Straight Connector 20">
                <a:extLst>
                  <a:ext uri="{FF2B5EF4-FFF2-40B4-BE49-F238E27FC236}">
                    <a16:creationId xmlns:a16="http://schemas.microsoft.com/office/drawing/2014/main" id="{8948A7BF-A654-4FD0-94D4-217EDA55F18C}"/>
                  </a:ext>
                </a:extLst>
              </p:cNvPr>
              <p:cNvCxnSpPr>
                <a:cxnSpLocks/>
              </p:cNvCxnSpPr>
              <p:nvPr/>
            </p:nvCxnSpPr>
            <p:spPr>
              <a:xfrm flipH="1">
                <a:off x="33321453" y="19844180"/>
                <a:ext cx="1237540" cy="26397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6D33DF-EE26-4C1C-A9B6-3655986407BE}"/>
                  </a:ext>
                </a:extLst>
              </p:cNvPr>
              <p:cNvCxnSpPr>
                <a:cxnSpLocks/>
              </p:cNvCxnSpPr>
              <p:nvPr/>
            </p:nvCxnSpPr>
            <p:spPr>
              <a:xfrm>
                <a:off x="35953044" y="21164032"/>
                <a:ext cx="1189369" cy="13273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TextBox 90">
              <a:extLst>
                <a:ext uri="{FF2B5EF4-FFF2-40B4-BE49-F238E27FC236}">
                  <a16:creationId xmlns:a16="http://schemas.microsoft.com/office/drawing/2014/main" id="{690CBF3D-5316-490A-979D-B0E17B3DB146}"/>
                </a:ext>
              </a:extLst>
            </p:cNvPr>
            <p:cNvSpPr txBox="1"/>
            <p:nvPr/>
          </p:nvSpPr>
          <p:spPr>
            <a:xfrm>
              <a:off x="29140426" y="15490899"/>
              <a:ext cx="546693" cy="342833"/>
            </a:xfrm>
            <a:prstGeom prst="rect">
              <a:avLst/>
            </a:prstGeom>
            <a:noFill/>
          </p:spPr>
          <p:txBody>
            <a:bodyPr wrap="square" rtlCol="0">
              <a:spAutoFit/>
            </a:bodyPr>
            <a:lstStyle/>
            <a:p>
              <a:pPr algn="ctr"/>
              <a:r>
                <a:rPr lang="en-US" sz="2000" dirty="0">
                  <a:latin typeface="Arial" charset="0"/>
                  <a:ea typeface="Arial" charset="0"/>
                  <a:cs typeface="Arial" charset="0"/>
                </a:rPr>
                <a:t>(b)</a:t>
              </a:r>
            </a:p>
          </p:txBody>
        </p:sp>
      </p:grpSp>
      <p:sp>
        <p:nvSpPr>
          <p:cNvPr id="92" name="TextBox 91">
            <a:extLst>
              <a:ext uri="{FF2B5EF4-FFF2-40B4-BE49-F238E27FC236}">
                <a16:creationId xmlns:a16="http://schemas.microsoft.com/office/drawing/2014/main" id="{A3B5F138-091A-4FCE-BAE5-91AB55A4EC9E}"/>
              </a:ext>
            </a:extLst>
          </p:cNvPr>
          <p:cNvSpPr txBox="1"/>
          <p:nvPr/>
        </p:nvSpPr>
        <p:spPr>
          <a:xfrm>
            <a:off x="18554101" y="5173817"/>
            <a:ext cx="636607" cy="399218"/>
          </a:xfrm>
          <a:prstGeom prst="rect">
            <a:avLst/>
          </a:prstGeom>
          <a:noFill/>
        </p:spPr>
        <p:txBody>
          <a:bodyPr wrap="square" rtlCol="0">
            <a:spAutoFit/>
          </a:bodyPr>
          <a:lstStyle/>
          <a:p>
            <a:pPr algn="ctr"/>
            <a:r>
              <a:rPr lang="en-US" sz="2000" dirty="0">
                <a:latin typeface="Arial" charset="0"/>
                <a:ea typeface="Arial" charset="0"/>
                <a:cs typeface="Arial" charset="0"/>
              </a:rPr>
              <a:t>(a)</a:t>
            </a:r>
          </a:p>
        </p:txBody>
      </p:sp>
      <p:sp>
        <p:nvSpPr>
          <p:cNvPr id="94" name="TextBox 93">
            <a:extLst>
              <a:ext uri="{FF2B5EF4-FFF2-40B4-BE49-F238E27FC236}">
                <a16:creationId xmlns:a16="http://schemas.microsoft.com/office/drawing/2014/main" id="{8DC6E10B-8425-4B68-9D32-9BF452CA0939}"/>
              </a:ext>
            </a:extLst>
          </p:cNvPr>
          <p:cNvSpPr txBox="1"/>
          <p:nvPr/>
        </p:nvSpPr>
        <p:spPr>
          <a:xfrm>
            <a:off x="25677653" y="5173817"/>
            <a:ext cx="636607" cy="399218"/>
          </a:xfrm>
          <a:prstGeom prst="rect">
            <a:avLst/>
          </a:prstGeom>
          <a:noFill/>
        </p:spPr>
        <p:txBody>
          <a:bodyPr wrap="square" rtlCol="0">
            <a:spAutoFit/>
          </a:bodyPr>
          <a:lstStyle/>
          <a:p>
            <a:pPr algn="ctr"/>
            <a:r>
              <a:rPr lang="en-US" sz="2000" dirty="0">
                <a:latin typeface="Arial" charset="0"/>
                <a:ea typeface="Arial" charset="0"/>
                <a:cs typeface="Arial" charset="0"/>
              </a:rPr>
              <a:t>(b)</a:t>
            </a:r>
          </a:p>
        </p:txBody>
      </p:sp>
      <p:pic>
        <p:nvPicPr>
          <p:cNvPr id="72" name="Picture 71">
            <a:extLst>
              <a:ext uri="{FF2B5EF4-FFF2-40B4-BE49-F238E27FC236}">
                <a16:creationId xmlns:a16="http://schemas.microsoft.com/office/drawing/2014/main" id="{E74B9004-3A40-40D7-AAB4-899D6F2BCD06}"/>
              </a:ext>
            </a:extLst>
          </p:cNvPr>
          <p:cNvPicPr>
            <a:picLocks noChangeAspect="1"/>
          </p:cNvPicPr>
          <p:nvPr/>
        </p:nvPicPr>
        <p:blipFill>
          <a:blip r:embed="rId23"/>
          <a:stretch>
            <a:fillRect/>
          </a:stretch>
        </p:blipFill>
        <p:spPr>
          <a:xfrm>
            <a:off x="40232870" y="16537290"/>
            <a:ext cx="3252078" cy="2225950"/>
          </a:xfrm>
          <a:prstGeom prst="rect">
            <a:avLst/>
          </a:prstGeom>
          <a:ln>
            <a:solidFill>
              <a:schemeClr val="tx1"/>
            </a:solidFill>
          </a:ln>
        </p:spPr>
      </p:pic>
      <p:cxnSp>
        <p:nvCxnSpPr>
          <p:cNvPr id="95" name="Straight Connector 94">
            <a:extLst>
              <a:ext uri="{FF2B5EF4-FFF2-40B4-BE49-F238E27FC236}">
                <a16:creationId xmlns:a16="http://schemas.microsoft.com/office/drawing/2014/main" id="{5A1363E5-2A4E-41ED-A8D9-D79BF27B861D}"/>
              </a:ext>
            </a:extLst>
          </p:cNvPr>
          <p:cNvCxnSpPr>
            <a:cxnSpLocks/>
          </p:cNvCxnSpPr>
          <p:nvPr/>
        </p:nvCxnSpPr>
        <p:spPr>
          <a:xfrm flipH="1">
            <a:off x="39900225" y="18763240"/>
            <a:ext cx="3584723" cy="11500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0FFD05F-F193-4E20-BF87-6F38622B073D}"/>
              </a:ext>
            </a:extLst>
          </p:cNvPr>
          <p:cNvCxnSpPr>
            <a:cxnSpLocks/>
          </p:cNvCxnSpPr>
          <p:nvPr/>
        </p:nvCxnSpPr>
        <p:spPr>
          <a:xfrm flipH="1">
            <a:off x="38755054" y="18763240"/>
            <a:ext cx="1477816" cy="3385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9" name="Picture 98">
            <a:extLst>
              <a:ext uri="{FF2B5EF4-FFF2-40B4-BE49-F238E27FC236}">
                <a16:creationId xmlns:a16="http://schemas.microsoft.com/office/drawing/2014/main" id="{A344E903-9B1F-4797-B7E2-79E991123FB0}"/>
              </a:ext>
            </a:extLst>
          </p:cNvPr>
          <p:cNvPicPr>
            <a:picLocks noChangeAspect="1"/>
          </p:cNvPicPr>
          <p:nvPr/>
        </p:nvPicPr>
        <p:blipFill rotWithShape="1">
          <a:blip r:embed="rId24"/>
          <a:srcRect l="1577" t="2752" r="2070" b="3621"/>
          <a:stretch/>
        </p:blipFill>
        <p:spPr>
          <a:xfrm>
            <a:off x="36391809" y="22498108"/>
            <a:ext cx="3384592" cy="2485967"/>
          </a:xfrm>
          <a:prstGeom prst="rect">
            <a:avLst/>
          </a:prstGeom>
        </p:spPr>
      </p:pic>
      <p:sp>
        <p:nvSpPr>
          <p:cNvPr id="105" name="TextBox 104">
            <a:extLst>
              <a:ext uri="{FF2B5EF4-FFF2-40B4-BE49-F238E27FC236}">
                <a16:creationId xmlns:a16="http://schemas.microsoft.com/office/drawing/2014/main" id="{C72566DB-3E0C-4E99-B87B-115A0172B715}"/>
              </a:ext>
            </a:extLst>
          </p:cNvPr>
          <p:cNvSpPr txBox="1"/>
          <p:nvPr/>
        </p:nvSpPr>
        <p:spPr>
          <a:xfrm>
            <a:off x="35220848" y="15403400"/>
            <a:ext cx="4555553" cy="2462213"/>
          </a:xfrm>
          <a:prstGeom prst="rect">
            <a:avLst/>
          </a:prstGeom>
          <a:noFill/>
        </p:spPr>
        <p:txBody>
          <a:bodyPr wrap="square" rtlCol="0">
            <a:spAutoFit/>
          </a:bodyPr>
          <a:lstStyle/>
          <a:p>
            <a:r>
              <a:rPr lang="en-US" sz="2200" dirty="0">
                <a:latin typeface="Arial" charset="0"/>
                <a:ea typeface="Arial" charset="0"/>
                <a:cs typeface="Arial" charset="0"/>
              </a:rPr>
              <a:t>Fig. 7. Random forest classification analysis of ODR. Classification results had 100% accuracy. Classes were used to differentiate lily pads to determine percent cover for depth sites (see Table. 1) based on 10 ft buffers.</a:t>
            </a:r>
          </a:p>
        </p:txBody>
      </p:sp>
      <p:sp>
        <p:nvSpPr>
          <p:cNvPr id="148" name="TextBox 147"/>
          <p:cNvSpPr txBox="1"/>
          <p:nvPr/>
        </p:nvSpPr>
        <p:spPr>
          <a:xfrm>
            <a:off x="32403929" y="19472091"/>
            <a:ext cx="3549556" cy="5509200"/>
          </a:xfrm>
          <a:prstGeom prst="rect">
            <a:avLst/>
          </a:prstGeom>
          <a:noFill/>
        </p:spPr>
        <p:txBody>
          <a:bodyPr wrap="square" rtlCol="0">
            <a:spAutoFit/>
          </a:bodyPr>
          <a:lstStyle/>
          <a:p>
            <a:r>
              <a:rPr lang="en-US" sz="2200" dirty="0">
                <a:latin typeface="Arial" charset="0"/>
                <a:ea typeface="Arial" charset="0"/>
                <a:cs typeface="Arial" charset="0"/>
              </a:rPr>
              <a:t>Fig. 6. Depth (ft) gradient of ODR (a) and ebullitive CH</a:t>
            </a:r>
            <a:r>
              <a:rPr lang="en-US" sz="2200" baseline="-25000" dirty="0">
                <a:latin typeface="Arial" charset="0"/>
                <a:ea typeface="Arial" charset="0"/>
                <a:cs typeface="Arial" charset="0"/>
              </a:rPr>
              <a:t>4</a:t>
            </a:r>
            <a:r>
              <a:rPr lang="en-US" sz="2200" dirty="0">
                <a:latin typeface="Arial" charset="0"/>
                <a:ea typeface="Arial" charset="0"/>
                <a:cs typeface="Arial" charset="0"/>
              </a:rPr>
              <a:t> emissions (mg m</a:t>
            </a:r>
            <a:r>
              <a:rPr lang="en-US" sz="2200" baseline="30000" dirty="0">
                <a:latin typeface="Arial" charset="0"/>
                <a:ea typeface="Arial" charset="0"/>
                <a:cs typeface="Arial" charset="0"/>
              </a:rPr>
              <a:t>-2 </a:t>
            </a:r>
            <a:r>
              <a:rPr lang="en-US" sz="2200" dirty="0">
                <a:latin typeface="Arial" charset="0"/>
                <a:ea typeface="Arial" charset="0"/>
                <a:cs typeface="Arial" charset="0"/>
              </a:rPr>
              <a:t>d</a:t>
            </a:r>
            <a:r>
              <a:rPr lang="en-US" sz="2200" baseline="30000" dirty="0">
                <a:latin typeface="Arial" charset="0"/>
                <a:ea typeface="Arial" charset="0"/>
                <a:cs typeface="Arial" charset="0"/>
              </a:rPr>
              <a:t>-1</a:t>
            </a:r>
            <a:r>
              <a:rPr lang="en-US" sz="2200" dirty="0">
                <a:latin typeface="Arial" charset="0"/>
                <a:ea typeface="Arial" charset="0"/>
                <a:cs typeface="Arial" charset="0"/>
              </a:rPr>
              <a:t>) scaled by depth (b). ODR drone imagery was georeferenced to a previously made bathymetry map of the reservoir. Polygons were created to signify depth variation. Extrapolated ebullitive CH</a:t>
            </a:r>
            <a:r>
              <a:rPr lang="en-US" sz="2200" baseline="-25000" dirty="0">
                <a:latin typeface="Arial" charset="0"/>
                <a:ea typeface="Arial" charset="0"/>
                <a:cs typeface="Arial" charset="0"/>
              </a:rPr>
              <a:t>4</a:t>
            </a:r>
            <a:r>
              <a:rPr lang="en-US" sz="2200" dirty="0">
                <a:latin typeface="Arial" charset="0"/>
                <a:ea typeface="Arial" charset="0"/>
                <a:cs typeface="Arial" charset="0"/>
              </a:rPr>
              <a:t> data</a:t>
            </a:r>
          </a:p>
          <a:p>
            <a:r>
              <a:rPr lang="en-US" sz="2200" dirty="0">
                <a:latin typeface="Arial" charset="0"/>
                <a:ea typeface="Arial" charset="0"/>
                <a:cs typeface="Arial" charset="0"/>
              </a:rPr>
              <a:t>(y = 263.04e</a:t>
            </a:r>
            <a:r>
              <a:rPr lang="en-US" sz="2200" baseline="30000" dirty="0">
                <a:latin typeface="Arial" charset="0"/>
                <a:ea typeface="Arial" charset="0"/>
                <a:cs typeface="Arial" charset="0"/>
              </a:rPr>
              <a:t>-0.631x</a:t>
            </a:r>
            <a:r>
              <a:rPr lang="en-US" sz="2200" dirty="0">
                <a:latin typeface="Arial" charset="0"/>
                <a:ea typeface="Arial" charset="0"/>
                <a:cs typeface="Arial" charset="0"/>
              </a:rPr>
              <a:t>) from Fig. 5 was used to scale emissions across the reservoir.</a:t>
            </a:r>
          </a:p>
        </p:txBody>
      </p:sp>
      <p:pic>
        <p:nvPicPr>
          <p:cNvPr id="96" name="Picture 95">
            <a:extLst>
              <a:ext uri="{FF2B5EF4-FFF2-40B4-BE49-F238E27FC236}">
                <a16:creationId xmlns:a16="http://schemas.microsoft.com/office/drawing/2014/main" id="{D292D391-FACA-4665-88CB-71C7DFC626C5}"/>
              </a:ext>
            </a:extLst>
          </p:cNvPr>
          <p:cNvPicPr>
            <a:picLocks noChangeAspect="1"/>
          </p:cNvPicPr>
          <p:nvPr/>
        </p:nvPicPr>
        <p:blipFill>
          <a:blip r:embed="rId25"/>
          <a:stretch>
            <a:fillRect/>
          </a:stretch>
        </p:blipFill>
        <p:spPr>
          <a:xfrm>
            <a:off x="36679353" y="5247874"/>
            <a:ext cx="3742419" cy="3715468"/>
          </a:xfrm>
          <a:prstGeom prst="rect">
            <a:avLst/>
          </a:prstGeom>
          <a:ln>
            <a:solidFill>
              <a:schemeClr val="tx1"/>
            </a:solidFill>
          </a:ln>
        </p:spPr>
      </p:pic>
      <p:sp>
        <p:nvSpPr>
          <p:cNvPr id="98" name="Rectangle 97">
            <a:extLst>
              <a:ext uri="{FF2B5EF4-FFF2-40B4-BE49-F238E27FC236}">
                <a16:creationId xmlns:a16="http://schemas.microsoft.com/office/drawing/2014/main" id="{A717E43D-E7D7-40FC-8ACC-0910BA4C34DA}"/>
              </a:ext>
            </a:extLst>
          </p:cNvPr>
          <p:cNvSpPr/>
          <p:nvPr/>
        </p:nvSpPr>
        <p:spPr>
          <a:xfrm>
            <a:off x="36709233" y="6768309"/>
            <a:ext cx="243228" cy="428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3AEB5DD6-046B-4EA6-9E01-769443FDEC2F}"/>
              </a:ext>
            </a:extLst>
          </p:cNvPr>
          <p:cNvSpPr txBox="1"/>
          <p:nvPr/>
        </p:nvSpPr>
        <p:spPr>
          <a:xfrm rot="16200000">
            <a:off x="36145803" y="6873433"/>
            <a:ext cx="1267583" cy="215444"/>
          </a:xfrm>
          <a:prstGeom prst="rect">
            <a:avLst/>
          </a:prstGeom>
          <a:noFill/>
        </p:spPr>
        <p:txBody>
          <a:bodyPr wrap="square" rtlCol="0">
            <a:spAutoFit/>
          </a:bodyPr>
          <a:lstStyle/>
          <a:p>
            <a:r>
              <a:rPr lang="en-US" sz="800" dirty="0"/>
              <a:t>Ebullitive CH</a:t>
            </a:r>
            <a:r>
              <a:rPr lang="en-US" sz="800" baseline="-25000" dirty="0"/>
              <a:t>4</a:t>
            </a:r>
            <a:r>
              <a:rPr lang="en-US" sz="800" dirty="0"/>
              <a:t> (mg m</a:t>
            </a:r>
            <a:r>
              <a:rPr lang="en-US" sz="800" baseline="30000" dirty="0"/>
              <a:t>-2</a:t>
            </a:r>
            <a:r>
              <a:rPr lang="en-US" sz="800" dirty="0"/>
              <a:t> d</a:t>
            </a:r>
            <a:r>
              <a:rPr lang="en-US" sz="800" baseline="30000" dirty="0"/>
              <a:t>-1</a:t>
            </a:r>
            <a:r>
              <a:rPr lang="en-US" sz="800" dirty="0"/>
              <a:t>)</a:t>
            </a:r>
          </a:p>
        </p:txBody>
      </p:sp>
      <p:pic>
        <p:nvPicPr>
          <p:cNvPr id="79" name="Picture 78">
            <a:extLst>
              <a:ext uri="{FF2B5EF4-FFF2-40B4-BE49-F238E27FC236}">
                <a16:creationId xmlns:a16="http://schemas.microsoft.com/office/drawing/2014/main" id="{BB8FC3FD-A7AC-49D2-9133-399D8D850588}"/>
              </a:ext>
            </a:extLst>
          </p:cNvPr>
          <p:cNvPicPr>
            <a:picLocks noChangeAspect="1"/>
          </p:cNvPicPr>
          <p:nvPr/>
        </p:nvPicPr>
        <p:blipFill>
          <a:blip r:embed="rId26"/>
          <a:stretch>
            <a:fillRect/>
          </a:stretch>
        </p:blipFill>
        <p:spPr>
          <a:xfrm>
            <a:off x="19319335" y="5254375"/>
            <a:ext cx="3658398" cy="3723727"/>
          </a:xfrm>
          <a:prstGeom prst="rect">
            <a:avLst/>
          </a:prstGeom>
          <a:ln>
            <a:solidFill>
              <a:schemeClr val="tx1"/>
            </a:solidFill>
          </a:ln>
        </p:spPr>
      </p:pic>
    </p:spTree>
    <p:extLst>
      <p:ext uri="{BB962C8B-B14F-4D97-AF65-F5344CB8AC3E}">
        <p14:creationId xmlns:p14="http://schemas.microsoft.com/office/powerpoint/2010/main" val="20199784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3916</TotalTime>
  <Words>1384</Words>
  <Application>Microsoft Office PowerPoint</Application>
  <PresentationFormat>Custom</PresentationFormat>
  <Paragraphs>114</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Helvetica</vt:lpstr>
      <vt:lpstr>MS Reference Sans Serif</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Clarice Perryman</dc:creator>
  <cp:lastModifiedBy>amdziurzynski@gmail.com</cp:lastModifiedBy>
  <cp:revision>203</cp:revision>
  <dcterms:created xsi:type="dcterms:W3CDTF">2018-10-29T17:13:25Z</dcterms:created>
  <dcterms:modified xsi:type="dcterms:W3CDTF">2022-04-19T02:16:18Z</dcterms:modified>
</cp:coreProperties>
</file>