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aska, Audrey K" initials="BA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9EF"/>
    <a:srgbClr val="007BD0"/>
    <a:srgbClr val="2F528F"/>
    <a:srgbClr val="D9D9D9"/>
    <a:srgbClr val="CEE1F2"/>
    <a:srgbClr val="B5D2EC"/>
    <a:srgbClr val="76D2EC"/>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2D5A8-4064-4735-BCF8-0088FEA960A0}" v="26" dt="2022-04-15T20:14:39.080"/>
    <p1510:client id="{44044C91-4D38-4DE0-939D-5DE136422AB2}" v="44" dt="2022-04-14T22:23:10.275"/>
    <p1510:client id="{C683D6C1-01E3-4444-8DAF-CFEF662E9B47}" v="15" dt="2022-04-14T22:23:40.580"/>
    <p1510:client id="{E49EB2A2-098F-49F6-B28B-200583FE4A4C}" v="18" dt="2022-04-14T22:34:07.45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8" autoAdjust="0"/>
    <p:restoredTop sz="95375" autoAdjust="0"/>
  </p:normalViewPr>
  <p:slideViewPr>
    <p:cSldViewPr snapToGrid="0">
      <p:cViewPr>
        <p:scale>
          <a:sx n="20" d="100"/>
          <a:sy n="20" d="100"/>
        </p:scale>
        <p:origin x="786" y="-306"/>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uerite Kennish" userId="/SQE7exCSzv29kAuTovORYzN3Pink+GvjRbyFHFPhQk=" providerId="None" clId="Web-{1A12D5A8-4064-4735-BCF8-0088FEA960A0}"/>
    <pc:docChg chg="modSld">
      <pc:chgData name="Marguerite Kennish" userId="/SQE7exCSzv29kAuTovORYzN3Pink+GvjRbyFHFPhQk=" providerId="None" clId="Web-{1A12D5A8-4064-4735-BCF8-0088FEA960A0}" dt="2022-04-15T20:14:39.080" v="25" actId="20577"/>
      <pc:docMkLst>
        <pc:docMk/>
      </pc:docMkLst>
      <pc:sldChg chg="modSp">
        <pc:chgData name="Marguerite Kennish" userId="/SQE7exCSzv29kAuTovORYzN3Pink+GvjRbyFHFPhQk=" providerId="None" clId="Web-{1A12D5A8-4064-4735-BCF8-0088FEA960A0}" dt="2022-04-15T20:14:39.080" v="25" actId="20577"/>
        <pc:sldMkLst>
          <pc:docMk/>
          <pc:sldMk cId="931198942" sldId="256"/>
        </pc:sldMkLst>
        <pc:spChg chg="mod">
          <ac:chgData name="Marguerite Kennish" userId="/SQE7exCSzv29kAuTovORYzN3Pink+GvjRbyFHFPhQk=" providerId="None" clId="Web-{1A12D5A8-4064-4735-BCF8-0088FEA960A0}" dt="2022-04-15T20:14:39.080" v="25" actId="20577"/>
          <ac:spMkLst>
            <pc:docMk/>
            <pc:sldMk cId="931198942" sldId="256"/>
            <ac:spMk id="68" creationId="{8884E852-F82F-474F-A466-70DCDD119221}"/>
          </ac:spMkLst>
        </pc:spChg>
      </pc:sldChg>
    </pc:docChg>
  </pc:docChgLst>
  <pc:docChgLst>
    <pc:chgData name="Marguerite Kennish" userId="/SQE7exCSzv29kAuTovORYzN3Pink+GvjRbyFHFPhQk=" providerId="None" clId="Web-{C683D6C1-01E3-4444-8DAF-CFEF662E9B47}"/>
    <pc:docChg chg="modSld">
      <pc:chgData name="Marguerite Kennish" userId="/SQE7exCSzv29kAuTovORYzN3Pink+GvjRbyFHFPhQk=" providerId="None" clId="Web-{C683D6C1-01E3-4444-8DAF-CFEF662E9B47}" dt="2022-04-14T22:23:40.580" v="12"/>
      <pc:docMkLst>
        <pc:docMk/>
      </pc:docMkLst>
      <pc:sldChg chg="modSp">
        <pc:chgData name="Marguerite Kennish" userId="/SQE7exCSzv29kAuTovORYzN3Pink+GvjRbyFHFPhQk=" providerId="None" clId="Web-{C683D6C1-01E3-4444-8DAF-CFEF662E9B47}" dt="2022-04-14T22:23:40.580" v="12"/>
        <pc:sldMkLst>
          <pc:docMk/>
          <pc:sldMk cId="931198942" sldId="256"/>
        </pc:sldMkLst>
        <pc:spChg chg="mod">
          <ac:chgData name="Marguerite Kennish" userId="/SQE7exCSzv29kAuTovORYzN3Pink+GvjRbyFHFPhQk=" providerId="None" clId="Web-{C683D6C1-01E3-4444-8DAF-CFEF662E9B47}" dt="2022-04-14T22:23:09.423" v="8" actId="1076"/>
          <ac:spMkLst>
            <pc:docMk/>
            <pc:sldMk cId="931198942" sldId="256"/>
            <ac:spMk id="9" creationId="{00000000-0000-0000-0000-000000000000}"/>
          </ac:spMkLst>
        </pc:spChg>
        <pc:spChg chg="mod">
          <ac:chgData name="Marguerite Kennish" userId="/SQE7exCSzv29kAuTovORYzN3Pink+GvjRbyFHFPhQk=" providerId="None" clId="Web-{C683D6C1-01E3-4444-8DAF-CFEF662E9B47}" dt="2022-04-14T22:21:41.765" v="6" actId="1076"/>
          <ac:spMkLst>
            <pc:docMk/>
            <pc:sldMk cId="931198942" sldId="256"/>
            <ac:spMk id="25" creationId="{700D757F-EA34-4052-AFDA-9D3ECE0BD5B7}"/>
          </ac:spMkLst>
        </pc:spChg>
        <pc:spChg chg="mod">
          <ac:chgData name="Marguerite Kennish" userId="/SQE7exCSzv29kAuTovORYzN3Pink+GvjRbyFHFPhQk=" providerId="None" clId="Web-{C683D6C1-01E3-4444-8DAF-CFEF662E9B47}" dt="2022-04-14T22:21:50.609" v="7" actId="1076"/>
          <ac:spMkLst>
            <pc:docMk/>
            <pc:sldMk cId="931198942" sldId="256"/>
            <ac:spMk id="39" creationId="{ABC3AB5F-19AA-4473-9E96-8D27DE3D3DE0}"/>
          </ac:spMkLst>
        </pc:spChg>
        <pc:spChg chg="mod">
          <ac:chgData name="Marguerite Kennish" userId="/SQE7exCSzv29kAuTovORYzN3Pink+GvjRbyFHFPhQk=" providerId="None" clId="Web-{C683D6C1-01E3-4444-8DAF-CFEF662E9B47}" dt="2022-04-14T22:18:45.917" v="0" actId="14100"/>
          <ac:spMkLst>
            <pc:docMk/>
            <pc:sldMk cId="931198942" sldId="256"/>
            <ac:spMk id="63" creationId="{DD6882C8-1BB6-184C-BE86-16E00094D73D}"/>
          </ac:spMkLst>
        </pc:spChg>
        <pc:spChg chg="mod">
          <ac:chgData name="Marguerite Kennish" userId="/SQE7exCSzv29kAuTovORYzN3Pink+GvjRbyFHFPhQk=" providerId="None" clId="Web-{C683D6C1-01E3-4444-8DAF-CFEF662E9B47}" dt="2022-04-14T22:23:31.096" v="10" actId="20577"/>
          <ac:spMkLst>
            <pc:docMk/>
            <pc:sldMk cId="931198942" sldId="256"/>
            <ac:spMk id="70" creationId="{EC915FBD-9A48-73AC-CA55-2D89D23B37FB}"/>
          </ac:spMkLst>
        </pc:spChg>
        <pc:spChg chg="mod">
          <ac:chgData name="Marguerite Kennish" userId="/SQE7exCSzv29kAuTovORYzN3Pink+GvjRbyFHFPhQk=" providerId="None" clId="Web-{C683D6C1-01E3-4444-8DAF-CFEF662E9B47}" dt="2022-04-14T22:21:30.155" v="5" actId="1076"/>
          <ac:spMkLst>
            <pc:docMk/>
            <pc:sldMk cId="931198942" sldId="256"/>
            <ac:spMk id="99" creationId="{F7D07A81-A65C-4071-8F90-E24B510BF71D}"/>
          </ac:spMkLst>
        </pc:spChg>
        <pc:spChg chg="mod">
          <ac:chgData name="Marguerite Kennish" userId="/SQE7exCSzv29kAuTovORYzN3Pink+GvjRbyFHFPhQk=" providerId="None" clId="Web-{C683D6C1-01E3-4444-8DAF-CFEF662E9B47}" dt="2022-04-14T22:21:03.717" v="2" actId="1076"/>
          <ac:spMkLst>
            <pc:docMk/>
            <pc:sldMk cId="931198942" sldId="256"/>
            <ac:spMk id="105" creationId="{6C537C76-5FBD-45F3-AADB-C9C781D28577}"/>
          </ac:spMkLst>
        </pc:spChg>
        <pc:picChg chg="mod">
          <ac:chgData name="Marguerite Kennish" userId="/SQE7exCSzv29kAuTovORYzN3Pink+GvjRbyFHFPhQk=" providerId="None" clId="Web-{C683D6C1-01E3-4444-8DAF-CFEF662E9B47}" dt="2022-04-14T22:23:40.580" v="12"/>
          <ac:picMkLst>
            <pc:docMk/>
            <pc:sldMk cId="931198942" sldId="256"/>
            <ac:picMk id="4" creationId="{6C67EBCF-5A55-412D-E07F-EAC8785D2E38}"/>
          </ac:picMkLst>
        </pc:picChg>
      </pc:sldChg>
    </pc:docChg>
  </pc:docChgLst>
  <pc:docChgLst>
    <pc:chgData name="Jack Hamilton" userId="izG2tWNvqseg/p8yZbKB4AicbwcFIm7cv5H2VdHVpSo=" providerId="None" clId="Web-{E49EB2A2-098F-49F6-B28B-200583FE4A4C}"/>
    <pc:docChg chg="modSld">
      <pc:chgData name="Jack Hamilton" userId="izG2tWNvqseg/p8yZbKB4AicbwcFIm7cv5H2VdHVpSo=" providerId="None" clId="Web-{E49EB2A2-098F-49F6-B28B-200583FE4A4C}" dt="2022-04-14T22:34:07.456" v="8" actId="20577"/>
      <pc:docMkLst>
        <pc:docMk/>
      </pc:docMkLst>
      <pc:sldChg chg="modSp">
        <pc:chgData name="Jack Hamilton" userId="izG2tWNvqseg/p8yZbKB4AicbwcFIm7cv5H2VdHVpSo=" providerId="None" clId="Web-{E49EB2A2-098F-49F6-B28B-200583FE4A4C}" dt="2022-04-14T22:34:07.456" v="8" actId="20577"/>
        <pc:sldMkLst>
          <pc:docMk/>
          <pc:sldMk cId="931198942" sldId="256"/>
        </pc:sldMkLst>
        <pc:spChg chg="mod">
          <ac:chgData name="Jack Hamilton" userId="izG2tWNvqseg/p8yZbKB4AicbwcFIm7cv5H2VdHVpSo=" providerId="None" clId="Web-{E49EB2A2-098F-49F6-B28B-200583FE4A4C}" dt="2022-04-14T22:33:24.809" v="2" actId="20577"/>
          <ac:spMkLst>
            <pc:docMk/>
            <pc:sldMk cId="931198942" sldId="256"/>
            <ac:spMk id="72" creationId="{3A757400-92EB-DD51-1300-A334771C772F}"/>
          </ac:spMkLst>
        </pc:spChg>
        <pc:spChg chg="mod">
          <ac:chgData name="Jack Hamilton" userId="izG2tWNvqseg/p8yZbKB4AicbwcFIm7cv5H2VdHVpSo=" providerId="None" clId="Web-{E49EB2A2-098F-49F6-B28B-200583FE4A4C}" dt="2022-04-14T22:34:07.456" v="8" actId="20577"/>
          <ac:spMkLst>
            <pc:docMk/>
            <pc:sldMk cId="931198942" sldId="256"/>
            <ac:spMk id="81" creationId="{67D1A8B8-1780-9489-88C9-342CADD560B0}"/>
          </ac:spMkLst>
        </pc:spChg>
        <pc:spChg chg="mod">
          <ac:chgData name="Jack Hamilton" userId="izG2tWNvqseg/p8yZbKB4AicbwcFIm7cv5H2VdHVpSo=" providerId="None" clId="Web-{E49EB2A2-098F-49F6-B28B-200583FE4A4C}" dt="2022-04-14T22:34:04.706" v="5" actId="20577"/>
          <ac:spMkLst>
            <pc:docMk/>
            <pc:sldMk cId="931198942" sldId="256"/>
            <ac:spMk id="84" creationId="{A968BF95-DA90-4107-5839-8A2AF92C71C1}"/>
          </ac:spMkLst>
        </pc:spChg>
      </pc:sldChg>
    </pc:docChg>
  </pc:docChgLst>
  <pc:docChgLst>
    <pc:chgData name="Jack Hamilton" userId="izG2tWNvqseg/p8yZbKB4AicbwcFIm7cv5H2VdHVpSo=" providerId="None" clId="Web-{44044C91-4D38-4DE0-939D-5DE136422AB2}"/>
    <pc:docChg chg="modSld">
      <pc:chgData name="Jack Hamilton" userId="izG2tWNvqseg/p8yZbKB4AicbwcFIm7cv5H2VdHVpSo=" providerId="None" clId="Web-{44044C91-4D38-4DE0-939D-5DE136422AB2}" dt="2022-04-14T22:23:10.275" v="25" actId="1076"/>
      <pc:docMkLst>
        <pc:docMk/>
      </pc:docMkLst>
      <pc:sldChg chg="addSp delSp modSp">
        <pc:chgData name="Jack Hamilton" userId="izG2tWNvqseg/p8yZbKB4AicbwcFIm7cv5H2VdHVpSo=" providerId="None" clId="Web-{44044C91-4D38-4DE0-939D-5DE136422AB2}" dt="2022-04-14T22:23:10.275" v="25" actId="1076"/>
        <pc:sldMkLst>
          <pc:docMk/>
          <pc:sldMk cId="931198942" sldId="256"/>
        </pc:sldMkLst>
        <pc:spChg chg="mod">
          <ac:chgData name="Jack Hamilton" userId="izG2tWNvqseg/p8yZbKB4AicbwcFIm7cv5H2VdHVpSo=" providerId="None" clId="Web-{44044C91-4D38-4DE0-939D-5DE136422AB2}" dt="2022-04-14T22:19:38.817" v="17" actId="20577"/>
          <ac:spMkLst>
            <pc:docMk/>
            <pc:sldMk cId="931198942" sldId="256"/>
            <ac:spMk id="70" creationId="{EC915FBD-9A48-73AC-CA55-2D89D23B37FB}"/>
          </ac:spMkLst>
        </pc:spChg>
        <pc:spChg chg="mod">
          <ac:chgData name="Jack Hamilton" userId="izG2tWNvqseg/p8yZbKB4AicbwcFIm7cv5H2VdHVpSo=" providerId="None" clId="Web-{44044C91-4D38-4DE0-939D-5DE136422AB2}" dt="2022-04-14T22:17:45.955" v="0" actId="20577"/>
          <ac:spMkLst>
            <pc:docMk/>
            <pc:sldMk cId="931198942" sldId="256"/>
            <ac:spMk id="99" creationId="{F7D07A81-A65C-4071-8F90-E24B510BF71D}"/>
          </ac:spMkLst>
        </pc:spChg>
        <pc:picChg chg="add mod">
          <ac:chgData name="Jack Hamilton" userId="izG2tWNvqseg/p8yZbKB4AicbwcFIm7cv5H2VdHVpSo=" providerId="None" clId="Web-{44044C91-4D38-4DE0-939D-5DE136422AB2}" dt="2022-04-14T22:23:10.275" v="25" actId="1076"/>
          <ac:picMkLst>
            <pc:docMk/>
            <pc:sldMk cId="931198942" sldId="256"/>
            <ac:picMk id="4" creationId="{6C67EBCF-5A55-412D-E07F-EAC8785D2E38}"/>
          </ac:picMkLst>
        </pc:picChg>
        <pc:picChg chg="del">
          <ac:chgData name="Jack Hamilton" userId="izG2tWNvqseg/p8yZbKB4AicbwcFIm7cv5H2VdHVpSo=" providerId="None" clId="Web-{44044C91-4D38-4DE0-939D-5DE136422AB2}" dt="2022-04-14T22:20:17.506" v="20"/>
          <ac:picMkLst>
            <pc:docMk/>
            <pc:sldMk cId="931198942" sldId="256"/>
            <ac:picMk id="11" creationId="{4361982B-DBC1-8233-F72D-16F1DA164D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dirty="0">
                <a:solidFill>
                  <a:prstClr val="white">
                    <a:lumMod val="50000"/>
                  </a:prstClr>
                </a:solidFill>
                <a:cs typeface="Calibri" panose="020F0502020204030204" pitchFamily="34" charset="0"/>
              </a:rPr>
              <a:t>To change this poster, replace our </a:t>
            </a:r>
            <a:r>
              <a:rPr lang="en-US" baseline="0" dirty="0">
                <a:solidFill>
                  <a:prstClr val="white">
                    <a:lumMod val="50000"/>
                  </a:prstClr>
                </a:solidFill>
                <a:cs typeface="Calibri" panose="020F0502020204030204" pitchFamily="34" charset="0"/>
              </a:rPr>
              <a:t>sample content with your own</a:t>
            </a:r>
            <a:r>
              <a:rPr lang="en-US" dirty="0">
                <a:solidFill>
                  <a:prstClr val="white">
                    <a:lumMod val="50000"/>
                  </a:prstClr>
                </a:solidFill>
                <a:cs typeface="Calibri" panose="020F0502020204030204" pitchFamily="34" charset="0"/>
              </a:rPr>
              <a:t>. Or, if you'd rather start</a:t>
            </a:r>
            <a:r>
              <a:rPr lang="en-US" baseline="0" dirty="0">
                <a:solidFill>
                  <a:prstClr val="white">
                    <a:lumMod val="50000"/>
                  </a:prstClr>
                </a:solidFill>
                <a:cs typeface="Calibri" panose="020F0502020204030204" pitchFamily="34" charset="0"/>
              </a:rPr>
              <a:t> from a clean slate, use the New Slide button on the Home tab to insert a new page, then enter your text and content in the empty placeholders.</a:t>
            </a:r>
            <a:r>
              <a:rPr lang="en-US" dirty="0">
                <a:solidFill>
                  <a:prstClr val="white">
                    <a:lumMod val="50000"/>
                  </a:prstClr>
                </a:solidFill>
                <a:cs typeface="Calibri" panose="020F0502020204030204" pitchFamily="34" charset="0"/>
              </a:rPr>
              <a:t> If you need more placeholders for titles, subtitles or body text, copy any of the existing placeholders, then drag the new one into place. </a:t>
            </a:r>
            <a:endParaRPr lang="en-US" sz="1200" dirty="0">
              <a:solidFill>
                <a:prstClr val="white">
                  <a:lumMod val="50000"/>
                </a:prst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7FAFD"/>
            </a:gs>
            <a:gs pos="74000">
              <a:srgbClr val="B5D2EC">
                <a:lumMod val="100000"/>
              </a:srgbClr>
            </a:gs>
            <a:gs pos="83000">
              <a:srgbClr val="B5D2EC">
                <a:lumMod val="100000"/>
              </a:srgbClr>
            </a:gs>
            <a:gs pos="100000">
              <a:srgbClr val="CEE1F2">
                <a:lumMod val="100000"/>
              </a:srgb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4/15/2022</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1"/>
          </p:nvPr>
        </p:nvSpPr>
        <p:spPr>
          <a:xfrm>
            <a:off x="29863372" y="25216324"/>
            <a:ext cx="13326760" cy="1212655"/>
          </a:xfrm>
          <a:prstGeom prst="rect">
            <a:avLst/>
          </a:prstGeom>
          <a:solidFill>
            <a:srgbClr val="007BD0"/>
          </a:solidFill>
        </p:spPr>
        <p:txBody>
          <a:bodyPr vert="horz" lIns="365760" tIns="45720" rIns="91440" bIns="45720" rtlCol="0" anchor="ctr">
            <a:noAutofit/>
          </a:bodyPr>
          <a:lstStyle/>
          <a:p>
            <a:pPr algn="ctr"/>
            <a:r>
              <a:rPr lang="en-US" sz="4000" dirty="0" err="1">
                <a:latin typeface="Times New Roman"/>
                <a:cs typeface="Times New Roman"/>
              </a:rPr>
              <a:t>SkiD</a:t>
            </a:r>
            <a:r>
              <a:rPr lang="en-US" sz="4000" dirty="0">
                <a:latin typeface="Times New Roman"/>
                <a:cs typeface="Times New Roman"/>
              </a:rPr>
              <a:t> - Assembly and Installation</a:t>
            </a:r>
          </a:p>
        </p:txBody>
      </p:sp>
      <p:sp>
        <p:nvSpPr>
          <p:cNvPr id="25" name="Text Placeholder 15">
            <a:extLst>
              <a:ext uri="{FF2B5EF4-FFF2-40B4-BE49-F238E27FC236}">
                <a16:creationId xmlns:a16="http://schemas.microsoft.com/office/drawing/2014/main" id="{700D757F-EA34-4052-AFDA-9D3ECE0BD5B7}"/>
              </a:ext>
            </a:extLst>
          </p:cNvPr>
          <p:cNvSpPr txBox="1">
            <a:spLocks/>
          </p:cNvSpPr>
          <p:nvPr/>
        </p:nvSpPr>
        <p:spPr>
          <a:xfrm>
            <a:off x="14614235" y="5580968"/>
            <a:ext cx="14666547" cy="1179249"/>
          </a:xfrm>
          <a:prstGeom prst="rect">
            <a:avLst/>
          </a:prstGeom>
          <a:solidFill>
            <a:srgbClr val="007BD0"/>
          </a:solidFill>
        </p:spPr>
        <p:txBody>
          <a:bodyPr vert="horz" lIns="365760" tIns="45720" rIns="91440" bIns="45720" rtlCol="0" anchor="ctr">
            <a:noAutofit/>
          </a:bodyPr>
          <a:lstStyle>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5600" b="1" dirty="0">
                <a:latin typeface="Times New Roman"/>
                <a:cs typeface="Times New Roman"/>
              </a:rPr>
              <a:t>Manta ray Mission</a:t>
            </a:r>
          </a:p>
        </p:txBody>
      </p:sp>
      <p:sp>
        <p:nvSpPr>
          <p:cNvPr id="39" name="Text Placeholder 17">
            <a:extLst>
              <a:ext uri="{FF2B5EF4-FFF2-40B4-BE49-F238E27FC236}">
                <a16:creationId xmlns:a16="http://schemas.microsoft.com/office/drawing/2014/main" id="{ABC3AB5F-19AA-4473-9E96-8D27DE3D3DE0}"/>
              </a:ext>
            </a:extLst>
          </p:cNvPr>
          <p:cNvSpPr txBox="1">
            <a:spLocks/>
          </p:cNvSpPr>
          <p:nvPr/>
        </p:nvSpPr>
        <p:spPr>
          <a:xfrm>
            <a:off x="29751446" y="5604536"/>
            <a:ext cx="13316922" cy="1127359"/>
          </a:xfrm>
          <a:prstGeom prst="rect">
            <a:avLst/>
          </a:prstGeom>
          <a:solidFill>
            <a:srgbClr val="007BD0"/>
          </a:solidFill>
        </p:spPr>
        <p:txBody>
          <a:bodyPr vert="horz" lIns="365760" tIns="45720" rIns="91440" bIns="45720" rtlCol="0" anchor="ctr">
            <a:noAutofit/>
          </a:bodyPr>
          <a:lstStyle>
            <a:defPPr>
              <a:defRPr lang="en-US"/>
            </a:defPPr>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4000" dirty="0">
                <a:latin typeface="Times New Roman"/>
                <a:cs typeface="Times New Roman"/>
              </a:rPr>
              <a:t>KRILL - manufacturing</a:t>
            </a:r>
          </a:p>
        </p:txBody>
      </p:sp>
      <p:sp>
        <p:nvSpPr>
          <p:cNvPr id="75" name="Text Placeholder 6">
            <a:extLst>
              <a:ext uri="{FF2B5EF4-FFF2-40B4-BE49-F238E27FC236}">
                <a16:creationId xmlns:a16="http://schemas.microsoft.com/office/drawing/2014/main" id="{1A205288-53C2-4B75-B453-EE742356DDF5}"/>
              </a:ext>
            </a:extLst>
          </p:cNvPr>
          <p:cNvSpPr txBox="1">
            <a:spLocks/>
          </p:cNvSpPr>
          <p:nvPr/>
        </p:nvSpPr>
        <p:spPr>
          <a:xfrm>
            <a:off x="29750954" y="16557233"/>
            <a:ext cx="13317414" cy="1219200"/>
          </a:xfrm>
          <a:prstGeom prst="rect">
            <a:avLst/>
          </a:prstGeom>
          <a:solidFill>
            <a:srgbClr val="007BD0"/>
          </a:solidFill>
        </p:spPr>
        <p:txBody>
          <a:bodyPr vert="horz" lIns="365760" tIns="45720" rIns="91440" bIns="45720" rtlCol="0" anchor="ctr">
            <a:noAutofit/>
          </a:bodyPr>
          <a:lstStyle>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4000" dirty="0">
                <a:latin typeface="Times New Roman"/>
                <a:cs typeface="Times New Roman"/>
              </a:rPr>
              <a:t>KRILL - Tank Testing AND FUTURE WORK</a:t>
            </a:r>
          </a:p>
        </p:txBody>
      </p:sp>
      <p:sp>
        <p:nvSpPr>
          <p:cNvPr id="63" name="Text Placeholder 8">
            <a:extLst>
              <a:ext uri="{FF2B5EF4-FFF2-40B4-BE49-F238E27FC236}">
                <a16:creationId xmlns:a16="http://schemas.microsoft.com/office/drawing/2014/main" id="{DD6882C8-1BB6-184C-BE86-16E00094D73D}"/>
              </a:ext>
            </a:extLst>
          </p:cNvPr>
          <p:cNvSpPr txBox="1">
            <a:spLocks/>
          </p:cNvSpPr>
          <p:nvPr/>
        </p:nvSpPr>
        <p:spPr>
          <a:xfrm>
            <a:off x="533566" y="25214267"/>
            <a:ext cx="13619451" cy="1212654"/>
          </a:xfrm>
          <a:prstGeom prst="rect">
            <a:avLst/>
          </a:prstGeom>
          <a:solidFill>
            <a:srgbClr val="007BD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algn="ctr"/>
            <a:r>
              <a:rPr lang="en-US" sz="4000" dirty="0">
                <a:latin typeface="Times New Roman"/>
                <a:cs typeface="Calibri"/>
              </a:rPr>
              <a:t>SKID - Design</a:t>
            </a:r>
          </a:p>
        </p:txBody>
      </p:sp>
      <p:sp>
        <p:nvSpPr>
          <p:cNvPr id="74" name="Text Placeholder 17">
            <a:extLst>
              <a:ext uri="{FF2B5EF4-FFF2-40B4-BE49-F238E27FC236}">
                <a16:creationId xmlns:a16="http://schemas.microsoft.com/office/drawing/2014/main" id="{0D949042-1D19-4699-81D6-41738FCFCE72}"/>
              </a:ext>
            </a:extLst>
          </p:cNvPr>
          <p:cNvSpPr txBox="1">
            <a:spLocks/>
          </p:cNvSpPr>
          <p:nvPr/>
        </p:nvSpPr>
        <p:spPr>
          <a:xfrm>
            <a:off x="536079" y="20187827"/>
            <a:ext cx="13665749" cy="1215574"/>
          </a:xfrm>
          <a:prstGeom prst="rect">
            <a:avLst/>
          </a:prstGeom>
          <a:solidFill>
            <a:srgbClr val="007BD0"/>
          </a:solidFill>
        </p:spPr>
        <p:txBody>
          <a:bodyPr vert="horz" lIns="365760" tIns="45720" rIns="91440" bIns="45720" rtlCol="0" anchor="ctr">
            <a:noAutofit/>
          </a:bodyPr>
          <a:lstStyle>
            <a:defPPr>
              <a:defRPr lang="en-US"/>
            </a:defPPr>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4000" dirty="0">
                <a:latin typeface="Times New Roman"/>
                <a:cs typeface="Times New Roman"/>
              </a:rPr>
              <a:t>Gazebo </a:t>
            </a:r>
            <a:endParaRPr lang="en-US" dirty="0"/>
          </a:p>
        </p:txBody>
      </p:sp>
      <p:sp>
        <p:nvSpPr>
          <p:cNvPr id="92" name="Text Placeholder 8">
            <a:extLst>
              <a:ext uri="{FF2B5EF4-FFF2-40B4-BE49-F238E27FC236}">
                <a16:creationId xmlns:a16="http://schemas.microsoft.com/office/drawing/2014/main" id="{BE294B94-6E8F-46D1-802F-BC38EE7B8FDC}"/>
              </a:ext>
            </a:extLst>
          </p:cNvPr>
          <p:cNvSpPr txBox="1">
            <a:spLocks/>
          </p:cNvSpPr>
          <p:nvPr/>
        </p:nvSpPr>
        <p:spPr>
          <a:xfrm>
            <a:off x="547157" y="5611024"/>
            <a:ext cx="13630920" cy="1239401"/>
          </a:xfrm>
          <a:prstGeom prst="rect">
            <a:avLst/>
          </a:prstGeom>
          <a:solidFill>
            <a:srgbClr val="007BD0"/>
          </a:solidFill>
        </p:spPr>
        <p:txBody>
          <a:bodyPr vert="horz" lIns="365760" tIns="45720" rIns="91440" bIns="45720" rtlCol="0" anchor="ctr">
            <a:noAutofit/>
          </a:bodyPr>
          <a:lstStyle>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4000" dirty="0" err="1">
                <a:latin typeface="Times New Roman"/>
                <a:ea typeface="Cambria"/>
                <a:cs typeface="Times New Roman"/>
              </a:rPr>
              <a:t>subTeam</a:t>
            </a:r>
            <a:r>
              <a:rPr lang="en-US" sz="4000" dirty="0">
                <a:latin typeface="Times New Roman"/>
                <a:ea typeface="Cambria"/>
                <a:cs typeface="Times New Roman"/>
              </a:rPr>
              <a:t> Overview</a:t>
            </a:r>
            <a:endParaRPr lang="en-US" sz="4000" dirty="0">
              <a:ea typeface="+mj-lt"/>
              <a:cs typeface="+mj-lt"/>
            </a:endParaRPr>
          </a:p>
        </p:txBody>
      </p:sp>
      <p:sp>
        <p:nvSpPr>
          <p:cNvPr id="99" name="Text Placeholder 15">
            <a:extLst>
              <a:ext uri="{FF2B5EF4-FFF2-40B4-BE49-F238E27FC236}">
                <a16:creationId xmlns:a16="http://schemas.microsoft.com/office/drawing/2014/main" id="{F7D07A81-A65C-4071-8F90-E24B510BF71D}"/>
              </a:ext>
            </a:extLst>
          </p:cNvPr>
          <p:cNvSpPr txBox="1">
            <a:spLocks/>
          </p:cNvSpPr>
          <p:nvPr/>
        </p:nvSpPr>
        <p:spPr>
          <a:xfrm>
            <a:off x="14631487" y="17759335"/>
            <a:ext cx="14691539" cy="1219391"/>
          </a:xfrm>
          <a:prstGeom prst="rect">
            <a:avLst/>
          </a:prstGeom>
          <a:solidFill>
            <a:srgbClr val="007BD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algn="ctr"/>
            <a:r>
              <a:rPr lang="en-US" sz="4000" dirty="0">
                <a:latin typeface="Times New Roman"/>
                <a:cs typeface="Times New Roman"/>
              </a:rPr>
              <a:t>UUV </a:t>
            </a:r>
            <a:r>
              <a:rPr lang="en-US" sz="4000" dirty="0" err="1">
                <a:latin typeface="Times New Roman"/>
                <a:cs typeface="Times New Roman"/>
              </a:rPr>
              <a:t>subteam</a:t>
            </a:r>
            <a:r>
              <a:rPr lang="en-US" sz="4000" dirty="0">
                <a:latin typeface="Times New Roman"/>
                <a:cs typeface="Times New Roman"/>
              </a:rPr>
              <a:t> mission</a:t>
            </a:r>
            <a:endParaRPr lang="en-US" sz="4000" dirty="0"/>
          </a:p>
        </p:txBody>
      </p:sp>
      <p:sp>
        <p:nvSpPr>
          <p:cNvPr id="105" name="Text Placeholder 6">
            <a:extLst>
              <a:ext uri="{FF2B5EF4-FFF2-40B4-BE49-F238E27FC236}">
                <a16:creationId xmlns:a16="http://schemas.microsoft.com/office/drawing/2014/main" id="{6C537C76-5FBD-45F3-AADB-C9C781D28577}"/>
              </a:ext>
            </a:extLst>
          </p:cNvPr>
          <p:cNvSpPr txBox="1">
            <a:spLocks/>
          </p:cNvSpPr>
          <p:nvPr/>
        </p:nvSpPr>
        <p:spPr>
          <a:xfrm>
            <a:off x="14680158" y="25216326"/>
            <a:ext cx="14691539" cy="1212654"/>
          </a:xfrm>
          <a:prstGeom prst="rect">
            <a:avLst/>
          </a:prstGeom>
          <a:solidFill>
            <a:srgbClr val="007BD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algn="ctr"/>
            <a:r>
              <a:rPr lang="en-US" sz="4000" dirty="0" err="1">
                <a:latin typeface="Times New Roman"/>
                <a:cs typeface="Times New Roman"/>
              </a:rPr>
              <a:t>SKiD</a:t>
            </a:r>
            <a:r>
              <a:rPr lang="en-US" sz="4000" dirty="0">
                <a:latin typeface="Times New Roman"/>
                <a:cs typeface="Times New Roman"/>
              </a:rPr>
              <a:t> - Manufacturing</a:t>
            </a:r>
          </a:p>
        </p:txBody>
      </p:sp>
      <p:sp>
        <p:nvSpPr>
          <p:cNvPr id="58" name="Text Placeholder 17">
            <a:extLst>
              <a:ext uri="{FF2B5EF4-FFF2-40B4-BE49-F238E27FC236}">
                <a16:creationId xmlns:a16="http://schemas.microsoft.com/office/drawing/2014/main" id="{81CCBDAF-4273-0ACB-A4AE-2C0BDE9739AB}"/>
              </a:ext>
            </a:extLst>
          </p:cNvPr>
          <p:cNvSpPr txBox="1">
            <a:spLocks/>
          </p:cNvSpPr>
          <p:nvPr/>
        </p:nvSpPr>
        <p:spPr>
          <a:xfrm>
            <a:off x="547156" y="10819681"/>
            <a:ext cx="13630921" cy="1215574"/>
          </a:xfrm>
          <a:prstGeom prst="rect">
            <a:avLst/>
          </a:prstGeom>
          <a:solidFill>
            <a:srgbClr val="007BD0"/>
          </a:solidFill>
        </p:spPr>
        <p:txBody>
          <a:bodyPr vert="horz" lIns="365760" tIns="45720" rIns="91440" bIns="45720" rtlCol="0" anchor="ctr">
            <a:noAutofit/>
          </a:bodyPr>
          <a:lstStyle>
            <a:defPPr>
              <a:defRPr lang="en-US"/>
            </a:defPPr>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4000" dirty="0">
                <a:ea typeface="Cambria"/>
              </a:rPr>
              <a:t>software Development</a:t>
            </a:r>
            <a:endParaRPr lang="en-US" sz="4000" dirty="0" err="1"/>
          </a:p>
        </p:txBody>
      </p:sp>
      <p:sp>
        <p:nvSpPr>
          <p:cNvPr id="85" name="Rectangle 84">
            <a:extLst>
              <a:ext uri="{FF2B5EF4-FFF2-40B4-BE49-F238E27FC236}">
                <a16:creationId xmlns:a16="http://schemas.microsoft.com/office/drawing/2014/main" id="{C4BC774E-621A-4B55-AC8D-15FCAFCD7136}"/>
              </a:ext>
            </a:extLst>
          </p:cNvPr>
          <p:cNvSpPr/>
          <p:nvPr/>
        </p:nvSpPr>
        <p:spPr>
          <a:xfrm>
            <a:off x="29857604" y="26404440"/>
            <a:ext cx="13317416" cy="4695609"/>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04" name="Rectangle 103">
            <a:extLst>
              <a:ext uri="{FF2B5EF4-FFF2-40B4-BE49-F238E27FC236}">
                <a16:creationId xmlns:a16="http://schemas.microsoft.com/office/drawing/2014/main" id="{48FA555C-DCCB-4FAB-A8B6-6AA9BF705FF2}"/>
              </a:ext>
            </a:extLst>
          </p:cNvPr>
          <p:cNvSpPr/>
          <p:nvPr/>
        </p:nvSpPr>
        <p:spPr>
          <a:xfrm>
            <a:off x="14673824" y="26372915"/>
            <a:ext cx="14666547" cy="6287119"/>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200" dirty="0">
              <a:solidFill>
                <a:schemeClr val="tx1"/>
              </a:solidFill>
              <a:latin typeface="Times New Roman"/>
              <a:cs typeface="Calibri"/>
            </a:endParaRPr>
          </a:p>
        </p:txBody>
      </p:sp>
      <p:sp>
        <p:nvSpPr>
          <p:cNvPr id="82" name="Rectangle 81">
            <a:extLst>
              <a:ext uri="{FF2B5EF4-FFF2-40B4-BE49-F238E27FC236}">
                <a16:creationId xmlns:a16="http://schemas.microsoft.com/office/drawing/2014/main" id="{D8DE25CA-F4CC-489D-AC49-2A496D40F30D}"/>
              </a:ext>
            </a:extLst>
          </p:cNvPr>
          <p:cNvSpPr/>
          <p:nvPr/>
        </p:nvSpPr>
        <p:spPr>
          <a:xfrm>
            <a:off x="29741608" y="17565892"/>
            <a:ext cx="13326760" cy="7446093"/>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6" name="Rectangle 85">
            <a:extLst>
              <a:ext uri="{FF2B5EF4-FFF2-40B4-BE49-F238E27FC236}">
                <a16:creationId xmlns:a16="http://schemas.microsoft.com/office/drawing/2014/main" id="{ADF2DD29-27C6-4B05-87BC-4550863E7370}"/>
              </a:ext>
            </a:extLst>
          </p:cNvPr>
          <p:cNvSpPr/>
          <p:nvPr/>
        </p:nvSpPr>
        <p:spPr>
          <a:xfrm>
            <a:off x="29759134" y="6713162"/>
            <a:ext cx="13291567" cy="9559128"/>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3" name="Rectangle 82">
            <a:extLst>
              <a:ext uri="{FF2B5EF4-FFF2-40B4-BE49-F238E27FC236}">
                <a16:creationId xmlns:a16="http://schemas.microsoft.com/office/drawing/2014/main" id="{1C34B085-8D20-4652-8F33-4F063D72B50B}"/>
              </a:ext>
            </a:extLst>
          </p:cNvPr>
          <p:cNvSpPr/>
          <p:nvPr/>
        </p:nvSpPr>
        <p:spPr>
          <a:xfrm>
            <a:off x="14631489" y="6755462"/>
            <a:ext cx="14610428" cy="10810430"/>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33" name="Content Placeholder 11">
            <a:extLst>
              <a:ext uri="{FF2B5EF4-FFF2-40B4-BE49-F238E27FC236}">
                <a16:creationId xmlns:a16="http://schemas.microsoft.com/office/drawing/2014/main" id="{705F5DBD-FEC2-44B1-8945-B4872021E4FD}"/>
              </a:ext>
            </a:extLst>
          </p:cNvPr>
          <p:cNvSpPr txBox="1">
            <a:spLocks/>
          </p:cNvSpPr>
          <p:nvPr/>
        </p:nvSpPr>
        <p:spPr>
          <a:xfrm>
            <a:off x="14659088" y="6687652"/>
            <a:ext cx="14483993" cy="5564546"/>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indent="0" algn="ctr">
              <a:spcAft>
                <a:spcPts val="600"/>
              </a:spcAft>
              <a:buNone/>
            </a:pPr>
            <a:r>
              <a:rPr lang="en-US" sz="3600" dirty="0">
                <a:latin typeface="Times New Roman"/>
                <a:ea typeface="+mn-lt"/>
                <a:cs typeface="+mn-lt"/>
              </a:rPr>
              <a:t>Team MANTA RAY is an interdisciplinary project dedicated to creating, maintaining, and expanding a network of marine robots for seafloor mapping and underwater perception. The network began as just the autonomous surface vehicle (ASV) and unpiloted underwater vehicle (UUV), but has expanded to include a prototype of the ASV, known as TUPPS, and two kinds of remotely operated vehicles, known as GUPPS and KRILL. With these systems, students work to improve communication between vehicles, develop autonomous behaviors and algorithms, and upgrade existing mechanical systems to improve precision and performance.</a:t>
            </a:r>
          </a:p>
        </p:txBody>
      </p:sp>
      <p:sp>
        <p:nvSpPr>
          <p:cNvPr id="78" name="Rectangle 77">
            <a:extLst>
              <a:ext uri="{FF2B5EF4-FFF2-40B4-BE49-F238E27FC236}">
                <a16:creationId xmlns:a16="http://schemas.microsoft.com/office/drawing/2014/main" id="{2F01E0A9-FEF2-419B-AA07-94BC1A5BB94C}"/>
              </a:ext>
            </a:extLst>
          </p:cNvPr>
          <p:cNvSpPr/>
          <p:nvPr/>
        </p:nvSpPr>
        <p:spPr>
          <a:xfrm>
            <a:off x="547156" y="6763523"/>
            <a:ext cx="13623235" cy="3766621"/>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79" name="TextBox 78">
            <a:extLst>
              <a:ext uri="{FF2B5EF4-FFF2-40B4-BE49-F238E27FC236}">
                <a16:creationId xmlns:a16="http://schemas.microsoft.com/office/drawing/2014/main" id="{F0F54622-DE11-4BDB-A789-A05589185FFE}"/>
              </a:ext>
            </a:extLst>
          </p:cNvPr>
          <p:cNvSpPr txBox="1"/>
          <p:nvPr/>
        </p:nvSpPr>
        <p:spPr>
          <a:xfrm>
            <a:off x="878127" y="6894534"/>
            <a:ext cx="7428011" cy="4093428"/>
          </a:xfrm>
          <a:prstGeom prst="rect">
            <a:avLst/>
          </a:prstGeom>
          <a:noFill/>
        </p:spPr>
        <p:txBody>
          <a:bodyPr wrap="square" lIns="91440" tIns="45720" rIns="91440" bIns="45720" rtlCol="0" anchor="t">
            <a:spAutoFit/>
          </a:bodyPr>
          <a:lstStyle/>
          <a:p>
            <a:r>
              <a:rPr lang="en-US" sz="3600" b="1" dirty="0">
                <a:latin typeface="Times New Roman"/>
                <a:cs typeface="Times New Roman"/>
              </a:rPr>
              <a:t>Development</a:t>
            </a:r>
            <a:endParaRPr lang="en-US" sz="3600" dirty="0">
              <a:ea typeface="+mn-lt"/>
              <a:cs typeface="+mn-lt"/>
            </a:endParaRPr>
          </a:p>
          <a:p>
            <a:pPr marL="171450" indent="-171450">
              <a:buFont typeface="Arial,Sans-Serif"/>
              <a:buChar char="•"/>
            </a:pPr>
            <a:r>
              <a:rPr lang="en-US" sz="3200" dirty="0">
                <a:latin typeface="Times New Roman"/>
                <a:ea typeface="+mn-lt"/>
                <a:cs typeface="Times New Roman"/>
              </a:rPr>
              <a:t>UUV and ASV communications for deployment</a:t>
            </a:r>
          </a:p>
          <a:p>
            <a:pPr marL="171450" indent="-171450">
              <a:buFont typeface="Arial,Sans-Serif"/>
              <a:buChar char="•"/>
            </a:pPr>
            <a:r>
              <a:rPr lang="en-US" sz="3200" dirty="0">
                <a:latin typeface="Times New Roman"/>
                <a:cs typeface="Times New Roman"/>
              </a:rPr>
              <a:t>UUV Navigation</a:t>
            </a:r>
          </a:p>
          <a:p>
            <a:pPr marL="171450" indent="-171450">
              <a:buFont typeface="Arial,Sans-Serif"/>
              <a:buChar char="•"/>
            </a:pPr>
            <a:r>
              <a:rPr lang="en-US" sz="3200" dirty="0">
                <a:latin typeface="Times New Roman"/>
                <a:cs typeface="Times New Roman"/>
              </a:rPr>
              <a:t>PhD. Candidate Oguzhan </a:t>
            </a:r>
            <a:r>
              <a:rPr lang="en-US" sz="3200" dirty="0" err="1">
                <a:latin typeface="Times New Roman"/>
                <a:cs typeface="Times New Roman"/>
              </a:rPr>
              <a:t>Oruc's</a:t>
            </a:r>
            <a:r>
              <a:rPr lang="en-US" sz="3200" dirty="0">
                <a:latin typeface="Times New Roman"/>
                <a:cs typeface="Times New Roman"/>
              </a:rPr>
              <a:t> control hardware</a:t>
            </a:r>
            <a:endParaRPr lang="en-US" sz="7250" dirty="0">
              <a:latin typeface="Calibri"/>
              <a:cs typeface="Calibri"/>
            </a:endParaRPr>
          </a:p>
          <a:p>
            <a:endParaRPr lang="en-US" sz="3600" b="1" dirty="0">
              <a:latin typeface="Times New Roman"/>
              <a:ea typeface="+mn-lt"/>
              <a:cs typeface="Times New Roman"/>
            </a:endParaRPr>
          </a:p>
          <a:p>
            <a:endParaRPr lang="en-US" sz="2800" dirty="0">
              <a:latin typeface="Times New Roman" panose="02020603050405020304" pitchFamily="18" charset="0"/>
              <a:ea typeface="+mn-lt"/>
              <a:cs typeface="Times New Roman" panose="02020603050405020304" pitchFamily="18" charset="0"/>
            </a:endParaRPr>
          </a:p>
        </p:txBody>
      </p:sp>
      <p:sp>
        <p:nvSpPr>
          <p:cNvPr id="98" name="Rectangle 97">
            <a:extLst>
              <a:ext uri="{FF2B5EF4-FFF2-40B4-BE49-F238E27FC236}">
                <a16:creationId xmlns:a16="http://schemas.microsoft.com/office/drawing/2014/main" id="{66B1B373-1755-481D-B99D-64EAAEA179AD}"/>
              </a:ext>
            </a:extLst>
          </p:cNvPr>
          <p:cNvSpPr/>
          <p:nvPr/>
        </p:nvSpPr>
        <p:spPr>
          <a:xfrm>
            <a:off x="14631487" y="18850520"/>
            <a:ext cx="14666547" cy="6161466"/>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72" name="TextBox 71">
            <a:extLst>
              <a:ext uri="{FF2B5EF4-FFF2-40B4-BE49-F238E27FC236}">
                <a16:creationId xmlns:a16="http://schemas.microsoft.com/office/drawing/2014/main" id="{3A757400-92EB-DD51-1300-A334771C772F}"/>
              </a:ext>
            </a:extLst>
          </p:cNvPr>
          <p:cNvSpPr txBox="1"/>
          <p:nvPr/>
        </p:nvSpPr>
        <p:spPr>
          <a:xfrm>
            <a:off x="19032273" y="18887841"/>
            <a:ext cx="10118305" cy="6186309"/>
          </a:xfrm>
          <a:prstGeom prst="rect">
            <a:avLst/>
          </a:prstGeom>
          <a:noFill/>
        </p:spPr>
        <p:txBody>
          <a:bodyPr wrap="square" lIns="91440" tIns="45720" rIns="91440" bIns="45720" rtlCol="0" anchor="t">
            <a:spAutoFit/>
          </a:bodyPr>
          <a:lstStyle/>
          <a:p>
            <a:r>
              <a:rPr lang="en-US" sz="3600" dirty="0">
                <a:latin typeface="Times New Roman"/>
                <a:ea typeface="+mn-lt"/>
                <a:cs typeface="Times New Roman"/>
              </a:rPr>
              <a:t>The UUV subgroup prioritizes communication between the ASV and the UUV. The ASV deploys the Underwater GPS acoustics nodes, and the UUV. The ASV relays its GPS position. The UUV determines its positional coordinates below the surface using the nodes to evaluate its relative distance from the ASV. </a:t>
            </a:r>
            <a:endParaRPr lang="en-US" dirty="0"/>
          </a:p>
          <a:p>
            <a:endParaRPr lang="en-US" sz="3600" dirty="0">
              <a:latin typeface="Times New Roman"/>
              <a:ea typeface="+mn-lt"/>
              <a:cs typeface="Times New Roman"/>
            </a:endParaRPr>
          </a:p>
          <a:p>
            <a:r>
              <a:rPr lang="en-US" sz="3600" dirty="0">
                <a:latin typeface="Times New Roman"/>
                <a:ea typeface="+mn-lt"/>
                <a:cs typeface="Times New Roman"/>
              </a:rPr>
              <a:t>The 2021-2022 UUV team developed communication software, investigated GAZEBO simulation, designed custom skid housing, and partnered with KRILL electrical engineers.</a:t>
            </a:r>
          </a:p>
        </p:txBody>
      </p:sp>
      <p:sp>
        <p:nvSpPr>
          <p:cNvPr id="84" name="TextBox 83">
            <a:extLst>
              <a:ext uri="{FF2B5EF4-FFF2-40B4-BE49-F238E27FC236}">
                <a16:creationId xmlns:a16="http://schemas.microsoft.com/office/drawing/2014/main" id="{A968BF95-DA90-4107-5839-8A2AF92C71C1}"/>
              </a:ext>
            </a:extLst>
          </p:cNvPr>
          <p:cNvSpPr txBox="1"/>
          <p:nvPr/>
        </p:nvSpPr>
        <p:spPr>
          <a:xfrm>
            <a:off x="30039029" y="6882427"/>
            <a:ext cx="6342844" cy="8956298"/>
          </a:xfrm>
          <a:prstGeom prst="rect">
            <a:avLst/>
          </a:prstGeom>
          <a:noFill/>
        </p:spPr>
        <p:txBody>
          <a:bodyPr wrap="square" lIns="91440" tIns="45720" rIns="91440" bIns="45720" rtlCol="0" anchor="t">
            <a:spAutoFit/>
          </a:bodyPr>
          <a:lstStyle/>
          <a:p>
            <a:r>
              <a:rPr lang="en-US" sz="3600" b="1" dirty="0">
                <a:latin typeface="Times New Roman"/>
                <a:ea typeface="+mn-lt"/>
                <a:cs typeface="Times New Roman"/>
              </a:rPr>
              <a:t>Reason</a:t>
            </a:r>
            <a:endParaRPr lang="en-US" dirty="0"/>
          </a:p>
          <a:p>
            <a:pPr marL="171450" indent="-171450">
              <a:buFont typeface="Arial,Sans-Serif"/>
              <a:buChar char="•"/>
            </a:pPr>
            <a:r>
              <a:rPr lang="en-US" sz="3600" dirty="0">
                <a:latin typeface="Times New Roman"/>
                <a:ea typeface="+mn-lt"/>
                <a:cs typeface="Times New Roman"/>
              </a:rPr>
              <a:t>NUWC-Keyport design for modularity and limited penetrations</a:t>
            </a:r>
          </a:p>
          <a:p>
            <a:pPr marL="171450" indent="-171450">
              <a:buFont typeface="Arial,Sans-Serif"/>
              <a:buChar char="•"/>
            </a:pPr>
            <a:r>
              <a:rPr lang="en-US" sz="3600" dirty="0">
                <a:latin typeface="Times New Roman"/>
                <a:ea typeface="+mn-lt"/>
                <a:cs typeface="Times New Roman"/>
              </a:rPr>
              <a:t>Recreate and improve designs</a:t>
            </a:r>
            <a:endParaRPr lang="en-US" sz="3600" dirty="0">
              <a:ea typeface="+mn-lt"/>
              <a:cs typeface="+mn-lt"/>
            </a:endParaRPr>
          </a:p>
          <a:p>
            <a:r>
              <a:rPr lang="en-US" sz="3600" b="1" dirty="0">
                <a:latin typeface="Times New Roman"/>
                <a:ea typeface="+mn-lt"/>
                <a:cs typeface="Times New Roman"/>
              </a:rPr>
              <a:t>Reverse Engineering</a:t>
            </a:r>
            <a:endParaRPr lang="en-US" sz="3600" dirty="0">
              <a:ea typeface="+mn-lt"/>
              <a:cs typeface="+mn-lt"/>
            </a:endParaRPr>
          </a:p>
          <a:p>
            <a:pPr marL="171450" indent="-171450">
              <a:buFont typeface="Arial,Sans-Serif"/>
              <a:buChar char="•"/>
            </a:pPr>
            <a:r>
              <a:rPr lang="en-US" sz="3600" dirty="0">
                <a:latin typeface="Times New Roman"/>
                <a:ea typeface="+mn-lt"/>
                <a:cs typeface="Times New Roman"/>
              </a:rPr>
              <a:t>Disassemble 3D files</a:t>
            </a:r>
          </a:p>
          <a:p>
            <a:pPr marL="171450" indent="-171450">
              <a:buFont typeface="Arial,Sans-Serif"/>
              <a:buChar char="•"/>
            </a:pPr>
            <a:r>
              <a:rPr lang="en-US" sz="3600" dirty="0">
                <a:latin typeface="Times New Roman"/>
                <a:ea typeface="+mn-lt"/>
                <a:cs typeface="Times New Roman"/>
              </a:rPr>
              <a:t>Determine make list</a:t>
            </a:r>
          </a:p>
          <a:p>
            <a:pPr marL="171450" indent="-171450">
              <a:buFont typeface="Arial,Sans-Serif"/>
              <a:buChar char="•"/>
            </a:pPr>
            <a:r>
              <a:rPr lang="en-US" sz="3600" dirty="0">
                <a:latin typeface="Times New Roman"/>
                <a:ea typeface="+mn-lt"/>
                <a:cs typeface="Times New Roman"/>
              </a:rPr>
              <a:t>Cross-reference bill of materials</a:t>
            </a:r>
          </a:p>
          <a:p>
            <a:r>
              <a:rPr lang="en-US" sz="3600" b="1" dirty="0">
                <a:latin typeface="Times New Roman"/>
                <a:ea typeface="+mn-lt"/>
                <a:cs typeface="Times New Roman"/>
              </a:rPr>
              <a:t>Manufacturing</a:t>
            </a:r>
          </a:p>
          <a:p>
            <a:pPr marL="171450" indent="-171450">
              <a:buFont typeface="Arial,Sans-Serif"/>
              <a:buChar char="•"/>
            </a:pPr>
            <a:r>
              <a:rPr lang="en-US" sz="3600" dirty="0">
                <a:latin typeface="Times New Roman"/>
                <a:ea typeface="+mn-lt"/>
                <a:cs typeface="Times New Roman"/>
              </a:rPr>
              <a:t>Mill additional dome features</a:t>
            </a:r>
          </a:p>
          <a:p>
            <a:pPr marL="171450" indent="-171450">
              <a:buFont typeface="Arial,Sans-Serif"/>
              <a:buChar char="•"/>
            </a:pPr>
            <a:r>
              <a:rPr lang="en-US" sz="3600" dirty="0">
                <a:latin typeface="Times New Roman"/>
                <a:ea typeface="+mn-lt"/>
                <a:cs typeface="Times New Roman"/>
              </a:rPr>
              <a:t>Laser-cut gaskets</a:t>
            </a:r>
            <a:endParaRPr lang="en-US" sz="3600" dirty="0">
              <a:ea typeface="+mn-lt"/>
              <a:cs typeface="+mn-lt"/>
            </a:endParaRPr>
          </a:p>
          <a:p>
            <a:pPr marL="171450" indent="-171450">
              <a:buFont typeface="Arial,Sans-Serif"/>
              <a:buChar char="•"/>
            </a:pPr>
            <a:r>
              <a:rPr lang="en-US" sz="3600" dirty="0">
                <a:latin typeface="Times New Roman"/>
                <a:ea typeface="+mn-lt"/>
                <a:cs typeface="Times New Roman"/>
              </a:rPr>
              <a:t>Water Jet pressure plates</a:t>
            </a:r>
            <a:endParaRPr lang="en-US" dirty="0"/>
          </a:p>
          <a:p>
            <a:r>
              <a:rPr lang="en-US" sz="3600" b="1" dirty="0">
                <a:latin typeface="Times New Roman"/>
                <a:ea typeface="+mn-lt"/>
                <a:cs typeface="Times New Roman"/>
              </a:rPr>
              <a:t>Hardware inserts</a:t>
            </a:r>
          </a:p>
          <a:p>
            <a:pPr marL="171450" indent="-171450">
              <a:buFont typeface="Arial,Sans-Serif"/>
              <a:buChar char="•"/>
            </a:pPr>
            <a:r>
              <a:rPr lang="en-US" sz="3600" dirty="0">
                <a:latin typeface="Times New Roman"/>
                <a:ea typeface="+mn-lt"/>
                <a:cs typeface="Times New Roman"/>
              </a:rPr>
              <a:t>Soldered threaded heat inserts</a:t>
            </a:r>
          </a:p>
          <a:p>
            <a:pPr marL="171450" indent="-171450">
              <a:buFont typeface="Arial,Sans-Serif"/>
              <a:buChar char="•"/>
            </a:pPr>
            <a:r>
              <a:rPr lang="en-US" sz="3600" dirty="0">
                <a:latin typeface="Times New Roman"/>
                <a:ea typeface="+mn-lt"/>
                <a:cs typeface="Times New Roman"/>
              </a:rPr>
              <a:t>Epoxy Neodymium Magnets</a:t>
            </a:r>
            <a:endParaRPr lang="en-US" sz="7250" dirty="0">
              <a:cs typeface="Calibri" panose="020F0502020204030204"/>
            </a:endParaRPr>
          </a:p>
        </p:txBody>
      </p:sp>
      <p:sp>
        <p:nvSpPr>
          <p:cNvPr id="88" name="TextBox 87">
            <a:extLst>
              <a:ext uri="{FF2B5EF4-FFF2-40B4-BE49-F238E27FC236}">
                <a16:creationId xmlns:a16="http://schemas.microsoft.com/office/drawing/2014/main" id="{91A71313-B2B9-71EB-B37D-52A50CDD3985}"/>
              </a:ext>
            </a:extLst>
          </p:cNvPr>
          <p:cNvSpPr txBox="1"/>
          <p:nvPr/>
        </p:nvSpPr>
        <p:spPr>
          <a:xfrm>
            <a:off x="30021136" y="17623489"/>
            <a:ext cx="5977926" cy="7848302"/>
          </a:xfrm>
          <a:prstGeom prst="rect">
            <a:avLst/>
          </a:prstGeom>
          <a:noFill/>
        </p:spPr>
        <p:txBody>
          <a:bodyPr wrap="square" lIns="91440" tIns="45720" rIns="91440" bIns="45720" rtlCol="0" anchor="t">
            <a:spAutoFit/>
          </a:bodyPr>
          <a:lstStyle/>
          <a:p>
            <a:r>
              <a:rPr lang="en-US" sz="3600" b="1" dirty="0">
                <a:latin typeface="Times New Roman"/>
                <a:cs typeface="Times New Roman"/>
              </a:rPr>
              <a:t>Preliminary Tank  Test</a:t>
            </a:r>
          </a:p>
          <a:p>
            <a:pPr marL="171450" indent="-171450">
              <a:buFont typeface="Arial,Sans-Serif"/>
              <a:buChar char="•"/>
            </a:pPr>
            <a:r>
              <a:rPr lang="en-US" sz="3600" dirty="0">
                <a:latin typeface="Times New Roman"/>
                <a:cs typeface="Times New Roman"/>
              </a:rPr>
              <a:t>Side thrusters performed as expected</a:t>
            </a:r>
          </a:p>
          <a:p>
            <a:pPr marL="171450" indent="-171450">
              <a:buFont typeface="Arial,Sans-Serif"/>
              <a:buChar char="•"/>
            </a:pPr>
            <a:r>
              <a:rPr lang="en-US" sz="3600" dirty="0">
                <a:latin typeface="Times New Roman"/>
                <a:ea typeface="+mn-lt"/>
                <a:cs typeface="Times New Roman"/>
              </a:rPr>
              <a:t>Hull remained waterproof throughout the test</a:t>
            </a:r>
          </a:p>
          <a:p>
            <a:pPr marL="171450" indent="-171450">
              <a:buFont typeface="Arial,Sans-Serif"/>
              <a:buChar char="•"/>
            </a:pPr>
            <a:r>
              <a:rPr lang="en-US" sz="3600" dirty="0">
                <a:latin typeface="Times New Roman"/>
                <a:ea typeface="+mn-lt"/>
                <a:cs typeface="Times New Roman"/>
              </a:rPr>
              <a:t>Main thruster lacked power</a:t>
            </a:r>
            <a:endParaRPr lang="en-US" sz="3600" dirty="0">
              <a:latin typeface="Times New Roman" panose="02020603050405020304" pitchFamily="18" charset="0"/>
              <a:ea typeface="+mn-lt"/>
              <a:cs typeface="Times New Roman" panose="02020603050405020304" pitchFamily="18" charset="0"/>
            </a:endParaRPr>
          </a:p>
          <a:p>
            <a:pPr marL="171450" indent="-171450">
              <a:buFont typeface="Arial,Sans-Serif"/>
              <a:buChar char="•"/>
            </a:pPr>
            <a:r>
              <a:rPr lang="en-US" sz="3600" dirty="0">
                <a:latin typeface="Times New Roman"/>
                <a:ea typeface="+mn-lt"/>
                <a:cs typeface="Times New Roman"/>
              </a:rPr>
              <a:t>Fin actuators did not operate to expectations</a:t>
            </a:r>
            <a:endParaRPr lang="en-US" sz="3600" dirty="0">
              <a:latin typeface="Times New Roman" panose="02020603050405020304" pitchFamily="18" charset="0"/>
              <a:ea typeface="+mn-lt"/>
              <a:cs typeface="Times New Roman" panose="02020603050405020304" pitchFamily="18" charset="0"/>
            </a:endParaRPr>
          </a:p>
          <a:p>
            <a:r>
              <a:rPr lang="en-US" sz="3600" b="1" dirty="0">
                <a:latin typeface="Times New Roman"/>
                <a:ea typeface="+mn-lt"/>
                <a:cs typeface="Times New Roman"/>
              </a:rPr>
              <a:t>Future Work</a:t>
            </a:r>
            <a:endParaRPr lang="en-US" sz="3600" dirty="0">
              <a:latin typeface="Times New Roman" panose="02020603050405020304" pitchFamily="18" charset="0"/>
              <a:ea typeface="+mn-lt"/>
              <a:cs typeface="Times New Roman" panose="02020603050405020304" pitchFamily="18" charset="0"/>
            </a:endParaRPr>
          </a:p>
          <a:p>
            <a:pPr marL="171450" indent="-171450">
              <a:buFont typeface="Arial,Sans-Serif"/>
              <a:buChar char="•"/>
            </a:pPr>
            <a:r>
              <a:rPr lang="en-US" sz="3600" dirty="0">
                <a:latin typeface="Times New Roman"/>
                <a:cs typeface="Times New Roman"/>
              </a:rPr>
              <a:t>Operational main thruster and fin actuators </a:t>
            </a:r>
          </a:p>
          <a:p>
            <a:pPr marL="171450" indent="-171450">
              <a:buFont typeface="Arial,Sans-Serif"/>
              <a:buChar char="•"/>
            </a:pPr>
            <a:r>
              <a:rPr lang="en-US" sz="3600" dirty="0">
                <a:latin typeface="Times New Roman"/>
                <a:cs typeface="Times New Roman"/>
              </a:rPr>
              <a:t>Buoyancy and balance need to be adjusted </a:t>
            </a:r>
          </a:p>
          <a:p>
            <a:pPr>
              <a:buSzPts val="1800"/>
            </a:pPr>
            <a:endParaRPr lang="en-US" sz="3600" b="1" dirty="0">
              <a:latin typeface="Times New Roman" panose="02020603050405020304" pitchFamily="18" charset="0"/>
              <a:ea typeface="+mn-lt"/>
              <a:cs typeface="Times New Roman" panose="02020603050405020304" pitchFamily="18" charset="0"/>
            </a:endParaRPr>
          </a:p>
        </p:txBody>
      </p:sp>
      <p:sp>
        <p:nvSpPr>
          <p:cNvPr id="89" name="TextBox 88">
            <a:extLst>
              <a:ext uri="{FF2B5EF4-FFF2-40B4-BE49-F238E27FC236}">
                <a16:creationId xmlns:a16="http://schemas.microsoft.com/office/drawing/2014/main" id="{C1E0F439-777E-9354-1DA0-B705A2C08F75}"/>
              </a:ext>
            </a:extLst>
          </p:cNvPr>
          <p:cNvSpPr txBox="1"/>
          <p:nvPr/>
        </p:nvSpPr>
        <p:spPr>
          <a:xfrm>
            <a:off x="30440179" y="26516259"/>
            <a:ext cx="8943244" cy="4524315"/>
          </a:xfrm>
          <a:prstGeom prst="rect">
            <a:avLst/>
          </a:prstGeom>
          <a:noFill/>
        </p:spPr>
        <p:txBody>
          <a:bodyPr wrap="square" lIns="91440" tIns="45720" rIns="91440" bIns="45720" rtlCol="0" anchor="t">
            <a:spAutoFit/>
          </a:bodyPr>
          <a:lstStyle/>
          <a:p>
            <a:r>
              <a:rPr lang="en-US" sz="3400" b="1" dirty="0">
                <a:latin typeface="Times New Roman"/>
                <a:ea typeface="+mn-lt"/>
                <a:cs typeface="Times New Roman"/>
              </a:rPr>
              <a:t>Payload Rings</a:t>
            </a:r>
            <a:endParaRPr lang="en-US" sz="3400" dirty="0">
              <a:latin typeface="Times New Roman"/>
              <a:ea typeface="+mn-lt"/>
              <a:cs typeface="Times New Roman"/>
            </a:endParaRPr>
          </a:p>
          <a:p>
            <a:pPr marL="171450" indent="-171450">
              <a:buFont typeface="Arial,Sans-Serif"/>
              <a:buChar char="•"/>
            </a:pPr>
            <a:r>
              <a:rPr lang="en-US" sz="3600" dirty="0">
                <a:latin typeface="Times New Roman"/>
                <a:cs typeface="Times New Roman"/>
              </a:rPr>
              <a:t>The rings were redesigned after an initial design was tested and found to be unsuitable</a:t>
            </a:r>
          </a:p>
          <a:p>
            <a:pPr marL="171450" indent="-171450">
              <a:buFont typeface="Arial,Sans-Serif"/>
              <a:buChar char="•"/>
            </a:pPr>
            <a:r>
              <a:rPr lang="en-US" sz="3600" dirty="0">
                <a:latin typeface="Times New Roman"/>
                <a:cs typeface="Times New Roman"/>
              </a:rPr>
              <a:t>Threads were placed in the rings to house set screws which hold the tubes</a:t>
            </a:r>
          </a:p>
          <a:p>
            <a:r>
              <a:rPr lang="en-US" sz="3400" b="1" dirty="0">
                <a:latin typeface="Times New Roman"/>
                <a:ea typeface="+mn-lt"/>
                <a:cs typeface="Times New Roman"/>
              </a:rPr>
              <a:t>Installation</a:t>
            </a:r>
          </a:p>
          <a:p>
            <a:pPr marL="171450" indent="-171450">
              <a:buFont typeface="Arial,Sans-Serif"/>
              <a:buChar char="•"/>
            </a:pPr>
            <a:r>
              <a:rPr lang="en-US" sz="3600" dirty="0">
                <a:latin typeface="Times New Roman"/>
                <a:cs typeface="Times New Roman"/>
              </a:rPr>
              <a:t>Additional standoffs were created for stability</a:t>
            </a:r>
          </a:p>
          <a:p>
            <a:pPr marL="171450" indent="-171450">
              <a:buFont typeface="Arial,Sans-Serif"/>
              <a:buChar char="•"/>
            </a:pPr>
            <a:r>
              <a:rPr lang="en-US" sz="3600" dirty="0">
                <a:latin typeface="Times New Roman"/>
                <a:cs typeface="Times New Roman"/>
              </a:rPr>
              <a:t>The completed skid was then installed</a:t>
            </a:r>
          </a:p>
        </p:txBody>
      </p:sp>
      <p:sp>
        <p:nvSpPr>
          <p:cNvPr id="73" name="Rectangle 72">
            <a:extLst>
              <a:ext uri="{FF2B5EF4-FFF2-40B4-BE49-F238E27FC236}">
                <a16:creationId xmlns:a16="http://schemas.microsoft.com/office/drawing/2014/main" id="{28751F19-8C20-4B7E-88A1-D4CE8E8A054F}"/>
              </a:ext>
            </a:extLst>
          </p:cNvPr>
          <p:cNvSpPr/>
          <p:nvPr/>
        </p:nvSpPr>
        <p:spPr>
          <a:xfrm>
            <a:off x="536078" y="21291197"/>
            <a:ext cx="13640757" cy="3692152"/>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76" name="TextBox 75">
            <a:extLst>
              <a:ext uri="{FF2B5EF4-FFF2-40B4-BE49-F238E27FC236}">
                <a16:creationId xmlns:a16="http://schemas.microsoft.com/office/drawing/2014/main" id="{A4112C57-50BD-4DA2-A228-67089C8B4C8D}"/>
              </a:ext>
            </a:extLst>
          </p:cNvPr>
          <p:cNvSpPr txBox="1"/>
          <p:nvPr/>
        </p:nvSpPr>
        <p:spPr>
          <a:xfrm>
            <a:off x="702128" y="21353225"/>
            <a:ext cx="8218529" cy="3477875"/>
          </a:xfrm>
          <a:prstGeom prst="rect">
            <a:avLst/>
          </a:prstGeom>
          <a:noFill/>
        </p:spPr>
        <p:txBody>
          <a:bodyPr wrap="square" lIns="91440" tIns="45720" rIns="91440" bIns="45720" rtlCol="0" anchor="t">
            <a:spAutoFit/>
          </a:bodyPr>
          <a:lstStyle/>
          <a:p>
            <a:r>
              <a:rPr lang="en-US" sz="3600" b="1" dirty="0">
                <a:latin typeface="Times New Roman"/>
                <a:ea typeface="+mn-lt"/>
                <a:cs typeface="Times New Roman"/>
              </a:rPr>
              <a:t>Reason</a:t>
            </a:r>
            <a:endParaRPr lang="en-US" dirty="0"/>
          </a:p>
          <a:p>
            <a:pPr marL="171450" indent="-171450">
              <a:buFont typeface="Arial,Sans-Serif"/>
              <a:buChar char="•"/>
            </a:pPr>
            <a:r>
              <a:rPr lang="en-US" sz="3200" dirty="0">
                <a:latin typeface="Times New Roman"/>
                <a:ea typeface="+mn-lt"/>
                <a:cs typeface="Times New Roman"/>
              </a:rPr>
              <a:t>Gazebo has ability to </a:t>
            </a:r>
          </a:p>
          <a:p>
            <a:pPr marL="457200" lvl="1" indent="-171450">
              <a:buFont typeface="Arial,Sans-Serif"/>
              <a:buChar char="•"/>
            </a:pPr>
            <a:r>
              <a:rPr lang="en-US" sz="2800" dirty="0">
                <a:latin typeface="Times New Roman"/>
                <a:ea typeface="+mn-lt"/>
                <a:cs typeface="Times New Roman"/>
              </a:rPr>
              <a:t>Simulate physics</a:t>
            </a:r>
          </a:p>
          <a:p>
            <a:pPr marL="457200" lvl="1" indent="-171450">
              <a:buFont typeface="Arial,Sans-Serif"/>
              <a:buChar char="•"/>
            </a:pPr>
            <a:r>
              <a:rPr lang="en-US" sz="2800" dirty="0">
                <a:latin typeface="Times New Roman"/>
                <a:ea typeface="+mn-lt"/>
                <a:cs typeface="Times New Roman"/>
              </a:rPr>
              <a:t>Create sensor feedback </a:t>
            </a:r>
          </a:p>
          <a:p>
            <a:pPr marL="457200" lvl="1" indent="-171450">
              <a:buFont typeface="Arial,Sans-Serif"/>
              <a:buChar char="•"/>
            </a:pPr>
            <a:r>
              <a:rPr lang="en-US" sz="2800" dirty="0">
                <a:latin typeface="Times New Roman"/>
                <a:ea typeface="+mn-lt"/>
                <a:cs typeface="Times New Roman"/>
              </a:rPr>
              <a:t>execute ROS, Python, and Linux scripts</a:t>
            </a:r>
          </a:p>
          <a:p>
            <a:r>
              <a:rPr lang="en-US" sz="3600" b="1" dirty="0">
                <a:latin typeface="Times New Roman"/>
                <a:ea typeface="+mn-lt"/>
                <a:cs typeface="Times New Roman"/>
              </a:rPr>
              <a:t>Adapt </a:t>
            </a:r>
            <a:r>
              <a:rPr lang="en-US" sz="3600" b="1" dirty="0" err="1">
                <a:latin typeface="Times New Roman"/>
                <a:ea typeface="+mn-lt"/>
                <a:cs typeface="Times New Roman"/>
              </a:rPr>
              <a:t>Hippocampusrobotics</a:t>
            </a:r>
            <a:r>
              <a:rPr lang="en-US" sz="3600" b="1" dirty="0">
                <a:latin typeface="Times New Roman"/>
                <a:ea typeface="+mn-lt"/>
                <a:cs typeface="Times New Roman"/>
              </a:rPr>
              <a:t> Scaffolding</a:t>
            </a:r>
            <a:endParaRPr lang="en-US" sz="3600" dirty="0">
              <a:ea typeface="+mn-lt"/>
              <a:cs typeface="+mn-lt"/>
            </a:endParaRPr>
          </a:p>
          <a:p>
            <a:pPr marL="171450" indent="-171450">
              <a:buFont typeface="Arial,Sans-Serif"/>
              <a:buChar char="•"/>
            </a:pPr>
            <a:r>
              <a:rPr lang="en-US" sz="3200" dirty="0">
                <a:latin typeface="Times New Roman"/>
                <a:ea typeface="+mn-lt"/>
                <a:cs typeface="Times New Roman"/>
              </a:rPr>
              <a:t>Convert Noetic to Melodic</a:t>
            </a:r>
            <a:endParaRPr lang="en-US" sz="3200" dirty="0">
              <a:ea typeface="+mn-lt"/>
              <a:cs typeface="+mn-lt"/>
            </a:endParaRPr>
          </a:p>
        </p:txBody>
      </p:sp>
      <p:sp>
        <p:nvSpPr>
          <p:cNvPr id="7" name="Arrow: Right 6">
            <a:extLst>
              <a:ext uri="{FF2B5EF4-FFF2-40B4-BE49-F238E27FC236}">
                <a16:creationId xmlns:a16="http://schemas.microsoft.com/office/drawing/2014/main" id="{7F9805D0-5204-3812-D7BE-7D729CCF1B3E}"/>
              </a:ext>
            </a:extLst>
          </p:cNvPr>
          <p:cNvSpPr/>
          <p:nvPr/>
        </p:nvSpPr>
        <p:spPr>
          <a:xfrm>
            <a:off x="8417655" y="22454593"/>
            <a:ext cx="357307" cy="3811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48" name="Arrow: Right 47">
            <a:extLst>
              <a:ext uri="{FF2B5EF4-FFF2-40B4-BE49-F238E27FC236}">
                <a16:creationId xmlns:a16="http://schemas.microsoft.com/office/drawing/2014/main" id="{413910F6-C46B-938D-2CC4-971D09CD4A84}"/>
              </a:ext>
            </a:extLst>
          </p:cNvPr>
          <p:cNvSpPr/>
          <p:nvPr/>
        </p:nvSpPr>
        <p:spPr>
          <a:xfrm>
            <a:off x="9824947" y="22479539"/>
            <a:ext cx="357307" cy="3811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49" name="Arrow: Right 48">
            <a:extLst>
              <a:ext uri="{FF2B5EF4-FFF2-40B4-BE49-F238E27FC236}">
                <a16:creationId xmlns:a16="http://schemas.microsoft.com/office/drawing/2014/main" id="{530A9C4F-9EFE-FC4E-41ED-0E08C964678B}"/>
              </a:ext>
            </a:extLst>
          </p:cNvPr>
          <p:cNvSpPr/>
          <p:nvPr/>
        </p:nvSpPr>
        <p:spPr>
          <a:xfrm>
            <a:off x="10870024" y="22515685"/>
            <a:ext cx="357307" cy="3811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2" name="Picture 2">
            <a:extLst>
              <a:ext uri="{FF2B5EF4-FFF2-40B4-BE49-F238E27FC236}">
                <a16:creationId xmlns:a16="http://schemas.microsoft.com/office/drawing/2014/main" id="{D75EFD01-26E5-6A5B-E2DF-F8B65BF006DE}"/>
              </a:ext>
            </a:extLst>
          </p:cNvPr>
          <p:cNvPicPr>
            <a:picLocks noChangeAspect="1"/>
          </p:cNvPicPr>
          <p:nvPr/>
        </p:nvPicPr>
        <p:blipFill>
          <a:blip r:embed="rId3"/>
          <a:stretch>
            <a:fillRect/>
          </a:stretch>
        </p:blipFill>
        <p:spPr>
          <a:xfrm>
            <a:off x="11416410" y="22979645"/>
            <a:ext cx="2617456" cy="1773125"/>
          </a:xfrm>
          <a:prstGeom prst="rect">
            <a:avLst/>
          </a:prstGeom>
          <a:ln w="15875">
            <a:solidFill>
              <a:schemeClr val="tx1"/>
            </a:solidFill>
          </a:ln>
        </p:spPr>
      </p:pic>
      <p:sp>
        <p:nvSpPr>
          <p:cNvPr id="57" name="Rectangle 56">
            <a:extLst>
              <a:ext uri="{FF2B5EF4-FFF2-40B4-BE49-F238E27FC236}">
                <a16:creationId xmlns:a16="http://schemas.microsoft.com/office/drawing/2014/main" id="{3877CB58-DDB5-B14C-8E73-9202F51CE781}"/>
              </a:ext>
            </a:extLst>
          </p:cNvPr>
          <p:cNvSpPr/>
          <p:nvPr/>
        </p:nvSpPr>
        <p:spPr>
          <a:xfrm>
            <a:off x="527799" y="26384984"/>
            <a:ext cx="13648017" cy="6275050"/>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70" name="TextBox 69">
            <a:extLst>
              <a:ext uri="{FF2B5EF4-FFF2-40B4-BE49-F238E27FC236}">
                <a16:creationId xmlns:a16="http://schemas.microsoft.com/office/drawing/2014/main" id="{EC915FBD-9A48-73AC-CA55-2D89D23B37FB}"/>
              </a:ext>
            </a:extLst>
          </p:cNvPr>
          <p:cNvSpPr txBox="1"/>
          <p:nvPr/>
        </p:nvSpPr>
        <p:spPr>
          <a:xfrm>
            <a:off x="766680" y="26587313"/>
            <a:ext cx="9847107" cy="5509200"/>
          </a:xfrm>
          <a:prstGeom prst="rect">
            <a:avLst/>
          </a:prstGeom>
          <a:noFill/>
        </p:spPr>
        <p:txBody>
          <a:bodyPr wrap="square" lIns="91440" tIns="45720" rIns="91440" bIns="45720" rtlCol="0" anchor="t">
            <a:spAutoFit/>
          </a:bodyPr>
          <a:lstStyle/>
          <a:p>
            <a:r>
              <a:rPr lang="en-US" sz="3600" b="1" dirty="0">
                <a:latin typeface="Times New Roman"/>
                <a:cs typeface="Times New Roman"/>
              </a:rPr>
              <a:t>Reason and Design Constraints</a:t>
            </a:r>
            <a:endParaRPr lang="en-US" sz="3600" dirty="0">
              <a:ea typeface="+mn-lt"/>
              <a:cs typeface="+mn-lt"/>
            </a:endParaRPr>
          </a:p>
          <a:p>
            <a:pPr marL="171450" indent="-171450">
              <a:buFont typeface="Arial,Sans-Serif"/>
              <a:buChar char="•"/>
            </a:pPr>
            <a:r>
              <a:rPr lang="en-US" sz="3200" dirty="0">
                <a:latin typeface="Times New Roman"/>
                <a:cs typeface="Times New Roman"/>
              </a:rPr>
              <a:t>Support the 22 lb. UUV in air</a:t>
            </a:r>
          </a:p>
          <a:p>
            <a:pPr marL="171450" indent="-171450">
              <a:buFont typeface="Arial,Sans-Serif"/>
              <a:buChar char="•"/>
            </a:pPr>
            <a:r>
              <a:rPr lang="en-US" sz="3200" dirty="0">
                <a:latin typeface="Times New Roman"/>
                <a:cs typeface="Times New Roman"/>
              </a:rPr>
              <a:t>House three 4-inch </a:t>
            </a:r>
            <a:r>
              <a:rPr lang="en-US" sz="3200" dirty="0" err="1">
                <a:latin typeface="Times New Roman"/>
                <a:cs typeface="Times New Roman"/>
              </a:rPr>
              <a:t>BlueRobotics</a:t>
            </a:r>
            <a:r>
              <a:rPr lang="en-US" sz="3200" dirty="0">
                <a:latin typeface="Times New Roman"/>
                <a:cs typeface="Times New Roman"/>
              </a:rPr>
              <a:t> payload tubes</a:t>
            </a:r>
            <a:endParaRPr lang="en-US" sz="3200" dirty="0">
              <a:ea typeface="+mn-lt"/>
              <a:cs typeface="+mn-lt"/>
            </a:endParaRPr>
          </a:p>
          <a:p>
            <a:pPr marL="457200" lvl="1" indent="-171450">
              <a:buFont typeface="Arial,Sans-Serif"/>
              <a:buChar char="•"/>
            </a:pPr>
            <a:r>
              <a:rPr lang="en-US" sz="2800" dirty="0">
                <a:latin typeface="Times New Roman"/>
                <a:cs typeface="Times New Roman"/>
              </a:rPr>
              <a:t>Controller hardware</a:t>
            </a:r>
            <a:endParaRPr lang="en-US" sz="2800" dirty="0">
              <a:ea typeface="+mn-lt"/>
              <a:cs typeface="+mn-lt"/>
            </a:endParaRPr>
          </a:p>
          <a:p>
            <a:pPr marL="171450" indent="-171450">
              <a:buFont typeface="Arial,Sans-Serif"/>
              <a:buChar char="•"/>
            </a:pPr>
            <a:r>
              <a:rPr lang="en-US" sz="3200" dirty="0">
                <a:latin typeface="Times New Roman"/>
                <a:ea typeface="+mn-lt"/>
                <a:cs typeface="Times New Roman"/>
              </a:rPr>
              <a:t>House two 8-inch payload tubes</a:t>
            </a:r>
          </a:p>
          <a:p>
            <a:pPr marL="457200" lvl="1" indent="-171450">
              <a:buFont typeface="Arial,Sans-Serif"/>
              <a:buChar char="•"/>
            </a:pPr>
            <a:r>
              <a:rPr lang="en-US" sz="2800" dirty="0">
                <a:latin typeface="Times New Roman"/>
                <a:ea typeface="+mn-lt"/>
                <a:cs typeface="Times New Roman"/>
              </a:rPr>
              <a:t>Future sensor housing</a:t>
            </a:r>
            <a:endParaRPr lang="en-US" sz="2800" dirty="0">
              <a:ea typeface="+mn-lt"/>
              <a:cs typeface="+mn-lt"/>
            </a:endParaRPr>
          </a:p>
          <a:p>
            <a:r>
              <a:rPr lang="en-US" sz="3600" b="1" dirty="0">
                <a:latin typeface="Times New Roman"/>
                <a:ea typeface="+mn-lt"/>
                <a:cs typeface="Times New Roman"/>
              </a:rPr>
              <a:t>SOLIDWORKS Design</a:t>
            </a:r>
          </a:p>
          <a:p>
            <a:pPr marL="171450" indent="-171450">
              <a:buFont typeface="Arial,Sans-Serif"/>
              <a:buChar char="•"/>
            </a:pPr>
            <a:r>
              <a:rPr lang="en-US" sz="3200" dirty="0">
                <a:latin typeface="Times New Roman"/>
                <a:cs typeface="Times New Roman"/>
              </a:rPr>
              <a:t>Rings were designed to hold the payload tubes in the skid</a:t>
            </a:r>
            <a:endParaRPr lang="en-US" sz="3200" dirty="0">
              <a:latin typeface="Times New Roman"/>
              <a:ea typeface="+mn-lt"/>
              <a:cs typeface="Times New Roman"/>
            </a:endParaRPr>
          </a:p>
          <a:p>
            <a:pPr marL="171450" indent="-171450">
              <a:buFont typeface="Arial,Sans-Serif"/>
              <a:buChar char="•"/>
            </a:pPr>
            <a:r>
              <a:rPr lang="en-US" sz="3200" dirty="0">
                <a:latin typeface="Times New Roman"/>
                <a:ea typeface="+mn-lt"/>
                <a:cs typeface="Times New Roman"/>
              </a:rPr>
              <a:t>Initial inspiration from </a:t>
            </a:r>
            <a:r>
              <a:rPr lang="en-US" sz="3200" dirty="0" err="1">
                <a:latin typeface="Times New Roman"/>
                <a:ea typeface="+mn-lt"/>
                <a:cs typeface="Times New Roman"/>
              </a:rPr>
              <a:t>BlueRobotics</a:t>
            </a:r>
            <a:r>
              <a:rPr lang="en-US" sz="3200" dirty="0">
                <a:latin typeface="Times New Roman"/>
                <a:ea typeface="+mn-lt"/>
                <a:cs typeface="Times New Roman"/>
              </a:rPr>
              <a:t> skid</a:t>
            </a:r>
          </a:p>
          <a:p>
            <a:pPr marL="171450" indent="-171450">
              <a:buFont typeface="Arial,Sans-Serif"/>
              <a:buChar char="•"/>
            </a:pPr>
            <a:r>
              <a:rPr lang="en-US" sz="3200" dirty="0">
                <a:latin typeface="Times New Roman"/>
                <a:ea typeface="+mn-lt"/>
                <a:cs typeface="Times New Roman"/>
              </a:rPr>
              <a:t>Adapted design has increased height to meet constraints</a:t>
            </a:r>
            <a:endParaRPr lang="en-US" sz="3200" dirty="0" err="1">
              <a:latin typeface="Times New Roman"/>
              <a:ea typeface="Calibri"/>
              <a:cs typeface="Times New Roman"/>
            </a:endParaRPr>
          </a:p>
          <a:p>
            <a:pPr marL="171450" indent="-171450">
              <a:buFont typeface="Arial,Sans-Serif"/>
              <a:buChar char="•"/>
            </a:pPr>
            <a:r>
              <a:rPr lang="en-US" sz="3200" dirty="0">
                <a:latin typeface="Times New Roman"/>
                <a:ea typeface="+mn-lt"/>
                <a:cs typeface="Times New Roman"/>
              </a:rPr>
              <a:t>FEA simulations confirm viability</a:t>
            </a:r>
            <a:endParaRPr lang="en-US" sz="3600" dirty="0">
              <a:latin typeface="Calibri" panose="020F0502020204030204"/>
              <a:ea typeface="+mn-lt"/>
              <a:cs typeface="Calibri" panose="020F0502020204030204"/>
            </a:endParaRPr>
          </a:p>
        </p:txBody>
      </p:sp>
      <p:pic>
        <p:nvPicPr>
          <p:cNvPr id="8" name="Picture 10">
            <a:extLst>
              <a:ext uri="{FF2B5EF4-FFF2-40B4-BE49-F238E27FC236}">
                <a16:creationId xmlns:a16="http://schemas.microsoft.com/office/drawing/2014/main" id="{3A4D2089-45AF-D175-60BA-5F90550D4E11}"/>
              </a:ext>
            </a:extLst>
          </p:cNvPr>
          <p:cNvPicPr>
            <a:picLocks noChangeAspect="1"/>
          </p:cNvPicPr>
          <p:nvPr/>
        </p:nvPicPr>
        <p:blipFill rotWithShape="1">
          <a:blip r:embed="rId4"/>
          <a:srcRect l="4844" t="5295" r="9540" b="8321"/>
          <a:stretch/>
        </p:blipFill>
        <p:spPr>
          <a:xfrm>
            <a:off x="10586813" y="26749371"/>
            <a:ext cx="2802832" cy="2917052"/>
          </a:xfrm>
          <a:prstGeom prst="rect">
            <a:avLst/>
          </a:prstGeom>
          <a:ln w="15875">
            <a:solidFill>
              <a:schemeClr val="tx1"/>
            </a:solidFill>
          </a:ln>
        </p:spPr>
      </p:pic>
      <p:pic>
        <p:nvPicPr>
          <p:cNvPr id="12" name="Picture 14" descr="A picture containing indoor, projector&#10;&#10;Description automatically generated">
            <a:extLst>
              <a:ext uri="{FF2B5EF4-FFF2-40B4-BE49-F238E27FC236}">
                <a16:creationId xmlns:a16="http://schemas.microsoft.com/office/drawing/2014/main" id="{A07B8C8E-B2B5-55C7-D57E-3A5D23AD9FEC}"/>
              </a:ext>
            </a:extLst>
          </p:cNvPr>
          <p:cNvPicPr>
            <a:picLocks noChangeAspect="1"/>
          </p:cNvPicPr>
          <p:nvPr/>
        </p:nvPicPr>
        <p:blipFill rotWithShape="1">
          <a:blip r:embed="rId5"/>
          <a:srcRect t="10757"/>
          <a:stretch/>
        </p:blipFill>
        <p:spPr>
          <a:xfrm>
            <a:off x="39199323" y="26679278"/>
            <a:ext cx="3532961" cy="4172120"/>
          </a:xfrm>
          <a:prstGeom prst="rect">
            <a:avLst/>
          </a:prstGeom>
          <a:ln w="15875">
            <a:solidFill>
              <a:schemeClr val="tx1"/>
            </a:solidFill>
          </a:ln>
        </p:spPr>
      </p:pic>
      <p:sp>
        <p:nvSpPr>
          <p:cNvPr id="81" name="TextBox 80">
            <a:extLst>
              <a:ext uri="{FF2B5EF4-FFF2-40B4-BE49-F238E27FC236}">
                <a16:creationId xmlns:a16="http://schemas.microsoft.com/office/drawing/2014/main" id="{67D1A8B8-1780-9489-88C9-342CADD560B0}"/>
              </a:ext>
            </a:extLst>
          </p:cNvPr>
          <p:cNvSpPr txBox="1"/>
          <p:nvPr/>
        </p:nvSpPr>
        <p:spPr>
          <a:xfrm>
            <a:off x="15352897" y="26966399"/>
            <a:ext cx="5955670" cy="4955203"/>
          </a:xfrm>
          <a:prstGeom prst="rect">
            <a:avLst/>
          </a:prstGeom>
          <a:noFill/>
        </p:spPr>
        <p:txBody>
          <a:bodyPr wrap="square" lIns="91440" tIns="45720" rIns="91440" bIns="45720" rtlCol="0" anchor="t">
            <a:spAutoFit/>
          </a:bodyPr>
          <a:lstStyle/>
          <a:p>
            <a:r>
              <a:rPr lang="en-US" sz="3600" b="1" dirty="0">
                <a:latin typeface="Times New Roman"/>
                <a:cs typeface="Times New Roman"/>
              </a:rPr>
              <a:t>Materials</a:t>
            </a:r>
          </a:p>
          <a:p>
            <a:pPr marL="171450" indent="-171450">
              <a:buFont typeface="Arial,Sans-Serif"/>
              <a:buChar char="•"/>
            </a:pPr>
            <a:r>
              <a:rPr lang="en-US" sz="3200" dirty="0">
                <a:latin typeface="Times New Roman"/>
                <a:cs typeface="Times New Roman"/>
              </a:rPr>
              <a:t>High-Density Polyethylene (HDPE) plastic</a:t>
            </a:r>
            <a:endParaRPr lang="en-US" sz="3200" dirty="0">
              <a:ea typeface="+mn-lt"/>
              <a:cs typeface="+mn-lt"/>
            </a:endParaRPr>
          </a:p>
          <a:p>
            <a:pPr marL="457200" lvl="1" indent="-171450">
              <a:buFont typeface="Arial,Sans-Serif"/>
              <a:buChar char="•"/>
            </a:pPr>
            <a:r>
              <a:rPr lang="en-US" sz="2800" dirty="0">
                <a:latin typeface="Times New Roman"/>
                <a:cs typeface="Times New Roman"/>
              </a:rPr>
              <a:t>High elastic modulus</a:t>
            </a:r>
            <a:endParaRPr lang="en-US" sz="2800" dirty="0">
              <a:ea typeface="+mn-lt"/>
              <a:cs typeface="+mn-lt"/>
            </a:endParaRPr>
          </a:p>
          <a:p>
            <a:pPr marL="457200" lvl="1" indent="-171450">
              <a:buFont typeface="Arial,Sans-Serif"/>
              <a:buChar char="•"/>
            </a:pPr>
            <a:r>
              <a:rPr lang="en-US" sz="2800" dirty="0">
                <a:latin typeface="Times New Roman"/>
                <a:cs typeface="Times New Roman"/>
              </a:rPr>
              <a:t>Marine applications</a:t>
            </a:r>
            <a:endParaRPr lang="en-US" sz="2800" dirty="0">
              <a:latin typeface="Calibri" panose="020F0502020204030204"/>
              <a:ea typeface="Calibri" panose="020F0502020204030204"/>
              <a:cs typeface="Calibri" panose="020F0502020204030204"/>
            </a:endParaRPr>
          </a:p>
          <a:p>
            <a:pPr marL="457200" lvl="1" indent="-171450">
              <a:buFont typeface="Arial,Sans-Serif"/>
              <a:buChar char="•"/>
            </a:pPr>
            <a:r>
              <a:rPr lang="en-US" sz="2800" dirty="0">
                <a:latin typeface="Times New Roman"/>
                <a:ea typeface="Calibri"/>
                <a:cs typeface="Times New Roman"/>
              </a:rPr>
              <a:t>Corrosion resistant</a:t>
            </a:r>
          </a:p>
          <a:p>
            <a:pPr marL="171450" indent="-171450">
              <a:buFont typeface="Arial,Sans-Serif"/>
              <a:buChar char="•"/>
            </a:pPr>
            <a:r>
              <a:rPr lang="en-US" sz="3200" dirty="0">
                <a:latin typeface="Times New Roman"/>
                <a:ea typeface="Calibri"/>
                <a:cs typeface="Times New Roman"/>
              </a:rPr>
              <a:t>Aluminum standoffs</a:t>
            </a:r>
          </a:p>
          <a:p>
            <a:pPr marL="171450" indent="-171450">
              <a:buFont typeface="Arial,Sans-Serif"/>
              <a:buChar char="•"/>
            </a:pPr>
            <a:r>
              <a:rPr lang="en-US" sz="3200">
                <a:latin typeface="Times New Roman"/>
                <a:ea typeface="+mn-lt"/>
                <a:cs typeface="Times New Roman"/>
              </a:rPr>
              <a:t>Marine grade stainless steel </a:t>
            </a:r>
            <a:r>
              <a:rPr lang="en-US" sz="3200" dirty="0">
                <a:latin typeface="Times New Roman"/>
                <a:ea typeface="+mn-lt"/>
                <a:cs typeface="Times New Roman"/>
              </a:rPr>
              <a:t>fixtures</a:t>
            </a:r>
          </a:p>
          <a:p>
            <a:endParaRPr lang="en-US" sz="3600" dirty="0">
              <a:latin typeface="Times New Roman"/>
              <a:ea typeface="+mn-lt"/>
              <a:cs typeface="Times New Roman"/>
            </a:endParaRPr>
          </a:p>
        </p:txBody>
      </p:sp>
      <p:sp>
        <p:nvSpPr>
          <p:cNvPr id="53" name="TextBox 52">
            <a:extLst>
              <a:ext uri="{FF2B5EF4-FFF2-40B4-BE49-F238E27FC236}">
                <a16:creationId xmlns:a16="http://schemas.microsoft.com/office/drawing/2014/main" id="{CB719FCD-592F-C4B1-2A23-41B38BCC6B83}"/>
              </a:ext>
            </a:extLst>
          </p:cNvPr>
          <p:cNvSpPr txBox="1"/>
          <p:nvPr/>
        </p:nvSpPr>
        <p:spPr>
          <a:xfrm>
            <a:off x="20433920" y="26864311"/>
            <a:ext cx="5144786" cy="4955203"/>
          </a:xfrm>
          <a:prstGeom prst="rect">
            <a:avLst/>
          </a:prstGeom>
          <a:noFill/>
        </p:spPr>
        <p:txBody>
          <a:bodyPr wrap="square" lIns="91440" tIns="45720" rIns="91440" bIns="45720" rtlCol="0" anchor="t">
            <a:spAutoFit/>
          </a:bodyPr>
          <a:lstStyle/>
          <a:p>
            <a:r>
              <a:rPr lang="en-US" sz="3600" b="1" dirty="0">
                <a:latin typeface="Times New Roman"/>
                <a:ea typeface="+mn-lt"/>
                <a:cs typeface="Times New Roman"/>
              </a:rPr>
              <a:t>Manufacturing Process</a:t>
            </a:r>
            <a:endParaRPr lang="en-US" sz="7250" dirty="0">
              <a:ea typeface="Calibri"/>
              <a:cs typeface="Calibri"/>
            </a:endParaRPr>
          </a:p>
          <a:p>
            <a:pPr marL="171450" indent="-171450">
              <a:buFont typeface="Arial,Sans-Serif"/>
              <a:buChar char="•"/>
            </a:pPr>
            <a:r>
              <a:rPr lang="en-US" sz="3200" dirty="0">
                <a:latin typeface="Times New Roman"/>
                <a:ea typeface="+mn-lt"/>
                <a:cs typeface="Times New Roman"/>
              </a:rPr>
              <a:t>CNC Water Jet Cutter </a:t>
            </a:r>
            <a:endParaRPr lang="en-US" sz="2000" dirty="0">
              <a:latin typeface="Calibri" panose="020F0502020204030204"/>
              <a:ea typeface="+mn-lt"/>
              <a:cs typeface="Calibri" panose="020F0502020204030204"/>
            </a:endParaRPr>
          </a:p>
          <a:p>
            <a:r>
              <a:rPr lang="en-US" sz="2000" dirty="0">
                <a:latin typeface="Times New Roman"/>
                <a:ea typeface="+mn-lt"/>
                <a:cs typeface="Times New Roman"/>
              </a:rPr>
              <a:t>    John Olson Advanced Manufacturing Center</a:t>
            </a:r>
            <a:endParaRPr lang="en-US" sz="2000" dirty="0">
              <a:ea typeface="+mn-lt"/>
              <a:cs typeface="+mn-lt"/>
            </a:endParaRPr>
          </a:p>
          <a:p>
            <a:pPr marL="457200" lvl="1" indent="-171450">
              <a:buFont typeface="Arial,Sans-Serif"/>
              <a:buChar char="•"/>
            </a:pPr>
            <a:r>
              <a:rPr lang="en-US" sz="2800" dirty="0">
                <a:latin typeface="Times New Roman"/>
                <a:cs typeface="Times New Roman"/>
              </a:rPr>
              <a:t>Pannel bases</a:t>
            </a:r>
            <a:endParaRPr lang="en-US" sz="2800" dirty="0">
              <a:ea typeface="+mn-lt"/>
              <a:cs typeface="+mn-lt"/>
            </a:endParaRPr>
          </a:p>
          <a:p>
            <a:pPr marL="171450" indent="-171450">
              <a:buFont typeface="Arial,Sans-Serif"/>
              <a:buChar char="•"/>
            </a:pPr>
            <a:r>
              <a:rPr lang="en-US" sz="3600" dirty="0">
                <a:latin typeface="Times New Roman"/>
                <a:cs typeface="Times New Roman"/>
              </a:rPr>
              <a:t>CNC Milling</a:t>
            </a:r>
            <a:r>
              <a:rPr lang="en-US" sz="2800" dirty="0">
                <a:latin typeface="Times New Roman"/>
                <a:cs typeface="Times New Roman"/>
              </a:rPr>
              <a:t> </a:t>
            </a:r>
          </a:p>
          <a:p>
            <a:r>
              <a:rPr lang="en-US" sz="2000" dirty="0">
                <a:latin typeface="Times New Roman"/>
                <a:cs typeface="Times New Roman"/>
              </a:rPr>
              <a:t>    </a:t>
            </a:r>
            <a:r>
              <a:rPr lang="en-US" sz="2000" dirty="0" err="1">
                <a:latin typeface="Times New Roman"/>
                <a:cs typeface="Times New Roman"/>
              </a:rPr>
              <a:t>Kingsburry</a:t>
            </a:r>
            <a:r>
              <a:rPr lang="en-US" sz="2000" dirty="0">
                <a:latin typeface="Times New Roman"/>
                <a:cs typeface="Times New Roman"/>
              </a:rPr>
              <a:t> Hall</a:t>
            </a:r>
            <a:endParaRPr lang="en-US" dirty="0">
              <a:cs typeface="Calibri" panose="020F0502020204030204"/>
            </a:endParaRPr>
          </a:p>
          <a:p>
            <a:pPr marL="457200" lvl="1" indent="-171450">
              <a:buFont typeface="Arial,Sans-Serif"/>
              <a:buChar char="•"/>
            </a:pPr>
            <a:r>
              <a:rPr lang="en-US" sz="2800" dirty="0">
                <a:latin typeface="Times New Roman"/>
                <a:cs typeface="Times New Roman"/>
              </a:rPr>
              <a:t>Finalized panel features</a:t>
            </a:r>
            <a:endParaRPr lang="en-US" sz="2800" dirty="0">
              <a:ea typeface="+mn-lt"/>
              <a:cs typeface="+mn-lt"/>
            </a:endParaRPr>
          </a:p>
          <a:p>
            <a:pPr marL="171450" indent="-171450">
              <a:buFont typeface="Arial,Sans-Serif"/>
              <a:buChar char="•"/>
            </a:pPr>
            <a:r>
              <a:rPr lang="en-US" sz="3200" dirty="0">
                <a:latin typeface="Times New Roman"/>
                <a:ea typeface="+mn-lt"/>
                <a:cs typeface="Times New Roman"/>
              </a:rPr>
              <a:t>Lathe </a:t>
            </a:r>
          </a:p>
          <a:p>
            <a:r>
              <a:rPr lang="en-US" sz="2000" dirty="0">
                <a:latin typeface="Times New Roman"/>
                <a:ea typeface="+mn-lt"/>
                <a:cs typeface="Times New Roman"/>
              </a:rPr>
              <a:t>    </a:t>
            </a:r>
            <a:r>
              <a:rPr lang="en-US" sz="2000" dirty="0" err="1">
                <a:latin typeface="Times New Roman"/>
                <a:ea typeface="+mn-lt"/>
                <a:cs typeface="Times New Roman"/>
              </a:rPr>
              <a:t>Kingsburry</a:t>
            </a:r>
            <a:r>
              <a:rPr lang="en-US" sz="2000" dirty="0">
                <a:latin typeface="Times New Roman"/>
                <a:ea typeface="+mn-lt"/>
                <a:cs typeface="Times New Roman"/>
              </a:rPr>
              <a:t> Hall</a:t>
            </a:r>
            <a:endParaRPr lang="en-US" dirty="0">
              <a:cs typeface="Calibri" panose="020F0502020204030204"/>
            </a:endParaRPr>
          </a:p>
          <a:p>
            <a:pPr marL="457200" lvl="1" indent="-171450">
              <a:buFont typeface="Arial,Sans-Serif"/>
              <a:buChar char="•"/>
            </a:pPr>
            <a:r>
              <a:rPr lang="en-US" sz="2800" dirty="0">
                <a:latin typeface="Times New Roman"/>
                <a:cs typeface="Times New Roman"/>
              </a:rPr>
              <a:t>Standoffs</a:t>
            </a:r>
            <a:endParaRPr lang="en-US" sz="3600" b="1" dirty="0">
              <a:latin typeface="Times New Roman" panose="02020603050405020304" pitchFamily="18" charset="0"/>
              <a:ea typeface="+mn-lt"/>
              <a:cs typeface="Times New Roman" panose="02020603050405020304" pitchFamily="18" charset="0"/>
            </a:endParaRPr>
          </a:p>
          <a:p>
            <a:pPr>
              <a:buSzPts val="1800"/>
            </a:pPr>
            <a:endParaRPr lang="en-US" sz="3600" b="1" dirty="0">
              <a:latin typeface="Times New Roman" panose="02020603050405020304" pitchFamily="18" charset="0"/>
              <a:ea typeface="+mn-lt"/>
              <a:cs typeface="Times New Roman" panose="02020603050405020304" pitchFamily="18" charset="0"/>
            </a:endParaRPr>
          </a:p>
        </p:txBody>
      </p:sp>
      <p:pic>
        <p:nvPicPr>
          <p:cNvPr id="3" name="Picture 5">
            <a:extLst>
              <a:ext uri="{FF2B5EF4-FFF2-40B4-BE49-F238E27FC236}">
                <a16:creationId xmlns:a16="http://schemas.microsoft.com/office/drawing/2014/main" id="{1A514698-B663-FDB6-948B-282C67FB16B0}"/>
              </a:ext>
            </a:extLst>
          </p:cNvPr>
          <p:cNvPicPr>
            <a:picLocks noChangeAspect="1"/>
          </p:cNvPicPr>
          <p:nvPr/>
        </p:nvPicPr>
        <p:blipFill rotWithShape="1">
          <a:blip r:embed="rId6"/>
          <a:srcRect l="1258" t="31086" r="4402" b="4225"/>
          <a:stretch/>
        </p:blipFill>
        <p:spPr>
          <a:xfrm>
            <a:off x="25608581" y="26714843"/>
            <a:ext cx="2897027" cy="2548554"/>
          </a:xfrm>
          <a:prstGeom prst="rect">
            <a:avLst/>
          </a:prstGeom>
          <a:ln w="15875">
            <a:solidFill>
              <a:schemeClr val="tx1"/>
            </a:solidFill>
          </a:ln>
        </p:spPr>
      </p:pic>
      <p:pic>
        <p:nvPicPr>
          <p:cNvPr id="6" name="Picture 9" descr="A picture containing bicycle&#10;&#10;Description automatically generated">
            <a:extLst>
              <a:ext uri="{FF2B5EF4-FFF2-40B4-BE49-F238E27FC236}">
                <a16:creationId xmlns:a16="http://schemas.microsoft.com/office/drawing/2014/main" id="{AA704ED9-9526-AFCD-4C7E-F7E46A9B7221}"/>
              </a:ext>
            </a:extLst>
          </p:cNvPr>
          <p:cNvPicPr>
            <a:picLocks noChangeAspect="1"/>
          </p:cNvPicPr>
          <p:nvPr/>
        </p:nvPicPr>
        <p:blipFill rotWithShape="1">
          <a:blip r:embed="rId7"/>
          <a:srcRect l="10692" t="379" r="5660" b="10111"/>
          <a:stretch/>
        </p:blipFill>
        <p:spPr>
          <a:xfrm>
            <a:off x="25643910" y="29596933"/>
            <a:ext cx="2915731" cy="2324669"/>
          </a:xfrm>
          <a:prstGeom prst="rect">
            <a:avLst/>
          </a:prstGeom>
          <a:ln w="15875">
            <a:solidFill>
              <a:schemeClr val="tx1"/>
            </a:solidFill>
          </a:ln>
        </p:spPr>
      </p:pic>
      <p:pic>
        <p:nvPicPr>
          <p:cNvPr id="10" name="Picture 12" descr="A picture containing swimming, sport, water sport, ocean floor&#10;&#10;Description automatically generated">
            <a:extLst>
              <a:ext uri="{FF2B5EF4-FFF2-40B4-BE49-F238E27FC236}">
                <a16:creationId xmlns:a16="http://schemas.microsoft.com/office/drawing/2014/main" id="{8C1822F1-F46E-A4D8-4A08-CD1932580417}"/>
              </a:ext>
            </a:extLst>
          </p:cNvPr>
          <p:cNvPicPr>
            <a:picLocks noChangeAspect="1"/>
          </p:cNvPicPr>
          <p:nvPr/>
        </p:nvPicPr>
        <p:blipFill rotWithShape="1">
          <a:blip r:embed="rId8"/>
          <a:srcRect l="6151" r="15540"/>
          <a:stretch/>
        </p:blipFill>
        <p:spPr>
          <a:xfrm>
            <a:off x="36264662" y="18369030"/>
            <a:ext cx="5542564" cy="5297672"/>
          </a:xfrm>
          <a:prstGeom prst="rect">
            <a:avLst/>
          </a:prstGeom>
          <a:ln w="15875">
            <a:solidFill>
              <a:schemeClr val="tx1"/>
            </a:solidFill>
          </a:ln>
        </p:spPr>
      </p:pic>
      <p:pic>
        <p:nvPicPr>
          <p:cNvPr id="19" name="Picture 19" descr="A picture containing person&#10;&#10;Description automatically generated">
            <a:extLst>
              <a:ext uri="{FF2B5EF4-FFF2-40B4-BE49-F238E27FC236}">
                <a16:creationId xmlns:a16="http://schemas.microsoft.com/office/drawing/2014/main" id="{43E2EC74-235D-AF8E-398B-EC4FC57D696C}"/>
              </a:ext>
            </a:extLst>
          </p:cNvPr>
          <p:cNvPicPr>
            <a:picLocks noChangeAspect="1"/>
          </p:cNvPicPr>
          <p:nvPr/>
        </p:nvPicPr>
        <p:blipFill rotWithShape="1">
          <a:blip r:embed="rId9"/>
          <a:srcRect t="11828" r="26229" b="-1546"/>
          <a:stretch/>
        </p:blipFill>
        <p:spPr>
          <a:xfrm>
            <a:off x="37649829" y="7178444"/>
            <a:ext cx="4157397" cy="3886248"/>
          </a:xfrm>
          <a:prstGeom prst="rect">
            <a:avLst/>
          </a:prstGeom>
          <a:ln w="15875">
            <a:solidFill>
              <a:schemeClr val="tx1"/>
            </a:solidFill>
          </a:ln>
        </p:spPr>
      </p:pic>
      <p:pic>
        <p:nvPicPr>
          <p:cNvPr id="20" name="Picture 20">
            <a:extLst>
              <a:ext uri="{FF2B5EF4-FFF2-40B4-BE49-F238E27FC236}">
                <a16:creationId xmlns:a16="http://schemas.microsoft.com/office/drawing/2014/main" id="{A127EA24-EF47-1D9A-B88F-6598821FEC35}"/>
              </a:ext>
            </a:extLst>
          </p:cNvPr>
          <p:cNvPicPr>
            <a:picLocks noChangeAspect="1"/>
          </p:cNvPicPr>
          <p:nvPr/>
        </p:nvPicPr>
        <p:blipFill rotWithShape="1">
          <a:blip r:embed="rId10"/>
          <a:srcRect l="11079" t="1091" r="9179" b="630"/>
          <a:stretch/>
        </p:blipFill>
        <p:spPr>
          <a:xfrm>
            <a:off x="37066631" y="11275993"/>
            <a:ext cx="5239173" cy="4734513"/>
          </a:xfrm>
          <a:prstGeom prst="rect">
            <a:avLst/>
          </a:prstGeom>
          <a:ln w="15875">
            <a:solidFill>
              <a:schemeClr val="tx1"/>
            </a:solidFill>
          </a:ln>
        </p:spPr>
      </p:pic>
      <p:pic>
        <p:nvPicPr>
          <p:cNvPr id="14" name="Picture 17" descr="Diagram&#10;&#10;Description automatically generated">
            <a:extLst>
              <a:ext uri="{FF2B5EF4-FFF2-40B4-BE49-F238E27FC236}">
                <a16:creationId xmlns:a16="http://schemas.microsoft.com/office/drawing/2014/main" id="{CEC9679F-DF76-C19E-0C2B-2B96519F0B74}"/>
              </a:ext>
            </a:extLst>
          </p:cNvPr>
          <p:cNvPicPr>
            <a:picLocks noChangeAspect="1"/>
          </p:cNvPicPr>
          <p:nvPr/>
        </p:nvPicPr>
        <p:blipFill>
          <a:blip r:embed="rId11"/>
          <a:stretch>
            <a:fillRect/>
          </a:stretch>
        </p:blipFill>
        <p:spPr>
          <a:xfrm>
            <a:off x="17603198" y="11926032"/>
            <a:ext cx="8684805" cy="5472625"/>
          </a:xfrm>
          <a:prstGeom prst="rect">
            <a:avLst/>
          </a:prstGeom>
          <a:ln w="15875">
            <a:solidFill>
              <a:schemeClr val="tx1"/>
            </a:solidFill>
          </a:ln>
        </p:spPr>
      </p:pic>
      <p:sp>
        <p:nvSpPr>
          <p:cNvPr id="56" name="Rectangle 55">
            <a:extLst>
              <a:ext uri="{FF2B5EF4-FFF2-40B4-BE49-F238E27FC236}">
                <a16:creationId xmlns:a16="http://schemas.microsoft.com/office/drawing/2014/main" id="{0C70CD1A-D21F-2A9C-A784-2A1A0B4A7E56}"/>
              </a:ext>
            </a:extLst>
          </p:cNvPr>
          <p:cNvSpPr/>
          <p:nvPr/>
        </p:nvSpPr>
        <p:spPr>
          <a:xfrm>
            <a:off x="547156" y="11926032"/>
            <a:ext cx="13623234" cy="8035069"/>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5" name="TextBox 14">
            <a:extLst>
              <a:ext uri="{FF2B5EF4-FFF2-40B4-BE49-F238E27FC236}">
                <a16:creationId xmlns:a16="http://schemas.microsoft.com/office/drawing/2014/main" id="{EEFBD09E-FEE7-CCCD-2880-10E8A664CC02}"/>
              </a:ext>
            </a:extLst>
          </p:cNvPr>
          <p:cNvSpPr txBox="1"/>
          <p:nvPr/>
        </p:nvSpPr>
        <p:spPr>
          <a:xfrm>
            <a:off x="706670" y="11942232"/>
            <a:ext cx="6006101" cy="8032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Times New Roman"/>
                <a:cs typeface="Times New Roman"/>
              </a:rPr>
              <a:t>Software</a:t>
            </a:r>
          </a:p>
          <a:p>
            <a:pPr marL="171450" indent="-171450">
              <a:buFont typeface="Arial,Sans-Serif"/>
              <a:buChar char="•"/>
            </a:pPr>
            <a:r>
              <a:rPr lang="en-US" sz="3200" dirty="0">
                <a:latin typeface="Times New Roman"/>
                <a:cs typeface="Times New Roman"/>
              </a:rPr>
              <a:t>The Pi sends and receives data from the </a:t>
            </a:r>
            <a:r>
              <a:rPr lang="en-US" sz="3200" dirty="0" err="1">
                <a:latin typeface="Times New Roman"/>
                <a:cs typeface="Times New Roman"/>
              </a:rPr>
              <a:t>pixhawk</a:t>
            </a:r>
            <a:r>
              <a:rPr lang="en-US" sz="3200" dirty="0">
                <a:latin typeface="Times New Roman"/>
                <a:cs typeface="Times New Roman"/>
              </a:rPr>
              <a:t> to and from the ASV</a:t>
            </a:r>
          </a:p>
          <a:p>
            <a:pPr marL="171450" indent="-171450">
              <a:buFont typeface="Arial,Sans-Serif"/>
              <a:buChar char="•"/>
            </a:pPr>
            <a:r>
              <a:rPr lang="en-US" sz="3200" dirty="0">
                <a:latin typeface="Times New Roman"/>
                <a:cs typeface="Times New Roman"/>
              </a:rPr>
              <a:t>UUV functionality is split into many loosely coupled functions</a:t>
            </a:r>
          </a:p>
          <a:p>
            <a:pPr marL="171450" indent="-171450">
              <a:buFont typeface="Arial,Sans-Serif"/>
              <a:buChar char="•"/>
            </a:pPr>
            <a:r>
              <a:rPr lang="en-US" sz="3200" dirty="0">
                <a:latin typeface="Times New Roman"/>
                <a:cs typeface="Times New Roman"/>
              </a:rPr>
              <a:t>A connection object is created between the ASV and the UUV’s </a:t>
            </a:r>
            <a:r>
              <a:rPr lang="en-US" sz="3200" dirty="0" err="1">
                <a:latin typeface="Times New Roman"/>
                <a:cs typeface="Times New Roman"/>
              </a:rPr>
              <a:t>PixHawk</a:t>
            </a:r>
            <a:r>
              <a:rPr lang="en-US" sz="3200" dirty="0">
                <a:latin typeface="Times New Roman"/>
                <a:cs typeface="Times New Roman"/>
              </a:rPr>
              <a:t> using the </a:t>
            </a:r>
            <a:r>
              <a:rPr lang="en-US" sz="3200" dirty="0" err="1">
                <a:latin typeface="Times New Roman"/>
                <a:cs typeface="Times New Roman"/>
              </a:rPr>
              <a:t>RaspberryPi</a:t>
            </a:r>
            <a:r>
              <a:rPr lang="en-US" sz="3200" dirty="0">
                <a:latin typeface="Times New Roman"/>
                <a:cs typeface="Times New Roman"/>
              </a:rPr>
              <a:t> as a bridge.</a:t>
            </a:r>
          </a:p>
          <a:p>
            <a:pPr marL="171450" indent="-171450">
              <a:buFont typeface="Arial,Sans-Serif"/>
              <a:buChar char="•"/>
            </a:pPr>
            <a:r>
              <a:rPr lang="en-US" sz="3200" dirty="0">
                <a:latin typeface="Times New Roman"/>
                <a:cs typeface="Times New Roman"/>
              </a:rPr>
              <a:t>Communication between ASV &amp; UUV is handled by leveraging the </a:t>
            </a:r>
            <a:r>
              <a:rPr lang="en-US" sz="3200" dirty="0" err="1">
                <a:latin typeface="Times New Roman"/>
                <a:cs typeface="Times New Roman"/>
              </a:rPr>
              <a:t>MavLink</a:t>
            </a:r>
            <a:r>
              <a:rPr lang="en-US" sz="3200" dirty="0">
                <a:latin typeface="Times New Roman"/>
                <a:cs typeface="Times New Roman"/>
              </a:rPr>
              <a:t> protocol</a:t>
            </a:r>
          </a:p>
          <a:p>
            <a:pPr marL="171450" indent="-171450">
              <a:buFont typeface="Arial,Sans-Serif"/>
              <a:buChar char="•"/>
            </a:pPr>
            <a:r>
              <a:rPr lang="en-US" sz="3200" dirty="0">
                <a:latin typeface="Times New Roman"/>
                <a:cs typeface="Times New Roman"/>
              </a:rPr>
              <a:t>ASV controls the sequence of UUV operations by calling functions as needed</a:t>
            </a:r>
          </a:p>
        </p:txBody>
      </p:sp>
      <p:pic>
        <p:nvPicPr>
          <p:cNvPr id="59" name="Picture 21">
            <a:extLst>
              <a:ext uri="{FF2B5EF4-FFF2-40B4-BE49-F238E27FC236}">
                <a16:creationId xmlns:a16="http://schemas.microsoft.com/office/drawing/2014/main" id="{1F6C827D-0C2E-FA4A-0AB2-D20B7D7F3E18}"/>
              </a:ext>
            </a:extLst>
          </p:cNvPr>
          <p:cNvPicPr>
            <a:picLocks noChangeAspect="1"/>
          </p:cNvPicPr>
          <p:nvPr/>
        </p:nvPicPr>
        <p:blipFill rotWithShape="1">
          <a:blip r:embed="rId12"/>
          <a:srcRect t="3496" r="1516" b="-699"/>
          <a:stretch/>
        </p:blipFill>
        <p:spPr>
          <a:xfrm>
            <a:off x="14997146" y="20019861"/>
            <a:ext cx="4035127" cy="3208970"/>
          </a:xfrm>
          <a:prstGeom prst="rect">
            <a:avLst/>
          </a:prstGeom>
          <a:ln w="15875">
            <a:solidFill>
              <a:schemeClr val="tx1"/>
            </a:solidFill>
          </a:ln>
        </p:spPr>
      </p:pic>
      <p:sp>
        <p:nvSpPr>
          <p:cNvPr id="13" name="TextBox 12">
            <a:extLst>
              <a:ext uri="{FF2B5EF4-FFF2-40B4-BE49-F238E27FC236}">
                <a16:creationId xmlns:a16="http://schemas.microsoft.com/office/drawing/2014/main" id="{5B754E45-E4E4-5399-F6D1-0777BD1E6DC1}"/>
              </a:ext>
            </a:extLst>
          </p:cNvPr>
          <p:cNvSpPr txBox="1"/>
          <p:nvPr/>
        </p:nvSpPr>
        <p:spPr>
          <a:xfrm>
            <a:off x="7695713" y="6798422"/>
            <a:ext cx="6542994"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Times New Roman"/>
                <a:cs typeface="Times New Roman"/>
              </a:rPr>
              <a:t>Exploration</a:t>
            </a:r>
          </a:p>
          <a:p>
            <a:pPr marL="171450" indent="-171450">
              <a:buFont typeface="Arial,Sans-Serif"/>
              <a:buChar char="•"/>
            </a:pPr>
            <a:r>
              <a:rPr lang="en-US" sz="3200" dirty="0">
                <a:latin typeface="Times New Roman"/>
                <a:ea typeface="+mn-lt"/>
                <a:cs typeface="Times New Roman"/>
              </a:rPr>
              <a:t>UUV and White River Technologies partnerships</a:t>
            </a:r>
          </a:p>
          <a:p>
            <a:pPr marL="171450" indent="-171450">
              <a:buFont typeface="Arial,Sans-Serif"/>
              <a:buChar char="•"/>
            </a:pPr>
            <a:r>
              <a:rPr lang="en-US" sz="3200" dirty="0">
                <a:latin typeface="Times New Roman"/>
                <a:ea typeface="+mn-lt"/>
                <a:cs typeface="Times New Roman"/>
              </a:rPr>
              <a:t>GAZEBO simulation introduction</a:t>
            </a:r>
          </a:p>
          <a:p>
            <a:r>
              <a:rPr lang="en-US" sz="3600" b="1" dirty="0">
                <a:latin typeface="Times New Roman"/>
                <a:cs typeface="Times New Roman"/>
              </a:rPr>
              <a:t>Manufacturing</a:t>
            </a:r>
          </a:p>
          <a:p>
            <a:pPr marL="171450" indent="-171450">
              <a:buFont typeface="Arial,Sans-Serif"/>
              <a:buChar char="•"/>
            </a:pPr>
            <a:r>
              <a:rPr lang="en-US" sz="3200" dirty="0">
                <a:latin typeface="Times New Roman"/>
                <a:ea typeface="+mn-lt"/>
                <a:cs typeface="Times New Roman"/>
              </a:rPr>
              <a:t>KRILL assembly components </a:t>
            </a:r>
          </a:p>
          <a:p>
            <a:pPr marL="171450" indent="-171450">
              <a:buFont typeface="Arial,Sans-Serif"/>
              <a:buChar char="•"/>
            </a:pPr>
            <a:r>
              <a:rPr lang="en-US" sz="3200" dirty="0">
                <a:latin typeface="Times New Roman"/>
                <a:ea typeface="+mn-lt"/>
                <a:cs typeface="Times New Roman"/>
              </a:rPr>
              <a:t>Skid housing </a:t>
            </a:r>
          </a:p>
        </p:txBody>
      </p:sp>
      <p:pic>
        <p:nvPicPr>
          <p:cNvPr id="18" name="Picture 21" descr="A picture containing person&#10;&#10;Description automatically generated">
            <a:extLst>
              <a:ext uri="{FF2B5EF4-FFF2-40B4-BE49-F238E27FC236}">
                <a16:creationId xmlns:a16="http://schemas.microsoft.com/office/drawing/2014/main" id="{02A71B6D-09D2-DA05-1F52-9DFC5C9F0DD7}"/>
              </a:ext>
            </a:extLst>
          </p:cNvPr>
          <p:cNvPicPr>
            <a:picLocks noChangeAspect="1"/>
          </p:cNvPicPr>
          <p:nvPr/>
        </p:nvPicPr>
        <p:blipFill rotWithShape="1">
          <a:blip r:embed="rId13"/>
          <a:srcRect l="4591" t="11966" r="14706" b="427"/>
          <a:stretch/>
        </p:blipFill>
        <p:spPr>
          <a:xfrm>
            <a:off x="6787272" y="13173057"/>
            <a:ext cx="6932280" cy="5838180"/>
          </a:xfrm>
          <a:prstGeom prst="rect">
            <a:avLst/>
          </a:prstGeom>
          <a:ln w="15875">
            <a:solidFill>
              <a:schemeClr val="tx1"/>
            </a:solidFill>
          </a:ln>
        </p:spPr>
      </p:pic>
      <p:sp>
        <p:nvSpPr>
          <p:cNvPr id="22" name="TextBox 21">
            <a:extLst>
              <a:ext uri="{FF2B5EF4-FFF2-40B4-BE49-F238E27FC236}">
                <a16:creationId xmlns:a16="http://schemas.microsoft.com/office/drawing/2014/main" id="{9C71DDFE-A57C-C55B-BD71-F7BF9CBB3A47}"/>
              </a:ext>
            </a:extLst>
          </p:cNvPr>
          <p:cNvSpPr txBox="1"/>
          <p:nvPr/>
        </p:nvSpPr>
        <p:spPr>
          <a:xfrm>
            <a:off x="6782811" y="21372910"/>
            <a:ext cx="7290778" cy="156966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sz="3600" b="1" dirty="0">
                <a:latin typeface="Times New Roman"/>
                <a:ea typeface="+mn-lt"/>
                <a:cs typeface="Times New Roman"/>
              </a:rPr>
              <a:t>SOLIDWORKS</a:t>
            </a:r>
            <a:r>
              <a:rPr lang="en-US" sz="3600" b="1" dirty="0">
                <a:latin typeface="Times New Roman"/>
                <a:cs typeface="Times New Roman"/>
              </a:rPr>
              <a:t> to Gazebo Model</a:t>
            </a:r>
            <a:endParaRPr lang="en-US" sz="3600" dirty="0">
              <a:ea typeface="+mn-lt"/>
              <a:cs typeface="+mn-lt"/>
            </a:endParaRPr>
          </a:p>
          <a:p>
            <a:pPr marL="171450" indent="-171450">
              <a:buFont typeface="Arial,Sans-Serif"/>
              <a:buChar char="•"/>
            </a:pPr>
            <a:r>
              <a:rPr lang="en-US" sz="3200" dirty="0">
                <a:latin typeface="Times New Roman"/>
                <a:cs typeface="Times New Roman"/>
              </a:rPr>
              <a:t>Converting file types</a:t>
            </a:r>
            <a:endParaRPr lang="en-US" sz="3200" dirty="0">
              <a:ea typeface="+mn-lt"/>
              <a:cs typeface="+mn-lt"/>
            </a:endParaRPr>
          </a:p>
          <a:p>
            <a:pPr marL="457200" lvl="1" indent="-171450">
              <a:buFont typeface="Arial,Sans-Serif"/>
              <a:buChar char="•"/>
            </a:pPr>
            <a:r>
              <a:rPr lang="en-US" sz="2800" dirty="0">
                <a:latin typeface="Times New Roman"/>
                <a:cs typeface="Times New Roman"/>
              </a:rPr>
              <a:t>.</a:t>
            </a:r>
            <a:r>
              <a:rPr lang="en-US" sz="2800" dirty="0" err="1">
                <a:latin typeface="Times New Roman"/>
                <a:cs typeface="Times New Roman"/>
              </a:rPr>
              <a:t>sldprt</a:t>
            </a:r>
            <a:r>
              <a:rPr lang="en-US" sz="2800" dirty="0">
                <a:latin typeface="Times New Roman"/>
                <a:cs typeface="Times New Roman"/>
              </a:rPr>
              <a:t>      .blend      .</a:t>
            </a:r>
            <a:r>
              <a:rPr lang="en-US" sz="2800" dirty="0" err="1">
                <a:latin typeface="Times New Roman"/>
                <a:cs typeface="Times New Roman"/>
              </a:rPr>
              <a:t>dae</a:t>
            </a:r>
            <a:r>
              <a:rPr lang="en-US" sz="2800" dirty="0">
                <a:latin typeface="Times New Roman"/>
                <a:cs typeface="Times New Roman"/>
              </a:rPr>
              <a:t>      Gazebo model file</a:t>
            </a:r>
            <a:endParaRPr lang="en-US" sz="2800" dirty="0">
              <a:cs typeface="Calibri"/>
            </a:endParaRPr>
          </a:p>
        </p:txBody>
      </p:sp>
      <p:pic>
        <p:nvPicPr>
          <p:cNvPr id="16" name="Picture 20">
            <a:extLst>
              <a:ext uri="{FF2B5EF4-FFF2-40B4-BE49-F238E27FC236}">
                <a16:creationId xmlns:a16="http://schemas.microsoft.com/office/drawing/2014/main" id="{A049E725-F7A0-3FA4-9646-59A696BA8ACB}"/>
              </a:ext>
            </a:extLst>
          </p:cNvPr>
          <p:cNvPicPr>
            <a:picLocks noChangeAspect="1"/>
          </p:cNvPicPr>
          <p:nvPr/>
        </p:nvPicPr>
        <p:blipFill>
          <a:blip r:embed="rId14"/>
          <a:stretch>
            <a:fillRect/>
          </a:stretch>
        </p:blipFill>
        <p:spPr>
          <a:xfrm>
            <a:off x="8860946" y="23006826"/>
            <a:ext cx="2382855" cy="1766518"/>
          </a:xfrm>
          <a:prstGeom prst="rect">
            <a:avLst/>
          </a:prstGeom>
          <a:ln w="15875">
            <a:solidFill>
              <a:schemeClr val="tx1"/>
            </a:solidFill>
          </a:ln>
        </p:spPr>
      </p:pic>
      <p:sp>
        <p:nvSpPr>
          <p:cNvPr id="66" name="Rectangle 65">
            <a:extLst>
              <a:ext uri="{FF2B5EF4-FFF2-40B4-BE49-F238E27FC236}">
                <a16:creationId xmlns:a16="http://schemas.microsoft.com/office/drawing/2014/main" id="{35370442-0BDD-4F14-9812-E81E160E2F39}"/>
              </a:ext>
            </a:extLst>
          </p:cNvPr>
          <p:cNvSpPr/>
          <p:nvPr/>
        </p:nvSpPr>
        <p:spPr>
          <a:xfrm>
            <a:off x="-1" y="598417"/>
            <a:ext cx="43891200" cy="48097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67" name="Title 3">
            <a:extLst>
              <a:ext uri="{FF2B5EF4-FFF2-40B4-BE49-F238E27FC236}">
                <a16:creationId xmlns:a16="http://schemas.microsoft.com/office/drawing/2014/main" id="{678EB807-64FF-4C14-A191-1ADDE0309737}"/>
              </a:ext>
            </a:extLst>
          </p:cNvPr>
          <p:cNvSpPr>
            <a:spLocks noGrp="1"/>
          </p:cNvSpPr>
          <p:nvPr>
            <p:ph type="title"/>
          </p:nvPr>
        </p:nvSpPr>
        <p:spPr>
          <a:xfrm>
            <a:off x="7690152" y="350249"/>
            <a:ext cx="28370246" cy="2554664"/>
          </a:xfrm>
        </p:spPr>
        <p:txBody>
          <a:bodyPr>
            <a:normAutofit/>
          </a:bodyPr>
          <a:lstStyle/>
          <a:p>
            <a:pPr algn="ctr"/>
            <a:r>
              <a:rPr lang="en-US" sz="5900" dirty="0">
                <a:latin typeface="Garamond"/>
                <a:ea typeface="+mj-lt"/>
                <a:cs typeface="+mj-lt"/>
              </a:rPr>
              <a:t>Marine And Naval Technological Advancements for Robotic </a:t>
            </a:r>
            <a:r>
              <a:rPr lang="en-US" sz="5900" dirty="0" err="1">
                <a:latin typeface="Garamond"/>
                <a:ea typeface="+mj-lt"/>
                <a:cs typeface="+mj-lt"/>
              </a:rPr>
              <a:t>AutonomY</a:t>
            </a:r>
            <a:r>
              <a:rPr lang="en-US" sz="5900" dirty="0">
                <a:latin typeface="Garamond"/>
                <a:ea typeface="+mj-lt"/>
                <a:cs typeface="+mj-lt"/>
              </a:rPr>
              <a:t> (MANTA RAY):</a:t>
            </a:r>
            <a:br>
              <a:rPr lang="en-US" sz="5800" dirty="0">
                <a:latin typeface="Garamond"/>
                <a:ea typeface="+mj-lt"/>
                <a:cs typeface="+mj-lt"/>
              </a:rPr>
            </a:br>
            <a:r>
              <a:rPr lang="en-US" dirty="0">
                <a:latin typeface="Garamond"/>
                <a:ea typeface="+mj-lt"/>
                <a:cs typeface="+mj-lt"/>
              </a:rPr>
              <a:t>Unpiloted Underwater Vehicle (UUV)</a:t>
            </a:r>
            <a:endParaRPr lang="en-US" b="0" dirty="0">
              <a:latin typeface="Garamond"/>
              <a:ea typeface="+mj-lt"/>
              <a:cs typeface="+mj-lt"/>
            </a:endParaRPr>
          </a:p>
        </p:txBody>
      </p:sp>
      <p:sp>
        <p:nvSpPr>
          <p:cNvPr id="68" name="Text Placeholder 22">
            <a:extLst>
              <a:ext uri="{FF2B5EF4-FFF2-40B4-BE49-F238E27FC236}">
                <a16:creationId xmlns:a16="http://schemas.microsoft.com/office/drawing/2014/main" id="{8884E852-F82F-474F-A466-70DCDD119221}"/>
              </a:ext>
            </a:extLst>
          </p:cNvPr>
          <p:cNvSpPr>
            <a:spLocks noGrp="1"/>
          </p:cNvSpPr>
          <p:nvPr>
            <p:ph type="body" sz="quarter" idx="36"/>
          </p:nvPr>
        </p:nvSpPr>
        <p:spPr>
          <a:xfrm>
            <a:off x="7673571" y="3229162"/>
            <a:ext cx="28526263" cy="2939253"/>
          </a:xfrm>
        </p:spPr>
        <p:txBody>
          <a:bodyPr vert="horz" lIns="91440" tIns="45720" rIns="91440" bIns="45720" rtlCol="0" anchor="t">
            <a:noAutofit/>
          </a:bodyPr>
          <a:lstStyle/>
          <a:p>
            <a:pPr algn="ctr"/>
            <a:r>
              <a:rPr lang="en-US" sz="3200" b="1" dirty="0">
                <a:latin typeface="Garamond"/>
                <a:ea typeface="+mn-lt"/>
                <a:cs typeface="+mn-lt"/>
              </a:rPr>
              <a:t>Project Advisors:</a:t>
            </a:r>
            <a:r>
              <a:rPr lang="en-US" sz="3200" dirty="0">
                <a:latin typeface="Garamond"/>
                <a:ea typeface="+mn-lt"/>
                <a:cs typeface="+mn-lt"/>
              </a:rPr>
              <a:t> Dr. May-Win Thein, Dr. Yuri </a:t>
            </a:r>
            <a:r>
              <a:rPr lang="en-US" sz="3200" dirty="0" err="1">
                <a:latin typeface="Garamond"/>
                <a:ea typeface="+mn-lt"/>
                <a:cs typeface="+mn-lt"/>
              </a:rPr>
              <a:t>Rzhanov</a:t>
            </a:r>
            <a:r>
              <a:rPr lang="en-US" sz="3200" dirty="0">
                <a:latin typeface="Garamond"/>
                <a:ea typeface="+mn-lt"/>
                <a:cs typeface="+mn-lt"/>
              </a:rPr>
              <a:t>, Dr. Wayne Smith &amp; Dr. Matt Plumlee     </a:t>
            </a:r>
          </a:p>
          <a:p>
            <a:pPr algn="ctr"/>
            <a:r>
              <a:rPr lang="en-US" sz="3200" b="1" dirty="0">
                <a:latin typeface="Garamond"/>
                <a:ea typeface="+mn-lt"/>
                <a:cs typeface="+mn-lt"/>
              </a:rPr>
              <a:t>Graduate Advisors:</a:t>
            </a:r>
            <a:r>
              <a:rPr lang="en-US" sz="3200" dirty="0">
                <a:latin typeface="Garamond"/>
                <a:ea typeface="+mn-lt"/>
                <a:cs typeface="+mn-lt"/>
              </a:rPr>
              <a:t> Oguzhan </a:t>
            </a:r>
            <a:r>
              <a:rPr lang="en-US" sz="3200" dirty="0" err="1">
                <a:latin typeface="Garamond"/>
                <a:ea typeface="+mn-lt"/>
                <a:cs typeface="+mn-lt"/>
              </a:rPr>
              <a:t>Oruc</a:t>
            </a:r>
            <a:r>
              <a:rPr lang="en-US" sz="3200" dirty="0">
                <a:latin typeface="Garamond"/>
                <a:ea typeface="+mn-lt"/>
                <a:cs typeface="+mn-lt"/>
              </a:rPr>
              <a:t>, Hannah Arnholt, Nicholas Custer, Igor Vladimirov, Richard Randall</a:t>
            </a:r>
          </a:p>
          <a:p>
            <a:pPr algn="ctr"/>
            <a:r>
              <a:rPr lang="en-US" sz="3400" b="1" dirty="0">
                <a:latin typeface="Garamond"/>
                <a:ea typeface="+mn-lt"/>
                <a:cs typeface="+mn-lt"/>
              </a:rPr>
              <a:t>Team Members:  Marguerite Kennish (ME), Jack Hamilton (ME), Brendan Ulrich (ME), Noah Wilder (CS),</a:t>
            </a:r>
          </a:p>
          <a:p>
            <a:pPr algn="ctr"/>
            <a:r>
              <a:rPr lang="en-US" sz="3400" b="1" dirty="0">
                <a:latin typeface="Garamond"/>
                <a:ea typeface="+mn-lt"/>
                <a:cs typeface="+mn-lt"/>
              </a:rPr>
              <a:t> Jeff Pitts (CS), Sydney Chock (EE), Gabriella Liano (EE), Aidan Boucher (CS)</a:t>
            </a:r>
            <a:endParaRPr lang="en-US" sz="3400" b="1" dirty="0"/>
          </a:p>
          <a:p>
            <a:pPr algn="ctr"/>
            <a:endParaRPr lang="en-US" sz="3200" b="1" dirty="0">
              <a:latin typeface="Garamond" panose="02020404030301010803" pitchFamily="18" charset="0"/>
            </a:endParaRPr>
          </a:p>
        </p:txBody>
      </p:sp>
      <p:pic>
        <p:nvPicPr>
          <p:cNvPr id="69" name="Picture 68">
            <a:extLst>
              <a:ext uri="{FF2B5EF4-FFF2-40B4-BE49-F238E27FC236}">
                <a16:creationId xmlns:a16="http://schemas.microsoft.com/office/drawing/2014/main" id="{8581C874-6DA4-4921-BF44-57B88F21CCE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417217" y="3073919"/>
            <a:ext cx="5297568" cy="1825335"/>
          </a:xfrm>
          <a:prstGeom prst="rect">
            <a:avLst/>
          </a:prstGeom>
        </p:spPr>
      </p:pic>
      <p:pic>
        <p:nvPicPr>
          <p:cNvPr id="71" name="Picture 19" descr="Logo, company name&#10;&#10;Description automatically generated">
            <a:extLst>
              <a:ext uri="{FF2B5EF4-FFF2-40B4-BE49-F238E27FC236}">
                <a16:creationId xmlns:a16="http://schemas.microsoft.com/office/drawing/2014/main" id="{B52B6DF4-1BBB-46F9-BC50-76DB861D968B}"/>
              </a:ext>
            </a:extLst>
          </p:cNvPr>
          <p:cNvPicPr>
            <a:picLocks noChangeAspect="1"/>
          </p:cNvPicPr>
          <p:nvPr/>
        </p:nvPicPr>
        <p:blipFill rotWithShape="1">
          <a:blip r:embed="rId16"/>
          <a:srcRect l="13855" t="23404" r="10843" b="36281"/>
          <a:stretch/>
        </p:blipFill>
        <p:spPr>
          <a:xfrm>
            <a:off x="36988904" y="0"/>
            <a:ext cx="5995556" cy="2839585"/>
          </a:xfrm>
          <a:prstGeom prst="rect">
            <a:avLst/>
          </a:prstGeom>
          <a:effectLst>
            <a:glow>
              <a:schemeClr val="bg1">
                <a:alpha val="40000"/>
              </a:schemeClr>
            </a:glow>
          </a:effectLst>
        </p:spPr>
      </p:pic>
      <p:pic>
        <p:nvPicPr>
          <p:cNvPr id="77" name="Picture 3">
            <a:extLst>
              <a:ext uri="{FF2B5EF4-FFF2-40B4-BE49-F238E27FC236}">
                <a16:creationId xmlns:a16="http://schemas.microsoft.com/office/drawing/2014/main" id="{0EBB72B7-FFB5-49AC-93FD-62FC544540A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7671" y="415548"/>
            <a:ext cx="5140778" cy="2391168"/>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0" name="Picture 4">
            <a:extLst>
              <a:ext uri="{FF2B5EF4-FFF2-40B4-BE49-F238E27FC236}">
                <a16:creationId xmlns:a16="http://schemas.microsoft.com/office/drawing/2014/main" id="{91A80017-0FB7-4FF4-A836-DA11B085C6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7671" y="2872560"/>
            <a:ext cx="5215663" cy="2228051"/>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0" name="Arrow: Right 49">
            <a:extLst>
              <a:ext uri="{FF2B5EF4-FFF2-40B4-BE49-F238E27FC236}">
                <a16:creationId xmlns:a16="http://schemas.microsoft.com/office/drawing/2014/main" id="{BB77A893-83BC-0317-F019-288CB6D91797}"/>
              </a:ext>
            </a:extLst>
          </p:cNvPr>
          <p:cNvSpPr/>
          <p:nvPr/>
        </p:nvSpPr>
        <p:spPr>
          <a:xfrm>
            <a:off x="13683838" y="28261803"/>
            <a:ext cx="1814004" cy="197505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17" name="Arrow: Right 16">
            <a:extLst>
              <a:ext uri="{FF2B5EF4-FFF2-40B4-BE49-F238E27FC236}">
                <a16:creationId xmlns:a16="http://schemas.microsoft.com/office/drawing/2014/main" id="{2829F0B3-A124-C26C-F83A-D6C23F2A075C}"/>
              </a:ext>
            </a:extLst>
          </p:cNvPr>
          <p:cNvSpPr/>
          <p:nvPr/>
        </p:nvSpPr>
        <p:spPr>
          <a:xfrm>
            <a:off x="28678329" y="28261804"/>
            <a:ext cx="1694522" cy="197505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7" name="Rectangle 86">
            <a:extLst>
              <a:ext uri="{FF2B5EF4-FFF2-40B4-BE49-F238E27FC236}">
                <a16:creationId xmlns:a16="http://schemas.microsoft.com/office/drawing/2014/main" id="{5F54F40E-DDA7-4BE3-9A49-D021301CB14B}"/>
              </a:ext>
            </a:extLst>
          </p:cNvPr>
          <p:cNvSpPr/>
          <p:nvPr/>
        </p:nvSpPr>
        <p:spPr>
          <a:xfrm>
            <a:off x="29857604" y="31557733"/>
            <a:ext cx="13317416" cy="1072987"/>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aramond"/>
                <a:ea typeface="+mn-lt"/>
                <a:cs typeface="+mn-lt"/>
              </a:rPr>
              <a:t>Special Thanks to Dr. Martin </a:t>
            </a:r>
            <a:r>
              <a:rPr lang="en-US" sz="3200" dirty="0" err="1">
                <a:solidFill>
                  <a:schemeClr val="tx1"/>
                </a:solidFill>
                <a:latin typeface="Garamond"/>
                <a:ea typeface="+mn-lt"/>
                <a:cs typeface="+mn-lt"/>
              </a:rPr>
              <a:t>Renken</a:t>
            </a:r>
            <a:r>
              <a:rPr lang="en-US" sz="3200" dirty="0">
                <a:solidFill>
                  <a:schemeClr val="tx1"/>
                </a:solidFill>
                <a:latin typeface="Garamond"/>
                <a:ea typeface="+mn-lt"/>
                <a:cs typeface="+mn-lt"/>
              </a:rPr>
              <a:t>, Thai Tran, Laura Gustafson, Kelly Danforth, Scott Campbell, </a:t>
            </a:r>
            <a:r>
              <a:rPr lang="en-US" sz="3200" dirty="0" err="1">
                <a:solidFill>
                  <a:schemeClr val="tx1"/>
                </a:solidFill>
                <a:latin typeface="Garamond"/>
                <a:ea typeface="+mn-lt"/>
                <a:cs typeface="+mn-lt"/>
              </a:rPr>
              <a:t>Debarpan</a:t>
            </a:r>
            <a:r>
              <a:rPr lang="en-US" sz="3200" dirty="0">
                <a:solidFill>
                  <a:schemeClr val="tx1"/>
                </a:solidFill>
                <a:latin typeface="Garamond"/>
                <a:ea typeface="+mn-lt"/>
                <a:cs typeface="+mn-lt"/>
              </a:rPr>
              <a:t> </a:t>
            </a:r>
            <a:r>
              <a:rPr lang="en-US" sz="3200" dirty="0" err="1">
                <a:solidFill>
                  <a:schemeClr val="tx1"/>
                </a:solidFill>
                <a:latin typeface="Garamond"/>
                <a:ea typeface="+mn-lt"/>
                <a:cs typeface="+mn-lt"/>
              </a:rPr>
              <a:t>Bromwick</a:t>
            </a:r>
            <a:r>
              <a:rPr lang="en-US" sz="3200" dirty="0">
                <a:solidFill>
                  <a:schemeClr val="tx1"/>
                </a:solidFill>
                <a:latin typeface="Garamond"/>
                <a:ea typeface="+mn-lt"/>
                <a:cs typeface="+mn-lt"/>
              </a:rPr>
              <a:t> and the Olson Center</a:t>
            </a:r>
          </a:p>
        </p:txBody>
      </p:sp>
      <p:pic>
        <p:nvPicPr>
          <p:cNvPr id="4" name="Picture 4" descr="Diagram&#10;&#10;Description automatically generated">
            <a:extLst>
              <a:ext uri="{FF2B5EF4-FFF2-40B4-BE49-F238E27FC236}">
                <a16:creationId xmlns:a16="http://schemas.microsoft.com/office/drawing/2014/main" id="{6C67EBCF-5A55-412D-E07F-EAC8785D2E38}"/>
              </a:ext>
            </a:extLst>
          </p:cNvPr>
          <p:cNvPicPr>
            <a:picLocks noChangeAspect="1"/>
          </p:cNvPicPr>
          <p:nvPr/>
        </p:nvPicPr>
        <p:blipFill>
          <a:blip r:embed="rId19"/>
          <a:stretch>
            <a:fillRect/>
          </a:stretch>
        </p:blipFill>
        <p:spPr>
          <a:xfrm>
            <a:off x="10524147" y="30256829"/>
            <a:ext cx="3461045" cy="2144107"/>
          </a:xfrm>
          <a:prstGeom prst="rect">
            <a:avLst/>
          </a:prstGeom>
          <a:ln>
            <a:solidFill>
              <a:schemeClr val="tx1"/>
            </a:solidFill>
          </a:ln>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ustom 1">
      <a:dk1>
        <a:srgbClr val="292934"/>
      </a:dk1>
      <a:lt1>
        <a:srgbClr val="FFFFFF"/>
      </a:lt1>
      <a:dk2>
        <a:srgbClr val="D2533C"/>
      </a:dk2>
      <a:lt2>
        <a:srgbClr val="F3F2DC"/>
      </a:lt2>
      <a:accent1>
        <a:srgbClr val="93A299"/>
      </a:accent1>
      <a:accent2>
        <a:srgbClr val="AD8F67"/>
      </a:accent2>
      <a:accent3>
        <a:srgbClr val="726056"/>
      </a:accent3>
      <a:accent4>
        <a:srgbClr val="007BD0"/>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1869</TotalTime>
  <Words>784</Words>
  <Application>Microsoft Office PowerPoint</Application>
  <PresentationFormat>Custom</PresentationFormat>
  <Paragraphs>104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Medical Poster</vt:lpstr>
      <vt:lpstr>Marine And Naval Technological Advancements for Robotic AutonomY (MANTA RAY): Unpiloted Underwater Vehicle (UUV)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Lorem ipsum dolor sit amet, consectetuer adipiscing elit maecenas porttitor congue massa fusce</dc:title>
  <dc:creator/>
  <cp:lastModifiedBy>Jenna Ehnot</cp:lastModifiedBy>
  <cp:revision>2701</cp:revision>
  <dcterms:created xsi:type="dcterms:W3CDTF">2013-12-03T00:45:10Z</dcterms:created>
  <dcterms:modified xsi:type="dcterms:W3CDTF">2022-04-15T20:14:39Z</dcterms:modified>
</cp:coreProperties>
</file>