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6"/>
  </p:sldMasterIdLst>
  <p:notesMasterIdLst>
    <p:notesMasterId r:id="rId8"/>
  </p:notesMasterIdLst>
  <p:sldIdLst>
    <p:sldId id="256" r:id="rId7"/>
  </p:sldIdLst>
  <p:sldSz cx="43891200" cy="329184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6418C4-677A-B09A-845F-579B647EB8EA}" name="Maria Skidmore" initials="MS" userId="Maria Skidmore" providerId="None"/>
  <p188:author id="{202994CD-0E4D-C40A-41CD-C30824AA8E94}" name="Pat Earley" initials="PE" userId="Pat Earley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57"/>
    <a:srgbClr val="FFC9C9"/>
    <a:srgbClr val="DEC8EE"/>
    <a:srgbClr val="9E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F432B5-CDE0-4012-B60D-E67DCDA49DB5}" v="28" dt="2022-04-18T22:25:53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4" d="100"/>
          <a:sy n="24" d="100"/>
        </p:scale>
        <p:origin x="14" y="48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customXml" Target="../customXml/item5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A2D62-20E7-4DEA-9E90-AED4FC2722C8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EDB01-1EEB-4987-92CC-DD42AB993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1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EDB01-1EEB-4987-92CC-DD42AB9931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3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1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4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3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2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0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8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3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7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8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4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8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tiff"/><Relationship Id="rId25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073"/>
            <a:ext cx="43891200" cy="3311828"/>
          </a:xfrm>
          <a:solidFill>
            <a:srgbClr val="002060"/>
          </a:solidFill>
          <a:ln w="1016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Gelatin/</a:t>
            </a:r>
            <a:r>
              <a:rPr lang="en-US" sz="7200" b="1" dirty="0" err="1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GelMA</a:t>
            </a:r>
            <a:r>
              <a:rPr lang="en-US" sz="72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composite </a:t>
            </a:r>
            <a:r>
              <a:rPr lang="en-US" sz="7200" b="1" dirty="0" err="1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bioink</a:t>
            </a:r>
            <a:r>
              <a:rPr lang="en-US" sz="72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for improved biocompatibility </a:t>
            </a:r>
            <a:br>
              <a:rPr lang="en-US" sz="72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72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and mechanical stability of 3D printed tissue-like structures</a:t>
            </a:r>
            <a:br>
              <a:rPr lang="en-US" sz="78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Maria Skidmore</a:t>
            </a:r>
            <a:r>
              <a:rPr lang="en-US" sz="3000" baseline="30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Patrick Earley</a:t>
            </a:r>
            <a:r>
              <a:rPr lang="en-US" sz="3000" baseline="30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Kyung-Jae Jeong</a:t>
            </a:r>
            <a:r>
              <a:rPr lang="en-US" sz="3000" baseline="30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1*</a:t>
            </a:r>
            <a:b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3000" baseline="30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US" sz="3000" i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Department of Chemical Engineering, University of New Hampshire, Durham, NH 03824</a:t>
            </a:r>
            <a:br>
              <a:rPr lang="en-US" sz="3000" i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3000" i="1" baseline="30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3000" i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Department of Mechanical Engineering, University of New Hampshire, Durham, NH 03824</a:t>
            </a:r>
            <a:br>
              <a:rPr lang="en-US" sz="3000" i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3000" i="1" baseline="30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*</a:t>
            </a:r>
            <a:r>
              <a:rPr lang="en-US" sz="3000" i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Corresponding Author KyungJae.Jeong@unh.edu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01641" y="4792906"/>
            <a:ext cx="11486732" cy="6716204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vert="horz" lIns="106675" tIns="53337" rIns="106675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shortage of donor tissue for transplantation, along with a need for a three-dimensionally and accurate tissue microenvironments for drug development, has led to the recent use of 3D bioprinting. 3D bioprinting has the potential to produce complex patient-specific biological structures that mimic native tissue with even cell distribution, tunable mechanical properties, biocompatible materials, various tissue architectures, and improved vasculature for cell growth and proliferation. Cell-laden biomaterials, called bio-inks, are deposited layer-by-layer into predetermined structures from stereolithography files produced by computer-aided design (CAD) and medical image processing. To date, finding a printable bio-ink that displays both excellent biocompatibility and mechanical strength remains a challenge.  We propose a design of a composite bio-ink with enhanced mechanical strength and biocompatibility by forming an interpenetrating network (IPN) between naturally occurring biopolymers gelatin, gelatin-</a:t>
            </a:r>
            <a:r>
              <a:rPr 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methacryloyl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GelMA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), and alginate.</a:t>
            </a:r>
          </a:p>
          <a:p>
            <a:pPr algn="l"/>
            <a:endParaRPr lang="en-US" sz="3000" dirty="0">
              <a:latin typeface="Cambria" panose="020405030504060302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01643" y="11785299"/>
            <a:ext cx="11486731" cy="91315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5" tIns="53337" rIns="106675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5018" dirty="0">
                <a:solidFill>
                  <a:schemeClr val="bg1"/>
                </a:solidFill>
                <a:latin typeface="Cambria" panose="02040503050406030204" pitchFamily="18" charset="0"/>
              </a:rPr>
              <a:t>Methods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2807078" y="15340700"/>
            <a:ext cx="19732630" cy="9177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5" tIns="53337" rIns="106675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18" dirty="0">
                <a:solidFill>
                  <a:schemeClr val="bg1"/>
                </a:solidFill>
                <a:latin typeface="Cambria" panose="02040503050406030204" pitchFamily="18" charset="0"/>
              </a:rPr>
              <a:t>Synthesis and Characterization of the Composite Bio-Ink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3382706" y="24296106"/>
            <a:ext cx="10079520" cy="448573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vert="horz" lIns="106675" tIns="53337" rIns="106675" bIns="53337" rtlCol="0" anchor="t">
            <a:normAutofit fontScale="925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8759" indent="-498759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 err="1">
                <a:latin typeface="Cambria" panose="02040503050406030204" pitchFamily="18" charset="0"/>
              </a:rPr>
              <a:t>GelMA</a:t>
            </a:r>
            <a:r>
              <a:rPr lang="en-US" sz="3000" dirty="0">
                <a:latin typeface="Cambria" panose="02040503050406030204" pitchFamily="18" charset="0"/>
              </a:rPr>
              <a:t> was successfully synthesized with 90% substitution</a:t>
            </a:r>
          </a:p>
          <a:p>
            <a:pPr marL="498759" indent="-498759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Cambria" panose="02040503050406030204" pitchFamily="18" charset="0"/>
              </a:rPr>
              <a:t>Composite bio-ink printed at extrusion pressures at 2-5 psi with high resolution layer-by-layer at 26.5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°C</a:t>
            </a:r>
            <a:r>
              <a:rPr lang="en-US" sz="3000" dirty="0">
                <a:latin typeface="Cambria" panose="02040503050406030204" pitchFamily="18" charset="0"/>
              </a:rPr>
              <a:t>   </a:t>
            </a:r>
          </a:p>
          <a:p>
            <a:pPr marL="498759" indent="-498759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Cambria" panose="02040503050406030204" pitchFamily="18" charset="0"/>
              </a:rPr>
              <a:t>Gelatin, </a:t>
            </a:r>
            <a:r>
              <a:rPr lang="en-US" sz="3000" dirty="0" err="1">
                <a:latin typeface="Cambria" panose="02040503050406030204" pitchFamily="18" charset="0"/>
              </a:rPr>
              <a:t>GelMA</a:t>
            </a:r>
            <a:r>
              <a:rPr lang="en-US" sz="3000" dirty="0">
                <a:latin typeface="Cambria" panose="02040503050406030204" pitchFamily="18" charset="0"/>
              </a:rPr>
              <a:t>, alginate composite bio-ink rapidly cross-linked by UV photopolymerization </a:t>
            </a:r>
          </a:p>
          <a:p>
            <a:pPr marL="498759" indent="-498759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Cambria" panose="02040503050406030204" pitchFamily="18" charset="0"/>
              </a:rPr>
              <a:t>Post-processing (</a:t>
            </a:r>
            <a:r>
              <a:rPr lang="en-US" sz="3000" dirty="0" err="1">
                <a:latin typeface="Cambria" panose="02040503050406030204" pitchFamily="18" charset="0"/>
              </a:rPr>
              <a:t>mTG</a:t>
            </a:r>
            <a:r>
              <a:rPr lang="en-US" sz="3000" dirty="0">
                <a:latin typeface="Cambria" panose="02040503050406030204" pitchFamily="18" charset="0"/>
              </a:rPr>
              <a:t> and Ca</a:t>
            </a:r>
            <a:r>
              <a:rPr lang="en-US" sz="3000" baseline="30000" dirty="0">
                <a:latin typeface="Cambria" panose="02040503050406030204" pitchFamily="18" charset="0"/>
              </a:rPr>
              <a:t>2+</a:t>
            </a:r>
            <a:r>
              <a:rPr lang="en-US" sz="3000" dirty="0">
                <a:latin typeface="Cambria" panose="02040503050406030204" pitchFamily="18" charset="0"/>
              </a:rPr>
              <a:t> ) bath increased hydrogel stiffness after UV curing </a:t>
            </a:r>
            <a:endParaRPr lang="en-US" sz="3000" dirty="0">
              <a:highlight>
                <a:srgbClr val="FFFF00"/>
              </a:highlight>
              <a:latin typeface="Cambria" panose="02040503050406030204" pitchFamily="18" charset="0"/>
            </a:endParaRPr>
          </a:p>
          <a:p>
            <a:pPr marL="498759" indent="-498759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Cambria" panose="02040503050406030204" pitchFamily="18" charset="0"/>
              </a:rPr>
              <a:t>LIVE/DEAD assay with confocal microscopy showed biocompatibility of the bio-ink and 3D bioprinting method</a:t>
            </a:r>
          </a:p>
          <a:p>
            <a:pPr marL="498759" indent="-498759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Cambria" panose="02040503050406030204" pitchFamily="18" charset="0"/>
              </a:rPr>
              <a:t>Over 7 days, HDF proliferated and fully spread in the 3D bio-printed structure </a:t>
            </a:r>
          </a:p>
          <a:p>
            <a:pPr marL="498759" indent="-498759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000" dirty="0">
              <a:latin typeface="Cambria" panose="02040503050406030204" pitchFamily="18" charset="0"/>
            </a:endParaRPr>
          </a:p>
          <a:p>
            <a:pPr marL="498759" indent="-498759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000" dirty="0">
              <a:latin typeface="Cambria" panose="02040503050406030204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01642" y="3639050"/>
            <a:ext cx="11486732" cy="91772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5" tIns="53337" rIns="106675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18" dirty="0">
                <a:solidFill>
                  <a:schemeClr val="bg1"/>
                </a:solidFill>
                <a:latin typeface="Cambria" panose="02040503050406030204" pitchFamily="18" charset="0"/>
              </a:rPr>
              <a:t>Introduction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3382705" y="23025908"/>
            <a:ext cx="10079520" cy="91772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5" tIns="53337" rIns="106675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18" dirty="0">
                <a:solidFill>
                  <a:schemeClr val="bg1"/>
                </a:solidFill>
                <a:latin typeface="Cambria" panose="02040503050406030204" pitchFamily="18" charset="0"/>
              </a:rPr>
              <a:t>Summary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3382705" y="29186004"/>
            <a:ext cx="10039728" cy="91772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5" tIns="53337" rIns="106675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18">
                <a:solidFill>
                  <a:schemeClr val="bg1"/>
                </a:solidFill>
                <a:latin typeface="Cambria" panose="02040503050406030204" pitchFamily="18" charset="0"/>
              </a:rPr>
              <a:t>Acknowledgements</a:t>
            </a:r>
          </a:p>
        </p:txBody>
      </p:sp>
      <p:sp>
        <p:nvSpPr>
          <p:cNvPr id="99" name="Subtitle 2"/>
          <p:cNvSpPr txBox="1">
            <a:spLocks/>
          </p:cNvSpPr>
          <p:nvPr/>
        </p:nvSpPr>
        <p:spPr>
          <a:xfrm>
            <a:off x="501643" y="12996989"/>
            <a:ext cx="11486732" cy="19624850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vert="horz" lIns="106675" tIns="53337" rIns="106675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en-US" sz="3655" b="1">
              <a:latin typeface="Cambria"/>
              <a:ea typeface="Cambria"/>
              <a:cs typeface="+mn-lt"/>
            </a:endParaRPr>
          </a:p>
          <a:p>
            <a:pPr algn="just">
              <a:spcBef>
                <a:spcPts val="0"/>
              </a:spcBef>
            </a:pPr>
            <a:endParaRPr lang="en-US" sz="3655" b="1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3655">
              <a:cs typeface="Calibri"/>
            </a:endParaRPr>
          </a:p>
        </p:txBody>
      </p:sp>
      <p:sp>
        <p:nvSpPr>
          <p:cNvPr id="108" name="Subtitle 2"/>
          <p:cNvSpPr txBox="1">
            <a:spLocks/>
          </p:cNvSpPr>
          <p:nvPr/>
        </p:nvSpPr>
        <p:spPr>
          <a:xfrm>
            <a:off x="33382706" y="30311238"/>
            <a:ext cx="10039728" cy="231060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vert="horz" lIns="106675" tIns="53337" rIns="106675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55">
                <a:latin typeface="Cambria" panose="02040503050406030204" pitchFamily="18" charset="0"/>
                <a:ea typeface="Cambria" panose="02040503050406030204" pitchFamily="18" charset="0"/>
              </a:rPr>
              <a:t>This research was sponsored by the U.S. National Science Foundation and was accomplished under the Grant No. OIA-1757371. Thank you to Seth Edwards for assisting with the confocal microscopy and </a:t>
            </a:r>
            <a:r>
              <a:rPr lang="en-US" sz="3055" err="1">
                <a:latin typeface="Cambria" panose="02040503050406030204" pitchFamily="18" charset="0"/>
                <a:ea typeface="Cambria" panose="02040503050406030204" pitchFamily="18" charset="0"/>
              </a:rPr>
              <a:t>Jeil</a:t>
            </a:r>
            <a:r>
              <a:rPr lang="en-US" sz="3055">
                <a:latin typeface="Cambria" panose="02040503050406030204" pitchFamily="18" charset="0"/>
                <a:ea typeface="Cambria" panose="02040503050406030204" pitchFamily="18" charset="0"/>
              </a:rPr>
              <a:t> Lee, PhD for assisting with the </a:t>
            </a:r>
            <a:r>
              <a:rPr lang="en-US" sz="3055" baseline="3000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3055">
                <a:latin typeface="Cambria" panose="02040503050406030204" pitchFamily="18" charset="0"/>
                <a:ea typeface="Cambria" panose="02040503050406030204" pitchFamily="18" charset="0"/>
              </a:rPr>
              <a:t>H NMR. </a:t>
            </a:r>
            <a:endParaRPr lang="en-US" sz="4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8"/>
          <a:stretch/>
        </p:blipFill>
        <p:spPr>
          <a:xfrm>
            <a:off x="1243598" y="230364"/>
            <a:ext cx="2283408" cy="282518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B9FC974-DFD3-43CF-B5B0-DA2A1C216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6610" y="350013"/>
            <a:ext cx="5154251" cy="193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6B2600D-DAFA-4020-A458-DDDBAD3E865B}"/>
              </a:ext>
            </a:extLst>
          </p:cNvPr>
          <p:cNvSpPr txBox="1"/>
          <p:nvPr/>
        </p:nvSpPr>
        <p:spPr>
          <a:xfrm>
            <a:off x="788906" y="13268977"/>
            <a:ext cx="10886381" cy="1492710"/>
          </a:xfrm>
          <a:prstGeom prst="rect">
            <a:avLst/>
          </a:prstGeom>
          <a:noFill/>
        </p:spPr>
        <p:txBody>
          <a:bodyPr wrap="square" lIns="106675" tIns="53337" rIns="106675" bIns="53337" rtlCol="0">
            <a:spAutoFit/>
          </a:bodyPr>
          <a:lstStyle/>
          <a:p>
            <a:r>
              <a:rPr lang="en-US" sz="3000" b="1" dirty="0">
                <a:latin typeface="Cambria" panose="02040503050406030204" pitchFamily="18" charset="0"/>
              </a:rPr>
              <a:t>Crosslinking Methods</a:t>
            </a:r>
            <a:endParaRPr lang="en-US" sz="3000" dirty="0">
              <a:latin typeface="Cambria" panose="02040503050406030204" pitchFamily="18" charset="0"/>
            </a:endParaRPr>
          </a:p>
          <a:p>
            <a:pPr marL="498759" indent="-498759">
              <a:buFont typeface="Arial" panose="020B0604020202020204" pitchFamily="34" charset="0"/>
              <a:buChar char="•"/>
            </a:pPr>
            <a:r>
              <a:rPr lang="en-US" sz="3000" dirty="0">
                <a:latin typeface="Cambria" panose="02040503050406030204" pitchFamily="18" charset="0"/>
              </a:rPr>
              <a:t>Photo-polymerization (</a:t>
            </a:r>
            <a:r>
              <a:rPr lang="en-US" sz="3000" dirty="0" err="1">
                <a:latin typeface="Cambria" panose="02040503050406030204" pitchFamily="18" charset="0"/>
              </a:rPr>
              <a:t>GelMA</a:t>
            </a:r>
            <a:r>
              <a:rPr lang="en-US" sz="3000" dirty="0">
                <a:latin typeface="Cambria" panose="02040503050406030204" pitchFamily="18" charset="0"/>
              </a:rPr>
              <a:t>), ionic crosslinking (Ca</a:t>
            </a:r>
            <a:r>
              <a:rPr lang="en-US" sz="3000" baseline="30000" dirty="0">
                <a:latin typeface="Cambria" panose="02040503050406030204" pitchFamily="18" charset="0"/>
              </a:rPr>
              <a:t>2+</a:t>
            </a:r>
            <a:r>
              <a:rPr lang="en-US" sz="3000" dirty="0">
                <a:latin typeface="Cambria" panose="02040503050406030204" pitchFamily="18" charset="0"/>
              </a:rPr>
              <a:t> with alginate), and enzymatic crosslinking (</a:t>
            </a:r>
            <a:r>
              <a:rPr lang="en-US" sz="3000" dirty="0" err="1">
                <a:latin typeface="Cambria" panose="02040503050406030204" pitchFamily="18" charset="0"/>
              </a:rPr>
              <a:t>mTG</a:t>
            </a:r>
            <a:r>
              <a:rPr lang="en-US" sz="3000" dirty="0">
                <a:latin typeface="Cambria" panose="02040503050406030204" pitchFamily="18" charset="0"/>
              </a:rPr>
              <a:t> and Gelatin)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65CB018B-C5E3-4DD7-A249-260297E6F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8" t="17648"/>
          <a:stretch/>
        </p:blipFill>
        <p:spPr bwMode="auto">
          <a:xfrm>
            <a:off x="7268180" y="27262998"/>
            <a:ext cx="4489609" cy="475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B545266-E208-4A13-9373-529E2DEAFB64}"/>
              </a:ext>
            </a:extLst>
          </p:cNvPr>
          <p:cNvSpPr txBox="1"/>
          <p:nvPr/>
        </p:nvSpPr>
        <p:spPr>
          <a:xfrm>
            <a:off x="787118" y="15086578"/>
            <a:ext cx="6571732" cy="2928488"/>
          </a:xfrm>
          <a:prstGeom prst="rect">
            <a:avLst/>
          </a:prstGeom>
          <a:noFill/>
        </p:spPr>
        <p:txBody>
          <a:bodyPr wrap="square" lIns="106675" tIns="53337" rIns="106675" bIns="53337" rtlCol="0">
            <a:spAutoFit/>
          </a:bodyPr>
          <a:lstStyle/>
          <a:p>
            <a:r>
              <a:rPr lang="en-US" sz="3000" b="1" dirty="0">
                <a:latin typeface="Cambria" panose="02040503050406030204" pitchFamily="18" charset="0"/>
              </a:rPr>
              <a:t>Preparation of Bio-inks</a:t>
            </a:r>
          </a:p>
          <a:p>
            <a:pPr marL="498759" indent="-498759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Sterile solution of </a:t>
            </a:r>
            <a:r>
              <a:rPr 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Irgacure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(0.5% w/v), Gelatin (5% w/v), and </a:t>
            </a:r>
            <a:r>
              <a:rPr 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GelMA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(5% w/v) </a:t>
            </a:r>
          </a:p>
          <a:p>
            <a:pPr marL="498759" indent="-498759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Alginate (1% w/v) was added to the solution and dissolved at 37 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°C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B4C3F49-5E10-492C-90B9-EE4EC9A6ADCD}"/>
              </a:ext>
            </a:extLst>
          </p:cNvPr>
          <p:cNvSpPr txBox="1"/>
          <p:nvPr/>
        </p:nvSpPr>
        <p:spPr>
          <a:xfrm>
            <a:off x="933175" y="22483634"/>
            <a:ext cx="6399110" cy="4809003"/>
          </a:xfrm>
          <a:prstGeom prst="rect">
            <a:avLst/>
          </a:prstGeom>
          <a:noFill/>
        </p:spPr>
        <p:txBody>
          <a:bodyPr wrap="square" lIns="106675" tIns="53337" rIns="106675" bIns="53337" rtlCol="0" anchor="t">
            <a:spAutoFit/>
          </a:bodyPr>
          <a:lstStyle/>
          <a:p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Cell Culture</a:t>
            </a:r>
          </a:p>
          <a:p>
            <a:pPr marL="311725" indent="-311725" fontAlgn="base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Human Dermal Fibroblasts (HDF) were cultured to 80-90% confluence at 37 °C and 5% CO</a:t>
            </a:r>
            <a:r>
              <a:rPr lang="en-US" sz="3000" baseline="-25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11725" indent="-311725" fontAlgn="base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Cells were fed every 2 to 3 days with DMEM media supplemented with 1% penicillin/streptomycin and 10% fetal bovine serum </a:t>
            </a:r>
          </a:p>
          <a:p>
            <a:pPr marL="311725" indent="-311725" fontAlgn="base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HDF cells (5×10</a:t>
            </a:r>
            <a:r>
              <a:rPr lang="en-US" sz="30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cells/mL ) were mixed with the bio-ink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78061B6-D6F4-41F3-8A2D-26D95A3DD486}"/>
              </a:ext>
            </a:extLst>
          </p:cNvPr>
          <p:cNvSpPr txBox="1"/>
          <p:nvPr/>
        </p:nvSpPr>
        <p:spPr>
          <a:xfrm>
            <a:off x="791495" y="18473070"/>
            <a:ext cx="6942783" cy="3398617"/>
          </a:xfrm>
          <a:prstGeom prst="rect">
            <a:avLst/>
          </a:prstGeom>
          <a:noFill/>
        </p:spPr>
        <p:txBody>
          <a:bodyPr wrap="square" lIns="106675" tIns="53337" rIns="106675" bIns="53337" rtlCol="0">
            <a:spAutoFit/>
          </a:bodyPr>
          <a:lstStyle/>
          <a:p>
            <a:r>
              <a:rPr lang="en-US" sz="3000" b="1" dirty="0">
                <a:latin typeface="Cambria" panose="02040503050406030204" pitchFamily="18" charset="0"/>
              </a:rPr>
              <a:t>Rheological Testing</a:t>
            </a:r>
          </a:p>
          <a:p>
            <a:pPr marL="498759" indent="-498759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Measures amount of stress and strain</a:t>
            </a:r>
          </a:p>
          <a:p>
            <a:pPr marL="498759" indent="-498759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Frequency-dependent sweep was performed on the hydrogel at 25 °C</a:t>
            </a:r>
          </a:p>
          <a:p>
            <a:pPr marL="498759" indent="-498759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Angular frequency was changed, while storage modulus (G’) and loss modulus (G’’) were observed</a:t>
            </a:r>
            <a:endParaRPr lang="en-US" sz="3000" dirty="0">
              <a:latin typeface="Cambria" panose="02040503050406030204" pitchFamily="18" charset="0"/>
            </a:endParaRPr>
          </a:p>
        </p:txBody>
      </p:sp>
      <p:sp>
        <p:nvSpPr>
          <p:cNvPr id="89" name="Subtitle 2">
            <a:extLst>
              <a:ext uri="{FF2B5EF4-FFF2-40B4-BE49-F238E27FC236}">
                <a16:creationId xmlns:a16="http://schemas.microsoft.com/office/drawing/2014/main" id="{570AE8AB-99DD-4A35-93CC-586E496E6386}"/>
              </a:ext>
            </a:extLst>
          </p:cNvPr>
          <p:cNvSpPr txBox="1">
            <a:spLocks/>
          </p:cNvSpPr>
          <p:nvPr/>
        </p:nvSpPr>
        <p:spPr>
          <a:xfrm>
            <a:off x="12807078" y="27864112"/>
            <a:ext cx="19732630" cy="9177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5" tIns="53337" rIns="106675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18">
                <a:solidFill>
                  <a:schemeClr val="bg1"/>
                </a:solidFill>
                <a:latin typeface="Cambria" panose="02040503050406030204" pitchFamily="18" charset="0"/>
              </a:rPr>
              <a:t>Printing of the Composite Bio-Ink</a:t>
            </a:r>
          </a:p>
        </p:txBody>
      </p:sp>
      <p:sp>
        <p:nvSpPr>
          <p:cNvPr id="90" name="Subtitle 2">
            <a:extLst>
              <a:ext uri="{FF2B5EF4-FFF2-40B4-BE49-F238E27FC236}">
                <a16:creationId xmlns:a16="http://schemas.microsoft.com/office/drawing/2014/main" id="{60F4556E-D449-4FE2-ADE7-492137E83E9A}"/>
              </a:ext>
            </a:extLst>
          </p:cNvPr>
          <p:cNvSpPr txBox="1">
            <a:spLocks/>
          </p:cNvSpPr>
          <p:nvPr/>
        </p:nvSpPr>
        <p:spPr>
          <a:xfrm>
            <a:off x="12799763" y="3617047"/>
            <a:ext cx="19769637" cy="9038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5" tIns="53337" rIns="106675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18" dirty="0">
                <a:solidFill>
                  <a:schemeClr val="bg1"/>
                </a:solidFill>
                <a:latin typeface="Cambria" panose="02040503050406030204" pitchFamily="18" charset="0"/>
              </a:rPr>
              <a:t>Schematic</a:t>
            </a:r>
            <a:r>
              <a:rPr lang="en-US" sz="51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2240535-C8E0-4561-B94D-F3AF32022F46}"/>
              </a:ext>
            </a:extLst>
          </p:cNvPr>
          <p:cNvSpPr txBox="1"/>
          <p:nvPr/>
        </p:nvSpPr>
        <p:spPr>
          <a:xfrm>
            <a:off x="870176" y="27879034"/>
            <a:ext cx="5867883" cy="4809003"/>
          </a:xfrm>
          <a:prstGeom prst="rect">
            <a:avLst/>
          </a:prstGeom>
          <a:noFill/>
        </p:spPr>
        <p:txBody>
          <a:bodyPr wrap="square" lIns="106675" tIns="53337" rIns="106675" bIns="53337" rtlCol="0" anchor="t">
            <a:spAutoFit/>
          </a:bodyPr>
          <a:lstStyle/>
          <a:p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3D Bioprinting</a:t>
            </a:r>
          </a:p>
          <a:p>
            <a:pPr marL="498759" indent="-498759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BioAssemblyBot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400 and TSIM modeling software (Advanced Solutions Life Sciences)</a:t>
            </a:r>
          </a:p>
          <a:p>
            <a:pPr marL="498759" indent="-498759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Bioprinter sterilized with 10% bleach, and 70% ethanol and HEPA filtration system </a:t>
            </a:r>
          </a:p>
          <a:p>
            <a:pPr marL="498759" indent="-498759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Bio-ink printed at 26.5 °C, 2-5 psi, and 5 mm/s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000" dirty="0">
              <a:latin typeface="Cambria" panose="02040503050406030204" pitchFamily="18" charset="0"/>
            </a:endParaRPr>
          </a:p>
        </p:txBody>
      </p:sp>
      <p:pic>
        <p:nvPicPr>
          <p:cNvPr id="20" name="Picture 2" descr="Biosafety Cabinets | NuAire">
            <a:extLst>
              <a:ext uri="{FF2B5EF4-FFF2-40B4-BE49-F238E27FC236}">
                <a16:creationId xmlns:a16="http://schemas.microsoft.com/office/drawing/2014/main" id="{86331349-EA3D-4938-9A8F-CCE183312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8" r="20100"/>
          <a:stretch/>
        </p:blipFill>
        <p:spPr bwMode="auto">
          <a:xfrm>
            <a:off x="7712869" y="20629511"/>
            <a:ext cx="3985069" cy="642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>
            <a:extLst>
              <a:ext uri="{FF2B5EF4-FFF2-40B4-BE49-F238E27FC236}">
                <a16:creationId xmlns:a16="http://schemas.microsoft.com/office/drawing/2014/main" id="{2950FF68-608D-42E4-ABA7-7CC647136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8" t="20866" r="46929" b="47803"/>
          <a:stretch/>
        </p:blipFill>
        <p:spPr bwMode="auto">
          <a:xfrm>
            <a:off x="13703608" y="31191821"/>
            <a:ext cx="183573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F149171B-3124-4BE3-814C-73A300E2F229}"/>
              </a:ext>
            </a:extLst>
          </p:cNvPr>
          <p:cNvSpPr txBox="1"/>
          <p:nvPr/>
        </p:nvSpPr>
        <p:spPr>
          <a:xfrm>
            <a:off x="27575009" y="29268633"/>
            <a:ext cx="3158099" cy="56246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US" sz="3055" b="1" dirty="0">
                <a:latin typeface="Cambria" panose="02040503050406030204" pitchFamily="18" charset="0"/>
              </a:rPr>
              <a:t>Bio-Ink Printing </a:t>
            </a:r>
          </a:p>
        </p:txBody>
      </p:sp>
      <p:sp>
        <p:nvSpPr>
          <p:cNvPr id="100" name="Subtitle 2">
            <a:extLst>
              <a:ext uri="{FF2B5EF4-FFF2-40B4-BE49-F238E27FC236}">
                <a16:creationId xmlns:a16="http://schemas.microsoft.com/office/drawing/2014/main" id="{DFE30626-D9CD-4778-93F3-CBF826DF02F5}"/>
              </a:ext>
            </a:extLst>
          </p:cNvPr>
          <p:cNvSpPr txBox="1">
            <a:spLocks/>
          </p:cNvSpPr>
          <p:nvPr/>
        </p:nvSpPr>
        <p:spPr>
          <a:xfrm>
            <a:off x="33382705" y="3599117"/>
            <a:ext cx="10098404" cy="9177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5" tIns="53337" rIns="106675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18" dirty="0">
                <a:solidFill>
                  <a:schemeClr val="bg1"/>
                </a:solidFill>
                <a:latin typeface="Cambria" panose="02040503050406030204" pitchFamily="18" charset="0"/>
              </a:rPr>
              <a:t>3D Bioprinting  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4CF9212-318B-4B2D-BEA5-C17905D0969C}"/>
              </a:ext>
            </a:extLst>
          </p:cNvPr>
          <p:cNvSpPr txBox="1"/>
          <p:nvPr/>
        </p:nvSpPr>
        <p:spPr>
          <a:xfrm>
            <a:off x="14330659" y="29215365"/>
            <a:ext cx="3158099" cy="56246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US" sz="3055" b="1">
                <a:latin typeface="Cambria" panose="02040503050406030204" pitchFamily="18" charset="0"/>
              </a:rPr>
              <a:t>CAD Design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DE5A81-6D50-4119-B531-D9B934F7009D}"/>
              </a:ext>
            </a:extLst>
          </p:cNvPr>
          <p:cNvSpPr txBox="1"/>
          <p:nvPr/>
        </p:nvSpPr>
        <p:spPr>
          <a:xfrm>
            <a:off x="19368626" y="29228402"/>
            <a:ext cx="64442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Tested</a:t>
            </a:r>
          </a:p>
          <a:p>
            <a:pPr marL="498759" indent="-498759">
              <a:buFont typeface="Arial" panose="020B0604020202020204" pitchFamily="34" charset="0"/>
              <a:buChar char="•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7 different printing methods</a:t>
            </a:r>
          </a:p>
          <a:p>
            <a:pPr marL="498759" indent="-498759">
              <a:buFont typeface="Arial" panose="020B0604020202020204" pitchFamily="34" charset="0"/>
              <a:buChar char="•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46 polymer combinations</a:t>
            </a:r>
          </a:p>
          <a:p>
            <a:pPr marL="498759" indent="-498759">
              <a:buFont typeface="Arial" panose="020B0604020202020204" pitchFamily="34" charset="0"/>
              <a:buChar char="•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4 CAD designs  </a:t>
            </a:r>
          </a:p>
          <a:p>
            <a:pPr marL="498759" indent="-498759">
              <a:buFont typeface="Arial" panose="020B0604020202020204" pitchFamily="34" charset="0"/>
              <a:buChar char="•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Found optimal extrusion pressure, printing speed, and printing temperature for each method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CE49415-F958-4262-8DCF-5CBC318BF6DD}"/>
              </a:ext>
            </a:extLst>
          </p:cNvPr>
          <p:cNvSpPr txBox="1"/>
          <p:nvPr/>
        </p:nvSpPr>
        <p:spPr>
          <a:xfrm>
            <a:off x="8087702" y="32007487"/>
            <a:ext cx="3180658" cy="36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45" dirty="0"/>
              <a:t>Advanced Solutions Life Sciences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8D10B72-6646-40B4-866A-27EA7741DF6F}"/>
              </a:ext>
            </a:extLst>
          </p:cNvPr>
          <p:cNvSpPr txBox="1"/>
          <p:nvPr/>
        </p:nvSpPr>
        <p:spPr>
          <a:xfrm>
            <a:off x="9413955" y="26360081"/>
            <a:ext cx="1025237" cy="36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45" dirty="0"/>
              <a:t>NUAIRE</a:t>
            </a: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54413D30-867E-4C6A-ADD1-4F5C62D6CA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23568" y="31176136"/>
            <a:ext cx="2057401" cy="1280160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0987DDBB-1CA4-4770-B992-11BB522152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291" y="29990156"/>
            <a:ext cx="2558836" cy="2377440"/>
          </a:xfrm>
          <a:prstGeom prst="rect">
            <a:avLst/>
          </a:prstGeom>
        </p:spPr>
      </p:pic>
      <p:pic>
        <p:nvPicPr>
          <p:cNvPr id="121" name="Picture 120" descr="Diagram&#10;&#10;Description automatically generated">
            <a:extLst>
              <a:ext uri="{FF2B5EF4-FFF2-40B4-BE49-F238E27FC236}">
                <a16:creationId xmlns:a16="http://schemas.microsoft.com/office/drawing/2014/main" id="{433B3725-7DB9-4168-A996-BF4A0F3DB8A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1" t="41677" r="16080" b="27664"/>
          <a:stretch/>
        </p:blipFill>
        <p:spPr>
          <a:xfrm>
            <a:off x="26733978" y="29990156"/>
            <a:ext cx="2380131" cy="2377440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51AC856C-54E3-41F6-8F5E-B1A4A809D95C}"/>
              </a:ext>
            </a:extLst>
          </p:cNvPr>
          <p:cNvSpPr txBox="1"/>
          <p:nvPr/>
        </p:nvSpPr>
        <p:spPr>
          <a:xfrm>
            <a:off x="26096676" y="19700582"/>
            <a:ext cx="6830433" cy="1502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8759" indent="-498759">
              <a:buFont typeface="Arial" panose="020B0604020202020204" pitchFamily="34" charset="0"/>
              <a:buChar char="•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Before UV (a) and after UV (b)</a:t>
            </a:r>
          </a:p>
          <a:p>
            <a:pPr marL="498759" indent="-498759">
              <a:buFont typeface="Arial" panose="020B0604020202020204" pitchFamily="34" charset="0"/>
              <a:buChar char="•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UV irradiation rapidly crosslinks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GelMA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50AB8C0A-88A1-4333-88F9-89A8C7ECC74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0293" t="44145" r="44181" b="41336"/>
          <a:stretch/>
        </p:blipFill>
        <p:spPr>
          <a:xfrm>
            <a:off x="13575856" y="29915256"/>
            <a:ext cx="2086156" cy="109728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5222F30-5EFE-420B-80F8-E2D56BCC11E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1481" t="44627" r="51579" b="37975"/>
          <a:stretch/>
        </p:blipFill>
        <p:spPr>
          <a:xfrm>
            <a:off x="16080176" y="29914955"/>
            <a:ext cx="1899444" cy="1097280"/>
          </a:xfrm>
          <a:prstGeom prst="rect">
            <a:avLst/>
          </a:prstGeom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B10AFF57-68B8-47BC-BE5C-A39483AD222A}"/>
              </a:ext>
            </a:extLst>
          </p:cNvPr>
          <p:cNvSpPr txBox="1"/>
          <p:nvPr/>
        </p:nvSpPr>
        <p:spPr>
          <a:xfrm>
            <a:off x="33857503" y="4818679"/>
            <a:ext cx="9222423" cy="56246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55" b="1">
                <a:latin typeface="Cambria" panose="02040503050406030204" pitchFamily="18" charset="0"/>
              </a:rPr>
              <a:t>Human Dermal Fibroblast (HDF) Culture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DB45685-CB3D-4F82-8BCC-7D490DC8ADDB}"/>
              </a:ext>
            </a:extLst>
          </p:cNvPr>
          <p:cNvSpPr txBox="1"/>
          <p:nvPr/>
        </p:nvSpPr>
        <p:spPr>
          <a:xfrm>
            <a:off x="20698553" y="16765939"/>
            <a:ext cx="4216279" cy="61555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3400" b="1" dirty="0">
                <a:solidFill>
                  <a:srgbClr val="000000"/>
                </a:solidFill>
                <a:latin typeface="Cambria" panose="02040503050406030204" pitchFamily="18" charset="0"/>
              </a:rPr>
              <a:t>Synthesis of </a:t>
            </a:r>
            <a:r>
              <a:rPr lang="en-US" sz="34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GelMA</a:t>
            </a:r>
            <a:endParaRPr lang="en-US" sz="34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0D659FC7-9D2C-443C-B4A0-A463A381E7D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796"/>
          <a:stretch/>
        </p:blipFill>
        <p:spPr>
          <a:xfrm>
            <a:off x="12885246" y="16693338"/>
            <a:ext cx="6361276" cy="2281895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095AF651-4801-4E00-BA10-F8600D4B8DEF}"/>
              </a:ext>
            </a:extLst>
          </p:cNvPr>
          <p:cNvSpPr txBox="1"/>
          <p:nvPr/>
        </p:nvSpPr>
        <p:spPr>
          <a:xfrm>
            <a:off x="14903410" y="18273144"/>
            <a:ext cx="3839783" cy="36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45"/>
              <a:t>Bae et al. (2016), </a:t>
            </a:r>
            <a:r>
              <a:rPr lang="en-US" sz="1745" err="1"/>
              <a:t>PLoS</a:t>
            </a:r>
            <a:r>
              <a:rPr lang="en-US" sz="1745"/>
              <a:t> ONE.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976FC0F-A1C2-41B4-9047-61BC8A48E76D}"/>
              </a:ext>
            </a:extLst>
          </p:cNvPr>
          <p:cNvGrpSpPr/>
          <p:nvPr/>
        </p:nvGrpSpPr>
        <p:grpSpPr>
          <a:xfrm>
            <a:off x="27160829" y="17197164"/>
            <a:ext cx="4722729" cy="2219895"/>
            <a:chOff x="13611590" y="6292833"/>
            <a:chExt cx="2999038" cy="1459839"/>
          </a:xfrm>
        </p:grpSpPr>
        <p:pic>
          <p:nvPicPr>
            <p:cNvPr id="98" name="Content Placeholder 4">
              <a:extLst>
                <a:ext uri="{FF2B5EF4-FFF2-40B4-BE49-F238E27FC236}">
                  <a16:creationId xmlns:a16="http://schemas.microsoft.com/office/drawing/2014/main" id="{90647E8A-852E-4106-88E8-A1FB39C48C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20" b="19840"/>
            <a:stretch/>
          </p:blipFill>
          <p:spPr>
            <a:xfrm>
              <a:off x="15121185" y="6292833"/>
              <a:ext cx="1489443" cy="1446856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6F5F11E0-512F-4FB7-AC8F-E086B7972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11590" y="6306767"/>
              <a:ext cx="1423090" cy="1445905"/>
            </a:xfrm>
            <a:prstGeom prst="rect">
              <a:avLst/>
            </a:prstGeom>
          </p:spPr>
        </p:pic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6682080E-F71C-416E-814B-B63E44058404}"/>
              </a:ext>
            </a:extLst>
          </p:cNvPr>
          <p:cNvSpPr txBox="1"/>
          <p:nvPr/>
        </p:nvSpPr>
        <p:spPr>
          <a:xfrm>
            <a:off x="27158715" y="17218352"/>
            <a:ext cx="396268" cy="562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55" b="1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E4813DE-9EA4-442A-96B2-2EBB5EF2D267}"/>
              </a:ext>
            </a:extLst>
          </p:cNvPr>
          <p:cNvSpPr txBox="1"/>
          <p:nvPr/>
        </p:nvSpPr>
        <p:spPr>
          <a:xfrm>
            <a:off x="29523250" y="17197164"/>
            <a:ext cx="396268" cy="562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55" b="1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B032245E-C953-489F-A053-1129B33799E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178730" y="17597461"/>
            <a:ext cx="5714779" cy="3990767"/>
          </a:xfrm>
          <a:prstGeom prst="rect">
            <a:avLst/>
          </a:prstGeom>
        </p:spPr>
      </p:pic>
      <p:sp>
        <p:nvSpPr>
          <p:cNvPr id="115" name="타원 6">
            <a:extLst>
              <a:ext uri="{FF2B5EF4-FFF2-40B4-BE49-F238E27FC236}">
                <a16:creationId xmlns:a16="http://schemas.microsoft.com/office/drawing/2014/main" id="{83ED9186-B93A-4145-865E-542E2F148A77}"/>
              </a:ext>
            </a:extLst>
          </p:cNvPr>
          <p:cNvSpPr/>
          <p:nvPr/>
        </p:nvSpPr>
        <p:spPr>
          <a:xfrm>
            <a:off x="23293681" y="19142034"/>
            <a:ext cx="204540" cy="1662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273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651512B-0A09-4744-96A5-8C86729C315A}"/>
              </a:ext>
            </a:extLst>
          </p:cNvPr>
          <p:cNvSpPr txBox="1"/>
          <p:nvPr/>
        </p:nvSpPr>
        <p:spPr>
          <a:xfrm>
            <a:off x="12987869" y="18805217"/>
            <a:ext cx="7069268" cy="2913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8759" indent="-498759" fontAlgn="base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Lysine is an amino acid found in gelatin’s structure</a:t>
            </a:r>
          </a:p>
          <a:p>
            <a:pPr marL="498759" indent="-498759" fontAlgn="base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Primary amines on lysine residues react upon the addition of methacrylic anhydride (MA) to form </a:t>
            </a:r>
            <a:r>
              <a:rPr 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photocrosslinkable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groups</a:t>
            </a:r>
          </a:p>
        </p:txBody>
      </p:sp>
      <p:pic>
        <p:nvPicPr>
          <p:cNvPr id="117" name="그림 4">
            <a:extLst>
              <a:ext uri="{FF2B5EF4-FFF2-40B4-BE49-F238E27FC236}">
                <a16:creationId xmlns:a16="http://schemas.microsoft.com/office/drawing/2014/main" id="{AF81AF1B-10EC-497B-A9CB-F0205F41AAF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450" y="17517131"/>
            <a:ext cx="3326615" cy="1885082"/>
          </a:xfrm>
          <a:prstGeom prst="rect">
            <a:avLst/>
          </a:prstGeom>
        </p:spPr>
      </p:pic>
      <p:sp>
        <p:nvSpPr>
          <p:cNvPr id="119" name="타원 6">
            <a:extLst>
              <a:ext uri="{FF2B5EF4-FFF2-40B4-BE49-F238E27FC236}">
                <a16:creationId xmlns:a16="http://schemas.microsoft.com/office/drawing/2014/main" id="{790846B1-606F-4BE8-8BC7-333778429A24}"/>
              </a:ext>
            </a:extLst>
          </p:cNvPr>
          <p:cNvSpPr/>
          <p:nvPr/>
        </p:nvSpPr>
        <p:spPr>
          <a:xfrm>
            <a:off x="23636275" y="19223256"/>
            <a:ext cx="415531" cy="2285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273"/>
          </a:p>
        </p:txBody>
      </p:sp>
      <p:sp>
        <p:nvSpPr>
          <p:cNvPr id="122" name="타원 7">
            <a:extLst>
              <a:ext uri="{FF2B5EF4-FFF2-40B4-BE49-F238E27FC236}">
                <a16:creationId xmlns:a16="http://schemas.microsoft.com/office/drawing/2014/main" id="{164C190C-3748-4AAC-AF08-B437D91CF059}"/>
              </a:ext>
            </a:extLst>
          </p:cNvPr>
          <p:cNvSpPr/>
          <p:nvPr/>
        </p:nvSpPr>
        <p:spPr>
          <a:xfrm>
            <a:off x="21908224" y="20555419"/>
            <a:ext cx="500923" cy="4545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273"/>
          </a:p>
        </p:txBody>
      </p:sp>
      <p:pic>
        <p:nvPicPr>
          <p:cNvPr id="79" name="Picture 4">
            <a:extLst>
              <a:ext uri="{FF2B5EF4-FFF2-40B4-BE49-F238E27FC236}">
                <a16:creationId xmlns:a16="http://schemas.microsoft.com/office/drawing/2014/main" id="{77EC6B81-2BC2-47D0-9B8D-2DFC37E72F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t="6415" r="20071" b="4655"/>
          <a:stretch/>
        </p:blipFill>
        <p:spPr bwMode="auto">
          <a:xfrm>
            <a:off x="8277847" y="14937666"/>
            <a:ext cx="3071653" cy="551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6B2893-713C-44E3-8EF2-1BE26879E268}"/>
              </a:ext>
            </a:extLst>
          </p:cNvPr>
          <p:cNvSpPr txBox="1"/>
          <p:nvPr/>
        </p:nvSpPr>
        <p:spPr>
          <a:xfrm>
            <a:off x="12799763" y="4803429"/>
            <a:ext cx="19769638" cy="1017235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832E75-CAEF-4ECB-8593-584840BF2D0A}"/>
              </a:ext>
            </a:extLst>
          </p:cNvPr>
          <p:cNvSpPr txBox="1"/>
          <p:nvPr/>
        </p:nvSpPr>
        <p:spPr>
          <a:xfrm>
            <a:off x="12802252" y="16680054"/>
            <a:ext cx="19739944" cy="522611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B4847E-B926-4170-A421-2E4859CEEF3F}"/>
              </a:ext>
            </a:extLst>
          </p:cNvPr>
          <p:cNvSpPr txBox="1"/>
          <p:nvPr/>
        </p:nvSpPr>
        <p:spPr>
          <a:xfrm>
            <a:off x="12807078" y="21917197"/>
            <a:ext cx="19732630" cy="562838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0" name="Picture 79" descr="Chart&#10;&#10;Description automatically generated">
            <a:extLst>
              <a:ext uri="{FF2B5EF4-FFF2-40B4-BE49-F238E27FC236}">
                <a16:creationId xmlns:a16="http://schemas.microsoft.com/office/drawing/2014/main" id="{0700EC58-2522-4174-9CA2-1C6F359F810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" t="8811" r="56595" b="33352"/>
          <a:stretch/>
        </p:blipFill>
        <p:spPr>
          <a:xfrm>
            <a:off x="12969074" y="22357806"/>
            <a:ext cx="5617008" cy="4987636"/>
          </a:xfrm>
          <a:prstGeom prst="rect">
            <a:avLst/>
          </a:prstGeom>
        </p:spPr>
      </p:pic>
      <p:pic>
        <p:nvPicPr>
          <p:cNvPr id="84" name="Picture 83" descr="Chart&#10;&#10;Description automatically generated">
            <a:extLst>
              <a:ext uri="{FF2B5EF4-FFF2-40B4-BE49-F238E27FC236}">
                <a16:creationId xmlns:a16="http://schemas.microsoft.com/office/drawing/2014/main" id="{FFBB7929-02F8-4C39-B3B9-FB8C3FBFC4D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6" t="11465" r="8722" b="29734"/>
          <a:stretch/>
        </p:blipFill>
        <p:spPr>
          <a:xfrm>
            <a:off x="25114533" y="22461116"/>
            <a:ext cx="7219195" cy="4987636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2F48F3F4-7E93-4E8F-B6A7-50D8120189E3}"/>
              </a:ext>
            </a:extLst>
          </p:cNvPr>
          <p:cNvSpPr txBox="1"/>
          <p:nvPr/>
        </p:nvSpPr>
        <p:spPr>
          <a:xfrm>
            <a:off x="20381338" y="22211488"/>
            <a:ext cx="3195459" cy="61555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sz="3400" b="1" dirty="0">
                <a:solidFill>
                  <a:srgbClr val="000000"/>
                </a:solidFill>
                <a:latin typeface="Cambria" panose="02040503050406030204" pitchFamily="18" charset="0"/>
              </a:rPr>
              <a:t>Rheology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B84ADB8-C84A-4914-9C3C-C99FB7DE62C1}"/>
              </a:ext>
            </a:extLst>
          </p:cNvPr>
          <p:cNvSpPr txBox="1"/>
          <p:nvPr/>
        </p:nvSpPr>
        <p:spPr>
          <a:xfrm>
            <a:off x="18858164" y="22965454"/>
            <a:ext cx="62468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a)  UV irradiation rapidly polymerizes Gelatin/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GelMA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61104" indent="-561104">
              <a:buAutoNum type="alphaLcParenR" startAt="2"/>
            </a:pP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mTG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and Ca</a:t>
            </a:r>
            <a:r>
              <a:rPr lang="en-US" sz="3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2+ 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bath increased hydrogel stiffness by 700-800 Pa. </a:t>
            </a:r>
          </a:p>
          <a:p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b)  Storage modulus is much larger than the loss modulus, showing that the structure forms a hydrogel that is strong and has solid-like properties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AE82F76-F30F-40AA-B588-E4C6A463DC38}"/>
              </a:ext>
            </a:extLst>
          </p:cNvPr>
          <p:cNvSpPr txBox="1"/>
          <p:nvPr/>
        </p:nvSpPr>
        <p:spPr>
          <a:xfrm>
            <a:off x="13005301" y="22240214"/>
            <a:ext cx="396268" cy="562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55" b="1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001E9D6-E8F7-47A5-9AAB-80BABAB7DC3C}"/>
              </a:ext>
            </a:extLst>
          </p:cNvPr>
          <p:cNvSpPr txBox="1"/>
          <p:nvPr/>
        </p:nvSpPr>
        <p:spPr>
          <a:xfrm>
            <a:off x="25368773" y="22240214"/>
            <a:ext cx="396268" cy="562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55" b="1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BE7A81-A6FC-493D-870D-416EACB9DBC4}"/>
              </a:ext>
            </a:extLst>
          </p:cNvPr>
          <p:cNvSpPr txBox="1"/>
          <p:nvPr/>
        </p:nvSpPr>
        <p:spPr>
          <a:xfrm>
            <a:off x="12799763" y="29035522"/>
            <a:ext cx="19739945" cy="358631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9D28E01-F8FB-4D72-896E-5DDAE4B4A73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245921" y="4906181"/>
            <a:ext cx="18934979" cy="10049109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FE42A13-A526-4A93-8DDA-A92B085D680A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" t="4692" r="2502"/>
          <a:stretch/>
        </p:blipFill>
        <p:spPr>
          <a:xfrm>
            <a:off x="38130270" y="18407603"/>
            <a:ext cx="4967709" cy="4192701"/>
          </a:xfrm>
          <a:prstGeom prst="rect">
            <a:avLst/>
          </a:prstGeom>
        </p:spPr>
      </p:pic>
      <p:pic>
        <p:nvPicPr>
          <p:cNvPr id="94" name="Content Placeholder 3">
            <a:extLst>
              <a:ext uri="{FF2B5EF4-FFF2-40B4-BE49-F238E27FC236}">
                <a16:creationId xmlns:a16="http://schemas.microsoft.com/office/drawing/2014/main" id="{B7434EAE-C7DE-46D3-AAC3-33EC4EEE0F91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" t="26535" r="49183" b="23850"/>
          <a:stretch/>
        </p:blipFill>
        <p:spPr>
          <a:xfrm>
            <a:off x="33710354" y="13892372"/>
            <a:ext cx="4179927" cy="417475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FCAE7458-1F2C-4C5D-A500-4688C7B84D72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 t="46245" r="26754" b="2810"/>
          <a:stretch/>
        </p:blipFill>
        <p:spPr>
          <a:xfrm>
            <a:off x="33708664" y="18431187"/>
            <a:ext cx="4183310" cy="4169117"/>
          </a:xfrm>
          <a:prstGeom prst="rect">
            <a:avLst/>
          </a:prstGeom>
        </p:spPr>
      </p:pic>
      <p:pic>
        <p:nvPicPr>
          <p:cNvPr id="96" name="Content Placeholder 3">
            <a:extLst>
              <a:ext uri="{FF2B5EF4-FFF2-40B4-BE49-F238E27FC236}">
                <a16:creationId xmlns:a16="http://schemas.microsoft.com/office/drawing/2014/main" id="{BEA1EFCC-4EF2-4879-8135-1AB57273E9E1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9" t="92521" r="-344" b="1522"/>
          <a:stretch/>
        </p:blipFill>
        <p:spPr>
          <a:xfrm>
            <a:off x="36854835" y="22255730"/>
            <a:ext cx="929617" cy="266531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8C9C840B-0D2A-4D6A-9F66-025D599DFD24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8334" t="5025" b="-1"/>
          <a:stretch/>
        </p:blipFill>
        <p:spPr>
          <a:xfrm>
            <a:off x="38116844" y="13878107"/>
            <a:ext cx="4941026" cy="4174750"/>
          </a:xfrm>
          <a:prstGeom prst="rect">
            <a:avLst/>
          </a:prstGeom>
        </p:spPr>
      </p:pic>
      <p:pic>
        <p:nvPicPr>
          <p:cNvPr id="105" name="Content Placeholder 3">
            <a:extLst>
              <a:ext uri="{FF2B5EF4-FFF2-40B4-BE49-F238E27FC236}">
                <a16:creationId xmlns:a16="http://schemas.microsoft.com/office/drawing/2014/main" id="{94C1C8A9-944F-46E1-95A4-9DEF3BFD33FB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9" t="92521" r="-344" b="1522"/>
          <a:stretch/>
        </p:blipFill>
        <p:spPr>
          <a:xfrm>
            <a:off x="36854835" y="17656096"/>
            <a:ext cx="972601" cy="278854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93870692-FB2B-4B6B-9927-11BB9B4F32D7}"/>
              </a:ext>
            </a:extLst>
          </p:cNvPr>
          <p:cNvSpPr txBox="1"/>
          <p:nvPr/>
        </p:nvSpPr>
        <p:spPr>
          <a:xfrm>
            <a:off x="35181550" y="13784722"/>
            <a:ext cx="1703613" cy="69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27" dirty="0">
                <a:solidFill>
                  <a:schemeClr val="bg1"/>
                </a:solidFill>
              </a:rPr>
              <a:t>Day 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BF47575-300C-4BC0-A274-C2C0407847BE}"/>
              </a:ext>
            </a:extLst>
          </p:cNvPr>
          <p:cNvSpPr txBox="1"/>
          <p:nvPr/>
        </p:nvSpPr>
        <p:spPr>
          <a:xfrm>
            <a:off x="39762319" y="13782838"/>
            <a:ext cx="1703613" cy="69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27">
                <a:solidFill>
                  <a:schemeClr val="bg1"/>
                </a:solidFill>
              </a:rPr>
              <a:t>Day 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3FC7A88-5214-4424-8B12-ADCB9524A361}"/>
              </a:ext>
            </a:extLst>
          </p:cNvPr>
          <p:cNvSpPr txBox="1"/>
          <p:nvPr/>
        </p:nvSpPr>
        <p:spPr>
          <a:xfrm>
            <a:off x="35232322" y="18357068"/>
            <a:ext cx="1703613" cy="69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27" dirty="0">
                <a:solidFill>
                  <a:schemeClr val="bg1"/>
                </a:solidFill>
              </a:rPr>
              <a:t>Day 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9F0BE54-BD55-4F3A-99D7-2932EFCD2E2F}"/>
              </a:ext>
            </a:extLst>
          </p:cNvPr>
          <p:cNvSpPr txBox="1"/>
          <p:nvPr/>
        </p:nvSpPr>
        <p:spPr>
          <a:xfrm>
            <a:off x="39755175" y="18321443"/>
            <a:ext cx="1703613" cy="69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27">
                <a:solidFill>
                  <a:schemeClr val="bg1"/>
                </a:solidFill>
              </a:rPr>
              <a:t>Day 7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D946BD5-91C4-4251-B343-F6815D9A300F}"/>
              </a:ext>
            </a:extLst>
          </p:cNvPr>
          <p:cNvSpPr txBox="1"/>
          <p:nvPr/>
        </p:nvSpPr>
        <p:spPr>
          <a:xfrm>
            <a:off x="33835447" y="12960899"/>
            <a:ext cx="9222423" cy="61555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US" sz="3400" b="1" dirty="0">
                <a:latin typeface="Cambria" panose="02040503050406030204" pitchFamily="18" charset="0"/>
              </a:rPr>
              <a:t>LIVE/DEAD Assay with Confocal Microscopy </a:t>
            </a:r>
          </a:p>
        </p:txBody>
      </p:sp>
      <p:pic>
        <p:nvPicPr>
          <p:cNvPr id="125" name="Picture 124" descr="A picture containing indoor, food, dessert&#10;&#10;Description automatically generated">
            <a:extLst>
              <a:ext uri="{FF2B5EF4-FFF2-40B4-BE49-F238E27FC236}">
                <a16:creationId xmlns:a16="http://schemas.microsoft.com/office/drawing/2014/main" id="{9070E8EE-FF71-4148-B129-A8C4BB9D7D70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632" y="8763211"/>
            <a:ext cx="3949160" cy="3990109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B9830700-A9FC-4C44-9971-631C2026597D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6" t="50094" r="48996"/>
          <a:stretch/>
        </p:blipFill>
        <p:spPr>
          <a:xfrm>
            <a:off x="33897381" y="8763211"/>
            <a:ext cx="3964336" cy="3990109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28A30EEE-746C-4F81-80CB-E820E0242492}"/>
              </a:ext>
            </a:extLst>
          </p:cNvPr>
          <p:cNvSpPr/>
          <p:nvPr/>
        </p:nvSpPr>
        <p:spPr>
          <a:xfrm>
            <a:off x="36425240" y="12199656"/>
            <a:ext cx="119289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71A22DD-D999-457E-A54B-8A7FF7FCB39B}"/>
              </a:ext>
            </a:extLst>
          </p:cNvPr>
          <p:cNvSpPr txBox="1"/>
          <p:nvPr/>
        </p:nvSpPr>
        <p:spPr>
          <a:xfrm>
            <a:off x="36662928" y="12245375"/>
            <a:ext cx="1022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2000 </a:t>
            </a:r>
            <a:r>
              <a:rPr lang="el-GR" sz="12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μ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lang="en-US" sz="1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00C30FC-9AC5-4797-805D-7E6A9B5912C8}"/>
              </a:ext>
            </a:extLst>
          </p:cNvPr>
          <p:cNvSpPr txBox="1"/>
          <p:nvPr/>
        </p:nvSpPr>
        <p:spPr>
          <a:xfrm>
            <a:off x="33974345" y="8284719"/>
            <a:ext cx="3786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HDF 2D Culture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3063259-0837-4029-A04C-596D5C4712CE}"/>
              </a:ext>
            </a:extLst>
          </p:cNvPr>
          <p:cNvSpPr txBox="1"/>
          <p:nvPr/>
        </p:nvSpPr>
        <p:spPr>
          <a:xfrm>
            <a:off x="37995114" y="8174538"/>
            <a:ext cx="5298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3D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Bioprinting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with Thermal Control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F77322-E609-44A3-AC50-B6D12254E114}"/>
              </a:ext>
            </a:extLst>
          </p:cNvPr>
          <p:cNvSpPr txBox="1"/>
          <p:nvPr/>
        </p:nvSpPr>
        <p:spPr>
          <a:xfrm>
            <a:off x="33388104" y="4780300"/>
            <a:ext cx="10079521" cy="1800507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3D2CC90-977F-4172-B7EE-43C944A33A91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486" r="-2751" b="30699"/>
          <a:stretch/>
        </p:blipFill>
        <p:spPr>
          <a:xfrm>
            <a:off x="34448392" y="5467344"/>
            <a:ext cx="8442479" cy="26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0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8B2B77AC9789489BD252F9AFAEE128" ma:contentTypeVersion="7" ma:contentTypeDescription="Create a new document." ma:contentTypeScope="" ma:versionID="ac578670e048d46b54c42ca8a4b67b86">
  <xsd:schema xmlns:xsd="http://www.w3.org/2001/XMLSchema" xmlns:xs="http://www.w3.org/2001/XMLSchema" xmlns:p="http://schemas.microsoft.com/office/2006/metadata/properties" xmlns:ns3="f9ef554e-ae7c-4866-85b0-6e2da819a107" xmlns:ns4="19e0dda0-a187-4059-a8ab-f0e49578b4b4" targetNamespace="http://schemas.microsoft.com/office/2006/metadata/properties" ma:root="true" ma:fieldsID="65fea501b54ef177aff921b30af19464" ns3:_="" ns4:_="">
    <xsd:import namespace="f9ef554e-ae7c-4866-85b0-6e2da819a107"/>
    <xsd:import namespace="19e0dda0-a187-4059-a8ab-f0e49578b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ef554e-ae7c-4866-85b0-6e2da819a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e0dda0-a187-4059-a8ab-f0e49578b4b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B5EC0503-BB90-44CA-885E-0CEBFA0D77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ef554e-ae7c-4866-85b0-6e2da819a107"/>
    <ds:schemaRef ds:uri="19e0dda0-a187-4059-a8ab-f0e49578b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C4C1490-7D25-47E6-8D38-8F9B51CFA8F1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2AEC793F-C25D-4DDF-AD50-BB5A6424B9C7}">
  <ds:schemaRefs>
    <ds:schemaRef ds:uri="19e0dda0-a187-4059-a8ab-f0e49578b4b4"/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9ef554e-ae7c-4866-85b0-6e2da819a10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</TotalTime>
  <Words>759</Words>
  <Application>Microsoft Office PowerPoint</Application>
  <PresentationFormat>Custom</PresentationFormat>
  <Paragraphs>68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</vt:lpstr>
      <vt:lpstr>Office Theme</vt:lpstr>
      <vt:lpstr>Gelatin/GelMA composite bioink for improved biocompatibility  and mechanical stability of 3D printed tissue-like structures Maria Skidmore1, Patrick Earley2, Kyung-Jae Jeong1* 1Department of Chemical Engineering, University of New Hampshire, Durham, NH 03824 2Department of Mechanical Engineering, University of New Hampshire, Durham, NH 03824 *Corresponding Author KyungJae.Jeong@unh.edu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lastModifiedBy>Maria Skidmore</cp:lastModifiedBy>
  <cp:revision>12</cp:revision>
  <dcterms:created xsi:type="dcterms:W3CDTF">2016-03-05T16:55:12Z</dcterms:created>
  <dcterms:modified xsi:type="dcterms:W3CDTF">2022-04-18T23:28:27Z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0x0101009D8B2B77AC9789489BD252F9AFAEE128</vt:lpwstr>
  </property>
</Properties>
</file>