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B459F-D2C8-4DD6-B9F7-1AC00090D12C}" v="3" dt="2022-04-18T21:56:40.055"/>
    <p1510:client id="{575465D9-2B3D-B4D7-7A33-C120516539DF}" v="622" dt="2022-04-18T14:44:33.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216"/>
        <p:guide pos="1152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4/18/2022</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97" y="464457"/>
            <a:ext cx="35947162" cy="3509232"/>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a:solidFill>
                  <a:schemeClr val="bg1"/>
                </a:solidFill>
                <a:latin typeface="Cambria"/>
                <a:ea typeface="Cambria"/>
                <a:cs typeface="Arial"/>
              </a:rPr>
              <a:t>Toy Electric Car</a:t>
            </a:r>
            <a:br>
              <a:rPr lang="en-US" sz="7200">
                <a:latin typeface="Cambria" panose="02040503050406030204" pitchFamily="18" charset="0"/>
                <a:cs typeface="Arial" panose="020B0604020202020204" pitchFamily="34" charset="0"/>
              </a:rPr>
            </a:br>
            <a:r>
              <a:rPr lang="en-US" sz="4800" u="sng">
                <a:solidFill>
                  <a:schemeClr val="bg1"/>
                </a:solidFill>
                <a:latin typeface="Cambria"/>
                <a:ea typeface="Cambria"/>
                <a:cs typeface="Arial"/>
              </a:rPr>
              <a:t>Adam Elsner, Tatum </a:t>
            </a:r>
            <a:r>
              <a:rPr lang="en-US" sz="4800" u="sng" err="1">
                <a:solidFill>
                  <a:schemeClr val="bg1"/>
                </a:solidFill>
                <a:latin typeface="Cambria"/>
                <a:ea typeface="Cambria"/>
                <a:cs typeface="Arial"/>
              </a:rPr>
              <a:t>Vansicklen</a:t>
            </a:r>
            <a:r>
              <a:rPr lang="en-US" sz="4800" u="sng">
                <a:solidFill>
                  <a:schemeClr val="bg1"/>
                </a:solidFill>
                <a:latin typeface="Cambria"/>
                <a:ea typeface="Cambria"/>
                <a:cs typeface="Arial"/>
              </a:rPr>
              <a:t>, Abby Pierce, Jackson Weber, Zach Bialous</a:t>
            </a:r>
            <a:br>
              <a:rPr lang="en-US" sz="4800" u="sng">
                <a:latin typeface="Cambria" panose="02040503050406030204" pitchFamily="18" charset="0"/>
                <a:cs typeface="Arial" panose="020B0604020202020204" pitchFamily="34" charset="0"/>
              </a:rPr>
            </a:br>
            <a:r>
              <a:rPr lang="en-US" sz="4800">
                <a:solidFill>
                  <a:schemeClr val="bg1"/>
                </a:solidFill>
                <a:latin typeface="Cambria"/>
                <a:ea typeface="Cambria"/>
                <a:cs typeface="Arial"/>
              </a:rPr>
              <a:t>TECH 412 Innovation Scholars, Advanced Manufacturing</a:t>
            </a:r>
            <a:br>
              <a:rPr lang="en-US" sz="4800">
                <a:latin typeface="Cambria" panose="02040503050406030204" pitchFamily="18" charset="0"/>
                <a:cs typeface="Arial" panose="020B0604020202020204" pitchFamily="34" charset="0"/>
              </a:rPr>
            </a:br>
            <a:r>
              <a:rPr lang="en-US" sz="4800" i="1">
                <a:solidFill>
                  <a:schemeClr val="bg1"/>
                </a:solidFill>
                <a:latin typeface="Cambria"/>
                <a:ea typeface="Cambria"/>
                <a:cs typeface="Arial"/>
              </a:rPr>
              <a:t>College of Engineering and Physical Sciences, University of New Hampshire, Durham, NH 03824</a:t>
            </a:r>
            <a:endParaRPr lang="en-US" sz="8000" i="1">
              <a:solidFill>
                <a:schemeClr val="bg1"/>
              </a:solidFill>
              <a:latin typeface="Cambria"/>
              <a:ea typeface="Cambria"/>
              <a:cs typeface="Arial"/>
            </a:endParaRPr>
          </a:p>
        </p:txBody>
      </p:sp>
      <p:sp>
        <p:nvSpPr>
          <p:cNvPr id="6" name="Subtitle 2"/>
          <p:cNvSpPr txBox="1">
            <a:spLocks/>
          </p:cNvSpPr>
          <p:nvPr/>
        </p:nvSpPr>
        <p:spPr>
          <a:xfrm>
            <a:off x="307997" y="5616520"/>
            <a:ext cx="9095619" cy="4481209"/>
          </a:xfrm>
          <a:prstGeom prst="rect">
            <a:avLst/>
          </a:prstGeom>
          <a:noFill/>
          <a:ln>
            <a:solidFill>
              <a:srgbClr val="002060"/>
            </a:solidFill>
          </a:ln>
        </p:spPr>
        <p:txBody>
          <a:bodyPr vert="horz" lIns="91440" tIns="45720" rIns="91440" bIns="45720"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latin typeface="Cambria"/>
                <a:ea typeface="Cambria"/>
              </a:rPr>
              <a:t>Our goal for this project was to create a battery powered toy car operated by a radio controlled remote with ultrasonic sensors attached to the front and back that detect the distance of objects from the car and stop the car to avoid collision.</a:t>
            </a:r>
          </a:p>
          <a:p>
            <a:endParaRPr lang="en-US" sz="3200">
              <a:latin typeface="Cambria" panose="02040503050406030204" pitchFamily="18" charset="0"/>
            </a:endParaRPr>
          </a:p>
          <a:p>
            <a:endParaRPr lang="en-US" sz="3200">
              <a:latin typeface="Cambria" panose="02040503050406030204" pitchFamily="18" charset="0"/>
            </a:endParaRPr>
          </a:p>
          <a:p>
            <a:pPr algn="l"/>
            <a:endParaRPr lang="en-US" sz="3200">
              <a:latin typeface="Cambria" panose="02040503050406030204" pitchFamily="18" charset="0"/>
            </a:endParaRPr>
          </a:p>
          <a:p>
            <a:endParaRPr lang="en-US" sz="3200">
              <a:latin typeface="Cambria" panose="02040503050406030204" pitchFamily="18" charset="0"/>
            </a:endParaRPr>
          </a:p>
        </p:txBody>
      </p:sp>
      <p:sp>
        <p:nvSpPr>
          <p:cNvPr id="7" name="Subtitle 2"/>
          <p:cNvSpPr txBox="1">
            <a:spLocks/>
          </p:cNvSpPr>
          <p:nvPr/>
        </p:nvSpPr>
        <p:spPr>
          <a:xfrm>
            <a:off x="307996" y="10644364"/>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Modifications</a:t>
            </a:r>
          </a:p>
        </p:txBody>
      </p:sp>
      <p:sp>
        <p:nvSpPr>
          <p:cNvPr id="8" name="Subtitle 2"/>
          <p:cNvSpPr txBox="1">
            <a:spLocks/>
          </p:cNvSpPr>
          <p:nvPr/>
        </p:nvSpPr>
        <p:spPr>
          <a:xfrm>
            <a:off x="307996" y="20328755"/>
            <a:ext cx="9095619" cy="8197089"/>
          </a:xfrm>
          <a:prstGeom prst="rect">
            <a:avLst/>
          </a:prstGeom>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2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a:p>
            <a:pPr algn="just">
              <a:spcBef>
                <a:spcPts val="0"/>
              </a:spcBef>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a:p>
            <a:pPr algn="l">
              <a:spcBef>
                <a:spcPts val="0"/>
              </a:spcBef>
            </a:pPr>
            <a:endParaRPr lang="en-US" sz="2500">
              <a:latin typeface="Cambria" panose="02040503050406030204" pitchFamily="18" charset="0"/>
            </a:endParaRPr>
          </a:p>
        </p:txBody>
      </p:sp>
      <p:sp>
        <p:nvSpPr>
          <p:cNvPr id="9" name="Subtitle 2"/>
          <p:cNvSpPr txBox="1">
            <a:spLocks/>
          </p:cNvSpPr>
          <p:nvPr/>
        </p:nvSpPr>
        <p:spPr>
          <a:xfrm>
            <a:off x="10094290" y="4389489"/>
            <a:ext cx="16374574" cy="802316"/>
          </a:xfrm>
          <a:prstGeom prst="rect">
            <a:avLst/>
          </a:prstGeom>
          <a:solidFill>
            <a:srgbClr val="002060"/>
          </a:solidFill>
          <a:ln>
            <a:solidFill>
              <a:srgbClr val="002060"/>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CAD Models</a:t>
            </a:r>
          </a:p>
        </p:txBody>
      </p:sp>
      <p:sp>
        <p:nvSpPr>
          <p:cNvPr id="12" name="Subtitle 2"/>
          <p:cNvSpPr txBox="1">
            <a:spLocks/>
          </p:cNvSpPr>
          <p:nvPr/>
        </p:nvSpPr>
        <p:spPr>
          <a:xfrm>
            <a:off x="27150490" y="13612647"/>
            <a:ext cx="9095619" cy="6601470"/>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AutoNum type="romanUcPeriod"/>
            </a:pPr>
            <a:r>
              <a:rPr lang="en-US" sz="4400">
                <a:latin typeface="Cambria"/>
                <a:ea typeface="Cambria"/>
              </a:rPr>
              <a:t>Servo motor</a:t>
            </a:r>
          </a:p>
          <a:p>
            <a:pPr marL="571500" indent="-571500" algn="l">
              <a:spcBef>
                <a:spcPts val="0"/>
              </a:spcBef>
              <a:buAutoNum type="romanUcPeriod"/>
            </a:pPr>
            <a:r>
              <a:rPr lang="en-US" sz="4400">
                <a:latin typeface="Cambria"/>
                <a:ea typeface="Cambria"/>
              </a:rPr>
              <a:t>9 Volt battery</a:t>
            </a:r>
          </a:p>
          <a:p>
            <a:pPr marL="571500" indent="-571500" algn="l">
              <a:spcBef>
                <a:spcPts val="0"/>
              </a:spcBef>
              <a:buAutoNum type="romanUcPeriod"/>
            </a:pPr>
            <a:r>
              <a:rPr lang="en-US" sz="4400">
                <a:latin typeface="Cambria"/>
                <a:ea typeface="Cambria"/>
              </a:rPr>
              <a:t>Battery clip connector </a:t>
            </a:r>
          </a:p>
          <a:p>
            <a:pPr marL="571500" indent="-571500" algn="l">
              <a:spcBef>
                <a:spcPts val="0"/>
              </a:spcBef>
              <a:buAutoNum type="romanUcPeriod"/>
            </a:pPr>
            <a:r>
              <a:rPr lang="en-US" sz="4400">
                <a:latin typeface="Cambria"/>
                <a:ea typeface="Cambria"/>
              </a:rPr>
              <a:t>Arduino uno board</a:t>
            </a:r>
          </a:p>
          <a:p>
            <a:pPr marL="571500" indent="-571500" algn="l">
              <a:spcBef>
                <a:spcPts val="0"/>
              </a:spcBef>
              <a:buAutoNum type="romanUcPeriod"/>
            </a:pPr>
            <a:r>
              <a:rPr lang="en-US" sz="4400">
                <a:latin typeface="Cambria"/>
                <a:ea typeface="Cambria"/>
              </a:rPr>
              <a:t>Axels (stainless steel solid round rod)</a:t>
            </a:r>
          </a:p>
          <a:p>
            <a:pPr marL="571500" indent="-571500" algn="l">
              <a:spcBef>
                <a:spcPts val="0"/>
              </a:spcBef>
              <a:buAutoNum type="romanUcPeriod"/>
            </a:pPr>
            <a:r>
              <a:rPr lang="en-US" sz="4400">
                <a:latin typeface="Cambria"/>
                <a:ea typeface="Cambria"/>
              </a:rPr>
              <a:t>RC Transmitter and remote controller</a:t>
            </a:r>
          </a:p>
          <a:p>
            <a:pPr marL="571500" indent="-571500" algn="l">
              <a:spcBef>
                <a:spcPts val="0"/>
              </a:spcBef>
              <a:buAutoNum type="romanUcPeriod"/>
            </a:pPr>
            <a:r>
              <a:rPr lang="en-US" sz="4400">
                <a:latin typeface="Cambria"/>
                <a:ea typeface="Cambria"/>
              </a:rPr>
              <a:t> Ultrasonic distance sensor</a:t>
            </a:r>
          </a:p>
        </p:txBody>
      </p:sp>
      <p:sp>
        <p:nvSpPr>
          <p:cNvPr id="13" name="Subtitle 2"/>
          <p:cNvSpPr txBox="1">
            <a:spLocks/>
          </p:cNvSpPr>
          <p:nvPr/>
        </p:nvSpPr>
        <p:spPr>
          <a:xfrm>
            <a:off x="307996"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Introduction</a:t>
            </a:r>
            <a:endParaRPr lang="en-US" sz="5000">
              <a:solidFill>
                <a:schemeClr val="bg1"/>
              </a:solidFill>
              <a:latin typeface="Cambria" panose="02040503050406030204" pitchFamily="18" charset="0"/>
            </a:endParaRPr>
          </a:p>
        </p:txBody>
      </p:sp>
      <p:sp>
        <p:nvSpPr>
          <p:cNvPr id="15" name="Subtitle 2"/>
          <p:cNvSpPr txBox="1">
            <a:spLocks/>
          </p:cNvSpPr>
          <p:nvPr/>
        </p:nvSpPr>
        <p:spPr>
          <a:xfrm>
            <a:off x="27172384" y="4368621"/>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Design Overview</a:t>
            </a:r>
          </a:p>
        </p:txBody>
      </p:sp>
      <p:sp>
        <p:nvSpPr>
          <p:cNvPr id="16" name="Subtitle 2"/>
          <p:cNvSpPr txBox="1">
            <a:spLocks/>
          </p:cNvSpPr>
          <p:nvPr/>
        </p:nvSpPr>
        <p:spPr>
          <a:xfrm>
            <a:off x="10097502" y="5616520"/>
            <a:ext cx="16368152" cy="11887803"/>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a:latin typeface="Cambria" panose="02040503050406030204" pitchFamily="18" charset="0"/>
            </a:endParaRPr>
          </a:p>
        </p:txBody>
      </p:sp>
      <p:sp>
        <p:nvSpPr>
          <p:cNvPr id="17" name="Subtitle 2"/>
          <p:cNvSpPr txBox="1">
            <a:spLocks/>
          </p:cNvSpPr>
          <p:nvPr/>
        </p:nvSpPr>
        <p:spPr>
          <a:xfrm>
            <a:off x="27179020" y="11930416"/>
            <a:ext cx="9095619" cy="1096888"/>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Non-Printed Components</a:t>
            </a:r>
          </a:p>
        </p:txBody>
      </p:sp>
      <p:sp>
        <p:nvSpPr>
          <p:cNvPr id="18" name="Subtitle 2"/>
          <p:cNvSpPr txBox="1">
            <a:spLocks/>
          </p:cNvSpPr>
          <p:nvPr/>
        </p:nvSpPr>
        <p:spPr>
          <a:xfrm>
            <a:off x="27121959" y="20841709"/>
            <a:ext cx="9095619" cy="1019530"/>
          </a:xfrm>
          <a:prstGeom prst="rect">
            <a:avLst/>
          </a:prstGeom>
          <a:solidFill>
            <a:srgbClr val="002060"/>
          </a:solidFill>
          <a:ln>
            <a:solidFill>
              <a:srgbClr val="002060"/>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Acknowledgements</a:t>
            </a:r>
          </a:p>
        </p:txBody>
      </p:sp>
      <p:sp>
        <p:nvSpPr>
          <p:cNvPr id="19" name="Subtitle 2"/>
          <p:cNvSpPr txBox="1">
            <a:spLocks/>
          </p:cNvSpPr>
          <p:nvPr/>
        </p:nvSpPr>
        <p:spPr>
          <a:xfrm>
            <a:off x="27159540" y="5454330"/>
            <a:ext cx="9095619" cy="5717285"/>
          </a:xfrm>
          <a:prstGeom prst="rect">
            <a:avLst/>
          </a:prstGeom>
          <a:noFill/>
          <a:ln>
            <a:solidFill>
              <a:srgbClr val="002060"/>
            </a:solid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6000">
                <a:latin typeface="Cambria"/>
                <a:ea typeface="Cambria"/>
              </a:rPr>
              <a:t>3D Printed vehicle utilizing Arduino board to run multiple functions such as ultrasonic sensor for collision detection, direction control, and speed control.</a:t>
            </a:r>
          </a:p>
        </p:txBody>
      </p:sp>
      <p:sp>
        <p:nvSpPr>
          <p:cNvPr id="33" name="Subtitle 2"/>
          <p:cNvSpPr txBox="1">
            <a:spLocks/>
          </p:cNvSpPr>
          <p:nvPr/>
        </p:nvSpPr>
        <p:spPr>
          <a:xfrm>
            <a:off x="10107135" y="19543270"/>
            <a:ext cx="16368152" cy="8899885"/>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a:latin typeface="Cambria" panose="02040503050406030204" pitchFamily="18" charset="0"/>
            </a:endParaRPr>
          </a:p>
        </p:txBody>
      </p:sp>
      <p:sp>
        <p:nvSpPr>
          <p:cNvPr id="62" name="TextBox 61"/>
          <p:cNvSpPr txBox="1"/>
          <p:nvPr/>
        </p:nvSpPr>
        <p:spPr>
          <a:xfrm>
            <a:off x="10366040" y="16726798"/>
            <a:ext cx="7075851" cy="406461"/>
          </a:xfrm>
          <a:prstGeom prst="rect">
            <a:avLst/>
          </a:prstGeom>
          <a:noFill/>
        </p:spPr>
        <p:txBody>
          <a:bodyPr wrap="square" rtlCol="0">
            <a:spAutoFit/>
          </a:bodyPr>
          <a:lstStyle/>
          <a:p>
            <a:r>
              <a:rPr lang="en-US" sz="2000">
                <a:latin typeface="Cambria" panose="02040503050406030204" pitchFamily="18" charset="0"/>
              </a:rPr>
              <a:t>SolidWorks design of electric toy car base</a:t>
            </a: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66" y="1039109"/>
            <a:ext cx="1915480" cy="2704207"/>
          </a:xfrm>
          <a:prstGeom prst="rect">
            <a:avLst/>
          </a:prstGeom>
        </p:spPr>
      </p:pic>
      <p:sp>
        <p:nvSpPr>
          <p:cNvPr id="85" name="Subtitle 2"/>
          <p:cNvSpPr txBox="1">
            <a:spLocks/>
          </p:cNvSpPr>
          <p:nvPr/>
        </p:nvSpPr>
        <p:spPr>
          <a:xfrm>
            <a:off x="27098415" y="26878890"/>
            <a:ext cx="9095619" cy="1561397"/>
          </a:xfrm>
          <a:prstGeom prst="rect">
            <a:avLst/>
          </a:prstGeom>
          <a:noFill/>
          <a:ln>
            <a:solidFill>
              <a:srgbClr val="002060"/>
            </a:solid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4400" i="1">
                <a:latin typeface="Cambria"/>
                <a:ea typeface="Cambria"/>
              </a:rPr>
              <a:t>UNH, Innovation Scholars Advanced Manufacturing Program</a:t>
            </a:r>
          </a:p>
          <a:p>
            <a:pPr algn="l"/>
            <a:endParaRPr lang="en-US" sz="3200">
              <a:latin typeface="Cambria" panose="02040503050406030204" pitchFamily="18" charset="0"/>
            </a:endParaRPr>
          </a:p>
        </p:txBody>
      </p:sp>
      <p:sp>
        <p:nvSpPr>
          <p:cNvPr id="93" name="Subtitle 2"/>
          <p:cNvSpPr txBox="1">
            <a:spLocks/>
          </p:cNvSpPr>
          <p:nvPr/>
        </p:nvSpPr>
        <p:spPr>
          <a:xfrm>
            <a:off x="27093431" y="25528307"/>
            <a:ext cx="9095619" cy="962492"/>
          </a:xfrm>
          <a:prstGeom prst="rect">
            <a:avLst/>
          </a:prstGeom>
          <a:solidFill>
            <a:srgbClr val="002060"/>
          </a:solidFill>
          <a:ln>
            <a:solidFill>
              <a:srgbClr val="002060"/>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Funding</a:t>
            </a:r>
          </a:p>
        </p:txBody>
      </p:sp>
      <p:sp>
        <p:nvSpPr>
          <p:cNvPr id="4" name="TextBox 3"/>
          <p:cNvSpPr txBox="1"/>
          <p:nvPr/>
        </p:nvSpPr>
        <p:spPr>
          <a:xfrm>
            <a:off x="697367" y="20983780"/>
            <a:ext cx="8337864" cy="7663636"/>
          </a:xfrm>
          <a:prstGeom prst="rect">
            <a:avLst/>
          </a:prstGeom>
          <a:noFill/>
        </p:spPr>
        <p:txBody>
          <a:bodyPr wrap="square" lIns="91440" tIns="45720" rIns="91440" bIns="45720" rtlCol="0" anchor="t">
            <a:spAutoFit/>
          </a:bodyPr>
          <a:lstStyle/>
          <a:p>
            <a:pPr marL="742950" indent="-742950">
              <a:buAutoNum type="romanUcPeriod"/>
            </a:pPr>
            <a:r>
              <a:rPr lang="en-US" sz="5400">
                <a:latin typeface="Cambria"/>
                <a:ea typeface="Cambria"/>
              </a:rPr>
              <a:t>Supply Chain back up for parts and delayed shipment</a:t>
            </a:r>
            <a:endParaRPr lang="en-US" sz="5400">
              <a:latin typeface="Cambria" panose="02040503050406030204" pitchFamily="18" charset="0"/>
              <a:ea typeface="Cambria"/>
            </a:endParaRPr>
          </a:p>
          <a:p>
            <a:pPr marL="742950" indent="-742950">
              <a:buAutoNum type="romanUcPeriod"/>
            </a:pPr>
            <a:r>
              <a:rPr lang="en-US" sz="5400">
                <a:latin typeface="Cambria"/>
                <a:ea typeface="Cambria"/>
              </a:rPr>
              <a:t>Complete the car and connect the remote control to the circuit.</a:t>
            </a:r>
            <a:endParaRPr lang="en-US" sz="5400">
              <a:latin typeface="Cambria" panose="02040503050406030204" pitchFamily="18" charset="0"/>
              <a:ea typeface="Cambria"/>
            </a:endParaRPr>
          </a:p>
          <a:p>
            <a:pPr marL="742950" indent="-742950">
              <a:buAutoNum type="romanUcPeriod"/>
            </a:pPr>
            <a:r>
              <a:rPr lang="en-US" sz="5400">
                <a:latin typeface="Cambria"/>
                <a:ea typeface="Cambria"/>
              </a:rPr>
              <a:t> 3D print different wheels for better grip</a:t>
            </a:r>
            <a:endParaRPr lang="en-US" sz="5400">
              <a:latin typeface="Cambria" panose="02040503050406030204" pitchFamily="18" charset="0"/>
              <a:ea typeface="Cambria"/>
            </a:endParaRPr>
          </a:p>
          <a:p>
            <a:pPr marL="742950" indent="-742950">
              <a:buAutoNum type="romanUcPeriod"/>
            </a:pPr>
            <a:endParaRPr lang="en-US" sz="6000">
              <a:latin typeface="Cambria" panose="02040503050406030204" pitchFamily="18" charset="0"/>
              <a:ea typeface="Cambria"/>
            </a:endParaRPr>
          </a:p>
        </p:txBody>
      </p:sp>
      <p:sp>
        <p:nvSpPr>
          <p:cNvPr id="98" name="Subtitle 2"/>
          <p:cNvSpPr txBox="1">
            <a:spLocks/>
          </p:cNvSpPr>
          <p:nvPr/>
        </p:nvSpPr>
        <p:spPr>
          <a:xfrm>
            <a:off x="336969" y="18933883"/>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a:ea typeface="Cambria"/>
              </a:rPr>
              <a:t>Problems/Future</a:t>
            </a:r>
          </a:p>
        </p:txBody>
      </p:sp>
      <p:sp>
        <p:nvSpPr>
          <p:cNvPr id="99" name="Subtitle 2"/>
          <p:cNvSpPr txBox="1">
            <a:spLocks/>
          </p:cNvSpPr>
          <p:nvPr/>
        </p:nvSpPr>
        <p:spPr>
          <a:xfrm>
            <a:off x="299475" y="11923122"/>
            <a:ext cx="9095619" cy="6457371"/>
          </a:xfrm>
          <a:prstGeom prst="rect">
            <a:avLst/>
          </a:prstGeom>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endParaRPr lang="en-US" sz="2500">
              <a:latin typeface="Cambria" panose="02040503050406030204" pitchFamily="18" charset="0"/>
            </a:endParaRPr>
          </a:p>
          <a:p>
            <a:pPr marL="514350" indent="-514350" algn="just">
              <a:spcBef>
                <a:spcPts val="0"/>
              </a:spcBef>
              <a:buFont typeface="+mj-lt"/>
              <a:buAutoNum type="romanUcPeriod"/>
            </a:pPr>
            <a:r>
              <a:rPr lang="en-US" sz="4000">
                <a:latin typeface="Cambria"/>
                <a:ea typeface="Cambria"/>
              </a:rPr>
              <a:t>Sensors on the forward and rear end of the vehicle to sense proximity to obstacles.</a:t>
            </a:r>
          </a:p>
          <a:p>
            <a:pPr marL="514350" indent="-514350" algn="just">
              <a:spcBef>
                <a:spcPts val="0"/>
              </a:spcBef>
              <a:buFont typeface="+mj-lt"/>
              <a:buAutoNum type="romanUcPeriod"/>
            </a:pPr>
            <a:r>
              <a:rPr lang="en-US" sz="4000">
                <a:latin typeface="Cambria"/>
                <a:ea typeface="Cambria"/>
              </a:rPr>
              <a:t>3D printed components to personalize our vehicle.</a:t>
            </a:r>
          </a:p>
          <a:p>
            <a:pPr marL="514350" indent="-514350" algn="just">
              <a:spcBef>
                <a:spcPts val="0"/>
              </a:spcBef>
              <a:buFont typeface="+mj-lt"/>
              <a:buAutoNum type="romanUcPeriod"/>
            </a:pPr>
            <a:r>
              <a:rPr lang="en-US" sz="4000">
                <a:latin typeface="Cambria"/>
                <a:ea typeface="Cambria"/>
              </a:rPr>
              <a:t>Arduino Uno board used to connect to remote for physical manipulation of the vehicle.</a:t>
            </a:r>
          </a:p>
          <a:p>
            <a:pPr marL="514350" indent="-514350" algn="just">
              <a:spcBef>
                <a:spcPts val="0"/>
              </a:spcBef>
              <a:buFont typeface="+mj-lt"/>
              <a:buAutoNum type="romanUcPeriod"/>
            </a:pPr>
            <a:r>
              <a:rPr lang="en-US" sz="4000">
                <a:latin typeface="Cambria"/>
                <a:ea typeface="Cambria"/>
              </a:rPr>
              <a:t>9 Volt battery used to power the vehicle.</a:t>
            </a:r>
          </a:p>
        </p:txBody>
      </p:sp>
      <p:sp>
        <p:nvSpPr>
          <p:cNvPr id="108" name="Subtitle 2"/>
          <p:cNvSpPr txBox="1">
            <a:spLocks/>
          </p:cNvSpPr>
          <p:nvPr/>
        </p:nvSpPr>
        <p:spPr>
          <a:xfrm>
            <a:off x="27093431" y="22310575"/>
            <a:ext cx="9095619" cy="2461659"/>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4400">
                <a:latin typeface="Cambria"/>
                <a:ea typeface="Cambria"/>
              </a:rPr>
              <a:t>Thank you, Professor Kinsey, for this opportunity to create this project and for the knowledge we gained.</a:t>
            </a:r>
          </a:p>
          <a:p>
            <a:pPr algn="l"/>
            <a:endParaRPr lang="en-US" sz="3200">
              <a:latin typeface="Cambria" panose="02040503050406030204" pitchFamily="18" charset="0"/>
            </a:endParaRPr>
          </a:p>
        </p:txBody>
      </p:sp>
      <p:sp>
        <p:nvSpPr>
          <p:cNvPr id="53" name="Subtitle 2">
            <a:extLst>
              <a:ext uri="{FF2B5EF4-FFF2-40B4-BE49-F238E27FC236}">
                <a16:creationId xmlns:a16="http://schemas.microsoft.com/office/drawing/2014/main" id="{F2328C1E-B45F-4137-B185-9DB3420A2F42}"/>
              </a:ext>
            </a:extLst>
          </p:cNvPr>
          <p:cNvSpPr txBox="1">
            <a:spLocks/>
          </p:cNvSpPr>
          <p:nvPr/>
        </p:nvSpPr>
        <p:spPr>
          <a:xfrm>
            <a:off x="10100713" y="18087616"/>
            <a:ext cx="16374574" cy="859353"/>
          </a:xfrm>
          <a:prstGeom prst="rect">
            <a:avLst/>
          </a:prstGeom>
          <a:solidFill>
            <a:srgbClr val="002060"/>
          </a:solidFill>
          <a:ln>
            <a:solidFill>
              <a:srgbClr val="002060"/>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Arduino System Functions</a:t>
            </a:r>
          </a:p>
        </p:txBody>
      </p:sp>
      <p:pic>
        <p:nvPicPr>
          <p:cNvPr id="5" name="Picture 4" descr="Graphical user interface&#10;&#10;Description automatically generated with medium confidence">
            <a:extLst>
              <a:ext uri="{FF2B5EF4-FFF2-40B4-BE49-F238E27FC236}">
                <a16:creationId xmlns:a16="http://schemas.microsoft.com/office/drawing/2014/main" id="{BE92EB2C-A71F-4822-9070-3F4A14CF0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3538" y="11560421"/>
            <a:ext cx="7549356" cy="5200583"/>
          </a:xfrm>
          <a:prstGeom prst="rect">
            <a:avLst/>
          </a:prstGeom>
        </p:spPr>
      </p:pic>
      <p:pic>
        <p:nvPicPr>
          <p:cNvPr id="11" name="Picture 10" descr="A picture containing device, gauge&#10;&#10;Description automatically generated">
            <a:extLst>
              <a:ext uri="{FF2B5EF4-FFF2-40B4-BE49-F238E27FC236}">
                <a16:creationId xmlns:a16="http://schemas.microsoft.com/office/drawing/2014/main" id="{3354B732-DCB4-4F2E-8D3C-2441DAAD4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943" y="11456060"/>
            <a:ext cx="7535835" cy="5191269"/>
          </a:xfrm>
          <a:prstGeom prst="rect">
            <a:avLst/>
          </a:prstGeom>
        </p:spPr>
      </p:pic>
      <p:pic>
        <p:nvPicPr>
          <p:cNvPr id="20" name="Picture 19" descr="A picture containing printer&#10;&#10;Description automatically generated">
            <a:extLst>
              <a:ext uri="{FF2B5EF4-FFF2-40B4-BE49-F238E27FC236}">
                <a16:creationId xmlns:a16="http://schemas.microsoft.com/office/drawing/2014/main" id="{6982EA27-B360-47E5-BD04-A30516395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943" y="5980346"/>
            <a:ext cx="7535835" cy="5191269"/>
          </a:xfrm>
          <a:prstGeom prst="rect">
            <a:avLst/>
          </a:prstGeom>
        </p:spPr>
      </p:pic>
      <p:pic>
        <p:nvPicPr>
          <p:cNvPr id="22" name="Picture 21" descr="A picture containing LEGO, toy&#10;&#10;Description automatically generated">
            <a:extLst>
              <a:ext uri="{FF2B5EF4-FFF2-40B4-BE49-F238E27FC236}">
                <a16:creationId xmlns:a16="http://schemas.microsoft.com/office/drawing/2014/main" id="{C2DE941C-0948-4F23-A5ED-BE1B5D1518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28219" y="5980346"/>
            <a:ext cx="7690620" cy="5297897"/>
          </a:xfrm>
          <a:prstGeom prst="rect">
            <a:avLst/>
          </a:prstGeom>
        </p:spPr>
      </p:pic>
      <p:pic>
        <p:nvPicPr>
          <p:cNvPr id="10" name="Picture 9" descr="Diagram&#10;&#10;Description automatically generated">
            <a:extLst>
              <a:ext uri="{FF2B5EF4-FFF2-40B4-BE49-F238E27FC236}">
                <a16:creationId xmlns:a16="http://schemas.microsoft.com/office/drawing/2014/main" id="{10C70C26-6232-47BC-A401-90A3E4A010DC}"/>
              </a:ext>
            </a:extLst>
          </p:cNvPr>
          <p:cNvPicPr>
            <a:picLocks noChangeAspect="1"/>
          </p:cNvPicPr>
          <p:nvPr/>
        </p:nvPicPr>
        <p:blipFill rotWithShape="1">
          <a:blip r:embed="rId7">
            <a:extLst>
              <a:ext uri="{28A0092B-C50C-407E-A947-70E740481C1C}">
                <a14:useLocalDpi xmlns:a14="http://schemas.microsoft.com/office/drawing/2010/main" val="0"/>
              </a:ext>
            </a:extLst>
          </a:blip>
          <a:srcRect l="23247" r="16429"/>
          <a:stretch/>
        </p:blipFill>
        <p:spPr>
          <a:xfrm>
            <a:off x="21054012" y="20843537"/>
            <a:ext cx="5378505" cy="6883277"/>
          </a:xfrm>
          <a:prstGeom prst="rect">
            <a:avLst/>
          </a:prstGeom>
        </p:spPr>
      </p:pic>
      <p:pic>
        <p:nvPicPr>
          <p:cNvPr id="21" name="Picture 20" descr="Diagram&#10;&#10;Description automatically generated">
            <a:extLst>
              <a:ext uri="{FF2B5EF4-FFF2-40B4-BE49-F238E27FC236}">
                <a16:creationId xmlns:a16="http://schemas.microsoft.com/office/drawing/2014/main" id="{5D0D579D-6BA6-4165-8C8E-2DAB1F1158C7}"/>
              </a:ext>
            </a:extLst>
          </p:cNvPr>
          <p:cNvPicPr>
            <a:picLocks noChangeAspect="1"/>
          </p:cNvPicPr>
          <p:nvPr/>
        </p:nvPicPr>
        <p:blipFill rotWithShape="1">
          <a:blip r:embed="rId8">
            <a:extLst>
              <a:ext uri="{28A0092B-C50C-407E-A947-70E740481C1C}">
                <a14:useLocalDpi xmlns:a14="http://schemas.microsoft.com/office/drawing/2010/main" val="0"/>
              </a:ext>
            </a:extLst>
          </a:blip>
          <a:srcRect l="22944" r="18219"/>
          <a:stretch/>
        </p:blipFill>
        <p:spPr>
          <a:xfrm>
            <a:off x="10143485" y="20746434"/>
            <a:ext cx="5378505" cy="6855972"/>
          </a:xfrm>
          <a:prstGeom prst="rect">
            <a:avLst/>
          </a:prstGeom>
        </p:spPr>
      </p:pic>
      <p:pic>
        <p:nvPicPr>
          <p:cNvPr id="24" name="Picture 23" descr="Diagram&#10;&#10;Description automatically generated">
            <a:extLst>
              <a:ext uri="{FF2B5EF4-FFF2-40B4-BE49-F238E27FC236}">
                <a16:creationId xmlns:a16="http://schemas.microsoft.com/office/drawing/2014/main" id="{B9E4E9A4-B830-4D21-BFFE-5791926DAEF7}"/>
              </a:ext>
            </a:extLst>
          </p:cNvPr>
          <p:cNvPicPr>
            <a:picLocks noChangeAspect="1"/>
          </p:cNvPicPr>
          <p:nvPr/>
        </p:nvPicPr>
        <p:blipFill rotWithShape="1">
          <a:blip r:embed="rId9">
            <a:extLst>
              <a:ext uri="{28A0092B-C50C-407E-A947-70E740481C1C}">
                <a14:useLocalDpi xmlns:a14="http://schemas.microsoft.com/office/drawing/2010/main" val="0"/>
              </a:ext>
            </a:extLst>
          </a:blip>
          <a:srcRect l="23253" r="16856"/>
          <a:stretch/>
        </p:blipFill>
        <p:spPr>
          <a:xfrm>
            <a:off x="15685349" y="20864485"/>
            <a:ext cx="5378505" cy="6735325"/>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ct:contentTypeSchema xmlns:ct="http://schemas.microsoft.com/office/2006/metadata/contentType" xmlns:ma="http://schemas.microsoft.com/office/2006/metadata/properties/metaAttributes" ct:_="" ma:_="" ma:contentTypeName="Document" ma:contentTypeID="0x010100BA48964CEC54454A901C46169C20DDA1" ma:contentTypeVersion="10" ma:contentTypeDescription="Create a new document." ma:contentTypeScope="" ma:versionID="fec84bb53dc65c3ccdff28cb11efe78e">
  <xsd:schema xmlns:xsd="http://www.w3.org/2001/XMLSchema" xmlns:xs="http://www.w3.org/2001/XMLSchema" xmlns:p="http://schemas.microsoft.com/office/2006/metadata/properties" xmlns:ns3="f64c85bb-3395-4dca-aa9d-a4a2894a5bcd" xmlns:ns4="4c85a769-4afb-42b7-b042-bdb55f3b6b53" targetNamespace="http://schemas.microsoft.com/office/2006/metadata/properties" ma:root="true" ma:fieldsID="fb6f673243c69014c75f78ece936e2a7" ns3:_="" ns4:_="">
    <xsd:import namespace="f64c85bb-3395-4dca-aa9d-a4a2894a5bcd"/>
    <xsd:import namespace="4c85a769-4afb-42b7-b042-bdb55f3b6b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c85bb-3395-4dca-aa9d-a4a2894a5b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85a769-4afb-42b7-b042-bdb55f3b6b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65174A-F675-451B-9F8D-14FD6126D77B}">
  <ds:schemaRefs>
    <ds:schemaRef ds:uri="http://schemas.microsoft.com/sharepoint/v3/contenttype/forms"/>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4.xml><?xml version="1.0" encoding="utf-8"?>
<ds:datastoreItem xmlns:ds="http://schemas.openxmlformats.org/officeDocument/2006/customXml" ds:itemID="{4471A71B-1E59-4292-A264-349DF1384EB6}">
  <ds:schemaRefs>
    <ds:schemaRef ds:uri="4c85a769-4afb-42b7-b042-bdb55f3b6b53"/>
    <ds:schemaRef ds:uri="f64c85bb-3395-4dca-aa9d-a4a2894a5b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F8CE92F0-5F07-4D4C-B6DC-E5E3455C7523}">
  <ds:schemaRefs>
    <ds:schemaRef ds:uri="http://schemas.microsoft.com/office/2006/metadata/properties"/>
    <ds:schemaRef ds:uri="http://www.w3.org/XML/1998/namespace"/>
    <ds:schemaRef ds:uri="http://purl.org/dc/dcmitype/"/>
    <ds:schemaRef ds:uri="http://purl.org/dc/elements/1.1/"/>
    <ds:schemaRef ds:uri="f64c85bb-3395-4dca-aa9d-a4a2894a5bcd"/>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c85a769-4afb-42b7-b042-bdb55f3b6b53"/>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Toy Electric Car Adam Elsner, Tatum Vansicklen, Abby Pierce, Jackson Weber, Zach Bialous TECH 412 Innovation Scholars, Advanced Manufacturing College of Engineering and Physical Sciences,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2</cp:revision>
  <dcterms:created xsi:type="dcterms:W3CDTF">2016-03-05T16:55:12Z</dcterms:created>
  <dcterms:modified xsi:type="dcterms:W3CDTF">2022-04-18T23:53:22Z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0x010100BA48964CEC54454A901C46169C20DDA1</vt:lpwstr>
  </property>
</Properties>
</file>