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initials="J" lastIdx="5" clrIdx="0">
    <p:extLst>
      <p:ext uri="{19B8F6BF-5375-455C-9EA6-DF929625EA0E}">
        <p15:presenceInfo xmlns:p15="http://schemas.microsoft.com/office/powerpoint/2012/main" userId="S::jdaniel@unh.edu::c4047321-2113-4799-b103-bc848d944d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3A"/>
    <a:srgbClr val="004F8B"/>
    <a:srgbClr val="84A459"/>
    <a:srgbClr val="003591"/>
    <a:srgbClr val="FFC114"/>
    <a:srgbClr val="F6630D"/>
    <a:srgbClr val="A50021"/>
    <a:srgbClr val="2F5597"/>
    <a:srgbClr val="FF0000"/>
    <a:srgbClr val="715E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EDE86-99F3-41CE-A838-10822E5F2F48}" v="4" dt="2022-04-18T22:48:39.616"/>
    <p1510:client id="{A3789F92-0007-4C4A-8B83-6D92F66E6263}" v="48" dt="2022-04-18T22:36:09.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City%20hall%20bridg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Moment Influence 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Moment</c:v>
          </c:tx>
          <c:spPr>
            <a:ln w="19050" cap="rnd">
              <a:solidFill>
                <a:schemeClr val="accent1"/>
              </a:solidFill>
              <a:round/>
            </a:ln>
            <a:effectLst/>
          </c:spPr>
          <c:marker>
            <c:symbol val="none"/>
          </c:marker>
          <c:xVal>
            <c:numRef>
              <c:f>'[City hall bridge.xlsx]Tables'!$D$4:$D$110</c:f>
              <c:numCache>
                <c:formatCode>0</c:formatCode>
                <c:ptCount val="107"/>
                <c:pt idx="0">
                  <c:v>0</c:v>
                </c:pt>
                <c:pt idx="1">
                  <c:v>0.45</c:v>
                </c:pt>
                <c:pt idx="2">
                  <c:v>0.9</c:v>
                </c:pt>
                <c:pt idx="3">
                  <c:v>1.35</c:v>
                </c:pt>
                <c:pt idx="4">
                  <c:v>1.8</c:v>
                </c:pt>
                <c:pt idx="5">
                  <c:v>2.25</c:v>
                </c:pt>
                <c:pt idx="6">
                  <c:v>2.7</c:v>
                </c:pt>
                <c:pt idx="7">
                  <c:v>3.1500000000000004</c:v>
                </c:pt>
                <c:pt idx="8">
                  <c:v>3.6000000000000005</c:v>
                </c:pt>
                <c:pt idx="9">
                  <c:v>4.0500000000000007</c:v>
                </c:pt>
                <c:pt idx="10">
                  <c:v>4.5000000000000009</c:v>
                </c:pt>
                <c:pt idx="11">
                  <c:v>4.9500000000000011</c:v>
                </c:pt>
                <c:pt idx="12">
                  <c:v>5.4000000000000012</c:v>
                </c:pt>
                <c:pt idx="13">
                  <c:v>5.8500000000000014</c:v>
                </c:pt>
                <c:pt idx="14">
                  <c:v>6.3000000000000016</c:v>
                </c:pt>
                <c:pt idx="15">
                  <c:v>6.7500000000000018</c:v>
                </c:pt>
                <c:pt idx="16">
                  <c:v>7.200000000000002</c:v>
                </c:pt>
                <c:pt idx="17">
                  <c:v>7.6500000000000021</c:v>
                </c:pt>
                <c:pt idx="18">
                  <c:v>8.1000000000000014</c:v>
                </c:pt>
                <c:pt idx="19">
                  <c:v>8.5</c:v>
                </c:pt>
                <c:pt idx="20">
                  <c:v>8.5500000000000007</c:v>
                </c:pt>
                <c:pt idx="21">
                  <c:v>9</c:v>
                </c:pt>
                <c:pt idx="22">
                  <c:v>9.4499999999999993</c:v>
                </c:pt>
                <c:pt idx="23">
                  <c:v>9.8999999999999986</c:v>
                </c:pt>
                <c:pt idx="24">
                  <c:v>10.349999999999998</c:v>
                </c:pt>
                <c:pt idx="25">
                  <c:v>10.799999999999997</c:v>
                </c:pt>
                <c:pt idx="26">
                  <c:v>11.249999999999996</c:v>
                </c:pt>
                <c:pt idx="27">
                  <c:v>11.699999999999996</c:v>
                </c:pt>
                <c:pt idx="28">
                  <c:v>12.149999999999995</c:v>
                </c:pt>
                <c:pt idx="29">
                  <c:v>12.599999999999994</c:v>
                </c:pt>
                <c:pt idx="30">
                  <c:v>13.049999999999994</c:v>
                </c:pt>
                <c:pt idx="31">
                  <c:v>13.499999999999993</c:v>
                </c:pt>
                <c:pt idx="32">
                  <c:v>13.949999999999992</c:v>
                </c:pt>
                <c:pt idx="33">
                  <c:v>14.399999999999991</c:v>
                </c:pt>
                <c:pt idx="34">
                  <c:v>14.849999999999991</c:v>
                </c:pt>
                <c:pt idx="35">
                  <c:v>15.29999999999999</c:v>
                </c:pt>
                <c:pt idx="36">
                  <c:v>15.749999999999989</c:v>
                </c:pt>
                <c:pt idx="37">
                  <c:v>16.199999999999989</c:v>
                </c:pt>
                <c:pt idx="38">
                  <c:v>16.649999999999988</c:v>
                </c:pt>
                <c:pt idx="39">
                  <c:v>17.099999999999987</c:v>
                </c:pt>
                <c:pt idx="40">
                  <c:v>17.549999999999986</c:v>
                </c:pt>
                <c:pt idx="41">
                  <c:v>17.999999999999986</c:v>
                </c:pt>
                <c:pt idx="42">
                  <c:v>18.449999999999985</c:v>
                </c:pt>
                <c:pt idx="43">
                  <c:v>18.899999999999984</c:v>
                </c:pt>
                <c:pt idx="44">
                  <c:v>19.349999999999984</c:v>
                </c:pt>
                <c:pt idx="45">
                  <c:v>19.799999999999983</c:v>
                </c:pt>
                <c:pt idx="46">
                  <c:v>20.249999999999982</c:v>
                </c:pt>
                <c:pt idx="47">
                  <c:v>20.699999999999982</c:v>
                </c:pt>
                <c:pt idx="48">
                  <c:v>21.149999999999981</c:v>
                </c:pt>
                <c:pt idx="49">
                  <c:v>21.59999999999998</c:v>
                </c:pt>
                <c:pt idx="50">
                  <c:v>22.049999999999979</c:v>
                </c:pt>
                <c:pt idx="51">
                  <c:v>22.498999999999999</c:v>
                </c:pt>
                <c:pt idx="52">
                  <c:v>22.499999999999979</c:v>
                </c:pt>
                <c:pt idx="53">
                  <c:v>22.5</c:v>
                </c:pt>
                <c:pt idx="54">
                  <c:v>22.5</c:v>
                </c:pt>
                <c:pt idx="55">
                  <c:v>22.501000000000001</c:v>
                </c:pt>
                <c:pt idx="56">
                  <c:v>22.949999999999978</c:v>
                </c:pt>
                <c:pt idx="57">
                  <c:v>23.399999999999977</c:v>
                </c:pt>
                <c:pt idx="58">
                  <c:v>23.849999999999977</c:v>
                </c:pt>
                <c:pt idx="59">
                  <c:v>24.299999999999976</c:v>
                </c:pt>
                <c:pt idx="60">
                  <c:v>24.749999999999975</c:v>
                </c:pt>
                <c:pt idx="61">
                  <c:v>25.199999999999974</c:v>
                </c:pt>
                <c:pt idx="62">
                  <c:v>25.649999999999974</c:v>
                </c:pt>
                <c:pt idx="63">
                  <c:v>26.099999999999973</c:v>
                </c:pt>
                <c:pt idx="64">
                  <c:v>26.549999999999972</c:v>
                </c:pt>
                <c:pt idx="65">
                  <c:v>26.999999999999972</c:v>
                </c:pt>
                <c:pt idx="66">
                  <c:v>27.449999999999971</c:v>
                </c:pt>
                <c:pt idx="67">
                  <c:v>27.89999999999997</c:v>
                </c:pt>
                <c:pt idx="68">
                  <c:v>28.349999999999969</c:v>
                </c:pt>
                <c:pt idx="69">
                  <c:v>28.799999999999969</c:v>
                </c:pt>
                <c:pt idx="70">
                  <c:v>29.249999999999968</c:v>
                </c:pt>
                <c:pt idx="71">
                  <c:v>29.699999999999967</c:v>
                </c:pt>
                <c:pt idx="72">
                  <c:v>30.149999999999967</c:v>
                </c:pt>
                <c:pt idx="73">
                  <c:v>30.599999999999966</c:v>
                </c:pt>
                <c:pt idx="74">
                  <c:v>31.049999999999965</c:v>
                </c:pt>
                <c:pt idx="75">
                  <c:v>31.499999999999964</c:v>
                </c:pt>
                <c:pt idx="76">
                  <c:v>31.949999999999964</c:v>
                </c:pt>
                <c:pt idx="77">
                  <c:v>32.399999999999963</c:v>
                </c:pt>
                <c:pt idx="78">
                  <c:v>32.849999999999966</c:v>
                </c:pt>
                <c:pt idx="79">
                  <c:v>33.299999999999969</c:v>
                </c:pt>
                <c:pt idx="80">
                  <c:v>33.749999999999972</c:v>
                </c:pt>
                <c:pt idx="81">
                  <c:v>34.199999999999974</c:v>
                </c:pt>
                <c:pt idx="82">
                  <c:v>34.649999999999977</c:v>
                </c:pt>
                <c:pt idx="83">
                  <c:v>35.09999999999998</c:v>
                </c:pt>
                <c:pt idx="84">
                  <c:v>35.549999999999983</c:v>
                </c:pt>
                <c:pt idx="85">
                  <c:v>35.999999999999986</c:v>
                </c:pt>
                <c:pt idx="86">
                  <c:v>36.449999999999989</c:v>
                </c:pt>
                <c:pt idx="87">
                  <c:v>36.5</c:v>
                </c:pt>
                <c:pt idx="88">
                  <c:v>36.899999999999991</c:v>
                </c:pt>
                <c:pt idx="89">
                  <c:v>37.349999999999994</c:v>
                </c:pt>
                <c:pt idx="90">
                  <c:v>37.799999999999997</c:v>
                </c:pt>
                <c:pt idx="91">
                  <c:v>38.25</c:v>
                </c:pt>
                <c:pt idx="92">
                  <c:v>38.700000000000003</c:v>
                </c:pt>
                <c:pt idx="93">
                  <c:v>39.150000000000006</c:v>
                </c:pt>
                <c:pt idx="94">
                  <c:v>39.600000000000009</c:v>
                </c:pt>
                <c:pt idx="95">
                  <c:v>40.050000000000011</c:v>
                </c:pt>
                <c:pt idx="96">
                  <c:v>40.500000000000014</c:v>
                </c:pt>
                <c:pt idx="97">
                  <c:v>40.950000000000017</c:v>
                </c:pt>
                <c:pt idx="98">
                  <c:v>41.40000000000002</c:v>
                </c:pt>
                <c:pt idx="99">
                  <c:v>41.850000000000023</c:v>
                </c:pt>
                <c:pt idx="100">
                  <c:v>42.300000000000026</c:v>
                </c:pt>
                <c:pt idx="101">
                  <c:v>42.750000000000028</c:v>
                </c:pt>
                <c:pt idx="102">
                  <c:v>43.200000000000031</c:v>
                </c:pt>
                <c:pt idx="103">
                  <c:v>43.650000000000034</c:v>
                </c:pt>
                <c:pt idx="104">
                  <c:v>44.100000000000037</c:v>
                </c:pt>
                <c:pt idx="105">
                  <c:v>44.55000000000004</c:v>
                </c:pt>
                <c:pt idx="106">
                  <c:v>45.000000000000043</c:v>
                </c:pt>
              </c:numCache>
            </c:numRef>
          </c:xVal>
          <c:yVal>
            <c:numRef>
              <c:f>'[City hall bridge.xlsx]Tables'!$K$4:$K$110</c:f>
              <c:numCache>
                <c:formatCode>0.000</c:formatCode>
                <c:ptCount val="107"/>
                <c:pt idx="0">
                  <c:v>0</c:v>
                </c:pt>
                <c:pt idx="1">
                  <c:v>0.22499999999999787</c:v>
                </c:pt>
                <c:pt idx="2">
                  <c:v>0.44999999999999929</c:v>
                </c:pt>
                <c:pt idx="3">
                  <c:v>0.67500000000000071</c:v>
                </c:pt>
                <c:pt idx="4">
                  <c:v>0.90000000000000213</c:v>
                </c:pt>
                <c:pt idx="5">
                  <c:v>1.125</c:v>
                </c:pt>
                <c:pt idx="6">
                  <c:v>1.3499999999999979</c:v>
                </c:pt>
                <c:pt idx="7">
                  <c:v>1.5749999999999993</c:v>
                </c:pt>
                <c:pt idx="8">
                  <c:v>1.8000000000000007</c:v>
                </c:pt>
                <c:pt idx="9">
                  <c:v>2.0250000000000021</c:v>
                </c:pt>
                <c:pt idx="10">
                  <c:v>2.25</c:v>
                </c:pt>
                <c:pt idx="11">
                  <c:v>2.4750000000000014</c:v>
                </c:pt>
                <c:pt idx="12">
                  <c:v>2.7000000000000028</c:v>
                </c:pt>
                <c:pt idx="13">
                  <c:v>2.9250000000000007</c:v>
                </c:pt>
                <c:pt idx="14">
                  <c:v>3.1499999999999986</c:v>
                </c:pt>
                <c:pt idx="15">
                  <c:v>3.3750000000000018</c:v>
                </c:pt>
                <c:pt idx="16">
                  <c:v>3.6000000000000014</c:v>
                </c:pt>
                <c:pt idx="17">
                  <c:v>3.8249999999999993</c:v>
                </c:pt>
                <c:pt idx="18">
                  <c:v>4.0500000000000007</c:v>
                </c:pt>
                <c:pt idx="19">
                  <c:v>4.25</c:v>
                </c:pt>
                <c:pt idx="20">
                  <c:v>4.2750000000000021</c:v>
                </c:pt>
                <c:pt idx="21">
                  <c:v>4.5</c:v>
                </c:pt>
                <c:pt idx="22">
                  <c:v>4.7249999999999979</c:v>
                </c:pt>
                <c:pt idx="23">
                  <c:v>4.9499999999999993</c:v>
                </c:pt>
                <c:pt idx="24">
                  <c:v>5.1750000000000007</c:v>
                </c:pt>
                <c:pt idx="25">
                  <c:v>5.3999999999999986</c:v>
                </c:pt>
                <c:pt idx="26">
                  <c:v>5.6249999999999964</c:v>
                </c:pt>
                <c:pt idx="27">
                  <c:v>5.8499999999999979</c:v>
                </c:pt>
                <c:pt idx="28">
                  <c:v>6.0749999999999993</c:v>
                </c:pt>
                <c:pt idx="29">
                  <c:v>6.2999999999999972</c:v>
                </c:pt>
                <c:pt idx="30">
                  <c:v>6.5249999999999986</c:v>
                </c:pt>
                <c:pt idx="31">
                  <c:v>6.7499999999999964</c:v>
                </c:pt>
                <c:pt idx="32">
                  <c:v>6.9749999999999961</c:v>
                </c:pt>
                <c:pt idx="33">
                  <c:v>7.1999999999999957</c:v>
                </c:pt>
                <c:pt idx="34">
                  <c:v>7.4249999999999936</c:v>
                </c:pt>
                <c:pt idx="35">
                  <c:v>7.649999999999995</c:v>
                </c:pt>
                <c:pt idx="36">
                  <c:v>7.8749999999999947</c:v>
                </c:pt>
                <c:pt idx="37">
                  <c:v>8.0999999999999943</c:v>
                </c:pt>
                <c:pt idx="38">
                  <c:v>8.3249999999999922</c:v>
                </c:pt>
                <c:pt idx="39">
                  <c:v>8.5499999999999954</c:v>
                </c:pt>
                <c:pt idx="40">
                  <c:v>8.7749999999999932</c:v>
                </c:pt>
                <c:pt idx="41">
                  <c:v>8.9999999999999929</c:v>
                </c:pt>
                <c:pt idx="42">
                  <c:v>9.2249999999999925</c:v>
                </c:pt>
                <c:pt idx="43">
                  <c:v>9.4499999999999904</c:v>
                </c:pt>
                <c:pt idx="44">
                  <c:v>9.6749999999999918</c:v>
                </c:pt>
                <c:pt idx="45">
                  <c:v>9.8999999999999915</c:v>
                </c:pt>
                <c:pt idx="46">
                  <c:v>10.124999999999991</c:v>
                </c:pt>
                <c:pt idx="47">
                  <c:v>10.349999999999989</c:v>
                </c:pt>
                <c:pt idx="48">
                  <c:v>10.574999999999992</c:v>
                </c:pt>
                <c:pt idx="49">
                  <c:v>10.79999999999999</c:v>
                </c:pt>
                <c:pt idx="50">
                  <c:v>11.02499999999999</c:v>
                </c:pt>
                <c:pt idx="51">
                  <c:v>11.249499999999999</c:v>
                </c:pt>
                <c:pt idx="52">
                  <c:v>11.250000000000011</c:v>
                </c:pt>
                <c:pt idx="53">
                  <c:v>11.25</c:v>
                </c:pt>
                <c:pt idx="54">
                  <c:v>11.25</c:v>
                </c:pt>
                <c:pt idx="55">
                  <c:v>11.249499999999999</c:v>
                </c:pt>
                <c:pt idx="56">
                  <c:v>11.025000000000013</c:v>
                </c:pt>
                <c:pt idx="57">
                  <c:v>10.800000000000013</c:v>
                </c:pt>
                <c:pt idx="58">
                  <c:v>10.575000000000012</c:v>
                </c:pt>
                <c:pt idx="59">
                  <c:v>10.350000000000012</c:v>
                </c:pt>
                <c:pt idx="60">
                  <c:v>10.125000000000011</c:v>
                </c:pt>
                <c:pt idx="61">
                  <c:v>9.900000000000011</c:v>
                </c:pt>
                <c:pt idx="62">
                  <c:v>9.6750000000000131</c:v>
                </c:pt>
                <c:pt idx="63">
                  <c:v>9.4500000000000135</c:v>
                </c:pt>
                <c:pt idx="64">
                  <c:v>9.2250000000000139</c:v>
                </c:pt>
                <c:pt idx="65">
                  <c:v>9.000000000000016</c:v>
                </c:pt>
                <c:pt idx="66">
                  <c:v>8.7750000000000163</c:v>
                </c:pt>
                <c:pt idx="67">
                  <c:v>8.5500000000000149</c:v>
                </c:pt>
                <c:pt idx="68">
                  <c:v>8.3250000000000153</c:v>
                </c:pt>
                <c:pt idx="69">
                  <c:v>8.1000000000000139</c:v>
                </c:pt>
                <c:pt idx="70">
                  <c:v>7.8750000000000142</c:v>
                </c:pt>
                <c:pt idx="71">
                  <c:v>7.6500000000000163</c:v>
                </c:pt>
                <c:pt idx="72">
                  <c:v>7.4250000000000167</c:v>
                </c:pt>
                <c:pt idx="73">
                  <c:v>7.2000000000000171</c:v>
                </c:pt>
                <c:pt idx="74">
                  <c:v>6.9750000000000192</c:v>
                </c:pt>
                <c:pt idx="75">
                  <c:v>6.7500000000000195</c:v>
                </c:pt>
                <c:pt idx="76">
                  <c:v>6.5250000000000181</c:v>
                </c:pt>
                <c:pt idx="77">
                  <c:v>6.3000000000000185</c:v>
                </c:pt>
                <c:pt idx="78">
                  <c:v>6.0750000000000171</c:v>
                </c:pt>
                <c:pt idx="79">
                  <c:v>5.8500000000000156</c:v>
                </c:pt>
                <c:pt idx="80">
                  <c:v>5.6250000000000142</c:v>
                </c:pt>
                <c:pt idx="81">
                  <c:v>5.4000000000000128</c:v>
                </c:pt>
                <c:pt idx="82">
                  <c:v>5.1750000000000114</c:v>
                </c:pt>
                <c:pt idx="83">
                  <c:v>4.9500000000000099</c:v>
                </c:pt>
                <c:pt idx="84">
                  <c:v>4.7250000000000085</c:v>
                </c:pt>
                <c:pt idx="85">
                  <c:v>4.5000000000000071</c:v>
                </c:pt>
                <c:pt idx="86">
                  <c:v>4.2750000000000057</c:v>
                </c:pt>
                <c:pt idx="87">
                  <c:v>4.25</c:v>
                </c:pt>
                <c:pt idx="88">
                  <c:v>4.0500000000000043</c:v>
                </c:pt>
                <c:pt idx="89">
                  <c:v>3.8250000000000028</c:v>
                </c:pt>
                <c:pt idx="90">
                  <c:v>3.6000000000000014</c:v>
                </c:pt>
                <c:pt idx="91">
                  <c:v>3.375</c:v>
                </c:pt>
                <c:pt idx="92">
                  <c:v>3.1499999999999986</c:v>
                </c:pt>
                <c:pt idx="93">
                  <c:v>2.9249999999999972</c:v>
                </c:pt>
                <c:pt idx="94">
                  <c:v>2.6999999999999957</c:v>
                </c:pt>
                <c:pt idx="95">
                  <c:v>2.4749999999999943</c:v>
                </c:pt>
                <c:pt idx="96">
                  <c:v>2.2499999999999929</c:v>
                </c:pt>
                <c:pt idx="97">
                  <c:v>2.0249999999999915</c:v>
                </c:pt>
                <c:pt idx="98">
                  <c:v>1.7999999999999901</c:v>
                </c:pt>
                <c:pt idx="99">
                  <c:v>1.5749999999999886</c:v>
                </c:pt>
                <c:pt idx="100">
                  <c:v>1.3499999999999872</c:v>
                </c:pt>
                <c:pt idx="101">
                  <c:v>1.1249999999999858</c:v>
                </c:pt>
                <c:pt idx="102">
                  <c:v>0.89999999999998437</c:v>
                </c:pt>
                <c:pt idx="103">
                  <c:v>0.67499999999998295</c:v>
                </c:pt>
                <c:pt idx="104">
                  <c:v>0.44999999999998153</c:v>
                </c:pt>
                <c:pt idx="105">
                  <c:v>0.2249999999999801</c:v>
                </c:pt>
                <c:pt idx="106">
                  <c:v>-2.1316282072803006E-14</c:v>
                </c:pt>
              </c:numCache>
            </c:numRef>
          </c:yVal>
          <c:smooth val="1"/>
          <c:extLst>
            <c:ext xmlns:c16="http://schemas.microsoft.com/office/drawing/2014/chart" uri="{C3380CC4-5D6E-409C-BE32-E72D297353CC}">
              <c16:uniqueId val="{00000000-1FE0-4EB3-BB9E-69A474AB40C3}"/>
            </c:ext>
          </c:extLst>
        </c:ser>
        <c:dLbls>
          <c:showLegendKey val="0"/>
          <c:showVal val="0"/>
          <c:showCatName val="0"/>
          <c:showSerName val="0"/>
          <c:showPercent val="0"/>
          <c:showBubbleSize val="0"/>
        </c:dLbls>
        <c:axId val="1639782295"/>
        <c:axId val="1564237191"/>
      </c:scatterChart>
      <c:valAx>
        <c:axId val="163978229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Location (ft)</a:t>
                </a:r>
              </a:p>
            </c:rich>
          </c:tx>
          <c:layout>
            <c:manualLayout>
              <c:xMode val="edge"/>
              <c:yMode val="edge"/>
              <c:x val="0.47026240258535856"/>
              <c:y val="0.882379136119067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237191"/>
        <c:crosses val="autoZero"/>
        <c:crossBetween val="midCat"/>
      </c:valAx>
      <c:valAx>
        <c:axId val="1564237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Moment (Kip-ft)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9782295"/>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BA56A-C54E-4F12-99F0-CF182D319F59}" type="datetimeFigureOut">
              <a:rPr lang="en-US" smtClean="0"/>
              <a:t>4/18/2022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6F53E-5B08-4ABC-9A6C-CBB56A6AF7B0}" type="slidenum">
              <a:rPr lang="en-US" smtClean="0"/>
              <a:t>‹#›</a:t>
            </a:fld>
            <a:endParaRPr lang="en-US"/>
          </a:p>
        </p:txBody>
      </p:sp>
    </p:spTree>
    <p:extLst>
      <p:ext uri="{BB962C8B-B14F-4D97-AF65-F5344CB8AC3E}">
        <p14:creationId xmlns:p14="http://schemas.microsoft.com/office/powerpoint/2010/main" val="323303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9E9369BF-A3D2-47A0-89F3-D1DB9E405E37}"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217709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369BF-A3D2-47A0-89F3-D1DB9E405E37}"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140392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369BF-A3D2-47A0-89F3-D1DB9E405E37}"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8326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369BF-A3D2-47A0-89F3-D1DB9E405E37}"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388250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9369BF-A3D2-47A0-89F3-D1DB9E405E37}"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36771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369BF-A3D2-47A0-89F3-D1DB9E405E37}"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147512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9369BF-A3D2-47A0-89F3-D1DB9E405E37}"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25129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9369BF-A3D2-47A0-89F3-D1DB9E405E37}"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212342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369BF-A3D2-47A0-89F3-D1DB9E405E37}"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390565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9369BF-A3D2-47A0-89F3-D1DB9E405E37}"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316554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9369BF-A3D2-47A0-89F3-D1DB9E405E37}"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9D1A-6EBF-451C-AB26-954C4FC83576}" type="slidenum">
              <a:rPr lang="en-US" smtClean="0"/>
              <a:t>‹#›</a:t>
            </a:fld>
            <a:endParaRPr lang="en-US"/>
          </a:p>
        </p:txBody>
      </p:sp>
    </p:spTree>
    <p:extLst>
      <p:ext uri="{BB962C8B-B14F-4D97-AF65-F5344CB8AC3E}">
        <p14:creationId xmlns:p14="http://schemas.microsoft.com/office/powerpoint/2010/main" val="206070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E9369BF-A3D2-47A0-89F3-D1DB9E405E37}" type="datetimeFigureOut">
              <a:rPr lang="en-US" smtClean="0"/>
              <a:t>4/18/2022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D699D1A-6EBF-451C-AB26-954C4FC83576}" type="slidenum">
              <a:rPr lang="en-US" smtClean="0"/>
              <a:t>‹#›</a:t>
            </a:fld>
            <a:endParaRPr lang="en-US"/>
          </a:p>
        </p:txBody>
      </p:sp>
    </p:spTree>
    <p:extLst>
      <p:ext uri="{BB962C8B-B14F-4D97-AF65-F5344CB8AC3E}">
        <p14:creationId xmlns:p14="http://schemas.microsoft.com/office/powerpoint/2010/main" val="2673424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hyperlink" Target="https://www.grainger.com/product/497K43?ef_id=Cj0KCQiAkZKNBhDiARIsAPsk0WgLU-lxADklGMGqfInO-Cu_yi3ZFljLfJnE-IG30abK1cNNeXHrjc4aAqffEALw_wcB%3AG%3As&amp;s_kwcid=AL%212966%213%21281698275984%21%21%21g%21471318999483%21&amp;gucid=N%3AN%3APS%3APaid%3AGGL%3ACSM-2295%3A4P7A1P%3A20501231&amp;gclid=Cj0KCQiAkZKNBhDiARIsAPsk0WgLU-lxADklGMGqfInO-Cu_yi3ZFljLfJnE-IG30abK1cNNeXHrjc4aAqffEALw_wcB&amp;gclsrc=aw.ds"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hyperlink" Target="https://www.northwestfoam.com/pdf/geofoam-eps-data-sheet.pdf" TargetMode="External"/><Relationship Id="rId2" Type="http://schemas.openxmlformats.org/officeDocument/2006/relationships/image" Target="../media/image1.png"/><Relationship Id="rId16" Type="http://schemas.openxmlformats.org/officeDocument/2006/relationships/chart" Target="../charts/chart1.xml"/><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hyperlink" Target="https://www.mass.gov/files/documents/2013/06/bfv/4_1_1.pdf" TargetMode="External"/><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7" descr="Diagram&#10;&#10;Description automatically generated">
            <a:extLst>
              <a:ext uri="{FF2B5EF4-FFF2-40B4-BE49-F238E27FC236}">
                <a16:creationId xmlns:a16="http://schemas.microsoft.com/office/drawing/2014/main" id="{3D99E791-41B8-4E9A-8A26-D767C3940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4807" y="6752635"/>
            <a:ext cx="6913950" cy="4664729"/>
          </a:xfrm>
          <a:prstGeom prst="rect">
            <a:avLst/>
          </a:prstGeom>
        </p:spPr>
      </p:pic>
      <p:sp>
        <p:nvSpPr>
          <p:cNvPr id="4" name="Rectangle 3">
            <a:extLst>
              <a:ext uri="{FF2B5EF4-FFF2-40B4-BE49-F238E27FC236}">
                <a16:creationId xmlns:a16="http://schemas.microsoft.com/office/drawing/2014/main" id="{00D75B64-793F-4B0A-9344-734DC16FD0E2}"/>
              </a:ext>
            </a:extLst>
          </p:cNvPr>
          <p:cNvSpPr/>
          <p:nvPr/>
        </p:nvSpPr>
        <p:spPr>
          <a:xfrm>
            <a:off x="1371600" y="1395663"/>
            <a:ext cx="41148000" cy="28803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Logo Downloads | Communications and Public Affairs Site">
            <a:extLst>
              <a:ext uri="{FF2B5EF4-FFF2-40B4-BE49-F238E27FC236}">
                <a16:creationId xmlns:a16="http://schemas.microsoft.com/office/drawing/2014/main" id="{8014D7C7-EB63-45AC-8251-5463D9E9E5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630" y="2302735"/>
            <a:ext cx="1938909" cy="2667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217C639-5DC4-4C1B-B0D8-A9A59F25FEC9}"/>
              </a:ext>
            </a:extLst>
          </p:cNvPr>
          <p:cNvSpPr/>
          <p:nvPr/>
        </p:nvSpPr>
        <p:spPr>
          <a:xfrm>
            <a:off x="1371600" y="5550196"/>
            <a:ext cx="41148000" cy="2464906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6B0FF4-0E89-43F8-89BF-43C1223D77AF}"/>
              </a:ext>
            </a:extLst>
          </p:cNvPr>
          <p:cNvSpPr/>
          <p:nvPr/>
        </p:nvSpPr>
        <p:spPr>
          <a:xfrm>
            <a:off x="1371599" y="5620881"/>
            <a:ext cx="41102777" cy="844184"/>
          </a:xfrm>
          <a:prstGeom prst="rect">
            <a:avLst/>
          </a:prstGeom>
          <a:solidFill>
            <a:srgbClr val="003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599527-5FA7-4957-A8C0-E0E79324D529}"/>
              </a:ext>
            </a:extLst>
          </p:cNvPr>
          <p:cNvSpPr txBox="1"/>
          <p:nvPr/>
        </p:nvSpPr>
        <p:spPr>
          <a:xfrm>
            <a:off x="1430018" y="5644253"/>
            <a:ext cx="13202817" cy="830997"/>
          </a:xfrm>
          <a:prstGeom prst="rect">
            <a:avLst/>
          </a:prstGeom>
          <a:noFill/>
        </p:spPr>
        <p:txBody>
          <a:bodyPr wrap="square" rtlCol="0">
            <a:spAutoFit/>
          </a:bodyPr>
          <a:lstStyle/>
          <a:p>
            <a:pPr algn="ctr"/>
            <a:r>
              <a:rPr lang="en-US" sz="4800" b="1">
                <a:solidFill>
                  <a:schemeClr val="bg1"/>
                </a:solidFill>
                <a:latin typeface="Times New Roman" panose="02020603050405020304" pitchFamily="18" charset="0"/>
                <a:cs typeface="Times New Roman" panose="02020603050405020304" pitchFamily="18" charset="0"/>
              </a:rPr>
              <a:t>Introduction</a:t>
            </a:r>
          </a:p>
        </p:txBody>
      </p:sp>
      <p:cxnSp>
        <p:nvCxnSpPr>
          <p:cNvPr id="44" name="Connector: Curved 43">
            <a:extLst>
              <a:ext uri="{FF2B5EF4-FFF2-40B4-BE49-F238E27FC236}">
                <a16:creationId xmlns:a16="http://schemas.microsoft.com/office/drawing/2014/main" id="{2041E00F-D844-458A-A3E4-D045B66B7F26}"/>
              </a:ext>
            </a:extLst>
          </p:cNvPr>
          <p:cNvCxnSpPr>
            <a:cxnSpLocks/>
          </p:cNvCxnSpPr>
          <p:nvPr/>
        </p:nvCxnSpPr>
        <p:spPr>
          <a:xfrm>
            <a:off x="10574854" y="11709778"/>
            <a:ext cx="605122" cy="594642"/>
          </a:xfrm>
          <a:prstGeom prst="curvedConnector3">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4932E8A-D35A-4588-8870-B08E49FAA94C}"/>
              </a:ext>
            </a:extLst>
          </p:cNvPr>
          <p:cNvSpPr/>
          <p:nvPr/>
        </p:nvSpPr>
        <p:spPr>
          <a:xfrm>
            <a:off x="1404901" y="15690213"/>
            <a:ext cx="13227933" cy="723934"/>
          </a:xfrm>
          <a:prstGeom prst="rect">
            <a:avLst/>
          </a:prstGeom>
          <a:solidFill>
            <a:srgbClr val="003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BA1150CD-250C-4F1A-B1BA-D192CEBB8FCE}"/>
              </a:ext>
            </a:extLst>
          </p:cNvPr>
          <p:cNvSpPr txBox="1"/>
          <p:nvPr/>
        </p:nvSpPr>
        <p:spPr>
          <a:xfrm>
            <a:off x="1430018" y="15667459"/>
            <a:ext cx="13202817" cy="769441"/>
          </a:xfrm>
          <a:prstGeom prst="rect">
            <a:avLst/>
          </a:prstGeom>
          <a:noFill/>
        </p:spPr>
        <p:txBody>
          <a:bodyPr wrap="square" rtlCol="0">
            <a:spAutoFit/>
          </a:bodyPr>
          <a:lstStyle/>
          <a:p>
            <a:pPr algn="ctr"/>
            <a:r>
              <a:rPr lang="en-US" sz="4400" b="1">
                <a:solidFill>
                  <a:schemeClr val="bg1"/>
                </a:solidFill>
                <a:latin typeface="Times New Roman" panose="02020603050405020304" pitchFamily="18" charset="0"/>
                <a:cs typeface="Times New Roman" panose="02020603050405020304" pitchFamily="18" charset="0"/>
              </a:rPr>
              <a:t>Methodology (Design Criteria)</a:t>
            </a:r>
          </a:p>
        </p:txBody>
      </p:sp>
      <p:sp>
        <p:nvSpPr>
          <p:cNvPr id="186" name="Rectangle 185">
            <a:extLst>
              <a:ext uri="{FF2B5EF4-FFF2-40B4-BE49-F238E27FC236}">
                <a16:creationId xmlns:a16="http://schemas.microsoft.com/office/drawing/2014/main" id="{F18E3EFC-B15F-43E6-B351-6B493DC6D026}"/>
              </a:ext>
            </a:extLst>
          </p:cNvPr>
          <p:cNvSpPr/>
          <p:nvPr/>
        </p:nvSpPr>
        <p:spPr>
          <a:xfrm>
            <a:off x="7891253" y="21207086"/>
            <a:ext cx="2848857" cy="520079"/>
          </a:xfrm>
          <a:prstGeom prst="rect">
            <a:avLst/>
          </a:prstGeom>
        </p:spPr>
        <p:txBody>
          <a:bodyPr wrap="none">
            <a:spAutoFit/>
          </a:bodyPr>
          <a:lstStyle/>
          <a:p>
            <a:pPr>
              <a:lnSpc>
                <a:spcPct val="160000"/>
              </a:lnSpc>
            </a:pPr>
            <a:r>
              <a:rPr lang="en-US" sz="2000" b="1">
                <a:solidFill>
                  <a:schemeClr val="bg1"/>
                </a:solidFill>
                <a:latin typeface="Arial" panose="020B0604020202020204" pitchFamily="34" charset="0"/>
                <a:cs typeface="Arial" panose="020B0604020202020204" pitchFamily="34" charset="0"/>
              </a:rPr>
              <a:t>Durham-Owned Land </a:t>
            </a:r>
          </a:p>
        </p:txBody>
      </p:sp>
      <p:sp>
        <p:nvSpPr>
          <p:cNvPr id="188" name="Rectangle 187">
            <a:extLst>
              <a:ext uri="{FF2B5EF4-FFF2-40B4-BE49-F238E27FC236}">
                <a16:creationId xmlns:a16="http://schemas.microsoft.com/office/drawing/2014/main" id="{7EE0A9C0-25F4-4ED7-A726-59C51AE11B8F}"/>
              </a:ext>
            </a:extLst>
          </p:cNvPr>
          <p:cNvSpPr/>
          <p:nvPr/>
        </p:nvSpPr>
        <p:spPr>
          <a:xfrm>
            <a:off x="7891253" y="22073944"/>
            <a:ext cx="5354351" cy="520079"/>
          </a:xfrm>
          <a:prstGeom prst="rect">
            <a:avLst/>
          </a:prstGeom>
        </p:spPr>
        <p:txBody>
          <a:bodyPr wrap="none">
            <a:spAutoFit/>
          </a:bodyPr>
          <a:lstStyle/>
          <a:p>
            <a:pPr>
              <a:lnSpc>
                <a:spcPct val="160000"/>
              </a:lnSpc>
            </a:pPr>
            <a:r>
              <a:rPr lang="en-US" sz="2000" b="1">
                <a:solidFill>
                  <a:schemeClr val="bg1"/>
                </a:solidFill>
                <a:latin typeface="Arial" panose="020B0604020202020204" pitchFamily="34" charset="0"/>
                <a:cs typeface="Arial" panose="020B0604020202020204" pitchFamily="34" charset="0"/>
              </a:rPr>
              <a:t>University of New Hampshire-Owned Land</a:t>
            </a:r>
          </a:p>
        </p:txBody>
      </p:sp>
      <p:sp>
        <p:nvSpPr>
          <p:cNvPr id="189" name="Rectangle 188">
            <a:extLst>
              <a:ext uri="{FF2B5EF4-FFF2-40B4-BE49-F238E27FC236}">
                <a16:creationId xmlns:a16="http://schemas.microsoft.com/office/drawing/2014/main" id="{2AA1CF98-1CD9-465B-A706-55490C4BCFA6}"/>
              </a:ext>
            </a:extLst>
          </p:cNvPr>
          <p:cNvSpPr/>
          <p:nvPr/>
        </p:nvSpPr>
        <p:spPr>
          <a:xfrm>
            <a:off x="7891253" y="22505628"/>
            <a:ext cx="5229317" cy="520079"/>
          </a:xfrm>
          <a:prstGeom prst="rect">
            <a:avLst/>
          </a:prstGeom>
        </p:spPr>
        <p:txBody>
          <a:bodyPr wrap="none">
            <a:spAutoFit/>
          </a:bodyPr>
          <a:lstStyle/>
          <a:p>
            <a:pPr>
              <a:lnSpc>
                <a:spcPct val="160000"/>
              </a:lnSpc>
            </a:pPr>
            <a:r>
              <a:rPr lang="en-US" sz="2000" b="1">
                <a:solidFill>
                  <a:schemeClr val="bg1"/>
                </a:solidFill>
                <a:latin typeface="Arial" panose="020B0604020202020204" pitchFamily="34" charset="0"/>
                <a:cs typeface="Arial" panose="020B0604020202020204" pitchFamily="34" charset="0"/>
              </a:rPr>
              <a:t>NH Fish &amp; Game-Held Conservation Land</a:t>
            </a:r>
          </a:p>
        </p:txBody>
      </p:sp>
      <p:sp>
        <p:nvSpPr>
          <p:cNvPr id="190" name="Rectangle 189">
            <a:extLst>
              <a:ext uri="{FF2B5EF4-FFF2-40B4-BE49-F238E27FC236}">
                <a16:creationId xmlns:a16="http://schemas.microsoft.com/office/drawing/2014/main" id="{6DBF2A05-BF8C-4D1B-AEB8-FB3D4F0E71D5}"/>
              </a:ext>
            </a:extLst>
          </p:cNvPr>
          <p:cNvSpPr/>
          <p:nvPr/>
        </p:nvSpPr>
        <p:spPr>
          <a:xfrm>
            <a:off x="7895570" y="22933290"/>
            <a:ext cx="5979522" cy="520079"/>
          </a:xfrm>
          <a:prstGeom prst="rect">
            <a:avLst/>
          </a:prstGeom>
        </p:spPr>
        <p:txBody>
          <a:bodyPr wrap="none">
            <a:spAutoFit/>
          </a:bodyPr>
          <a:lstStyle/>
          <a:p>
            <a:pPr>
              <a:lnSpc>
                <a:spcPct val="160000"/>
              </a:lnSpc>
            </a:pPr>
            <a:r>
              <a:rPr lang="en-US" sz="2000" b="1">
                <a:solidFill>
                  <a:schemeClr val="bg1"/>
                </a:solidFill>
                <a:latin typeface="Arial" panose="020B0604020202020204" pitchFamily="34" charset="0"/>
                <a:cs typeface="Arial" panose="020B0604020202020204" pitchFamily="34" charset="0"/>
              </a:rPr>
              <a:t>Oyster River Cooperative School District Parcel</a:t>
            </a:r>
          </a:p>
        </p:txBody>
      </p:sp>
      <p:sp>
        <p:nvSpPr>
          <p:cNvPr id="191" name="Rectangle 190">
            <a:extLst>
              <a:ext uri="{FF2B5EF4-FFF2-40B4-BE49-F238E27FC236}">
                <a16:creationId xmlns:a16="http://schemas.microsoft.com/office/drawing/2014/main" id="{154F299E-9F8D-4401-94B7-40A0E68D14B9}"/>
              </a:ext>
            </a:extLst>
          </p:cNvPr>
          <p:cNvSpPr/>
          <p:nvPr/>
        </p:nvSpPr>
        <p:spPr>
          <a:xfrm>
            <a:off x="7891253" y="23352134"/>
            <a:ext cx="4075155" cy="520079"/>
          </a:xfrm>
          <a:prstGeom prst="rect">
            <a:avLst/>
          </a:prstGeom>
        </p:spPr>
        <p:txBody>
          <a:bodyPr wrap="none">
            <a:spAutoFit/>
          </a:bodyPr>
          <a:lstStyle/>
          <a:p>
            <a:pPr>
              <a:lnSpc>
                <a:spcPct val="160000"/>
              </a:lnSpc>
            </a:pPr>
            <a:r>
              <a:rPr lang="en-US" sz="2000" b="1">
                <a:solidFill>
                  <a:schemeClr val="bg1"/>
                </a:solidFill>
                <a:latin typeface="Arial" panose="020B0604020202020204" pitchFamily="34" charset="0"/>
                <a:cs typeface="Arial" panose="020B0604020202020204" pitchFamily="34" charset="0"/>
              </a:rPr>
              <a:t>NH Route 108/Newmarket Road </a:t>
            </a:r>
          </a:p>
        </p:txBody>
      </p:sp>
      <p:sp>
        <p:nvSpPr>
          <p:cNvPr id="192" name="Rectangle 191">
            <a:extLst>
              <a:ext uri="{FF2B5EF4-FFF2-40B4-BE49-F238E27FC236}">
                <a16:creationId xmlns:a16="http://schemas.microsoft.com/office/drawing/2014/main" id="{B3FDEE1C-6029-4106-B3DA-0F3CE0633C72}"/>
              </a:ext>
            </a:extLst>
          </p:cNvPr>
          <p:cNvSpPr/>
          <p:nvPr/>
        </p:nvSpPr>
        <p:spPr>
          <a:xfrm>
            <a:off x="14607788" y="12589246"/>
            <a:ext cx="14630400" cy="769441"/>
          </a:xfrm>
          <a:prstGeom prst="rect">
            <a:avLst/>
          </a:prstGeom>
          <a:solidFill>
            <a:srgbClr val="003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9B4E9791-B833-43EB-8F5A-CD7476EE6E9A}"/>
              </a:ext>
            </a:extLst>
          </p:cNvPr>
          <p:cNvSpPr txBox="1"/>
          <p:nvPr/>
        </p:nvSpPr>
        <p:spPr>
          <a:xfrm>
            <a:off x="22218103" y="20876302"/>
            <a:ext cx="5977259" cy="369332"/>
          </a:xfrm>
          <a:prstGeom prst="rect">
            <a:avLst/>
          </a:prstGeom>
          <a:noFill/>
        </p:spPr>
        <p:txBody>
          <a:bodyPr wrap="square" lIns="91440" tIns="45720" rIns="91440" bIns="45720" rtlCol="0" anchor="t">
            <a:spAutoFit/>
          </a:bodyPr>
          <a:lstStyle/>
          <a:p>
            <a:pPr algn="ctr"/>
            <a:r>
              <a:rPr lang="en-US">
                <a:latin typeface="Times New Roman" panose="02020603050405020304" pitchFamily="18" charset="0"/>
                <a:cs typeface="Times New Roman" panose="02020603050405020304" pitchFamily="18" charset="0"/>
              </a:rPr>
              <a:t>Shallow Foundation Design Alternative</a:t>
            </a:r>
          </a:p>
        </p:txBody>
      </p:sp>
      <p:sp>
        <p:nvSpPr>
          <p:cNvPr id="237" name="Rectangle 236">
            <a:extLst>
              <a:ext uri="{FF2B5EF4-FFF2-40B4-BE49-F238E27FC236}">
                <a16:creationId xmlns:a16="http://schemas.microsoft.com/office/drawing/2014/main" id="{2758D4C4-76DA-4FB7-B020-D4202BF8B0A7}"/>
              </a:ext>
            </a:extLst>
          </p:cNvPr>
          <p:cNvSpPr/>
          <p:nvPr/>
        </p:nvSpPr>
        <p:spPr>
          <a:xfrm>
            <a:off x="1404902" y="22333982"/>
            <a:ext cx="13168222" cy="742178"/>
          </a:xfrm>
          <a:prstGeom prst="rect">
            <a:avLst/>
          </a:prstGeom>
          <a:solidFill>
            <a:srgbClr val="003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a:extLst>
              <a:ext uri="{FF2B5EF4-FFF2-40B4-BE49-F238E27FC236}">
                <a16:creationId xmlns:a16="http://schemas.microsoft.com/office/drawing/2014/main" id="{633D5B3A-1439-45D3-B77E-143DF3EFC6DC}"/>
              </a:ext>
            </a:extLst>
          </p:cNvPr>
          <p:cNvSpPr txBox="1"/>
          <p:nvPr/>
        </p:nvSpPr>
        <p:spPr>
          <a:xfrm>
            <a:off x="15503828" y="12551471"/>
            <a:ext cx="12326628" cy="769441"/>
          </a:xfrm>
          <a:prstGeom prst="rect">
            <a:avLst/>
          </a:prstGeom>
          <a:noFill/>
        </p:spPr>
        <p:txBody>
          <a:bodyPr wrap="square" rtlCol="0">
            <a:spAutoFit/>
          </a:bodyPr>
          <a:lstStyle/>
          <a:p>
            <a:pPr algn="ctr"/>
            <a:r>
              <a:rPr lang="en-US" sz="4400" b="1">
                <a:solidFill>
                  <a:schemeClr val="bg1"/>
                </a:solidFill>
                <a:latin typeface="Times New Roman" panose="02020603050405020304" pitchFamily="18" charset="0"/>
                <a:cs typeface="Times New Roman" panose="02020603050405020304" pitchFamily="18" charset="0"/>
              </a:rPr>
              <a:t>Alternatives Analysis</a:t>
            </a:r>
          </a:p>
        </p:txBody>
      </p:sp>
      <p:sp>
        <p:nvSpPr>
          <p:cNvPr id="338" name="TextBox 337">
            <a:extLst>
              <a:ext uri="{FF2B5EF4-FFF2-40B4-BE49-F238E27FC236}">
                <a16:creationId xmlns:a16="http://schemas.microsoft.com/office/drawing/2014/main" id="{538CB7A6-6991-4F2F-B39B-CB0B5922F81F}"/>
              </a:ext>
            </a:extLst>
          </p:cNvPr>
          <p:cNvSpPr txBox="1"/>
          <p:nvPr/>
        </p:nvSpPr>
        <p:spPr>
          <a:xfrm>
            <a:off x="1379854" y="22317951"/>
            <a:ext cx="13227933" cy="769441"/>
          </a:xfrm>
          <a:prstGeom prst="rect">
            <a:avLst/>
          </a:prstGeom>
          <a:noFill/>
        </p:spPr>
        <p:txBody>
          <a:bodyPr wrap="square" rtlCol="0">
            <a:spAutoFit/>
          </a:bodyPr>
          <a:lstStyle/>
          <a:p>
            <a:pPr algn="ctr"/>
            <a:r>
              <a:rPr lang="en-US" sz="4400" b="1">
                <a:solidFill>
                  <a:schemeClr val="bg1"/>
                </a:solidFill>
                <a:latin typeface="Times New Roman" panose="02020603050405020304" pitchFamily="18" charset="0"/>
                <a:cs typeface="Times New Roman" panose="02020603050405020304" pitchFamily="18" charset="0"/>
              </a:rPr>
              <a:t>Existing Infrastructure</a:t>
            </a:r>
          </a:p>
        </p:txBody>
      </p:sp>
      <p:sp>
        <p:nvSpPr>
          <p:cNvPr id="37" name="TextBox 36">
            <a:extLst>
              <a:ext uri="{FF2B5EF4-FFF2-40B4-BE49-F238E27FC236}">
                <a16:creationId xmlns:a16="http://schemas.microsoft.com/office/drawing/2014/main" id="{4EBC3A3D-38F9-4945-B7AE-691B607A89F1}"/>
              </a:ext>
            </a:extLst>
          </p:cNvPr>
          <p:cNvSpPr txBox="1"/>
          <p:nvPr/>
        </p:nvSpPr>
        <p:spPr>
          <a:xfrm>
            <a:off x="1371600" y="30242125"/>
            <a:ext cx="13261236" cy="1569660"/>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Acknowledgements: </a:t>
            </a:r>
          </a:p>
          <a:p>
            <a:r>
              <a:rPr lang="en-US">
                <a:latin typeface="Times New Roman" panose="02020603050405020304" pitchFamily="18" charset="0"/>
                <a:cs typeface="Times New Roman" panose="02020603050405020304" pitchFamily="18" charset="0"/>
              </a:rPr>
              <a:t>Project sponsors, Connor Western – AEW and Eric Reiter – Weston &amp; Sampson</a:t>
            </a:r>
          </a:p>
          <a:p>
            <a:r>
              <a:rPr lang="en-US">
                <a:latin typeface="Times New Roman" panose="02020603050405020304" pitchFamily="18" charset="0"/>
                <a:cs typeface="Times New Roman" panose="02020603050405020304" pitchFamily="18" charset="0"/>
              </a:rPr>
              <a:t>Faculty Advisor, Majid </a:t>
            </a:r>
            <a:r>
              <a:rPr lang="en-US" err="1">
                <a:latin typeface="Times New Roman" panose="02020603050405020304" pitchFamily="18" charset="0"/>
                <a:cs typeface="Times New Roman" panose="02020603050405020304" pitchFamily="18" charset="0"/>
              </a:rPr>
              <a:t>Ghayoomi</a:t>
            </a:r>
            <a:r>
              <a:rPr lang="en-US">
                <a:latin typeface="Times New Roman" panose="02020603050405020304" pitchFamily="18" charset="0"/>
                <a:cs typeface="Times New Roman" panose="02020603050405020304" pitchFamily="18" charset="0"/>
              </a:rPr>
              <a:t> </a:t>
            </a: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p:txBody>
      </p:sp>
      <p:sp>
        <p:nvSpPr>
          <p:cNvPr id="294" name="Rectangle 293">
            <a:extLst>
              <a:ext uri="{FF2B5EF4-FFF2-40B4-BE49-F238E27FC236}">
                <a16:creationId xmlns:a16="http://schemas.microsoft.com/office/drawing/2014/main" id="{4C34B256-4A9D-4BCB-9788-DE1853A99581}"/>
              </a:ext>
            </a:extLst>
          </p:cNvPr>
          <p:cNvSpPr/>
          <p:nvPr/>
        </p:nvSpPr>
        <p:spPr>
          <a:xfrm>
            <a:off x="14607788" y="5550196"/>
            <a:ext cx="14630400" cy="24649067"/>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FE2A62-30D6-244C-842F-ED5A2EFA9434}"/>
              </a:ext>
            </a:extLst>
          </p:cNvPr>
          <p:cNvSpPr txBox="1"/>
          <p:nvPr/>
        </p:nvSpPr>
        <p:spPr>
          <a:xfrm>
            <a:off x="29328637" y="5518192"/>
            <a:ext cx="13261234" cy="861774"/>
          </a:xfrm>
          <a:prstGeom prst="rect">
            <a:avLst/>
          </a:prstGeom>
          <a:noFill/>
        </p:spPr>
        <p:txBody>
          <a:bodyPr wrap="square" rtlCol="0">
            <a:spAutoFit/>
          </a:bodyPr>
          <a:lstStyle/>
          <a:p>
            <a:pPr algn="ctr"/>
            <a:r>
              <a:rPr lang="en-US" sz="4800">
                <a:solidFill>
                  <a:schemeClr val="bg1"/>
                </a:solidFill>
                <a:latin typeface="Times New Roman" panose="02020603050405020304" pitchFamily="18" charset="0"/>
                <a:cs typeface="Times New Roman" panose="02020603050405020304" pitchFamily="18" charset="0"/>
              </a:rPr>
              <a:t>Components of Recommendation</a:t>
            </a:r>
          </a:p>
        </p:txBody>
      </p:sp>
      <p:sp>
        <p:nvSpPr>
          <p:cNvPr id="6" name="TextBox 5">
            <a:extLst>
              <a:ext uri="{FF2B5EF4-FFF2-40B4-BE49-F238E27FC236}">
                <a16:creationId xmlns:a16="http://schemas.microsoft.com/office/drawing/2014/main" id="{8B312836-E201-9DD7-9F31-366FF86CEFB0}"/>
              </a:ext>
            </a:extLst>
          </p:cNvPr>
          <p:cNvSpPr txBox="1"/>
          <p:nvPr/>
        </p:nvSpPr>
        <p:spPr>
          <a:xfrm>
            <a:off x="15273057" y="17711926"/>
            <a:ext cx="6926810"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latin typeface="Times New Roman"/>
                <a:cs typeface="Times New Roman"/>
              </a:rPr>
              <a:t>Design Alternative 2: Shallow Foundation</a:t>
            </a:r>
          </a:p>
          <a:p>
            <a:pPr marL="342900" indent="-342900" algn="just">
              <a:buFont typeface="Arial"/>
              <a:buChar char="•"/>
            </a:pPr>
            <a:r>
              <a:rPr lang="en-US" sz="2400">
                <a:latin typeface="Times New Roman" panose="02020603050405020304" pitchFamily="18" charset="0"/>
                <a:cs typeface="Times New Roman" panose="02020603050405020304" pitchFamily="18" charset="0"/>
              </a:rPr>
              <a:t>Consists of two continuous strip footings with retaining walls on either side of the existing tunnel </a:t>
            </a:r>
          </a:p>
          <a:p>
            <a:pPr marL="342900" indent="-342900" algn="just">
              <a:buFont typeface="Arial"/>
              <a:buChar char="•"/>
            </a:pPr>
            <a:r>
              <a:rPr lang="en-US" sz="2400">
                <a:latin typeface="Times New Roman" panose="02020603050405020304" pitchFamily="18" charset="0"/>
                <a:cs typeface="Times New Roman" panose="02020603050405020304" pitchFamily="18" charset="0"/>
              </a:rPr>
              <a:t>The two retaining walls will be connected by precast concrete beams</a:t>
            </a:r>
            <a:endParaRPr lang="en-US" sz="2400">
              <a:latin typeface="Times New Roman" panose="02020603050405020304" pitchFamily="18" charset="0"/>
              <a:ea typeface="Calibri" panose="020F0502020204030204"/>
              <a:cs typeface="Times New Roman" panose="02020603050405020304" pitchFamily="18" charset="0"/>
            </a:endParaRPr>
          </a:p>
          <a:p>
            <a:pPr marL="342900" indent="-342900" algn="just">
              <a:buFont typeface="Arial"/>
              <a:buChar char="•"/>
            </a:pPr>
            <a:r>
              <a:rPr lang="en-US" sz="2400">
                <a:latin typeface="Times New Roman" panose="02020603050405020304" pitchFamily="18" charset="0"/>
                <a:cs typeface="Times New Roman" panose="02020603050405020304" pitchFamily="18" charset="0"/>
              </a:rPr>
              <a:t>A 6-inch topping concrete slab placed on top of the beams</a:t>
            </a:r>
            <a:endParaRPr lang="en-US" sz="2400">
              <a:latin typeface="Times New Roman" panose="02020603050405020304" pitchFamily="18" charset="0"/>
              <a:ea typeface="Calibri"/>
              <a:cs typeface="Times New Roman" panose="02020603050405020304" pitchFamily="18" charset="0"/>
            </a:endParaRPr>
          </a:p>
          <a:p>
            <a:pPr marL="342900" indent="-342900" algn="just">
              <a:buFont typeface="Arial"/>
              <a:buChar char="•"/>
            </a:pPr>
            <a:r>
              <a:rPr lang="en-US" sz="2400">
                <a:latin typeface="Times New Roman" panose="02020603050405020304" pitchFamily="18" charset="0"/>
                <a:cs typeface="Times New Roman" panose="02020603050405020304" pitchFamily="18" charset="0"/>
              </a:rPr>
              <a:t>Would have to excavate too far down to make this design alternative feasible</a:t>
            </a:r>
          </a:p>
          <a:p>
            <a:endParaRPr lang="en-US" sz="2400" u="sng">
              <a:ea typeface="Calibri" panose="020F0502020204030204"/>
              <a:cs typeface="Calibri"/>
            </a:endParaRPr>
          </a:p>
        </p:txBody>
      </p:sp>
      <p:pic>
        <p:nvPicPr>
          <p:cNvPr id="7" name="Picture 7" descr="A picture containing diagram&#10;&#10;Description automatically generated">
            <a:extLst>
              <a:ext uri="{FF2B5EF4-FFF2-40B4-BE49-F238E27FC236}">
                <a16:creationId xmlns:a16="http://schemas.microsoft.com/office/drawing/2014/main" id="{04A306B6-C67F-5462-2A1A-AEF77402D22E}"/>
              </a:ext>
            </a:extLst>
          </p:cNvPr>
          <p:cNvPicPr>
            <a:picLocks noChangeAspect="1"/>
          </p:cNvPicPr>
          <p:nvPr/>
        </p:nvPicPr>
        <p:blipFill>
          <a:blip r:embed="rId4"/>
          <a:stretch>
            <a:fillRect/>
          </a:stretch>
        </p:blipFill>
        <p:spPr>
          <a:xfrm>
            <a:off x="22610182" y="17823584"/>
            <a:ext cx="5193102" cy="2836218"/>
          </a:xfrm>
          <a:prstGeom prst="rect">
            <a:avLst/>
          </a:prstGeom>
        </p:spPr>
      </p:pic>
      <p:sp>
        <p:nvSpPr>
          <p:cNvPr id="3" name="TextBox 2">
            <a:extLst>
              <a:ext uri="{FF2B5EF4-FFF2-40B4-BE49-F238E27FC236}">
                <a16:creationId xmlns:a16="http://schemas.microsoft.com/office/drawing/2014/main" id="{32C4AF88-4181-D8D1-A0D3-8AB46AB6E54C}"/>
              </a:ext>
            </a:extLst>
          </p:cNvPr>
          <p:cNvSpPr txBox="1"/>
          <p:nvPr/>
        </p:nvSpPr>
        <p:spPr>
          <a:xfrm>
            <a:off x="1588358" y="23196127"/>
            <a:ext cx="1242203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a:latin typeface="Times New Roman" panose="02020603050405020304" pitchFamily="18" charset="0"/>
                <a:cs typeface="Times New Roman" panose="02020603050405020304" pitchFamily="18" charset="0"/>
              </a:rPr>
              <a:t>The existing Green Line tunnels underneath the Boston City Hall Plaza were constructed in 1902. The existing tunnels are not strong enough to carry the new loads that are going to be imposed on them. The tunnels traverse east to west along the north side of the site. Weston and Sampson provided a geotechnical report with boring logs and recommended designs based on the subgrade. The subgrade was mostly urban fill with varying spots and depths of marine clay. For the </a:t>
            </a:r>
            <a:r>
              <a:rPr lang="en-US" sz="2400" err="1">
                <a:latin typeface="Times New Roman" panose="02020603050405020304" pitchFamily="18" charset="0"/>
                <a:cs typeface="Times New Roman" panose="02020603050405020304" pitchFamily="18" charset="0"/>
              </a:rPr>
              <a:t>micropile</a:t>
            </a:r>
            <a:r>
              <a:rPr lang="en-US" sz="2400">
                <a:latin typeface="Times New Roman" panose="02020603050405020304" pitchFamily="18" charset="0"/>
                <a:cs typeface="Times New Roman" panose="02020603050405020304" pitchFamily="18" charset="0"/>
              </a:rPr>
              <a:t> design chosen, the recommended depth for the </a:t>
            </a:r>
            <a:r>
              <a:rPr lang="en-US" sz="2400" err="1">
                <a:latin typeface="Times New Roman" panose="02020603050405020304" pitchFamily="18" charset="0"/>
                <a:cs typeface="Times New Roman" panose="02020603050405020304" pitchFamily="18" charset="0"/>
              </a:rPr>
              <a:t>micropiles</a:t>
            </a:r>
            <a:r>
              <a:rPr lang="en-US" sz="2400">
                <a:latin typeface="Times New Roman" panose="02020603050405020304" pitchFamily="18" charset="0"/>
                <a:cs typeface="Times New Roman" panose="02020603050405020304" pitchFamily="18" charset="0"/>
              </a:rPr>
              <a:t> is bedrock. Bedrock for our section of tunnel was at an average of 100 feet. The figures below show the cross section of the existing tunnel and the Revit model of the existing tunnel.</a:t>
            </a:r>
            <a:endParaRPr lang="en-US">
              <a:latin typeface="Times New Roman" panose="02020603050405020304" pitchFamily="18" charset="0"/>
              <a:cs typeface="Times New Roman" panose="02020603050405020304" pitchFamily="18" charset="0"/>
            </a:endParaRPr>
          </a:p>
        </p:txBody>
      </p:sp>
      <p:pic>
        <p:nvPicPr>
          <p:cNvPr id="5" name="Picture 7">
            <a:extLst>
              <a:ext uri="{FF2B5EF4-FFF2-40B4-BE49-F238E27FC236}">
                <a16:creationId xmlns:a16="http://schemas.microsoft.com/office/drawing/2014/main" id="{761B1282-15DD-C814-1EB9-A2C98520A8EE}"/>
              </a:ext>
            </a:extLst>
          </p:cNvPr>
          <p:cNvPicPr>
            <a:picLocks noChangeAspect="1"/>
          </p:cNvPicPr>
          <p:nvPr/>
        </p:nvPicPr>
        <p:blipFill>
          <a:blip r:embed="rId5"/>
          <a:stretch>
            <a:fillRect/>
          </a:stretch>
        </p:blipFill>
        <p:spPr>
          <a:xfrm>
            <a:off x="1573149" y="26220512"/>
            <a:ext cx="5879883" cy="3774989"/>
          </a:xfrm>
          <a:prstGeom prst="rect">
            <a:avLst/>
          </a:prstGeom>
        </p:spPr>
      </p:pic>
      <p:pic>
        <p:nvPicPr>
          <p:cNvPr id="11" name="Picture 11" descr="Diagram&#10;&#10;Description automatically generated">
            <a:extLst>
              <a:ext uri="{FF2B5EF4-FFF2-40B4-BE49-F238E27FC236}">
                <a16:creationId xmlns:a16="http://schemas.microsoft.com/office/drawing/2014/main" id="{3D6C8324-C4E2-D9B1-385A-C991DE3B4721}"/>
              </a:ext>
            </a:extLst>
          </p:cNvPr>
          <p:cNvPicPr>
            <a:picLocks noChangeAspect="1"/>
          </p:cNvPicPr>
          <p:nvPr/>
        </p:nvPicPr>
        <p:blipFill>
          <a:blip r:embed="rId6"/>
          <a:stretch>
            <a:fillRect/>
          </a:stretch>
        </p:blipFill>
        <p:spPr>
          <a:xfrm>
            <a:off x="7720500" y="26010108"/>
            <a:ext cx="6556075" cy="4011890"/>
          </a:xfrm>
          <a:prstGeom prst="rect">
            <a:avLst/>
          </a:prstGeom>
        </p:spPr>
      </p:pic>
      <p:sp>
        <p:nvSpPr>
          <p:cNvPr id="13" name="TextBox 12">
            <a:extLst>
              <a:ext uri="{FF2B5EF4-FFF2-40B4-BE49-F238E27FC236}">
                <a16:creationId xmlns:a16="http://schemas.microsoft.com/office/drawing/2014/main" id="{2FFBE453-7D99-F0D3-1E77-10EA98A5F25B}"/>
              </a:ext>
            </a:extLst>
          </p:cNvPr>
          <p:cNvSpPr txBox="1"/>
          <p:nvPr/>
        </p:nvSpPr>
        <p:spPr>
          <a:xfrm>
            <a:off x="30006066" y="11997009"/>
            <a:ext cx="7832785"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u="sng">
                <a:latin typeface="Times New Roman"/>
                <a:cs typeface="Times New Roman"/>
              </a:rPr>
              <a:t>Beam and Deck Design:</a:t>
            </a:r>
            <a:endParaRPr lang="en-US" sz="2800">
              <a:latin typeface="Times New Roman"/>
              <a:cs typeface="Times New Roman"/>
            </a:endParaRPr>
          </a:p>
          <a:p>
            <a:pPr marL="342900" indent="-342900" algn="just">
              <a:buFont typeface="Arial"/>
              <a:buChar char="•"/>
            </a:pPr>
            <a:r>
              <a:rPr lang="en-US" sz="2400">
                <a:latin typeface="Times New Roman" panose="02020603050405020304" pitchFamily="18" charset="0"/>
                <a:cs typeface="Times New Roman" panose="02020603050405020304" pitchFamily="18" charset="0"/>
              </a:rPr>
              <a:t>S48-21 </a:t>
            </a:r>
            <a:r>
              <a:rPr lang="en-US" sz="2400" err="1">
                <a:latin typeface="Times New Roman" panose="02020603050405020304" pitchFamily="18" charset="0"/>
                <a:cs typeface="Times New Roman" panose="02020603050405020304" pitchFamily="18" charset="0"/>
              </a:rPr>
              <a:t>MassDOT</a:t>
            </a:r>
            <a:r>
              <a:rPr lang="en-US" sz="2400">
                <a:latin typeface="Times New Roman" panose="02020603050405020304" pitchFamily="18" charset="0"/>
                <a:cs typeface="Times New Roman" panose="02020603050405020304" pitchFamily="18" charset="0"/>
              </a:rPr>
              <a:t> precast concrete beam </a:t>
            </a:r>
          </a:p>
          <a:p>
            <a:pPr marL="342900" indent="-342900" algn="just">
              <a:buFont typeface="Arial"/>
              <a:buChar char="•"/>
            </a:pPr>
            <a:r>
              <a:rPr lang="en-US" sz="2400">
                <a:latin typeface="Times New Roman" panose="02020603050405020304" pitchFamily="18" charset="0"/>
                <a:cs typeface="Times New Roman" panose="02020603050405020304" pitchFamily="18" charset="0"/>
              </a:rPr>
              <a:t>The beam was selected and then checked with maximum moment calculations to determine if it was going to be sufficient.</a:t>
            </a:r>
          </a:p>
          <a:p>
            <a:pPr marL="342900" indent="-342900" algn="just">
              <a:buFont typeface="Arial"/>
              <a:buChar char="•"/>
            </a:pPr>
            <a:r>
              <a:rPr lang="en-US" sz="2400">
                <a:latin typeface="Times New Roman" panose="02020603050405020304" pitchFamily="18" charset="0"/>
                <a:cs typeface="Times New Roman" panose="02020603050405020304" pitchFamily="18" charset="0"/>
              </a:rPr>
              <a:t> The maximum moment was found at the midspan of the beam and was created using a firetruck as the load. </a:t>
            </a:r>
          </a:p>
          <a:p>
            <a:pPr marL="342900" indent="-342900" algn="just">
              <a:buFont typeface="Arial"/>
              <a:buChar char="•"/>
            </a:pPr>
            <a:r>
              <a:rPr lang="en-US" sz="2400">
                <a:latin typeface="Times New Roman" panose="02020603050405020304" pitchFamily="18" charset="0"/>
                <a:cs typeface="Times New Roman" panose="02020603050405020304" pitchFamily="18" charset="0"/>
              </a:rPr>
              <a:t>Each beam is 48 ft long and 4 ft wide </a:t>
            </a:r>
            <a:endParaRPr lang="en-US" sz="2400">
              <a:latin typeface="Times New Roman" panose="02020603050405020304" pitchFamily="18" charset="0"/>
              <a:ea typeface="Calibri" panose="020F0502020204030204"/>
              <a:cs typeface="Times New Roman" panose="02020603050405020304" pitchFamily="18" charset="0"/>
            </a:endParaRPr>
          </a:p>
          <a:p>
            <a:pPr marL="342900" indent="-342900" algn="just">
              <a:buFont typeface="Arial"/>
              <a:buChar char="•"/>
            </a:pPr>
            <a:r>
              <a:rPr lang="en-US" sz="2400">
                <a:latin typeface="Times New Roman" panose="02020603050405020304" pitchFamily="18" charset="0"/>
                <a:cs typeface="Times New Roman" panose="02020603050405020304" pitchFamily="18" charset="0"/>
              </a:rPr>
              <a:t>A total of 25 beams will be used</a:t>
            </a:r>
            <a:endParaRPr lang="en-US" sz="2400">
              <a:latin typeface="Times New Roman" panose="02020603050405020304" pitchFamily="18" charset="0"/>
              <a:ea typeface="Calibri"/>
              <a:cs typeface="Times New Roman" panose="02020603050405020304" pitchFamily="18" charset="0"/>
            </a:endParaRPr>
          </a:p>
          <a:p>
            <a:pPr marL="342900" indent="-342900" algn="just">
              <a:buFont typeface="Arial"/>
              <a:buChar char="•"/>
            </a:pPr>
            <a:r>
              <a:rPr lang="en-US" sz="2400">
                <a:latin typeface="Times New Roman" panose="02020603050405020304" pitchFamily="18" charset="0"/>
                <a:cs typeface="Times New Roman" panose="02020603050405020304" pitchFamily="18" charset="0"/>
              </a:rPr>
              <a:t>6-inch topping slab on top of the beams will be cast-in-place after installation of the beams</a:t>
            </a:r>
            <a:endParaRPr lang="en-US" sz="2400">
              <a:latin typeface="Times New Roman" panose="02020603050405020304" pitchFamily="18" charset="0"/>
              <a:ea typeface="Calibri"/>
              <a:cs typeface="Times New Roman" panose="02020603050405020304" pitchFamily="18" charset="0"/>
            </a:endParaRPr>
          </a:p>
        </p:txBody>
      </p:sp>
      <p:pic>
        <p:nvPicPr>
          <p:cNvPr id="14" name="Picture 14" descr="Diagram, engineering drawing&#10;&#10;Description automatically generated">
            <a:extLst>
              <a:ext uri="{FF2B5EF4-FFF2-40B4-BE49-F238E27FC236}">
                <a16:creationId xmlns:a16="http://schemas.microsoft.com/office/drawing/2014/main" id="{B8C831CE-189E-8B1B-CE04-FC777703EFB8}"/>
              </a:ext>
            </a:extLst>
          </p:cNvPr>
          <p:cNvPicPr>
            <a:picLocks noChangeAspect="1"/>
          </p:cNvPicPr>
          <p:nvPr/>
        </p:nvPicPr>
        <p:blipFill>
          <a:blip r:embed="rId7"/>
          <a:stretch>
            <a:fillRect/>
          </a:stretch>
        </p:blipFill>
        <p:spPr>
          <a:xfrm>
            <a:off x="37855909" y="12484917"/>
            <a:ext cx="4495443" cy="3312546"/>
          </a:xfrm>
          <a:prstGeom prst="rect">
            <a:avLst/>
          </a:prstGeom>
        </p:spPr>
      </p:pic>
      <p:sp>
        <p:nvSpPr>
          <p:cNvPr id="8" name="TextBox 7">
            <a:extLst>
              <a:ext uri="{FF2B5EF4-FFF2-40B4-BE49-F238E27FC236}">
                <a16:creationId xmlns:a16="http://schemas.microsoft.com/office/drawing/2014/main" id="{C1B8BF1D-C5DD-4D55-B5F9-7202B912DEA3}"/>
              </a:ext>
            </a:extLst>
          </p:cNvPr>
          <p:cNvSpPr txBox="1"/>
          <p:nvPr/>
        </p:nvSpPr>
        <p:spPr>
          <a:xfrm>
            <a:off x="15264627" y="13902041"/>
            <a:ext cx="6932389" cy="2369880"/>
          </a:xfrm>
          <a:prstGeom prst="rect">
            <a:avLst/>
          </a:prstGeom>
          <a:noFill/>
        </p:spPr>
        <p:txBody>
          <a:bodyPr wrap="square" rtlCol="0">
            <a:spAutoFit/>
          </a:bodyPr>
          <a:lstStyle/>
          <a:p>
            <a:r>
              <a:rPr lang="en-US" sz="2800" u="sng">
                <a:latin typeface="Times New Roman" panose="02020603050405020304" pitchFamily="18" charset="0"/>
                <a:cs typeface="Times New Roman" panose="02020603050405020304" pitchFamily="18" charset="0"/>
              </a:rPr>
              <a:t>Design Alternative 1: Lightweight Substitution</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No change to substructure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Only addition is use of EPS22 Type II Geofoam</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Goal: lighten the load only the substructure as much as possible, most economical option</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Load deemed too heavy to be viable</a:t>
            </a:r>
          </a:p>
        </p:txBody>
      </p:sp>
      <p:pic>
        <p:nvPicPr>
          <p:cNvPr id="1026" name="Picture 2">
            <a:extLst>
              <a:ext uri="{FF2B5EF4-FFF2-40B4-BE49-F238E27FC236}">
                <a16:creationId xmlns:a16="http://schemas.microsoft.com/office/drawing/2014/main" id="{997877B0-FDBC-4464-A299-61CC07C22A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83010" y="13742024"/>
            <a:ext cx="5247446" cy="322656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9448A8F-E155-4482-B390-621B8ECF8909}"/>
              </a:ext>
            </a:extLst>
          </p:cNvPr>
          <p:cNvSpPr txBox="1"/>
          <p:nvPr/>
        </p:nvSpPr>
        <p:spPr>
          <a:xfrm>
            <a:off x="22458202" y="16800692"/>
            <a:ext cx="5977259" cy="369332"/>
          </a:xfrm>
          <a:prstGeom prst="rect">
            <a:avLst/>
          </a:prstGeom>
          <a:noFill/>
        </p:spPr>
        <p:txBody>
          <a:bodyPr wrap="square" lIns="91440" tIns="45720" rIns="91440" bIns="45720" rtlCol="0" anchor="t">
            <a:spAutoFit/>
          </a:bodyPr>
          <a:lstStyle/>
          <a:p>
            <a:pPr algn="ctr"/>
            <a:r>
              <a:rPr lang="en-US">
                <a:latin typeface="Times New Roman" panose="02020603050405020304" pitchFamily="18" charset="0"/>
                <a:cs typeface="Times New Roman" panose="02020603050405020304" pitchFamily="18" charset="0"/>
              </a:rPr>
              <a:t>Lightweight Fill Design Alternative</a:t>
            </a:r>
          </a:p>
        </p:txBody>
      </p:sp>
      <p:sp>
        <p:nvSpPr>
          <p:cNvPr id="12" name="TextBox 11">
            <a:extLst>
              <a:ext uri="{FF2B5EF4-FFF2-40B4-BE49-F238E27FC236}">
                <a16:creationId xmlns:a16="http://schemas.microsoft.com/office/drawing/2014/main" id="{7A9B35D1-3BAE-A649-A7E1-AF46CFB29ABC}"/>
              </a:ext>
            </a:extLst>
          </p:cNvPr>
          <p:cNvSpPr txBox="1"/>
          <p:nvPr/>
        </p:nvSpPr>
        <p:spPr>
          <a:xfrm>
            <a:off x="1430018" y="1642161"/>
            <a:ext cx="41089582" cy="1862048"/>
          </a:xfrm>
          <a:prstGeom prst="rect">
            <a:avLst/>
          </a:prstGeom>
          <a:noFill/>
        </p:spPr>
        <p:txBody>
          <a:bodyPr wrap="square" rtlCol="0">
            <a:spAutoFit/>
          </a:bodyPr>
          <a:lstStyle/>
          <a:p>
            <a:pPr algn="ctr"/>
            <a:r>
              <a:rPr lang="en-US" sz="11500">
                <a:latin typeface="Times New Roman" panose="02020603050405020304" pitchFamily="18" charset="0"/>
                <a:cs typeface="Times New Roman" panose="02020603050405020304" pitchFamily="18" charset="0"/>
              </a:rPr>
              <a:t>Boston City Hall Plaza Renovation</a:t>
            </a:r>
          </a:p>
        </p:txBody>
      </p:sp>
      <p:sp>
        <p:nvSpPr>
          <p:cNvPr id="15" name="TextBox 14">
            <a:extLst>
              <a:ext uri="{FF2B5EF4-FFF2-40B4-BE49-F238E27FC236}">
                <a16:creationId xmlns:a16="http://schemas.microsoft.com/office/drawing/2014/main" id="{199457A4-BE27-1049-89DD-DC2A10992685}"/>
              </a:ext>
            </a:extLst>
          </p:cNvPr>
          <p:cNvSpPr txBox="1"/>
          <p:nvPr/>
        </p:nvSpPr>
        <p:spPr>
          <a:xfrm>
            <a:off x="1371600" y="3504209"/>
            <a:ext cx="40979752" cy="1938992"/>
          </a:xfrm>
          <a:prstGeom prst="rect">
            <a:avLst/>
          </a:prstGeom>
          <a:noFill/>
        </p:spPr>
        <p:txBody>
          <a:bodyPr wrap="square" rtlCol="0">
            <a:spAutoFit/>
          </a:bodyPr>
          <a:lstStyle/>
          <a:p>
            <a:pPr algn="ctr"/>
            <a:r>
              <a:rPr lang="en-US" sz="6000" i="1">
                <a:latin typeface="Times New Roman" panose="02020603050405020304" pitchFamily="18" charset="0"/>
                <a:cs typeface="Times New Roman" panose="02020603050405020304" pitchFamily="18" charset="0"/>
              </a:rPr>
              <a:t>Travis </a:t>
            </a:r>
            <a:r>
              <a:rPr lang="en-US" sz="6000" i="1" err="1">
                <a:latin typeface="Times New Roman" panose="02020603050405020304" pitchFamily="18" charset="0"/>
                <a:cs typeface="Times New Roman" panose="02020603050405020304" pitchFamily="18" charset="0"/>
              </a:rPr>
              <a:t>Tkaczek</a:t>
            </a:r>
            <a:r>
              <a:rPr lang="en-US" sz="6000" i="1">
                <a:latin typeface="Times New Roman" panose="02020603050405020304" pitchFamily="18" charset="0"/>
                <a:cs typeface="Times New Roman" panose="02020603050405020304" pitchFamily="18" charset="0"/>
              </a:rPr>
              <a:t> (PM), Sam Daigle, Nicholas Lowe, Steven Mason</a:t>
            </a:r>
          </a:p>
          <a:p>
            <a:pPr algn="ctr"/>
            <a:r>
              <a:rPr lang="en-US" sz="6000" i="1">
                <a:latin typeface="Times New Roman" panose="02020603050405020304" pitchFamily="18" charset="0"/>
                <a:cs typeface="Times New Roman" panose="02020603050405020304" pitchFamily="18" charset="0"/>
              </a:rPr>
              <a:t>University of New Hampshire, College of Engineering and Physical Science</a:t>
            </a:r>
          </a:p>
        </p:txBody>
      </p:sp>
      <p:sp>
        <p:nvSpPr>
          <p:cNvPr id="16" name="TextBox 15">
            <a:extLst>
              <a:ext uri="{FF2B5EF4-FFF2-40B4-BE49-F238E27FC236}">
                <a16:creationId xmlns:a16="http://schemas.microsoft.com/office/drawing/2014/main" id="{481DA3C5-E0F8-E840-812E-8C3C70B389C2}"/>
              </a:ext>
            </a:extLst>
          </p:cNvPr>
          <p:cNvSpPr txBox="1"/>
          <p:nvPr/>
        </p:nvSpPr>
        <p:spPr>
          <a:xfrm>
            <a:off x="14607789" y="5635295"/>
            <a:ext cx="14630400" cy="861774"/>
          </a:xfrm>
          <a:prstGeom prst="rect">
            <a:avLst/>
          </a:prstGeom>
          <a:noFill/>
        </p:spPr>
        <p:txBody>
          <a:bodyPr wrap="square" rtlCol="0">
            <a:spAutoFit/>
          </a:bodyPr>
          <a:lstStyle/>
          <a:p>
            <a:pPr algn="ctr"/>
            <a:r>
              <a:rPr lang="en-US" sz="4800" b="1">
                <a:solidFill>
                  <a:schemeClr val="bg1"/>
                </a:solidFill>
                <a:latin typeface="Times New Roman" panose="02020603050405020304" pitchFamily="18" charset="0"/>
                <a:cs typeface="Times New Roman" panose="02020603050405020304" pitchFamily="18" charset="0"/>
              </a:rPr>
              <a:t>Loading</a:t>
            </a:r>
          </a:p>
        </p:txBody>
      </p:sp>
      <p:pic>
        <p:nvPicPr>
          <p:cNvPr id="41" name="Picture 40" descr="A picture containing road, outdoor, street, city&#10;&#10;Description automatically generated">
            <a:extLst>
              <a:ext uri="{FF2B5EF4-FFF2-40B4-BE49-F238E27FC236}">
                <a16:creationId xmlns:a16="http://schemas.microsoft.com/office/drawing/2014/main" id="{7CF72152-0410-204F-AB75-87178E9BA0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0240" y="6679012"/>
            <a:ext cx="13097277" cy="5050940"/>
          </a:xfrm>
          <a:prstGeom prst="rect">
            <a:avLst/>
          </a:prstGeom>
        </p:spPr>
      </p:pic>
      <p:pic>
        <p:nvPicPr>
          <p:cNvPr id="42" name="Picture 41" descr="A picture containing music&#10;&#10;Description automatically generated">
            <a:extLst>
              <a:ext uri="{FF2B5EF4-FFF2-40B4-BE49-F238E27FC236}">
                <a16:creationId xmlns:a16="http://schemas.microsoft.com/office/drawing/2014/main" id="{95407901-BDB8-8345-A0DB-DEFCF3B34F5D}"/>
              </a:ext>
            </a:extLst>
          </p:cNvPr>
          <p:cNvPicPr>
            <a:picLocks noChangeAspect="1"/>
          </p:cNvPicPr>
          <p:nvPr/>
        </p:nvPicPr>
        <p:blipFill>
          <a:blip r:embed="rId10">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oel="http://schemas.microsoft.com/office/2019/extlst" xmlns:v="urn:schemas-microsoft-com:vml" xmlns:w10="urn:schemas-microsoft-com:office:word" xmlns:w="http://schemas.openxmlformats.org/wordprocessingml/2006/main" xmlns:a14="http://schemas.microsoft.com/office/drawing/2010/main" xmlns:a16="http://schemas.microsoft.com/office/drawing/2014/main" xmlns:arto="http://schemas.microsoft.com/office/word/2006/arto" xmlns:lc="http://schemas.openxmlformats.org/drawingml/2006/lockedCanvas" id="{EEC19576-52DB-C94B-A49A-1DE24794A31A}"/>
              </a:ext>
            </a:extLst>
          </a:blip>
          <a:stretch>
            <a:fillRect/>
          </a:stretch>
        </p:blipFill>
        <p:spPr>
          <a:xfrm>
            <a:off x="29998134" y="6766316"/>
            <a:ext cx="4715449" cy="4126993"/>
          </a:xfrm>
          <a:prstGeom prst="rect">
            <a:avLst/>
          </a:prstGeom>
        </p:spPr>
      </p:pic>
      <p:sp>
        <p:nvSpPr>
          <p:cNvPr id="17" name="TextBox 16">
            <a:extLst>
              <a:ext uri="{FF2B5EF4-FFF2-40B4-BE49-F238E27FC236}">
                <a16:creationId xmlns:a16="http://schemas.microsoft.com/office/drawing/2014/main" id="{A4993884-6951-D844-9D50-F50BCC6A5B68}"/>
              </a:ext>
            </a:extLst>
          </p:cNvPr>
          <p:cNvSpPr txBox="1"/>
          <p:nvPr/>
        </p:nvSpPr>
        <p:spPr>
          <a:xfrm>
            <a:off x="15264627" y="21562113"/>
            <a:ext cx="6667624" cy="4216539"/>
          </a:xfrm>
          <a:prstGeom prst="rect">
            <a:avLst/>
          </a:prstGeom>
          <a:noFill/>
        </p:spPr>
        <p:txBody>
          <a:bodyPr wrap="square" rtlCol="0">
            <a:spAutoFit/>
          </a:bodyPr>
          <a:lstStyle/>
          <a:p>
            <a:r>
              <a:rPr lang="en-US" sz="2800" u="sng">
                <a:latin typeface="Times New Roman" panose="02020603050405020304" pitchFamily="18" charset="0"/>
                <a:cs typeface="Times New Roman" panose="02020603050405020304" pitchFamily="18" charset="0"/>
              </a:rPr>
              <a:t>Design Alternative 3: Deep Foundation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Design features 3 simple components, </a:t>
            </a:r>
            <a:r>
              <a:rPr lang="en-US" sz="2400" err="1">
                <a:latin typeface="Times New Roman" panose="02020603050405020304" pitchFamily="18" charset="0"/>
                <a:cs typeface="Times New Roman" panose="02020603050405020304" pitchFamily="18" charset="0"/>
              </a:rPr>
              <a:t>Micropiles</a:t>
            </a:r>
            <a:r>
              <a:rPr lang="en-US" sz="2400">
                <a:latin typeface="Times New Roman" panose="02020603050405020304" pitchFamily="18" charset="0"/>
                <a:cs typeface="Times New Roman" panose="02020603050405020304" pitchFamily="18" charset="0"/>
              </a:rPr>
              <a:t>, Abutment, and a typical </a:t>
            </a:r>
            <a:r>
              <a:rPr lang="en-US" sz="2400" err="1">
                <a:latin typeface="Times New Roman" panose="02020603050405020304" pitchFamily="18" charset="0"/>
                <a:cs typeface="Times New Roman" panose="02020603050405020304" pitchFamily="18" charset="0"/>
              </a:rPr>
              <a:t>MassDOT</a:t>
            </a:r>
            <a:r>
              <a:rPr lang="en-US" sz="2400">
                <a:latin typeface="Times New Roman" panose="02020603050405020304" pitchFamily="18" charset="0"/>
                <a:cs typeface="Times New Roman" panose="02020603050405020304" pitchFamily="18" charset="0"/>
              </a:rPr>
              <a:t> beam</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Top of deck would be 10 ft below proposed grade</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Design would use Geofoam to reduce the dead load imposed on the beams</a:t>
            </a:r>
          </a:p>
          <a:p>
            <a:pPr marL="342900" indent="-342900">
              <a:buFont typeface="Arial" panose="020B0604020202020204" pitchFamily="34" charset="0"/>
              <a:buChar char="•"/>
            </a:pPr>
            <a:r>
              <a:rPr lang="en-US" sz="2400" err="1">
                <a:latin typeface="Times New Roman" panose="02020603050405020304" pitchFamily="18" charset="0"/>
                <a:cs typeface="Times New Roman" panose="02020603050405020304" pitchFamily="18" charset="0"/>
              </a:rPr>
              <a:t>Micropiles</a:t>
            </a:r>
            <a:r>
              <a:rPr lang="en-US" sz="2400">
                <a:latin typeface="Times New Roman" panose="02020603050405020304" pitchFamily="18" charset="0"/>
                <a:cs typeface="Times New Roman" panose="02020603050405020304" pitchFamily="18" charset="0"/>
              </a:rPr>
              <a:t> could be installed near the MBTA tunnel without disruption to service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Design alternative has the least impact on the MBTA</a:t>
            </a:r>
          </a:p>
          <a:p>
            <a:pPr marL="342900" indent="-3429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p:txBody>
      </p:sp>
      <p:pic>
        <p:nvPicPr>
          <p:cNvPr id="47" name="Picture 46" descr="A picture containing text, screenshot&#10;&#10;Description automatically generated">
            <a:extLst>
              <a:ext uri="{FF2B5EF4-FFF2-40B4-BE49-F238E27FC236}">
                <a16:creationId xmlns:a16="http://schemas.microsoft.com/office/drawing/2014/main" id="{A1DF3B90-422B-FC44-8746-A231D4123513}"/>
              </a:ext>
            </a:extLst>
          </p:cNvPr>
          <p:cNvPicPr>
            <a:picLocks noChangeAspect="1"/>
          </p:cNvPicPr>
          <p:nvPr/>
        </p:nvPicPr>
        <p:blipFill>
          <a:blip r:embed="rId11">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el="http://schemas.microsoft.com/office/2019/extlst"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arto="http://schemas.microsoft.com/office/word/2006/arto" xmlns:lc="http://schemas.openxmlformats.org/drawingml/2006/lockedCanvas" id="{98722BA2-2876-0245-B9AB-6B5AC03278BD}"/>
              </a:ext>
            </a:extLst>
          </a:blip>
          <a:stretch>
            <a:fillRect/>
          </a:stretch>
        </p:blipFill>
        <p:spPr>
          <a:xfrm>
            <a:off x="21015717" y="6556298"/>
            <a:ext cx="7967919" cy="3134354"/>
          </a:xfrm>
          <a:prstGeom prst="rect">
            <a:avLst/>
          </a:prstGeom>
        </p:spPr>
      </p:pic>
      <p:sp>
        <p:nvSpPr>
          <p:cNvPr id="20" name="TextBox 19">
            <a:extLst>
              <a:ext uri="{FF2B5EF4-FFF2-40B4-BE49-F238E27FC236}">
                <a16:creationId xmlns:a16="http://schemas.microsoft.com/office/drawing/2014/main" id="{B709B466-392E-ED47-9F7E-7A5D9B9452D9}"/>
              </a:ext>
            </a:extLst>
          </p:cNvPr>
          <p:cNvSpPr txBox="1"/>
          <p:nvPr/>
        </p:nvSpPr>
        <p:spPr>
          <a:xfrm>
            <a:off x="30007892" y="16800692"/>
            <a:ext cx="7685441" cy="3847207"/>
          </a:xfrm>
          <a:prstGeom prst="rect">
            <a:avLst/>
          </a:prstGeom>
          <a:noFill/>
        </p:spPr>
        <p:txBody>
          <a:bodyPr wrap="square" rtlCol="0">
            <a:spAutoFit/>
          </a:bodyPr>
          <a:lstStyle/>
          <a:p>
            <a:r>
              <a:rPr lang="en-US" sz="2800" u="sng">
                <a:latin typeface="Times New Roman" panose="02020603050405020304" pitchFamily="18" charset="0"/>
                <a:cs typeface="Times New Roman" panose="02020603050405020304" pitchFamily="18" charset="0"/>
              </a:rPr>
              <a:t>Abutment Design:</a:t>
            </a:r>
          </a:p>
          <a:p>
            <a:pPr marL="457200"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2’-3”x1’-0” backwall on top of a 7’-0”x3’-0” abutment wall, cast-in-place</a:t>
            </a:r>
          </a:p>
          <a:p>
            <a:pPr marL="457200"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Rebar designed to handle stress in multiple forms of flexure, with a bar splice to connect rebar from abutment to the backwall</a:t>
            </a:r>
          </a:p>
          <a:p>
            <a:pPr marL="457200"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1” Backer Rod used between the backwall and beam to allow for thermal expansion of structure</a:t>
            </a:r>
          </a:p>
          <a:p>
            <a:pPr marL="457200"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Reinforcement calculated using ACI 318-19 and </a:t>
            </a:r>
            <a:r>
              <a:rPr lang="en-US" sz="2400" err="1">
                <a:latin typeface="Times New Roman" panose="02020603050405020304" pitchFamily="18" charset="0"/>
                <a:cs typeface="Times New Roman" panose="02020603050405020304" pitchFamily="18" charset="0"/>
              </a:rPr>
              <a:t>MassDOT</a:t>
            </a:r>
            <a:r>
              <a:rPr lang="en-US" sz="2400">
                <a:latin typeface="Times New Roman" panose="02020603050405020304" pitchFamily="18" charset="0"/>
                <a:cs typeface="Times New Roman" panose="02020603050405020304" pitchFamily="18" charset="0"/>
              </a:rPr>
              <a:t> Code compliance</a:t>
            </a:r>
          </a:p>
        </p:txBody>
      </p:sp>
      <p:sp>
        <p:nvSpPr>
          <p:cNvPr id="21" name="TextBox 20">
            <a:extLst>
              <a:ext uri="{FF2B5EF4-FFF2-40B4-BE49-F238E27FC236}">
                <a16:creationId xmlns:a16="http://schemas.microsoft.com/office/drawing/2014/main" id="{D675B1CD-916C-DE4F-98B4-FA2B4D2E2B55}"/>
              </a:ext>
            </a:extLst>
          </p:cNvPr>
          <p:cNvSpPr txBox="1"/>
          <p:nvPr/>
        </p:nvSpPr>
        <p:spPr>
          <a:xfrm>
            <a:off x="30023964" y="22317951"/>
            <a:ext cx="7685441" cy="6801862"/>
          </a:xfrm>
          <a:prstGeom prst="rect">
            <a:avLst/>
          </a:prstGeom>
          <a:noFill/>
        </p:spPr>
        <p:txBody>
          <a:bodyPr wrap="square" rtlCol="0">
            <a:spAutoFit/>
          </a:bodyPr>
          <a:lstStyle/>
          <a:p>
            <a:r>
              <a:rPr lang="en-US" sz="2800" u="sng">
                <a:latin typeface="Times New Roman" panose="02020603050405020304" pitchFamily="18" charset="0"/>
                <a:cs typeface="Times New Roman" panose="02020603050405020304" pitchFamily="18" charset="0"/>
              </a:rPr>
              <a:t>Pile Design:</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12” diameter </a:t>
            </a:r>
            <a:r>
              <a:rPr lang="en-US" sz="2400" err="1">
                <a:latin typeface="Times New Roman" panose="02020603050405020304" pitchFamily="18" charset="0"/>
                <a:cs typeface="Times New Roman" panose="02020603050405020304" pitchFamily="18" charset="0"/>
              </a:rPr>
              <a:t>Micropile</a:t>
            </a:r>
            <a:r>
              <a:rPr lang="en-US" sz="2400">
                <a:latin typeface="Times New Roman" panose="02020603050405020304" pitchFamily="18" charset="0"/>
                <a:cs typeface="Times New Roman" panose="02020603050405020304" pitchFamily="18" charset="0"/>
              </a:rPr>
              <a:t> spaced at 6 ft on center </a:t>
            </a:r>
          </a:p>
          <a:p>
            <a:pPr marL="342900" indent="-342900">
              <a:buFont typeface="Arial" panose="020B0604020202020204" pitchFamily="34" charset="0"/>
              <a:buChar char="•"/>
            </a:pPr>
            <a:r>
              <a:rPr lang="en-US" sz="2400" err="1">
                <a:latin typeface="Times New Roman" panose="02020603050405020304" pitchFamily="18" charset="0"/>
                <a:cs typeface="Times New Roman" panose="02020603050405020304" pitchFamily="18" charset="0"/>
              </a:rPr>
              <a:t>Micropiles</a:t>
            </a:r>
            <a:r>
              <a:rPr lang="en-US" sz="2400">
                <a:latin typeface="Times New Roman" panose="02020603050405020304" pitchFamily="18" charset="0"/>
                <a:cs typeface="Times New Roman" panose="02020603050405020304" pitchFamily="18" charset="0"/>
              </a:rPr>
              <a:t> can be installed near existing structures with a small to medium sized drill rig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The weight of the total system was determined and a factor of safety of 2.0 was applied to fine the amount of capacity needed</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The pile was designed using LRFD axial capacities provided by Weston &amp; Sampson</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Using equations in the Federal Highway Administrations handbook for </a:t>
            </a:r>
            <a:r>
              <a:rPr lang="en-US" sz="2400" err="1">
                <a:latin typeface="Times New Roman" panose="02020603050405020304" pitchFamily="18" charset="0"/>
                <a:cs typeface="Times New Roman" panose="02020603050405020304" pitchFamily="18" charset="0"/>
              </a:rPr>
              <a:t>micropile</a:t>
            </a:r>
            <a:r>
              <a:rPr lang="en-US" sz="2400">
                <a:latin typeface="Times New Roman" panose="02020603050405020304" pitchFamily="18" charset="0"/>
                <a:cs typeface="Times New Roman" panose="02020603050405020304" pitchFamily="18" charset="0"/>
              </a:rPr>
              <a:t> design , the structural capacity was also checked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 pile casing will extend through marine clay. </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Grout will adhere directly to glacial till allowing for 8.8 kips of capacity per bond foot</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Each pile will need 22 ft of bonding </a:t>
            </a:r>
          </a:p>
          <a:p>
            <a:pPr marL="342900" indent="-3429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32354032-ED2B-5046-95FC-17258784AEC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10508" y="22087494"/>
            <a:ext cx="4572000" cy="1876425"/>
          </a:xfrm>
          <a:prstGeom prst="rect">
            <a:avLst/>
          </a:prstGeom>
        </p:spPr>
      </p:pic>
      <p:sp>
        <p:nvSpPr>
          <p:cNvPr id="23" name="TextBox 22">
            <a:extLst>
              <a:ext uri="{FF2B5EF4-FFF2-40B4-BE49-F238E27FC236}">
                <a16:creationId xmlns:a16="http://schemas.microsoft.com/office/drawing/2014/main" id="{73D08227-33D7-4ACB-B9D4-6BD50AC9E7D8}"/>
              </a:ext>
            </a:extLst>
          </p:cNvPr>
          <p:cNvSpPr txBox="1"/>
          <p:nvPr/>
        </p:nvSpPr>
        <p:spPr>
          <a:xfrm>
            <a:off x="1730375" y="16679218"/>
            <a:ext cx="12264811" cy="489364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Design Criteria:</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Due the age and importance of the tunnel system, there were several factors  looked at. Concerns were given about the added dead and live loads of the new plaza plan and their effect on the MBTA Green Line. The final design had to be both economically viable as well as light enough to not cause damage to the existing tunnel structure. The structure had to be entirely below grade. The substructure also had to support the additional loads that the new plaza design would apply. </a:t>
            </a:r>
          </a:p>
          <a:p>
            <a:endParaRPr lang="en-US" sz="2400">
              <a:latin typeface="Times New Roman" panose="02020603050405020304" pitchFamily="18" charset="0"/>
              <a:cs typeface="Times New Roman" panose="02020603050405020304" pitchFamily="18" charset="0"/>
            </a:endParaRPr>
          </a:p>
          <a:p>
            <a:r>
              <a:rPr lang="en-US" sz="2400" b="1" u="sng">
                <a:latin typeface="Times New Roman" panose="02020603050405020304" pitchFamily="18" charset="0"/>
                <a:cs typeface="Times New Roman" panose="02020603050405020304" pitchFamily="18" charset="0"/>
              </a:rPr>
              <a:t>MBTA Specific Concerns:</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The MBTA Green Line transports well over 100,000 people daily. The design had to cause as little impact as possible to the tunnel system during construction. MBTA-specific criteria that were considered were making sure the design was far enough away from the  tunnel to prevent tunnel impact during construction. Another important factor was making sure construction could occur without impacting the subway system. This meant it would be favorable to have a design that could be worked on in the few hours of MBTA tunnel closure each night.</a:t>
            </a:r>
            <a:endParaRPr lang="en-US" sz="2400" u="sng">
              <a:latin typeface="Times New Roman" panose="02020603050405020304" pitchFamily="18" charset="0"/>
              <a:cs typeface="Times New Roman" panose="02020603050405020304" pitchFamily="18" charset="0"/>
            </a:endParaRPr>
          </a:p>
        </p:txBody>
      </p:sp>
      <p:pic>
        <p:nvPicPr>
          <p:cNvPr id="24" name="Picture 23" descr="Diagram&#10;&#10;Description automatically generated">
            <a:extLst>
              <a:ext uri="{FF2B5EF4-FFF2-40B4-BE49-F238E27FC236}">
                <a16:creationId xmlns:a16="http://schemas.microsoft.com/office/drawing/2014/main" id="{C3B3C9B6-987B-C947-A0F3-E0C2C692AD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682055" y="24170826"/>
            <a:ext cx="4572000" cy="3910351"/>
          </a:xfrm>
          <a:prstGeom prst="rect">
            <a:avLst/>
          </a:prstGeom>
        </p:spPr>
      </p:pic>
      <p:pic>
        <p:nvPicPr>
          <p:cNvPr id="49" name="Picture 48" descr="Diagram, engineering drawing&#10;&#10;Description automatically generated">
            <a:extLst>
              <a:ext uri="{FF2B5EF4-FFF2-40B4-BE49-F238E27FC236}">
                <a16:creationId xmlns:a16="http://schemas.microsoft.com/office/drawing/2014/main" id="{4604327A-C325-6C43-A98F-C60A7E612180}"/>
              </a:ext>
            </a:extLst>
          </p:cNvPr>
          <p:cNvPicPr>
            <a:picLocks noChangeAspect="1"/>
          </p:cNvPicPr>
          <p:nvPr/>
        </p:nvPicPr>
        <p:blipFill>
          <a:blip r:embed="rId14">
            <a:extLst>
              <a:ext uri="{FF2B5EF4-FFF2-40B4-BE49-F238E27FC236}">
                <a16:creationId xmlns="" xmlns:lc="http://schemas.openxmlformats.org/drawingml/2006/lockedCanvas" xmlns:arto="http://schemas.microsoft.com/office/word/2006/arto" xmlns:a16="http://schemas.microsoft.com/office/drawing/2014/main" xmlns:a14="http://schemas.microsoft.com/office/drawing/2010/main" xmlns:w="http://schemas.openxmlformats.org/wordprocessingml/2006/main" xmlns:w10="urn:schemas-microsoft-com:office:word" xmlns:v="urn:schemas-microsoft-com:vml" xmlns:oel="http://schemas.microsoft.com/office/2019/extlst"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82982158-18EF-CB4A-85F5-1819253C215A}"/>
              </a:ext>
            </a:extLst>
          </a:blip>
          <a:stretch>
            <a:fillRect/>
          </a:stretch>
        </p:blipFill>
        <p:spPr>
          <a:xfrm>
            <a:off x="22367882" y="21449151"/>
            <a:ext cx="5943600" cy="3387725"/>
          </a:xfrm>
          <a:prstGeom prst="rect">
            <a:avLst/>
          </a:prstGeom>
        </p:spPr>
      </p:pic>
      <p:sp>
        <p:nvSpPr>
          <p:cNvPr id="27" name="TextBox 26">
            <a:extLst>
              <a:ext uri="{FF2B5EF4-FFF2-40B4-BE49-F238E27FC236}">
                <a16:creationId xmlns:a16="http://schemas.microsoft.com/office/drawing/2014/main" id="{C30C2FBC-6888-5C44-BD76-68508182F799}"/>
              </a:ext>
            </a:extLst>
          </p:cNvPr>
          <p:cNvSpPr txBox="1"/>
          <p:nvPr/>
        </p:nvSpPr>
        <p:spPr>
          <a:xfrm>
            <a:off x="14585175" y="30242124"/>
            <a:ext cx="14720849" cy="954107"/>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References:</a:t>
            </a:r>
          </a:p>
          <a:p>
            <a:endParaRPr lang="en-US" sz="28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15933BAC-DB8D-954F-8BD3-3B1DC7FB1131}"/>
              </a:ext>
            </a:extLst>
          </p:cNvPr>
          <p:cNvSpPr txBox="1"/>
          <p:nvPr/>
        </p:nvSpPr>
        <p:spPr>
          <a:xfrm>
            <a:off x="22197016" y="9955369"/>
            <a:ext cx="6285333" cy="2616101"/>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Dead load Calculations </a:t>
            </a:r>
          </a:p>
          <a:p>
            <a:pPr marL="285750" indent="-285750">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The top of the existing tunnel will be 13’ below proposed grade</a:t>
            </a:r>
          </a:p>
          <a:p>
            <a:pPr marL="285750" indent="-285750">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Use of light weight material would allow for a smaller structure, saving material costs</a:t>
            </a:r>
          </a:p>
          <a:p>
            <a:pPr marL="285750" indent="-285750">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Geofoam weights 1.4 </a:t>
            </a:r>
            <a:r>
              <a:rPr lang="en-US" sz="2000" err="1">
                <a:latin typeface="Times New Roman" panose="02020603050405020304" pitchFamily="18" charset="0"/>
                <a:cs typeface="Times New Roman" panose="02020603050405020304" pitchFamily="18" charset="0"/>
              </a:rPr>
              <a:t>lbs</a:t>
            </a:r>
            <a:r>
              <a:rPr lang="en-US" sz="2000">
                <a:latin typeface="Times New Roman" panose="02020603050405020304" pitchFamily="18" charset="0"/>
                <a:cs typeface="Times New Roman" panose="02020603050405020304" pitchFamily="18" charset="0"/>
              </a:rPr>
              <a:t> per cubic foot</a:t>
            </a:r>
          </a:p>
          <a:p>
            <a:pPr marL="285750" indent="-285750">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Foam glass aggregate weights 18 pounds per cubic foot compacted </a:t>
            </a:r>
          </a:p>
        </p:txBody>
      </p:sp>
      <p:pic>
        <p:nvPicPr>
          <p:cNvPr id="19" name="Picture 25" descr="Diagram&#10;&#10;Description automatically generated">
            <a:extLst>
              <a:ext uri="{FF2B5EF4-FFF2-40B4-BE49-F238E27FC236}">
                <a16:creationId xmlns:a16="http://schemas.microsoft.com/office/drawing/2014/main" id="{97189827-3592-74E8-69BB-2A3DBC98B42E}"/>
              </a:ext>
            </a:extLst>
          </p:cNvPr>
          <p:cNvPicPr>
            <a:picLocks noChangeAspect="1"/>
          </p:cNvPicPr>
          <p:nvPr/>
        </p:nvPicPr>
        <p:blipFill>
          <a:blip r:embed="rId15"/>
          <a:stretch>
            <a:fillRect/>
          </a:stretch>
        </p:blipFill>
        <p:spPr>
          <a:xfrm>
            <a:off x="22625996" y="25097869"/>
            <a:ext cx="5641675" cy="3761973"/>
          </a:xfrm>
          <a:prstGeom prst="rect">
            <a:avLst/>
          </a:prstGeom>
        </p:spPr>
      </p:pic>
      <p:sp>
        <p:nvSpPr>
          <p:cNvPr id="51" name="Content Placeholder 2">
            <a:extLst>
              <a:ext uri="{FF2B5EF4-FFF2-40B4-BE49-F238E27FC236}">
                <a16:creationId xmlns:a16="http://schemas.microsoft.com/office/drawing/2014/main" id="{6E1782AB-6244-6AF8-A53E-188FE9D1BC7D}"/>
              </a:ext>
            </a:extLst>
          </p:cNvPr>
          <p:cNvSpPr>
            <a:spLocks noGrp="1"/>
          </p:cNvSpPr>
          <p:nvPr/>
        </p:nvSpPr>
        <p:spPr>
          <a:xfrm>
            <a:off x="15502876" y="25770725"/>
            <a:ext cx="6500003" cy="341071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a:latin typeface="Times New Roman"/>
                <a:cs typeface="Calibri" panose="020F0502020204030204"/>
              </a:rPr>
              <a:t>Design Alternative 4: Knee Wall </a:t>
            </a:r>
          </a:p>
          <a:p>
            <a:r>
              <a:rPr lang="en-US" sz="2400">
                <a:latin typeface="Times New Roman"/>
                <a:cs typeface="Calibri" panose="020F0502020204030204"/>
              </a:rPr>
              <a:t>New 1 ft high knee wall placed continuously on top of existing tunnel columns</a:t>
            </a:r>
          </a:p>
          <a:p>
            <a:r>
              <a:rPr lang="en-US" sz="2400">
                <a:latin typeface="Times New Roman"/>
                <a:cs typeface="Calibri" panose="020F0502020204030204"/>
              </a:rPr>
              <a:t>New Pre-cast deck supported by knee wall</a:t>
            </a:r>
          </a:p>
          <a:p>
            <a:r>
              <a:rPr lang="en-US" sz="2400">
                <a:latin typeface="Times New Roman"/>
                <a:cs typeface="Calibri" panose="020F0502020204030204"/>
              </a:rPr>
              <a:t>Geofoam fill placed above pre-cast deck </a:t>
            </a:r>
          </a:p>
          <a:p>
            <a:r>
              <a:rPr lang="en-US" sz="2400">
                <a:latin typeface="Times New Roman"/>
                <a:cs typeface="Calibri" panose="020F0502020204030204"/>
              </a:rPr>
              <a:t>Lower cost and construction time compared to other designs</a:t>
            </a:r>
          </a:p>
          <a:p>
            <a:r>
              <a:rPr lang="en-US" sz="2400">
                <a:latin typeface="Times New Roman"/>
                <a:cs typeface="Calibri" panose="020F0502020204030204"/>
              </a:rPr>
              <a:t> Loading on existing columns determined to be greater than allowable </a:t>
            </a:r>
          </a:p>
          <a:p>
            <a:endParaRPr lang="en-US" sz="2200">
              <a:cs typeface="Calibri" panose="020F0502020204030204"/>
            </a:endParaRPr>
          </a:p>
          <a:p>
            <a:pPr marL="0" indent="0">
              <a:buNone/>
            </a:pPr>
            <a:endParaRPr lang="en-US" sz="2200">
              <a:cs typeface="Calibri" panose="020F0502020204030204"/>
            </a:endParaRPr>
          </a:p>
        </p:txBody>
      </p:sp>
      <p:graphicFrame>
        <p:nvGraphicFramePr>
          <p:cNvPr id="52" name="Chart 51">
            <a:extLst>
              <a:ext uri="{FF2B5EF4-FFF2-40B4-BE49-F238E27FC236}">
                <a16:creationId xmlns:a16="http://schemas.microsoft.com/office/drawing/2014/main" id="{54704F99-9C9D-41D8-A874-7B1FDA32ADCD}"/>
              </a:ext>
              <a:ext uri="{147F2762-F138-4A5C-976F-8EAC2B608ADB}">
                <a16:predDERef xmlns:a16="http://schemas.microsoft.com/office/drawing/2014/main" pred="{4704DA17-705E-744A-9F96-1727BB59BEA8}"/>
              </a:ext>
            </a:extLst>
          </p:cNvPr>
          <p:cNvGraphicFramePr>
            <a:graphicFrameLocks/>
          </p:cNvGraphicFramePr>
          <p:nvPr>
            <p:extLst>
              <p:ext uri="{D42A27DB-BD31-4B8C-83A1-F6EECF244321}">
                <p14:modId xmlns:p14="http://schemas.microsoft.com/office/powerpoint/2010/main" val="663548659"/>
              </p:ext>
            </p:extLst>
          </p:nvPr>
        </p:nvGraphicFramePr>
        <p:xfrm>
          <a:off x="15509396" y="6865728"/>
          <a:ext cx="5089584" cy="2829464"/>
        </p:xfrm>
        <a:graphic>
          <a:graphicData uri="http://schemas.openxmlformats.org/drawingml/2006/chart">
            <c:chart xmlns:c="http://schemas.openxmlformats.org/drawingml/2006/chart" xmlns:r="http://schemas.openxmlformats.org/officeDocument/2006/relationships" r:id="rId16"/>
          </a:graphicData>
        </a:graphic>
      </p:graphicFrame>
      <p:sp>
        <p:nvSpPr>
          <p:cNvPr id="26" name="TextBox 25">
            <a:extLst>
              <a:ext uri="{FF2B5EF4-FFF2-40B4-BE49-F238E27FC236}">
                <a16:creationId xmlns:a16="http://schemas.microsoft.com/office/drawing/2014/main" id="{C0AFA8CF-C5EA-A2A1-1EFD-B5EBA058878E}"/>
              </a:ext>
            </a:extLst>
          </p:cNvPr>
          <p:cNvSpPr txBox="1"/>
          <p:nvPr/>
        </p:nvSpPr>
        <p:spPr>
          <a:xfrm>
            <a:off x="15432656" y="9950570"/>
            <a:ext cx="6694098"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ea typeface="Calibri"/>
                <a:cs typeface="Calibri"/>
              </a:rPr>
              <a:t>Moment Calculations</a:t>
            </a:r>
          </a:p>
          <a:p>
            <a:pPr marL="285750" indent="-285750">
              <a:buFont typeface="Arial"/>
              <a:buChar char="•"/>
            </a:pPr>
            <a:r>
              <a:rPr lang="en-US" sz="2000">
                <a:latin typeface="Times New Roman"/>
                <a:ea typeface="Calibri"/>
                <a:cs typeface="Calibri"/>
              </a:rPr>
              <a:t>Maximum moment was found at the midspan of the beam</a:t>
            </a:r>
          </a:p>
          <a:p>
            <a:pPr marL="285750" indent="-285750">
              <a:buFont typeface="Arial"/>
              <a:buChar char="•"/>
            </a:pPr>
            <a:r>
              <a:rPr lang="en-US" sz="2000">
                <a:latin typeface="Times New Roman"/>
                <a:ea typeface="Calibri"/>
                <a:cs typeface="Calibri"/>
              </a:rPr>
              <a:t>The value on the moment influence line was multiplied by the load of each axle of the fire truck</a:t>
            </a:r>
          </a:p>
          <a:p>
            <a:pPr marL="285750" indent="-285750">
              <a:buFont typeface="Arial"/>
              <a:buChar char="•"/>
            </a:pPr>
            <a:r>
              <a:rPr lang="en-US" sz="2000">
                <a:latin typeface="Times New Roman"/>
                <a:ea typeface="Calibri"/>
                <a:cs typeface="Calibri"/>
              </a:rPr>
              <a:t>This value was the maximum moment that the beam would encounter</a:t>
            </a:r>
          </a:p>
        </p:txBody>
      </p:sp>
      <p:sp>
        <p:nvSpPr>
          <p:cNvPr id="29" name="TextBox 28">
            <a:extLst>
              <a:ext uri="{FF2B5EF4-FFF2-40B4-BE49-F238E27FC236}">
                <a16:creationId xmlns:a16="http://schemas.microsoft.com/office/drawing/2014/main" id="{B5276FE4-4437-9EF4-DD65-DD16CBC8ADC3}"/>
              </a:ext>
            </a:extLst>
          </p:cNvPr>
          <p:cNvSpPr txBox="1"/>
          <p:nvPr/>
        </p:nvSpPr>
        <p:spPr>
          <a:xfrm>
            <a:off x="1759944" y="12623943"/>
            <a:ext cx="1212873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cs typeface="Times New Roman"/>
              </a:rPr>
              <a:t>The Boston City Hall Plaza is currently under construction to improve the quality and accessibility of the space. This renovation will result in greater loading on the MBTA subway tunnels that run under the plaza. Sponsored by Weston and Sampson, the goal of this project was to design a structure or system to lower the new loads imposed on the existing roof beams and columns of the MBTA Green Line Hanover Tunnel that runs below the Boston City Hall Plaza. </a:t>
            </a:r>
          </a:p>
        </p:txBody>
      </p:sp>
      <p:sp>
        <p:nvSpPr>
          <p:cNvPr id="22" name="TextBox 21">
            <a:extLst>
              <a:ext uri="{FF2B5EF4-FFF2-40B4-BE49-F238E27FC236}">
                <a16:creationId xmlns:a16="http://schemas.microsoft.com/office/drawing/2014/main" id="{C5E593D3-5C79-7943-B1B4-D681F8CEE487}"/>
              </a:ext>
            </a:extLst>
          </p:cNvPr>
          <p:cNvSpPr txBox="1"/>
          <p:nvPr/>
        </p:nvSpPr>
        <p:spPr>
          <a:xfrm>
            <a:off x="30446133" y="11040533"/>
            <a:ext cx="4013200"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Design Recommendation Revit Model</a:t>
            </a:r>
          </a:p>
        </p:txBody>
      </p:sp>
      <p:sp>
        <p:nvSpPr>
          <p:cNvPr id="30" name="TextBox 29">
            <a:extLst>
              <a:ext uri="{FF2B5EF4-FFF2-40B4-BE49-F238E27FC236}">
                <a16:creationId xmlns:a16="http://schemas.microsoft.com/office/drawing/2014/main" id="{3396CBDC-76A0-1048-86E8-D7978AE2C96A}"/>
              </a:ext>
            </a:extLst>
          </p:cNvPr>
          <p:cNvSpPr txBox="1"/>
          <p:nvPr/>
        </p:nvSpPr>
        <p:spPr>
          <a:xfrm>
            <a:off x="37425360" y="10911631"/>
            <a:ext cx="2709334" cy="646331"/>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Design Recommendation</a:t>
            </a:r>
          </a:p>
          <a:p>
            <a:pPr algn="ctr"/>
            <a:r>
              <a:rPr lang="en-US">
                <a:latin typeface="Times New Roman" panose="02020603050405020304" pitchFamily="18" charset="0"/>
                <a:cs typeface="Times New Roman" panose="02020603050405020304" pitchFamily="18" charset="0"/>
              </a:rPr>
              <a:t>Cross section</a:t>
            </a:r>
          </a:p>
        </p:txBody>
      </p:sp>
      <p:sp>
        <p:nvSpPr>
          <p:cNvPr id="32" name="TextBox 31">
            <a:extLst>
              <a:ext uri="{FF2B5EF4-FFF2-40B4-BE49-F238E27FC236}">
                <a16:creationId xmlns:a16="http://schemas.microsoft.com/office/drawing/2014/main" id="{E37B8171-C782-8B4F-84D1-3A67BA301229}"/>
              </a:ext>
            </a:extLst>
          </p:cNvPr>
          <p:cNvSpPr txBox="1"/>
          <p:nvPr/>
        </p:nvSpPr>
        <p:spPr>
          <a:xfrm>
            <a:off x="23274871" y="24759205"/>
            <a:ext cx="4343923"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Deep Foundation Design Alternative </a:t>
            </a:r>
          </a:p>
        </p:txBody>
      </p:sp>
      <p:sp>
        <p:nvSpPr>
          <p:cNvPr id="33" name="TextBox 32">
            <a:extLst>
              <a:ext uri="{FF2B5EF4-FFF2-40B4-BE49-F238E27FC236}">
                <a16:creationId xmlns:a16="http://schemas.microsoft.com/office/drawing/2014/main" id="{EA998CBF-080B-4A4C-9935-094DA35DE607}"/>
              </a:ext>
            </a:extLst>
          </p:cNvPr>
          <p:cNvSpPr txBox="1"/>
          <p:nvPr/>
        </p:nvSpPr>
        <p:spPr>
          <a:xfrm>
            <a:off x="23168686" y="28490511"/>
            <a:ext cx="4559433"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Knee Wall Design Alternative </a:t>
            </a:r>
          </a:p>
        </p:txBody>
      </p:sp>
      <p:sp>
        <p:nvSpPr>
          <p:cNvPr id="34" name="TextBox 33">
            <a:extLst>
              <a:ext uri="{FF2B5EF4-FFF2-40B4-BE49-F238E27FC236}">
                <a16:creationId xmlns:a16="http://schemas.microsoft.com/office/drawing/2014/main" id="{28012EE8-D217-B248-AAF0-2FFCCE837A1D}"/>
              </a:ext>
            </a:extLst>
          </p:cNvPr>
          <p:cNvSpPr txBox="1"/>
          <p:nvPr/>
        </p:nvSpPr>
        <p:spPr>
          <a:xfrm>
            <a:off x="38007943" y="28082846"/>
            <a:ext cx="3977131"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Typical pile cross section</a:t>
            </a:r>
          </a:p>
        </p:txBody>
      </p:sp>
      <p:sp>
        <p:nvSpPr>
          <p:cNvPr id="36" name="TextBox 35">
            <a:extLst>
              <a:ext uri="{FF2B5EF4-FFF2-40B4-BE49-F238E27FC236}">
                <a16:creationId xmlns:a16="http://schemas.microsoft.com/office/drawing/2014/main" id="{738AA56F-6ED2-7A40-A0F4-FBAA49D259D7}"/>
              </a:ext>
            </a:extLst>
          </p:cNvPr>
          <p:cNvSpPr txBox="1"/>
          <p:nvPr/>
        </p:nvSpPr>
        <p:spPr>
          <a:xfrm>
            <a:off x="38056405" y="24200486"/>
            <a:ext cx="3962352"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LRFD Axial Capacity </a:t>
            </a:r>
          </a:p>
        </p:txBody>
      </p:sp>
      <p:sp>
        <p:nvSpPr>
          <p:cNvPr id="38" name="TextBox 37">
            <a:extLst>
              <a:ext uri="{FF2B5EF4-FFF2-40B4-BE49-F238E27FC236}">
                <a16:creationId xmlns:a16="http://schemas.microsoft.com/office/drawing/2014/main" id="{4D5749D9-A84E-A841-9FF2-F1B3C50E47D4}"/>
              </a:ext>
            </a:extLst>
          </p:cNvPr>
          <p:cNvSpPr txBox="1"/>
          <p:nvPr/>
        </p:nvSpPr>
        <p:spPr>
          <a:xfrm>
            <a:off x="38015333" y="20306407"/>
            <a:ext cx="4238722" cy="37115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Typical Abutment Cross-Section</a:t>
            </a:r>
          </a:p>
        </p:txBody>
      </p:sp>
      <p:sp>
        <p:nvSpPr>
          <p:cNvPr id="39" name="TextBox 38">
            <a:extLst>
              <a:ext uri="{FF2B5EF4-FFF2-40B4-BE49-F238E27FC236}">
                <a16:creationId xmlns:a16="http://schemas.microsoft.com/office/drawing/2014/main" id="{C6DEAB4A-F7B5-A948-9C95-A96DA8363D25}"/>
              </a:ext>
            </a:extLst>
          </p:cNvPr>
          <p:cNvSpPr txBox="1"/>
          <p:nvPr/>
        </p:nvSpPr>
        <p:spPr>
          <a:xfrm>
            <a:off x="38354000" y="15797463"/>
            <a:ext cx="3479040"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Typical Beam Cross-Section</a:t>
            </a:r>
          </a:p>
        </p:txBody>
      </p:sp>
      <p:sp>
        <p:nvSpPr>
          <p:cNvPr id="40" name="TextBox 39">
            <a:extLst>
              <a:ext uri="{FF2B5EF4-FFF2-40B4-BE49-F238E27FC236}">
                <a16:creationId xmlns:a16="http://schemas.microsoft.com/office/drawing/2014/main" id="{37F0DF3E-00FC-4C4C-98D5-858DA5DFE104}"/>
              </a:ext>
            </a:extLst>
          </p:cNvPr>
          <p:cNvSpPr txBox="1"/>
          <p:nvPr/>
        </p:nvSpPr>
        <p:spPr>
          <a:xfrm>
            <a:off x="1730375" y="11709778"/>
            <a:ext cx="12144717"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Boston City Hall Plaza Render provided by Sasaki</a:t>
            </a:r>
          </a:p>
        </p:txBody>
      </p:sp>
      <p:sp>
        <p:nvSpPr>
          <p:cNvPr id="45" name="TextBox 44">
            <a:extLst>
              <a:ext uri="{FF2B5EF4-FFF2-40B4-BE49-F238E27FC236}">
                <a16:creationId xmlns:a16="http://schemas.microsoft.com/office/drawing/2014/main" id="{8E2F42F5-2B32-22B0-78BA-357160BB0848}"/>
              </a:ext>
            </a:extLst>
          </p:cNvPr>
          <p:cNvSpPr txBox="1"/>
          <p:nvPr/>
        </p:nvSpPr>
        <p:spPr>
          <a:xfrm>
            <a:off x="14632834" y="30845760"/>
            <a:ext cx="27841542" cy="2585323"/>
          </a:xfrm>
          <a:prstGeom prst="rect">
            <a:avLst/>
          </a:prstGeom>
          <a:noFill/>
        </p:spPr>
        <p:txBody>
          <a:bodyPr wrap="square" rtlCol="0">
            <a:spAutoFit/>
          </a:bodyPr>
          <a:lstStyle/>
          <a:p>
            <a:r>
              <a:rPr lang="en-US"/>
              <a:t>EPS Geofoam. (n.d.). </a:t>
            </a:r>
            <a:r>
              <a:rPr lang="en-US" i="1"/>
              <a:t>EPS Geofoam Data Sheet - northwest foam</a:t>
            </a:r>
            <a:r>
              <a:rPr lang="en-US"/>
              <a:t>. EPS Geofoam. Retrieved December 1, 2021, from </a:t>
            </a:r>
            <a:r>
              <a:rPr lang="en-US">
                <a:hlinkClick r:id="rId17">
                  <a:extLst>
                    <a:ext uri="{A12FA001-AC4F-418D-AE19-62706E023703}">
                      <ahyp:hlinkClr xmlns:ahyp="http://schemas.microsoft.com/office/drawing/2018/hyperlinkcolor" val="tx"/>
                    </a:ext>
                  </a:extLst>
                </a:hlinkClick>
              </a:rPr>
              <a:t>https://www.northwestfoam.com/pdf/geofoam-eps-data-sheet.pdf</a:t>
            </a:r>
            <a:r>
              <a:rPr lang="en-US"/>
              <a:t> </a:t>
            </a:r>
          </a:p>
          <a:p>
            <a:r>
              <a:rPr lang="en-US"/>
              <a:t>Grainger. (n.d.). </a:t>
            </a:r>
            <a:r>
              <a:rPr lang="en-US" i="1"/>
              <a:t>Water-resistant closed cell, foam roll, Eva, 1 in, 36 in, 108 in, black</a:t>
            </a:r>
            <a:r>
              <a:rPr lang="en-US"/>
              <a:t>. Grainger. Retrieved December 1, 2021, from </a:t>
            </a:r>
            <a:r>
              <a:rPr lang="en-US">
                <a:hlinkClick r:id="rId18">
                  <a:extLst>
                    <a:ext uri="{A12FA001-AC4F-418D-AE19-62706E023703}">
                      <ahyp:hlinkClr xmlns:ahyp="http://schemas.microsoft.com/office/drawing/2018/hyperlinkcolor" val="tx"/>
                    </a:ext>
                  </a:extLst>
                </a:hlinkClick>
              </a:rPr>
              <a:t>https://www.grainger.com/product/497K43?ef_id=Cj0KCQiAkZKNBhDiARIsAPsk0WgLU-lxADklGMGqfInO-Cu_yi3ZFljLfJnE-IG30abK1cNNeXHrjc4aAqffEALw_wcB%3AG%3As&amp;s_kwcid=AL%212966%213%21281698275984%21%21%21g%21471318999483%21&amp;gucid=N%3AN%3APS%3APaid%3AGGL%3ACSM-2295%3A4P7A1P%3A20501231&amp;gclid=Cj0KCQiAkZKNBhDiARIsAPsk0WgLU-lxADklGMGqfInO-Cu_yi3ZFljLfJnE-IG30abK1cNNeXHrjc4aAqffEALw_wcB&amp;gclsrc=aw.ds</a:t>
            </a:r>
            <a:r>
              <a:rPr lang="en-US"/>
              <a:t> </a:t>
            </a:r>
          </a:p>
          <a:p>
            <a:r>
              <a:rPr lang="en-US" err="1"/>
              <a:t>Mass.gov</a:t>
            </a:r>
            <a:r>
              <a:rPr lang="en-US"/>
              <a:t>. (n.d.). </a:t>
            </a:r>
            <a:r>
              <a:rPr lang="en-US" i="1"/>
              <a:t>Framing Plan- Precast Concrete Deck Beams</a:t>
            </a:r>
            <a:r>
              <a:rPr lang="en-US"/>
              <a:t>. </a:t>
            </a:r>
            <a:r>
              <a:rPr lang="en-US" err="1"/>
              <a:t>Mass.gov</a:t>
            </a:r>
            <a:r>
              <a:rPr lang="en-US"/>
              <a:t>- Official Website of the Commonwealth of Massachusetts. Retrieved December 1, 2021, from </a:t>
            </a:r>
            <a:r>
              <a:rPr lang="en-US">
                <a:hlinkClick r:id="rId19">
                  <a:extLst>
                    <a:ext uri="{A12FA001-AC4F-418D-AE19-62706E023703}">
                      <ahyp:hlinkClr xmlns:ahyp="http://schemas.microsoft.com/office/drawing/2018/hyperlinkcolor" val="tx"/>
                    </a:ext>
                  </a:extLst>
                </a:hlinkClick>
              </a:rPr>
              <a:t>https://www.mass.gov/files/documents/2013/06/bfv/4_1_1.pdf</a:t>
            </a:r>
            <a:r>
              <a:rPr lang="en-US"/>
              <a:t> </a:t>
            </a:r>
          </a:p>
          <a:p>
            <a:r>
              <a:rPr lang="en-US"/>
              <a:t>Sabatini, Paul, et al. “</a:t>
            </a:r>
            <a:r>
              <a:rPr lang="en-US" err="1"/>
              <a:t>Micropile</a:t>
            </a:r>
            <a:r>
              <a:rPr lang="en-US"/>
              <a:t> Design and Construction.” </a:t>
            </a:r>
            <a:r>
              <a:rPr lang="en-US" i="1"/>
              <a:t>U.S Department of Transportation Federal Highway Administration </a:t>
            </a:r>
            <a:r>
              <a:rPr lang="en-US"/>
              <a:t>, Dec. 2005, https://</a:t>
            </a:r>
            <a:r>
              <a:rPr lang="en-US" err="1"/>
              <a:t>www.earth-engineers.com</a:t>
            </a:r>
            <a:r>
              <a:rPr lang="en-US"/>
              <a:t>/</a:t>
            </a:r>
            <a:r>
              <a:rPr lang="en-US" err="1"/>
              <a:t>earthengineers</a:t>
            </a:r>
            <a:r>
              <a:rPr lang="en-US"/>
              <a:t>/pdfs/FHWA%20Micropile%20Design%20and%20Construction%20%282005%20version%29.pdf. </a:t>
            </a:r>
          </a:p>
          <a:p>
            <a:r>
              <a:rPr lang="en-US">
                <a:latin typeface="Times New Roman" panose="02020603050405020304" pitchFamily="18" charset="0"/>
                <a:cs typeface="Times New Roman" panose="02020603050405020304" pitchFamily="18" charset="0"/>
              </a:rPr>
              <a:t>. </a:t>
            </a:r>
          </a:p>
          <a:p>
            <a:endParaRPr lang="en-US"/>
          </a:p>
          <a:p>
            <a:endParaRPr lang="en-US"/>
          </a:p>
        </p:txBody>
      </p:sp>
      <p:pic>
        <p:nvPicPr>
          <p:cNvPr id="224" name="Picture 223">
            <a:extLst>
              <a:ext uri="{FF2B5EF4-FFF2-40B4-BE49-F238E27FC236}">
                <a16:creationId xmlns:a16="http://schemas.microsoft.com/office/drawing/2014/main" id="{A9D31EF1-CFB1-4BC6-A86A-EBD99915F1F4}"/>
              </a:ext>
            </a:extLst>
          </p:cNvPr>
          <p:cNvPicPr>
            <a:picLocks noChangeAspect="1"/>
          </p:cNvPicPr>
          <p:nvPr/>
        </p:nvPicPr>
        <p:blipFill>
          <a:blip r:embed="rId20"/>
          <a:stretch>
            <a:fillRect/>
          </a:stretch>
        </p:blipFill>
        <p:spPr>
          <a:xfrm>
            <a:off x="37793489" y="16584326"/>
            <a:ext cx="4191585" cy="3658111"/>
          </a:xfrm>
          <a:prstGeom prst="rect">
            <a:avLst/>
          </a:prstGeom>
        </p:spPr>
      </p:pic>
    </p:spTree>
    <p:extLst>
      <p:ext uri="{BB962C8B-B14F-4D97-AF65-F5344CB8AC3E}">
        <p14:creationId xmlns:p14="http://schemas.microsoft.com/office/powerpoint/2010/main" val="26555966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Caruccio</dc:creator>
  <cp:revision>2</cp:revision>
  <dcterms:created xsi:type="dcterms:W3CDTF">2020-04-14T17:32:48Z</dcterms:created>
  <dcterms:modified xsi:type="dcterms:W3CDTF">2022-04-18T22:54:49Z</dcterms:modified>
</cp:coreProperties>
</file>