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
  </p:notesMasterIdLst>
  <p:sldIdLst>
    <p:sldId id="257" r:id="rId2"/>
  </p:sldIdLst>
  <p:sldSz cx="40233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267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C1BB26-3D34-0CE6-FB3E-1CEF9A81BBE9}" name="Natalie White" initials="NW" userId="S::naw1014@wildcats.unh.edu::b6989aaf-97f7-4298-af77-0533239fbd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0FA"/>
    <a:srgbClr val="F3DBFF"/>
    <a:srgbClr val="EBD9F4"/>
    <a:srgbClr val="F8D5FF"/>
    <a:srgbClr val="F6BDFF"/>
    <a:srgbClr val="D9BDFF"/>
    <a:srgbClr val="CD9DFF"/>
    <a:srgbClr val="B388FF"/>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969"/>
    <p:restoredTop sz="96296"/>
  </p:normalViewPr>
  <p:slideViewPr>
    <p:cSldViewPr snapToGrid="0" snapToObjects="1" showGuides="1">
      <p:cViewPr>
        <p:scale>
          <a:sx n="28" d="100"/>
          <a:sy n="28" d="100"/>
        </p:scale>
        <p:origin x="2120" y="-80"/>
      </p:cViewPr>
      <p:guideLst>
        <p:guide orient="horz" pos="10368"/>
        <p:guide pos="12672"/>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snapToObjects="1" showGuides="1">
      <p:cViewPr varScale="1">
        <p:scale>
          <a:sx n="85" d="100"/>
          <a:sy n="85" d="100"/>
        </p:scale>
        <p:origin x="2496"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FF971-ED2B-FD40-B172-35CE1F8841BB}" type="datetimeFigureOut">
              <a:rPr lang="en-US" smtClean="0"/>
              <a:t>4/11/22</a:t>
            </a:fld>
            <a:endParaRPr lang="en-US"/>
          </a:p>
        </p:txBody>
      </p:sp>
      <p:sp>
        <p:nvSpPr>
          <p:cNvPr id="4" name="Slide Image Placeholder 3"/>
          <p:cNvSpPr>
            <a:spLocks noGrp="1" noRot="1" noChangeAspect="1"/>
          </p:cNvSpPr>
          <p:nvPr>
            <p:ph type="sldImg" idx="2"/>
          </p:nvPr>
        </p:nvSpPr>
        <p:spPr>
          <a:xfrm>
            <a:off x="1543050" y="1143000"/>
            <a:ext cx="37719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974D5-732C-334E-960F-068E3EC15CEB}" type="slidenum">
              <a:rPr lang="en-US" smtClean="0"/>
              <a:t>‹#›</a:t>
            </a:fld>
            <a:endParaRPr lang="en-US"/>
          </a:p>
        </p:txBody>
      </p:sp>
    </p:spTree>
    <p:extLst>
      <p:ext uri="{BB962C8B-B14F-4D97-AF65-F5344CB8AC3E}">
        <p14:creationId xmlns:p14="http://schemas.microsoft.com/office/powerpoint/2010/main" val="151349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37719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974D5-732C-334E-960F-068E3EC15CEB}" type="slidenum">
              <a:rPr lang="en-US" smtClean="0"/>
              <a:t>1</a:t>
            </a:fld>
            <a:endParaRPr lang="en-US"/>
          </a:p>
        </p:txBody>
      </p:sp>
    </p:spTree>
    <p:extLst>
      <p:ext uri="{BB962C8B-B14F-4D97-AF65-F5344CB8AC3E}">
        <p14:creationId xmlns:p14="http://schemas.microsoft.com/office/powerpoint/2010/main" val="209035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EEF93C-6D7C-BB4D-BA43-4CA5D0E1DB7B}" type="datetimeFigureOut">
              <a:rPr lang="en-US" smtClean="0"/>
              <a:t>4/11/22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70840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EEF93C-6D7C-BB4D-BA43-4CA5D0E1DB7B}" type="datetimeFigureOut">
              <a:rPr lang="en-US" smtClean="0"/>
              <a:t>4/11/22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225551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EEF93C-6D7C-BB4D-BA43-4CA5D0E1DB7B}" type="datetimeFigureOut">
              <a:rPr lang="en-US" smtClean="0"/>
              <a:t>4/11/22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99768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EEF93C-6D7C-BB4D-BA43-4CA5D0E1DB7B}" type="datetimeFigureOut">
              <a:rPr lang="en-US" smtClean="0"/>
              <a:t>4/11/22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340555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EEF93C-6D7C-BB4D-BA43-4CA5D0E1DB7B}" type="datetimeFigureOut">
              <a:rPr lang="en-US" smtClean="0"/>
              <a:t>4/11/22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21861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EEF93C-6D7C-BB4D-BA43-4CA5D0E1DB7B}" type="datetimeFigureOut">
              <a:rPr lang="en-US" smtClean="0"/>
              <a:t>4/11/22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120994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EEF93C-6D7C-BB4D-BA43-4CA5D0E1DB7B}" type="datetimeFigureOut">
              <a:rPr lang="en-US" smtClean="0"/>
              <a:t>4/11/22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302755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EEF93C-6D7C-BB4D-BA43-4CA5D0E1DB7B}" type="datetimeFigureOut">
              <a:rPr lang="en-US" smtClean="0"/>
              <a:t>4/11/22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389512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EF93C-6D7C-BB4D-BA43-4CA5D0E1DB7B}" type="datetimeFigureOut">
              <a:rPr lang="en-US" smtClean="0"/>
              <a:t>4/11/22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139774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BBEEF93C-6D7C-BB4D-BA43-4CA5D0E1DB7B}" type="datetimeFigureOut">
              <a:rPr lang="en-US" smtClean="0"/>
              <a:t>4/11/22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55529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BBEEF93C-6D7C-BB4D-BA43-4CA5D0E1DB7B}" type="datetimeFigureOut">
              <a:rPr lang="en-US" smtClean="0"/>
              <a:t>4/11/22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20876-BF64-3344-AC47-CACB08C5650B}" type="slidenum">
              <a:rPr lang="en-US" smtClean="0"/>
              <a:t>‹#›</a:t>
            </a:fld>
            <a:endParaRPr lang="en-US"/>
          </a:p>
        </p:txBody>
      </p:sp>
    </p:spTree>
    <p:extLst>
      <p:ext uri="{BB962C8B-B14F-4D97-AF65-F5344CB8AC3E}">
        <p14:creationId xmlns:p14="http://schemas.microsoft.com/office/powerpoint/2010/main" val="48665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BBEEF93C-6D7C-BB4D-BA43-4CA5D0E1DB7B}" type="datetimeFigureOut">
              <a:rPr lang="en-US" smtClean="0"/>
              <a:t>4/11/22</a:t>
            </a:fld>
            <a:endParaRPr lang="en-US"/>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D5720876-BF64-3344-AC47-CACB08C5650B}" type="slidenum">
              <a:rPr lang="en-US" smtClean="0"/>
              <a:t>‹#›</a:t>
            </a:fld>
            <a:endParaRPr lang="en-US"/>
          </a:p>
        </p:txBody>
      </p:sp>
    </p:spTree>
    <p:extLst>
      <p:ext uri="{BB962C8B-B14F-4D97-AF65-F5344CB8AC3E}">
        <p14:creationId xmlns:p14="http://schemas.microsoft.com/office/powerpoint/2010/main" val="934154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tif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emf"/><Relationship Id="rId5" Type="http://schemas.openxmlformats.org/officeDocument/2006/relationships/image" Target="../media/image3.tiff"/><Relationship Id="rId15" Type="http://schemas.openxmlformats.org/officeDocument/2006/relationships/image" Target="../media/image13.jp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0"/>
                <a:lumOff val="100000"/>
              </a:schemeClr>
            </a:gs>
            <a:gs pos="0">
              <a:schemeClr val="accent6">
                <a:lumMod val="0"/>
                <a:lumOff val="100000"/>
              </a:schemeClr>
            </a:gs>
            <a:gs pos="67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BB513F74-FE79-3841-A7F1-D101F967B4A1}"/>
              </a:ext>
            </a:extLst>
          </p:cNvPr>
          <p:cNvGrpSpPr/>
          <p:nvPr/>
        </p:nvGrpSpPr>
        <p:grpSpPr>
          <a:xfrm>
            <a:off x="474364" y="3145103"/>
            <a:ext cx="39256852" cy="29224657"/>
            <a:chOff x="474364" y="3145103"/>
            <a:chExt cx="39256852" cy="29224657"/>
          </a:xfrm>
        </p:grpSpPr>
        <p:sp>
          <p:nvSpPr>
            <p:cNvPr id="50" name="Rectangle 49">
              <a:extLst>
                <a:ext uri="{FF2B5EF4-FFF2-40B4-BE49-F238E27FC236}">
                  <a16:creationId xmlns:a16="http://schemas.microsoft.com/office/drawing/2014/main" id="{866CCF43-7A5C-6346-861A-5822A8E3C7CB}"/>
                </a:ext>
              </a:extLst>
            </p:cNvPr>
            <p:cNvSpPr/>
            <p:nvPr/>
          </p:nvSpPr>
          <p:spPr>
            <a:xfrm>
              <a:off x="12024350" y="23509940"/>
              <a:ext cx="27676933" cy="8803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Arial Nova" panose="020F050202020403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3A04F2B0-E620-F248-839E-8C2A7CB250D6}"/>
                </a:ext>
              </a:extLst>
            </p:cNvPr>
            <p:cNvSpPr/>
            <p:nvPr/>
          </p:nvSpPr>
          <p:spPr>
            <a:xfrm>
              <a:off x="12054283" y="3145103"/>
              <a:ext cx="27676933" cy="200335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Arial Nova" panose="020F0502020204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2345156-9942-2E4E-BCEF-DBE398FA5AC8}"/>
                </a:ext>
              </a:extLst>
            </p:cNvPr>
            <p:cNvSpPr/>
            <p:nvPr/>
          </p:nvSpPr>
          <p:spPr>
            <a:xfrm>
              <a:off x="474364" y="3145103"/>
              <a:ext cx="11146903" cy="292246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Arial Nova" panose="020F050202020403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31F7A377-670A-AD49-BD64-B353096602D0}"/>
              </a:ext>
            </a:extLst>
          </p:cNvPr>
          <p:cNvSpPr txBox="1"/>
          <p:nvPr/>
        </p:nvSpPr>
        <p:spPr>
          <a:xfrm>
            <a:off x="9636568" y="438080"/>
            <a:ext cx="21197755" cy="1107996"/>
          </a:xfrm>
          <a:prstGeom prst="rect">
            <a:avLst/>
          </a:prstGeom>
          <a:noFill/>
        </p:spPr>
        <p:txBody>
          <a:bodyPr wrap="square" rtlCol="0">
            <a:spAutoFit/>
          </a:bodyPr>
          <a:lstStyle/>
          <a:p>
            <a:r>
              <a:rPr lang="en-US" sz="6600" b="1" dirty="0"/>
              <a:t>Controls on Carbon Gas Fluxes From a Temperate Forest Soil</a:t>
            </a:r>
            <a:r>
              <a:rPr lang="en-US" sz="6600" dirty="0"/>
              <a:t> </a:t>
            </a:r>
            <a:endParaRPr lang="en-US" sz="6600" b="1" dirty="0">
              <a:latin typeface="Arial Nova"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01BE29E-CCD3-EB48-8122-E0F7E7261B08}"/>
              </a:ext>
            </a:extLst>
          </p:cNvPr>
          <p:cNvSpPr txBox="1"/>
          <p:nvPr/>
        </p:nvSpPr>
        <p:spPr>
          <a:xfrm>
            <a:off x="10226657" y="1558431"/>
            <a:ext cx="19780286" cy="701731"/>
          </a:xfrm>
          <a:prstGeom prst="rect">
            <a:avLst/>
          </a:prstGeom>
          <a:noFill/>
        </p:spPr>
        <p:txBody>
          <a:bodyPr wrap="square" rtlCol="0">
            <a:spAutoFit/>
          </a:bodyPr>
          <a:lstStyle/>
          <a:p>
            <a:r>
              <a:rPr lang="en-US" sz="4000" dirty="0">
                <a:latin typeface="Arial Nova" panose="020B0504020202020204" pitchFamily="34" charset="0"/>
                <a:cs typeface="Arial" panose="020B0604020202020204" pitchFamily="34" charset="0"/>
              </a:rPr>
              <a:t>Natalie White¹, Clarice Perryman²</a:t>
            </a:r>
            <a:r>
              <a:rPr lang="en-US" sz="4000" baseline="30000" dirty="0">
                <a:latin typeface="Arial Nova" panose="020B0504020202020204" pitchFamily="34" charset="0"/>
                <a:cs typeface="Arial" panose="020B0604020202020204" pitchFamily="34" charset="0"/>
              </a:rPr>
              <a:t>,</a:t>
            </a:r>
            <a:r>
              <a:rPr lang="en-US" sz="4000" dirty="0">
                <a:latin typeface="Arial Nova" panose="020B0504020202020204" pitchFamily="34" charset="0"/>
                <a:cs typeface="Arial" panose="020B0604020202020204" pitchFamily="34" charset="0"/>
              </a:rPr>
              <a:t>³, Angelica Dziurzynski²</a:t>
            </a:r>
            <a:r>
              <a:rPr lang="en-US" sz="4000" baseline="30000" dirty="0">
                <a:latin typeface="Arial Nova" panose="020B0504020202020204" pitchFamily="34" charset="0"/>
                <a:cs typeface="Arial" panose="020B0604020202020204" pitchFamily="34" charset="0"/>
              </a:rPr>
              <a:t>,</a:t>
            </a:r>
            <a:r>
              <a:rPr lang="en-US" sz="4000" dirty="0">
                <a:latin typeface="Arial Nova" panose="020B0504020202020204" pitchFamily="34" charset="0"/>
                <a:cs typeface="Arial" panose="020B0604020202020204" pitchFamily="34" charset="0"/>
              </a:rPr>
              <a:t>⁴, Patrick Crill</a:t>
            </a:r>
            <a:r>
              <a:rPr lang="en-US" sz="4000" baseline="30000" dirty="0">
                <a:latin typeface="Arial Nova" panose="020B0504020202020204" pitchFamily="34" charset="0"/>
                <a:cs typeface="Arial" panose="020B0604020202020204" pitchFamily="34" charset="0"/>
              </a:rPr>
              <a:t>5</a:t>
            </a:r>
            <a:r>
              <a:rPr lang="en-US" sz="4000" dirty="0">
                <a:latin typeface="Arial Nova" panose="020B0504020202020204" pitchFamily="34" charset="0"/>
                <a:cs typeface="Arial" panose="020B0604020202020204" pitchFamily="34" charset="0"/>
              </a:rPr>
              <a:t>, Ruth Varner²</a:t>
            </a:r>
            <a:r>
              <a:rPr lang="en-US" sz="4000" baseline="30000" dirty="0">
                <a:latin typeface="Arial Nova" panose="020B0504020202020204" pitchFamily="34" charset="0"/>
                <a:cs typeface="Arial" panose="020B0604020202020204" pitchFamily="34" charset="0"/>
              </a:rPr>
              <a:t>,</a:t>
            </a:r>
            <a:r>
              <a:rPr lang="en-US" sz="4000" dirty="0">
                <a:latin typeface="Arial Nova" panose="020B0504020202020204" pitchFamily="34" charset="0"/>
                <a:cs typeface="Arial" panose="020B0604020202020204" pitchFamily="34" charset="0"/>
              </a:rPr>
              <a:t>³ </a:t>
            </a:r>
          </a:p>
        </p:txBody>
      </p:sp>
      <p:sp>
        <p:nvSpPr>
          <p:cNvPr id="6" name="TextBox 5">
            <a:extLst>
              <a:ext uri="{FF2B5EF4-FFF2-40B4-BE49-F238E27FC236}">
                <a16:creationId xmlns:a16="http://schemas.microsoft.com/office/drawing/2014/main" id="{6D846097-6E2D-B849-B96A-1A170A0668FE}"/>
              </a:ext>
            </a:extLst>
          </p:cNvPr>
          <p:cNvSpPr txBox="1"/>
          <p:nvPr/>
        </p:nvSpPr>
        <p:spPr>
          <a:xfrm>
            <a:off x="864634" y="4228778"/>
            <a:ext cx="10388038" cy="1569660"/>
          </a:xfrm>
          <a:prstGeom prst="rect">
            <a:avLst/>
          </a:prstGeom>
          <a:noFill/>
        </p:spPr>
        <p:txBody>
          <a:bodyPr wrap="square" rtlCol="0">
            <a:spAutoFit/>
          </a:bodyPr>
          <a:lstStyle/>
          <a:p>
            <a:pPr marL="235752"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Methane (CH</a:t>
            </a:r>
            <a:r>
              <a:rPr lang="en-US" sz="2400" baseline="-25000" dirty="0">
                <a:latin typeface="Arial Nova" panose="020F0502020204030204" pitchFamily="34" charset="0"/>
                <a:cs typeface="Arial" panose="020B0604020202020204" pitchFamily="34" charset="0"/>
              </a:rPr>
              <a:t>4</a:t>
            </a:r>
            <a:r>
              <a:rPr lang="en-US" sz="2400" dirty="0">
                <a:latin typeface="Arial Nova" panose="020F0502020204030204" pitchFamily="34" charset="0"/>
                <a:cs typeface="Arial" panose="020B0604020202020204" pitchFamily="34" charset="0"/>
              </a:rPr>
              <a:t>) is a greenhouse gas with a warming potential 32 times that of carbon dioxide (CO</a:t>
            </a:r>
            <a:r>
              <a:rPr lang="en-US" sz="2400" baseline="-25000" dirty="0">
                <a:latin typeface="Arial Nova" panose="020F0502020204030204" pitchFamily="34" charset="0"/>
                <a:cs typeface="Arial" panose="020B0604020202020204" pitchFamily="34" charset="0"/>
              </a:rPr>
              <a:t>2</a:t>
            </a:r>
            <a:r>
              <a:rPr lang="en-US" sz="2400" dirty="0">
                <a:latin typeface="Arial Nova" panose="020F0502020204030204" pitchFamily="34" charset="0"/>
                <a:cs typeface="Arial" panose="020B0604020202020204" pitchFamily="34" charset="0"/>
              </a:rPr>
              <a:t>).</a:t>
            </a:r>
            <a:r>
              <a:rPr lang="en-US" sz="2400" baseline="30000" dirty="0">
                <a:latin typeface="Arial Nova" panose="020F0502020204030204" pitchFamily="34" charset="0"/>
                <a:cs typeface="Arial" panose="020B0604020202020204" pitchFamily="34" charset="0"/>
              </a:rPr>
              <a:t>1</a:t>
            </a:r>
          </a:p>
          <a:p>
            <a:pPr marL="235752"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Atmospheric CH</a:t>
            </a:r>
            <a:r>
              <a:rPr lang="en-US" sz="2400" baseline="-25000" dirty="0">
                <a:latin typeface="Arial Nova" panose="020F0502020204030204" pitchFamily="34" charset="0"/>
                <a:cs typeface="Arial" panose="020B0604020202020204" pitchFamily="34" charset="0"/>
              </a:rPr>
              <a:t>4 </a:t>
            </a:r>
            <a:r>
              <a:rPr lang="en-US" sz="2400" dirty="0">
                <a:latin typeface="Arial Nova" panose="020F0502020204030204" pitchFamily="34" charset="0"/>
                <a:cs typeface="Arial" panose="020B0604020202020204" pitchFamily="34" charset="0"/>
              </a:rPr>
              <a:t>uptake by methanotrophs in upland soils is an important global CH</a:t>
            </a:r>
            <a:r>
              <a:rPr lang="en-US" sz="2400" baseline="-25000" dirty="0">
                <a:latin typeface="Arial Nova" panose="020F0502020204030204" pitchFamily="34" charset="0"/>
                <a:cs typeface="Arial" panose="020B0604020202020204" pitchFamily="34" charset="0"/>
              </a:rPr>
              <a:t>4</a:t>
            </a:r>
            <a:r>
              <a:rPr lang="en-US" sz="2400" dirty="0">
                <a:latin typeface="Arial Nova" panose="020F0502020204030204" pitchFamily="34" charset="0"/>
                <a:cs typeface="Arial" panose="020B0604020202020204" pitchFamily="34" charset="0"/>
              </a:rPr>
              <a:t> sink consuming ~5% of annual global CH</a:t>
            </a:r>
            <a:r>
              <a:rPr lang="en-US" sz="2400" baseline="-25000" dirty="0">
                <a:latin typeface="Arial Nova" panose="020F0502020204030204" pitchFamily="34" charset="0"/>
                <a:cs typeface="Arial" panose="020B0604020202020204" pitchFamily="34" charset="0"/>
              </a:rPr>
              <a:t>4</a:t>
            </a:r>
            <a:r>
              <a:rPr lang="en-US" sz="2400" dirty="0">
                <a:latin typeface="Arial Nova" panose="020F0502020204030204" pitchFamily="34" charset="0"/>
                <a:cs typeface="Arial" panose="020B0604020202020204" pitchFamily="34" charset="0"/>
              </a:rPr>
              <a:t> emissions.</a:t>
            </a:r>
            <a:r>
              <a:rPr lang="en-US" sz="2400" baseline="30000" dirty="0">
                <a:latin typeface="Arial Nova" panose="020F0502020204030204" pitchFamily="34" charset="0"/>
                <a:cs typeface="Arial" panose="020B0604020202020204" pitchFamily="34" charset="0"/>
              </a:rPr>
              <a:t>2 </a:t>
            </a:r>
          </a:p>
        </p:txBody>
      </p:sp>
      <p:sp>
        <p:nvSpPr>
          <p:cNvPr id="7" name="TextBox 6">
            <a:extLst>
              <a:ext uri="{FF2B5EF4-FFF2-40B4-BE49-F238E27FC236}">
                <a16:creationId xmlns:a16="http://schemas.microsoft.com/office/drawing/2014/main" id="{1D03B1A5-E7D9-9E46-9F12-E44F3061FC58}"/>
              </a:ext>
            </a:extLst>
          </p:cNvPr>
          <p:cNvSpPr txBox="1"/>
          <p:nvPr/>
        </p:nvSpPr>
        <p:spPr>
          <a:xfrm>
            <a:off x="696832" y="18856137"/>
            <a:ext cx="10659801" cy="1059521"/>
          </a:xfrm>
          <a:prstGeom prst="rect">
            <a:avLst/>
          </a:prstGeom>
          <a:noFill/>
        </p:spPr>
        <p:txBody>
          <a:bodyPr wrap="square" rtlCol="0">
            <a:spAutoFit/>
          </a:bodyPr>
          <a:lstStyle/>
          <a:p>
            <a:r>
              <a:rPr lang="en-US" sz="2400" dirty="0">
                <a:latin typeface="Arial Nova" panose="020F0502020204030204" pitchFamily="34" charset="0"/>
                <a:cs typeface="Arial" panose="020B0604020202020204" pitchFamily="34" charset="0"/>
              </a:rPr>
              <a:t>How do historic CH₄ and CO₂ fluxes within College Woods compare to contemporary fluxes? What factors are driving these differences?</a:t>
            </a:r>
          </a:p>
          <a:p>
            <a:endParaRPr lang="en-US" sz="1485" dirty="0">
              <a:latin typeface="Arial Nova"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4FB8C2B4-D698-DE41-8B76-CB4635A7BD58}"/>
              </a:ext>
            </a:extLst>
          </p:cNvPr>
          <p:cNvSpPr txBox="1"/>
          <p:nvPr/>
        </p:nvSpPr>
        <p:spPr>
          <a:xfrm>
            <a:off x="770560" y="20589776"/>
            <a:ext cx="10620672" cy="6370975"/>
          </a:xfrm>
          <a:prstGeom prst="rect">
            <a:avLst/>
          </a:prstGeom>
          <a:noFill/>
        </p:spPr>
        <p:txBody>
          <a:bodyPr wrap="square" rtlCol="0">
            <a:spAutoFit/>
          </a:bodyPr>
          <a:lstStyle/>
          <a:p>
            <a:pPr marL="235752" indent="-235752">
              <a:buFont typeface="Arial" panose="020B0604020202020204" pitchFamily="34" charset="0"/>
              <a:buChar char="•"/>
            </a:pPr>
            <a:r>
              <a:rPr lang="en-US" sz="2400" b="1" dirty="0">
                <a:latin typeface="Arial Nova" panose="020F0502020204030204" pitchFamily="34" charset="0"/>
                <a:cs typeface="Arial" panose="020B0604020202020204" pitchFamily="34" charset="0"/>
              </a:rPr>
              <a:t>Existing dataset:</a:t>
            </a:r>
          </a:p>
          <a:p>
            <a:pPr marL="612956" lvl="1"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Study site was established in 1989 (</a:t>
            </a:r>
            <a:r>
              <a:rPr lang="en-US" sz="2400" dirty="0" err="1">
                <a:latin typeface="Arial Nova" panose="020F0502020204030204" pitchFamily="34" charset="0"/>
                <a:cs typeface="Arial" panose="020B0604020202020204" pitchFamily="34" charset="0"/>
              </a:rPr>
              <a:t>Crill</a:t>
            </a:r>
            <a:r>
              <a:rPr lang="en-US" sz="2400" dirty="0">
                <a:latin typeface="Arial Nova" panose="020F0502020204030204" pitchFamily="34" charset="0"/>
                <a:cs typeface="Arial" panose="020B0604020202020204" pitchFamily="34" charset="0"/>
              </a:rPr>
              <a:t> et al., 1991). CH₄ and CO₂ fluxes were monitored biweekly from 1989-2001 with the static chamber method. Collars were installed on similar soils in a hollow and on a slope </a:t>
            </a:r>
            <a:r>
              <a:rPr lang="en-US" sz="2400" i="1" dirty="0">
                <a:latin typeface="Arial Nova" panose="020F0502020204030204" pitchFamily="34" charset="0"/>
                <a:cs typeface="Arial" panose="020B0604020202020204" pitchFamily="34" charset="0"/>
              </a:rPr>
              <a:t>(Figure 2).</a:t>
            </a:r>
            <a:r>
              <a:rPr lang="en-US" sz="2400" baseline="30000" dirty="0">
                <a:latin typeface="Arial Nova" panose="020F0502020204030204" pitchFamily="34" charset="0"/>
                <a:cs typeface="Arial" panose="020B0604020202020204" pitchFamily="34" charset="0"/>
              </a:rPr>
              <a:t>7,8</a:t>
            </a:r>
          </a:p>
          <a:p>
            <a:pPr marL="612956" lvl="1"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Sampling sites were reestablished in 2021.</a:t>
            </a:r>
          </a:p>
          <a:p>
            <a:pPr marL="235752" indent="-235752">
              <a:buFont typeface="Arial" panose="020B0604020202020204" pitchFamily="34" charset="0"/>
              <a:buChar char="•"/>
            </a:pPr>
            <a:r>
              <a:rPr lang="en-US" sz="2400" b="1" dirty="0">
                <a:latin typeface="Arial Nova" panose="020F0502020204030204" pitchFamily="34" charset="0"/>
                <a:cs typeface="Arial" panose="020B0604020202020204" pitchFamily="34" charset="0"/>
              </a:rPr>
              <a:t>Flux measurements and analysis:</a:t>
            </a:r>
          </a:p>
          <a:p>
            <a:pPr marL="612956" lvl="1"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Each collar was sampled approximately weekly between June and October 2021 using the static chamber method. 5 samples of chamber headspace were collected over a 20- minute period using 60 ml syringes </a:t>
            </a:r>
            <a:r>
              <a:rPr lang="en-US" sz="2400" i="1" dirty="0">
                <a:latin typeface="Arial Nova" panose="020F0502020204030204" pitchFamily="34" charset="0"/>
                <a:cs typeface="Arial" panose="020B0604020202020204" pitchFamily="34" charset="0"/>
              </a:rPr>
              <a:t>(Figure 3).</a:t>
            </a:r>
          </a:p>
          <a:p>
            <a:pPr marL="612956" lvl="1"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Samples were analyzed on a GC-FID to measure CH₄ concentration and on an IRGA </a:t>
            </a:r>
            <a:r>
              <a:rPr lang="en-US" sz="2400" dirty="0" err="1">
                <a:latin typeface="Arial Nova" panose="020F0502020204030204" pitchFamily="34" charset="0"/>
                <a:cs typeface="Arial" panose="020B0604020202020204" pitchFamily="34" charset="0"/>
              </a:rPr>
              <a:t>LiCOR</a:t>
            </a:r>
            <a:r>
              <a:rPr lang="en-US" sz="2400" dirty="0">
                <a:latin typeface="Arial Nova" panose="020F0502020204030204" pitchFamily="34" charset="0"/>
                <a:cs typeface="Arial" panose="020B0604020202020204" pitchFamily="34" charset="0"/>
              </a:rPr>
              <a:t> to measure CO₂ concentration. </a:t>
            </a:r>
          </a:p>
          <a:p>
            <a:pPr marL="612956" lvl="1"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A combination of Excel, JMP, and R were used for statistical analysis</a:t>
            </a:r>
            <a:r>
              <a:rPr lang="en-US" sz="2400" baseline="30000" dirty="0">
                <a:latin typeface="Arial Nova" panose="020F0502020204030204" pitchFamily="34" charset="0"/>
                <a:cs typeface="Arial" panose="020B0604020202020204" pitchFamily="34" charset="0"/>
              </a:rPr>
              <a:t>9</a:t>
            </a:r>
            <a:r>
              <a:rPr lang="en-US" sz="2400" dirty="0">
                <a:latin typeface="Arial Nova" panose="020F0502020204030204" pitchFamily="34" charset="0"/>
                <a:cs typeface="Arial" panose="020B0604020202020204" pitchFamily="34" charset="0"/>
              </a:rPr>
              <a:t>.</a:t>
            </a:r>
          </a:p>
          <a:p>
            <a:pPr marL="235752" indent="-235752">
              <a:buFont typeface="Arial" panose="020B0604020202020204" pitchFamily="34" charset="0"/>
              <a:buChar char="•"/>
            </a:pPr>
            <a:r>
              <a:rPr lang="en-US" sz="2400" b="1" dirty="0">
                <a:latin typeface="Arial Nova" panose="020F0502020204030204" pitchFamily="34" charset="0"/>
                <a:cs typeface="Arial" panose="020B0604020202020204" pitchFamily="34" charset="0"/>
              </a:rPr>
              <a:t>Environmental measurements:</a:t>
            </a:r>
          </a:p>
          <a:p>
            <a:pPr marL="612956" lvl="1" indent="-235752">
              <a:buFont typeface="Arial" panose="020B0604020202020204" pitchFamily="34" charset="0"/>
              <a:buChar char="•"/>
            </a:pPr>
            <a:r>
              <a:rPr lang="en-US" sz="2400" dirty="0">
                <a:latin typeface="Arial Nova" panose="020F0502020204030204" pitchFamily="34" charset="0"/>
                <a:cs typeface="Arial" panose="020B0604020202020204" pitchFamily="34" charset="0"/>
              </a:rPr>
              <a:t>Soil moisture, soil, air, and surface temperature, and weather at each sampling were recorded.</a:t>
            </a:r>
          </a:p>
        </p:txBody>
      </p:sp>
      <p:sp>
        <p:nvSpPr>
          <p:cNvPr id="12" name="Rectangle 11">
            <a:extLst>
              <a:ext uri="{FF2B5EF4-FFF2-40B4-BE49-F238E27FC236}">
                <a16:creationId xmlns:a16="http://schemas.microsoft.com/office/drawing/2014/main" id="{612BD63C-5E31-2E4F-A23D-35798F674638}"/>
              </a:ext>
            </a:extLst>
          </p:cNvPr>
          <p:cNvSpPr/>
          <p:nvPr/>
        </p:nvSpPr>
        <p:spPr>
          <a:xfrm>
            <a:off x="20018804" y="16306851"/>
            <a:ext cx="237566" cy="320857"/>
          </a:xfrm>
          <a:prstGeom prst="rect">
            <a:avLst/>
          </a:prstGeom>
        </p:spPr>
        <p:txBody>
          <a:bodyPr wrap="none">
            <a:spAutoFit/>
          </a:bodyPr>
          <a:lstStyle/>
          <a:p>
            <a:r>
              <a:rPr lang="en-US" sz="1485" dirty="0">
                <a:latin typeface="Arial Nova" panose="020F050202020403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EAD7C4B9-5A89-9045-B372-61B8DA9EB252}"/>
              </a:ext>
            </a:extLst>
          </p:cNvPr>
          <p:cNvSpPr/>
          <p:nvPr/>
        </p:nvSpPr>
        <p:spPr>
          <a:xfrm>
            <a:off x="20018804" y="16306851"/>
            <a:ext cx="237566" cy="320857"/>
          </a:xfrm>
          <a:prstGeom prst="rect">
            <a:avLst/>
          </a:prstGeom>
        </p:spPr>
        <p:txBody>
          <a:bodyPr wrap="none">
            <a:spAutoFit/>
          </a:bodyPr>
          <a:lstStyle/>
          <a:p>
            <a:r>
              <a:rPr lang="en-US" sz="1485" dirty="0">
                <a:latin typeface="Arial Nova" panose="020F050202020403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FB652E91-4C97-2545-B15F-84906CE00F05}"/>
              </a:ext>
            </a:extLst>
          </p:cNvPr>
          <p:cNvSpPr txBox="1"/>
          <p:nvPr/>
        </p:nvSpPr>
        <p:spPr>
          <a:xfrm>
            <a:off x="864633" y="12968004"/>
            <a:ext cx="3737214" cy="1569660"/>
          </a:xfrm>
          <a:prstGeom prst="rect">
            <a:avLst/>
          </a:prstGeom>
          <a:noFill/>
        </p:spPr>
        <p:txBody>
          <a:bodyPr wrap="square" rtlCol="0">
            <a:spAutoFit/>
          </a:bodyPr>
          <a:lstStyle/>
          <a:p>
            <a:r>
              <a:rPr lang="en-US" sz="2400" dirty="0">
                <a:latin typeface="Arial Nova" panose="020F0502020204030204" pitchFamily="34" charset="0"/>
                <a:cs typeface="Arial" panose="020B0604020202020204" pitchFamily="34" charset="0"/>
              </a:rPr>
              <a:t>College Woods, </a:t>
            </a:r>
          </a:p>
          <a:p>
            <a:r>
              <a:rPr lang="en-US" sz="2400" dirty="0">
                <a:latin typeface="Arial Nova" panose="020F0502020204030204" pitchFamily="34" charset="0"/>
                <a:cs typeface="Arial" panose="020B0604020202020204" pitchFamily="34" charset="0"/>
              </a:rPr>
              <a:t>Durham, </a:t>
            </a:r>
          </a:p>
          <a:p>
            <a:r>
              <a:rPr lang="en-US" sz="2400" dirty="0">
                <a:latin typeface="Arial Nova" panose="020F0502020204030204" pitchFamily="34" charset="0"/>
                <a:cs typeface="Arial" panose="020B0604020202020204" pitchFamily="34" charset="0"/>
              </a:rPr>
              <a:t>New Hampshire </a:t>
            </a:r>
          </a:p>
          <a:p>
            <a:r>
              <a:rPr lang="en-US" sz="2400" dirty="0">
                <a:latin typeface="Arial Nova" panose="020F0502020204030204" pitchFamily="34" charset="0"/>
                <a:cs typeface="Arial" panose="020B0604020202020204" pitchFamily="34" charset="0"/>
              </a:rPr>
              <a:t>43.135 °N, -70.944 °E</a:t>
            </a:r>
          </a:p>
        </p:txBody>
      </p:sp>
      <p:grpSp>
        <p:nvGrpSpPr>
          <p:cNvPr id="60" name="Group 59">
            <a:extLst>
              <a:ext uri="{FF2B5EF4-FFF2-40B4-BE49-F238E27FC236}">
                <a16:creationId xmlns:a16="http://schemas.microsoft.com/office/drawing/2014/main" id="{C3BDF6A9-FC61-034B-9527-8E94F6AF742A}"/>
              </a:ext>
            </a:extLst>
          </p:cNvPr>
          <p:cNvGrpSpPr/>
          <p:nvPr/>
        </p:nvGrpSpPr>
        <p:grpSpPr>
          <a:xfrm>
            <a:off x="2963342" y="12786981"/>
            <a:ext cx="7708487" cy="5176650"/>
            <a:chOff x="3098682" y="13294164"/>
            <a:chExt cx="9343621" cy="6274728"/>
          </a:xfrm>
        </p:grpSpPr>
        <p:pic>
          <p:nvPicPr>
            <p:cNvPr id="17" name="Picture 16">
              <a:extLst>
                <a:ext uri="{FF2B5EF4-FFF2-40B4-BE49-F238E27FC236}">
                  <a16:creationId xmlns:a16="http://schemas.microsoft.com/office/drawing/2014/main" id="{CE8FA081-B6E2-B640-8640-2772EA693F02}"/>
                </a:ext>
              </a:extLst>
            </p:cNvPr>
            <p:cNvPicPr>
              <a:picLocks noChangeAspect="1"/>
            </p:cNvPicPr>
            <p:nvPr/>
          </p:nvPicPr>
          <p:blipFill>
            <a:blip r:embed="rId3"/>
            <a:stretch>
              <a:fillRect/>
            </a:stretch>
          </p:blipFill>
          <p:spPr>
            <a:xfrm>
              <a:off x="3098682" y="13294164"/>
              <a:ext cx="5179411" cy="6274728"/>
            </a:xfrm>
            <a:prstGeom prst="rect">
              <a:avLst/>
            </a:prstGeom>
          </p:spPr>
        </p:pic>
        <p:sp>
          <p:nvSpPr>
            <p:cNvPr id="18" name="5-Point Star 17">
              <a:extLst>
                <a:ext uri="{FF2B5EF4-FFF2-40B4-BE49-F238E27FC236}">
                  <a16:creationId xmlns:a16="http://schemas.microsoft.com/office/drawing/2014/main" id="{6472AB1A-E968-4C44-80C6-2843389BDC94}"/>
                </a:ext>
              </a:extLst>
            </p:cNvPr>
            <p:cNvSpPr/>
            <p:nvPr/>
          </p:nvSpPr>
          <p:spPr>
            <a:xfrm>
              <a:off x="5148236" y="17415461"/>
              <a:ext cx="76200" cy="762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latin typeface="Arial Nova" panose="020F050202020403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705662F-2ADB-844B-ADDD-89756E0FD9B8}"/>
                </a:ext>
              </a:extLst>
            </p:cNvPr>
            <p:cNvPicPr>
              <a:picLocks noChangeAspect="1"/>
            </p:cNvPicPr>
            <p:nvPr/>
          </p:nvPicPr>
          <p:blipFill rotWithShape="1">
            <a:blip r:embed="rId4"/>
            <a:srcRect l="9721" t="9241" r="12251" b="11150"/>
            <a:stretch/>
          </p:blipFill>
          <p:spPr>
            <a:xfrm>
              <a:off x="7839353" y="16283830"/>
              <a:ext cx="4602950" cy="3172304"/>
            </a:xfrm>
            <a:prstGeom prst="rect">
              <a:avLst/>
            </a:prstGeom>
          </p:spPr>
        </p:pic>
        <p:sp>
          <p:nvSpPr>
            <p:cNvPr id="20" name="5-Point Star 19">
              <a:extLst>
                <a:ext uri="{FF2B5EF4-FFF2-40B4-BE49-F238E27FC236}">
                  <a16:creationId xmlns:a16="http://schemas.microsoft.com/office/drawing/2014/main" id="{456F61F8-E9F5-C342-A2EA-BA1A91996C22}"/>
                </a:ext>
              </a:extLst>
            </p:cNvPr>
            <p:cNvSpPr/>
            <p:nvPr/>
          </p:nvSpPr>
          <p:spPr>
            <a:xfrm>
              <a:off x="9974398" y="17604419"/>
              <a:ext cx="358682" cy="3624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latin typeface="Arial Nova" panose="020F050202020403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B07548EC-6E8A-A042-938D-ADC6D8ACBC59}"/>
                </a:ext>
              </a:extLst>
            </p:cNvPr>
            <p:cNvCxnSpPr>
              <a:cxnSpLocks/>
            </p:cNvCxnSpPr>
            <p:nvPr/>
          </p:nvCxnSpPr>
          <p:spPr>
            <a:xfrm flipV="1">
              <a:off x="5277608" y="16317505"/>
              <a:ext cx="2489039" cy="109795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1064DDA-6668-BE40-81C1-F4D4BE583987}"/>
                </a:ext>
              </a:extLst>
            </p:cNvPr>
            <p:cNvCxnSpPr>
              <a:cxnSpLocks/>
            </p:cNvCxnSpPr>
            <p:nvPr/>
          </p:nvCxnSpPr>
          <p:spPr>
            <a:xfrm>
              <a:off x="5224436" y="17541533"/>
              <a:ext cx="2475242" cy="191460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E0A15F33-9E47-0744-8120-1A590EDC95BD}"/>
              </a:ext>
            </a:extLst>
          </p:cNvPr>
          <p:cNvSpPr txBox="1"/>
          <p:nvPr/>
        </p:nvSpPr>
        <p:spPr>
          <a:xfrm>
            <a:off x="31839466" y="12396444"/>
            <a:ext cx="7211113" cy="707886"/>
          </a:xfrm>
          <a:prstGeom prst="rect">
            <a:avLst/>
          </a:prstGeom>
          <a:noFill/>
        </p:spPr>
        <p:txBody>
          <a:bodyPr wrap="square" rtlCol="0">
            <a:spAutoFit/>
          </a:bodyPr>
          <a:lstStyle/>
          <a:p>
            <a:r>
              <a:rPr lang="en-US" sz="2000" i="1" dirty="0">
                <a:latin typeface="Arial Nova" panose="020F0502020204030204" pitchFamily="34" charset="0"/>
                <a:cs typeface="Arial" panose="020B0604020202020204" pitchFamily="34" charset="0"/>
              </a:rPr>
              <a:t>Figure 6:</a:t>
            </a:r>
            <a:r>
              <a:rPr lang="en-US" sz="2000" dirty="0">
                <a:latin typeface="Arial Nova" panose="020F0502020204030204" pitchFamily="34" charset="0"/>
                <a:cs typeface="Arial" panose="020B0604020202020204" pitchFamily="34" charset="0"/>
              </a:rPr>
              <a:t> CH₄ flux (left) and CO₂ flux (right) by site. Data were combined for June to October from 1989-2001 and 2021. </a:t>
            </a:r>
            <a:endParaRPr lang="en-US" sz="2000" dirty="0">
              <a:highlight>
                <a:srgbClr val="FFFF00"/>
              </a:highlight>
              <a:latin typeface="Arial Nova" panose="020F050202020403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29BCBD9-E39C-B740-9A3D-9C2AA34AA9B9}"/>
              </a:ext>
            </a:extLst>
          </p:cNvPr>
          <p:cNvSpPr/>
          <p:nvPr/>
        </p:nvSpPr>
        <p:spPr>
          <a:xfrm>
            <a:off x="20018804" y="16306851"/>
            <a:ext cx="237566" cy="320857"/>
          </a:xfrm>
          <a:prstGeom prst="rect">
            <a:avLst/>
          </a:prstGeom>
        </p:spPr>
        <p:txBody>
          <a:bodyPr wrap="none">
            <a:spAutoFit/>
          </a:bodyPr>
          <a:lstStyle/>
          <a:p>
            <a:r>
              <a:rPr lang="en-US" sz="1485" dirty="0">
                <a:latin typeface="Arial Nova" panose="020F0502020204030204" pitchFamily="34" charset="0"/>
                <a:cs typeface="Arial" panose="020B0604020202020204" pitchFamily="34" charset="0"/>
              </a:rPr>
              <a:t> </a:t>
            </a:r>
          </a:p>
        </p:txBody>
      </p:sp>
      <p:sp>
        <p:nvSpPr>
          <p:cNvPr id="36" name="TextBox 35">
            <a:extLst>
              <a:ext uri="{FF2B5EF4-FFF2-40B4-BE49-F238E27FC236}">
                <a16:creationId xmlns:a16="http://schemas.microsoft.com/office/drawing/2014/main" id="{0B612FC4-6BA9-A74D-BA66-37174980C79A}"/>
              </a:ext>
            </a:extLst>
          </p:cNvPr>
          <p:cNvSpPr txBox="1"/>
          <p:nvPr/>
        </p:nvSpPr>
        <p:spPr>
          <a:xfrm>
            <a:off x="12353565" y="15483700"/>
            <a:ext cx="27057387" cy="523220"/>
          </a:xfrm>
          <a:prstGeom prst="rect">
            <a:avLst/>
          </a:prstGeom>
          <a:solidFill>
            <a:srgbClr val="EBD9F4"/>
          </a:solidFill>
        </p:spPr>
        <p:txBody>
          <a:bodyPr wrap="square" rtlCol="0">
            <a:spAutoFit/>
          </a:bodyPr>
          <a:lstStyle/>
          <a:p>
            <a:r>
              <a:rPr lang="en-US" sz="2800" b="1" dirty="0">
                <a:latin typeface="Arial Nova" panose="020F0502020204030204" pitchFamily="34" charset="0"/>
                <a:cs typeface="Arial" panose="020B0604020202020204" pitchFamily="34" charset="0"/>
              </a:rPr>
              <a:t>Have carbon fluxes between June and October changed from 1989 to 2021?</a:t>
            </a:r>
          </a:p>
        </p:txBody>
      </p:sp>
      <p:sp>
        <p:nvSpPr>
          <p:cNvPr id="9" name="Rectangle 8">
            <a:extLst>
              <a:ext uri="{FF2B5EF4-FFF2-40B4-BE49-F238E27FC236}">
                <a16:creationId xmlns:a16="http://schemas.microsoft.com/office/drawing/2014/main" id="{223BBBDF-247D-C845-BD65-89C30DEB18F8}"/>
              </a:ext>
            </a:extLst>
          </p:cNvPr>
          <p:cNvSpPr/>
          <p:nvPr/>
        </p:nvSpPr>
        <p:spPr>
          <a:xfrm>
            <a:off x="12409946" y="13813718"/>
            <a:ext cx="9998502" cy="1323439"/>
          </a:xfrm>
          <a:prstGeom prst="rect">
            <a:avLst/>
          </a:prstGeom>
        </p:spPr>
        <p:txBody>
          <a:bodyPr wrap="square">
            <a:spAutoFit/>
          </a:bodyPr>
          <a:lstStyle/>
          <a:p>
            <a:r>
              <a:rPr lang="en-US" sz="2000" i="1" dirty="0">
                <a:latin typeface="Arial Nova" panose="020F0502020204030204" pitchFamily="34" charset="0"/>
                <a:cs typeface="Arial" panose="020B0604020202020204" pitchFamily="34" charset="0"/>
              </a:rPr>
              <a:t>Figure 4: </a:t>
            </a:r>
            <a:r>
              <a:rPr lang="en-US" sz="2000" dirty="0">
                <a:latin typeface="Arial Nova" panose="020F0502020204030204" pitchFamily="34" charset="0"/>
                <a:cs typeface="Arial" panose="020B0604020202020204" pitchFamily="34" charset="0"/>
              </a:rPr>
              <a:t>Timeseries showing monthly CH</a:t>
            </a:r>
            <a:r>
              <a:rPr lang="en-US" sz="2000" baseline="-25000" dirty="0">
                <a:latin typeface="Arial Nova" panose="020F0502020204030204" pitchFamily="34" charset="0"/>
                <a:cs typeface="Arial" panose="020B0604020202020204" pitchFamily="34" charset="0"/>
              </a:rPr>
              <a:t>4</a:t>
            </a:r>
            <a:r>
              <a:rPr lang="en-US" sz="2000" dirty="0">
                <a:latin typeface="Arial Nova" panose="020F0502020204030204" pitchFamily="34" charset="0"/>
                <a:cs typeface="Arial" panose="020B0604020202020204" pitchFamily="34" charset="0"/>
              </a:rPr>
              <a:t> uptake and CO</a:t>
            </a:r>
            <a:r>
              <a:rPr lang="en-US" sz="2000" baseline="-25000" dirty="0">
                <a:latin typeface="Arial Nova" panose="020F0502020204030204" pitchFamily="34" charset="0"/>
                <a:cs typeface="Arial" panose="020B0604020202020204" pitchFamily="34" charset="0"/>
              </a:rPr>
              <a:t>2</a:t>
            </a:r>
            <a:r>
              <a:rPr lang="en-US" sz="2000" dirty="0">
                <a:latin typeface="Arial Nova" panose="020F0502020204030204" pitchFamily="34" charset="0"/>
                <a:cs typeface="Arial" panose="020B0604020202020204" pitchFamily="34" charset="0"/>
              </a:rPr>
              <a:t> soil fluxes. Calculated including historical data and data from 2021 (see inset). Seasonal variation is represented in the changing fluxes by month. This is consistent with the expected fluxes in temperate New England forests. </a:t>
            </a:r>
          </a:p>
        </p:txBody>
      </p:sp>
      <p:pic>
        <p:nvPicPr>
          <p:cNvPr id="11" name="Picture 10">
            <a:extLst>
              <a:ext uri="{FF2B5EF4-FFF2-40B4-BE49-F238E27FC236}">
                <a16:creationId xmlns:a16="http://schemas.microsoft.com/office/drawing/2014/main" id="{1D69C583-193E-3E4F-A4F3-29BE3D601E7F}"/>
              </a:ext>
            </a:extLst>
          </p:cNvPr>
          <p:cNvPicPr>
            <a:picLocks noChangeAspect="1"/>
          </p:cNvPicPr>
          <p:nvPr/>
        </p:nvPicPr>
        <p:blipFill>
          <a:blip r:embed="rId5"/>
          <a:stretch>
            <a:fillRect/>
          </a:stretch>
        </p:blipFill>
        <p:spPr>
          <a:xfrm>
            <a:off x="0" y="102291"/>
            <a:ext cx="7714838" cy="2661094"/>
          </a:xfrm>
          <a:prstGeom prst="rect">
            <a:avLst/>
          </a:prstGeom>
        </p:spPr>
      </p:pic>
      <p:sp>
        <p:nvSpPr>
          <p:cNvPr id="24" name="TextBox 23">
            <a:extLst>
              <a:ext uri="{FF2B5EF4-FFF2-40B4-BE49-F238E27FC236}">
                <a16:creationId xmlns:a16="http://schemas.microsoft.com/office/drawing/2014/main" id="{C7EBA528-3410-594B-A49C-F126D9BDA093}"/>
              </a:ext>
            </a:extLst>
          </p:cNvPr>
          <p:cNvSpPr txBox="1"/>
          <p:nvPr/>
        </p:nvSpPr>
        <p:spPr>
          <a:xfrm>
            <a:off x="854958" y="3488696"/>
            <a:ext cx="10451875" cy="615553"/>
          </a:xfrm>
          <a:prstGeom prst="rect">
            <a:avLst/>
          </a:prstGeom>
          <a:solidFill>
            <a:schemeClr val="accent1">
              <a:lumMod val="40000"/>
              <a:lumOff val="60000"/>
            </a:schemeClr>
          </a:solidFill>
        </p:spPr>
        <p:txBody>
          <a:bodyPr wrap="square" rtlCol="0">
            <a:spAutoFit/>
          </a:bodyPr>
          <a:lstStyle/>
          <a:p>
            <a:pPr algn="ctr"/>
            <a:r>
              <a:rPr lang="en-US" sz="3400" b="1" dirty="0">
                <a:latin typeface="Arial Nova" panose="020F0502020204030204" pitchFamily="34" charset="0"/>
                <a:cs typeface="Arial" panose="020B0604020202020204" pitchFamily="34" charset="0"/>
              </a:rPr>
              <a:t>INTRODUCTION</a:t>
            </a:r>
          </a:p>
        </p:txBody>
      </p:sp>
      <p:sp>
        <p:nvSpPr>
          <p:cNvPr id="38" name="TextBox 37">
            <a:extLst>
              <a:ext uri="{FF2B5EF4-FFF2-40B4-BE49-F238E27FC236}">
                <a16:creationId xmlns:a16="http://schemas.microsoft.com/office/drawing/2014/main" id="{3D8F3348-76BB-6947-9CA4-7A3BAC2C8E1F}"/>
              </a:ext>
            </a:extLst>
          </p:cNvPr>
          <p:cNvSpPr txBox="1"/>
          <p:nvPr/>
        </p:nvSpPr>
        <p:spPr>
          <a:xfrm>
            <a:off x="812784" y="12029004"/>
            <a:ext cx="10451874" cy="615553"/>
          </a:xfrm>
          <a:prstGeom prst="rect">
            <a:avLst/>
          </a:prstGeom>
          <a:solidFill>
            <a:schemeClr val="accent1">
              <a:lumMod val="40000"/>
              <a:lumOff val="60000"/>
            </a:schemeClr>
          </a:solidFill>
        </p:spPr>
        <p:txBody>
          <a:bodyPr wrap="square" rtlCol="0">
            <a:spAutoFit/>
          </a:bodyPr>
          <a:lstStyle/>
          <a:p>
            <a:pPr algn="ctr"/>
            <a:r>
              <a:rPr lang="en-US" sz="3400" b="1" dirty="0">
                <a:latin typeface="Arial Nova" panose="020F0502020204030204" pitchFamily="34" charset="0"/>
                <a:cs typeface="Arial" panose="020B0604020202020204" pitchFamily="34" charset="0"/>
              </a:rPr>
              <a:t>STUDY</a:t>
            </a:r>
            <a:r>
              <a:rPr lang="en-US" sz="3400" dirty="0">
                <a:latin typeface="Arial Nova" panose="020F0502020204030204" pitchFamily="34" charset="0"/>
                <a:cs typeface="Arial" panose="020B0604020202020204" pitchFamily="34" charset="0"/>
              </a:rPr>
              <a:t> </a:t>
            </a:r>
            <a:r>
              <a:rPr lang="en-US" sz="3400" b="1" dirty="0">
                <a:latin typeface="Arial Nova" panose="020F0502020204030204" pitchFamily="34" charset="0"/>
                <a:cs typeface="Arial" panose="020B0604020202020204" pitchFamily="34" charset="0"/>
              </a:rPr>
              <a:t>SITE</a:t>
            </a:r>
          </a:p>
        </p:txBody>
      </p:sp>
      <p:sp>
        <p:nvSpPr>
          <p:cNvPr id="39" name="TextBox 38">
            <a:extLst>
              <a:ext uri="{FF2B5EF4-FFF2-40B4-BE49-F238E27FC236}">
                <a16:creationId xmlns:a16="http://schemas.microsoft.com/office/drawing/2014/main" id="{CEEE865D-1A1C-EE40-8876-034F784065C5}"/>
              </a:ext>
            </a:extLst>
          </p:cNvPr>
          <p:cNvSpPr txBox="1"/>
          <p:nvPr/>
        </p:nvSpPr>
        <p:spPr>
          <a:xfrm>
            <a:off x="658067" y="18078513"/>
            <a:ext cx="10659801" cy="615553"/>
          </a:xfrm>
          <a:prstGeom prst="rect">
            <a:avLst/>
          </a:prstGeom>
          <a:solidFill>
            <a:schemeClr val="accent1">
              <a:lumMod val="40000"/>
              <a:lumOff val="60000"/>
            </a:schemeClr>
          </a:solidFill>
        </p:spPr>
        <p:txBody>
          <a:bodyPr wrap="square" rtlCol="0">
            <a:spAutoFit/>
          </a:bodyPr>
          <a:lstStyle/>
          <a:p>
            <a:pPr algn="ctr"/>
            <a:r>
              <a:rPr lang="en-US" sz="3400" b="1" dirty="0">
                <a:latin typeface="Arial Nova" panose="020F0502020204030204" pitchFamily="34" charset="0"/>
                <a:cs typeface="Arial" panose="020B0604020202020204" pitchFamily="34" charset="0"/>
              </a:rPr>
              <a:t>RESEARCH</a:t>
            </a:r>
            <a:r>
              <a:rPr lang="en-US" sz="3400" dirty="0">
                <a:latin typeface="Arial Nova" panose="020F0502020204030204" pitchFamily="34" charset="0"/>
                <a:cs typeface="Arial" panose="020B0604020202020204" pitchFamily="34" charset="0"/>
              </a:rPr>
              <a:t> </a:t>
            </a:r>
            <a:r>
              <a:rPr lang="en-US" sz="3400" b="1" dirty="0">
                <a:latin typeface="Arial Nova" panose="020F0502020204030204" pitchFamily="34" charset="0"/>
                <a:cs typeface="Arial" panose="020B0604020202020204" pitchFamily="34" charset="0"/>
              </a:rPr>
              <a:t>QUESTION</a:t>
            </a:r>
          </a:p>
        </p:txBody>
      </p:sp>
      <p:sp>
        <p:nvSpPr>
          <p:cNvPr id="41" name="TextBox 40">
            <a:extLst>
              <a:ext uri="{FF2B5EF4-FFF2-40B4-BE49-F238E27FC236}">
                <a16:creationId xmlns:a16="http://schemas.microsoft.com/office/drawing/2014/main" id="{562FB60C-72FA-6143-835C-511C13C67570}"/>
              </a:ext>
            </a:extLst>
          </p:cNvPr>
          <p:cNvSpPr txBox="1"/>
          <p:nvPr/>
        </p:nvSpPr>
        <p:spPr>
          <a:xfrm>
            <a:off x="707017" y="19827494"/>
            <a:ext cx="10659800" cy="615553"/>
          </a:xfrm>
          <a:prstGeom prst="rect">
            <a:avLst/>
          </a:prstGeom>
          <a:solidFill>
            <a:schemeClr val="accent1">
              <a:lumMod val="40000"/>
              <a:lumOff val="60000"/>
            </a:schemeClr>
          </a:solidFill>
        </p:spPr>
        <p:txBody>
          <a:bodyPr wrap="square" rtlCol="0">
            <a:spAutoFit/>
          </a:bodyPr>
          <a:lstStyle/>
          <a:p>
            <a:pPr algn="ctr"/>
            <a:r>
              <a:rPr lang="en-US" sz="3400" b="1" dirty="0">
                <a:latin typeface="Arial Nova" panose="020F0502020204030204" pitchFamily="34" charset="0"/>
                <a:cs typeface="Arial" panose="020B0604020202020204" pitchFamily="34" charset="0"/>
              </a:rPr>
              <a:t>METHODS</a:t>
            </a:r>
          </a:p>
        </p:txBody>
      </p:sp>
      <p:sp>
        <p:nvSpPr>
          <p:cNvPr id="43" name="TextBox 42">
            <a:extLst>
              <a:ext uri="{FF2B5EF4-FFF2-40B4-BE49-F238E27FC236}">
                <a16:creationId xmlns:a16="http://schemas.microsoft.com/office/drawing/2014/main" id="{65F34B68-1AA7-844F-A60A-9F4257631127}"/>
              </a:ext>
            </a:extLst>
          </p:cNvPr>
          <p:cNvSpPr txBox="1"/>
          <p:nvPr/>
        </p:nvSpPr>
        <p:spPr>
          <a:xfrm>
            <a:off x="12336234" y="3497426"/>
            <a:ext cx="27141297" cy="615553"/>
          </a:xfrm>
          <a:prstGeom prst="rect">
            <a:avLst/>
          </a:prstGeom>
          <a:solidFill>
            <a:srgbClr val="D9BDFF"/>
          </a:solidFill>
        </p:spPr>
        <p:txBody>
          <a:bodyPr wrap="square" rtlCol="0">
            <a:spAutoFit/>
          </a:bodyPr>
          <a:lstStyle/>
          <a:p>
            <a:pPr algn="ctr"/>
            <a:r>
              <a:rPr lang="en-US" sz="3400" b="1" dirty="0">
                <a:latin typeface="Arial Nova" panose="020F0502020204030204" pitchFamily="34" charset="0"/>
                <a:cs typeface="Arial" panose="020B0604020202020204" pitchFamily="34" charset="0"/>
              </a:rPr>
              <a:t>RESULTS AND DISCUSSION</a:t>
            </a:r>
          </a:p>
        </p:txBody>
      </p:sp>
      <p:sp>
        <p:nvSpPr>
          <p:cNvPr id="26" name="TextBox 25">
            <a:extLst>
              <a:ext uri="{FF2B5EF4-FFF2-40B4-BE49-F238E27FC236}">
                <a16:creationId xmlns:a16="http://schemas.microsoft.com/office/drawing/2014/main" id="{8A60DB10-F56D-1241-A39F-D0125DF8BEA0}"/>
              </a:ext>
            </a:extLst>
          </p:cNvPr>
          <p:cNvSpPr txBox="1"/>
          <p:nvPr/>
        </p:nvSpPr>
        <p:spPr>
          <a:xfrm>
            <a:off x="864633" y="2431017"/>
            <a:ext cx="39195941" cy="346249"/>
          </a:xfrm>
          <a:prstGeom prst="rect">
            <a:avLst/>
          </a:prstGeom>
          <a:noFill/>
        </p:spPr>
        <p:txBody>
          <a:bodyPr wrap="square" rtlCol="0">
            <a:spAutoFit/>
          </a:bodyPr>
          <a:lstStyle/>
          <a:p>
            <a:r>
              <a:rPr lang="en-US" sz="1650" dirty="0">
                <a:latin typeface="Arial Nova" panose="020F0502020204030204" pitchFamily="34" charset="0"/>
                <a:cs typeface="Arial" panose="020B0604020202020204" pitchFamily="34" charset="0"/>
              </a:rPr>
              <a:t>¹Department of Natural Resources, University of New Hampshire, Durham, USA, ²Department of Earth Science, University of New Hampshire, Durham, USA, ³Institute for the Study of Earth, Oceans, and Space, University of New Hampshire, Durham, USA , ⁴Department of Biological Sciences, University of New Hampshire, Durham, USA, </a:t>
            </a:r>
            <a:r>
              <a:rPr lang="en-US" sz="1650" baseline="30000" dirty="0">
                <a:latin typeface="Arial Nova" panose="020F0502020204030204" pitchFamily="34" charset="0"/>
                <a:cs typeface="Arial" panose="020B0604020202020204" pitchFamily="34" charset="0"/>
              </a:rPr>
              <a:t>5</a:t>
            </a:r>
            <a:r>
              <a:rPr lang="en-US" sz="1650" dirty="0">
                <a:latin typeface="Arial Nova" panose="020F0502020204030204" pitchFamily="34" charset="0"/>
                <a:cs typeface="Arial" panose="020B0604020202020204" pitchFamily="34" charset="0"/>
              </a:rPr>
              <a:t>Department of Geological Sciences, Stockholm University, Stockholm, Sweden</a:t>
            </a:r>
          </a:p>
        </p:txBody>
      </p:sp>
      <p:sp>
        <p:nvSpPr>
          <p:cNvPr id="27" name="TextBox 26">
            <a:extLst>
              <a:ext uri="{FF2B5EF4-FFF2-40B4-BE49-F238E27FC236}">
                <a16:creationId xmlns:a16="http://schemas.microsoft.com/office/drawing/2014/main" id="{E4D55AC7-9740-3141-874B-56EDECCE775B}"/>
              </a:ext>
            </a:extLst>
          </p:cNvPr>
          <p:cNvSpPr txBox="1"/>
          <p:nvPr/>
        </p:nvSpPr>
        <p:spPr>
          <a:xfrm>
            <a:off x="12353564" y="4444297"/>
            <a:ext cx="9998502" cy="492443"/>
          </a:xfrm>
          <a:prstGeom prst="rect">
            <a:avLst/>
          </a:prstGeom>
          <a:solidFill>
            <a:srgbClr val="EBD9F4"/>
          </a:solidFill>
        </p:spPr>
        <p:txBody>
          <a:bodyPr wrap="square" rtlCol="0">
            <a:spAutoFit/>
          </a:bodyPr>
          <a:lstStyle/>
          <a:p>
            <a:pPr algn="ctr"/>
            <a:r>
              <a:rPr lang="en-US" sz="2600" b="1" dirty="0">
                <a:latin typeface="Arial Nova" panose="020F0502020204030204" pitchFamily="34" charset="0"/>
                <a:cs typeface="Arial" panose="020B0604020202020204" pitchFamily="34" charset="0"/>
              </a:rPr>
              <a:t>What is the magnitude of monthly CH₄ and CO₂ flux at this site?</a:t>
            </a:r>
          </a:p>
        </p:txBody>
      </p:sp>
      <p:sp>
        <p:nvSpPr>
          <p:cNvPr id="44" name="TextBox 43">
            <a:extLst>
              <a:ext uri="{FF2B5EF4-FFF2-40B4-BE49-F238E27FC236}">
                <a16:creationId xmlns:a16="http://schemas.microsoft.com/office/drawing/2014/main" id="{0620917D-ACF9-4C42-BF98-0A7BF6B640E8}"/>
              </a:ext>
            </a:extLst>
          </p:cNvPr>
          <p:cNvSpPr txBox="1"/>
          <p:nvPr/>
        </p:nvSpPr>
        <p:spPr>
          <a:xfrm>
            <a:off x="22795830" y="4444261"/>
            <a:ext cx="16667210" cy="492443"/>
          </a:xfrm>
          <a:prstGeom prst="rect">
            <a:avLst/>
          </a:prstGeom>
          <a:solidFill>
            <a:srgbClr val="EBD9F4"/>
          </a:solidFill>
        </p:spPr>
        <p:txBody>
          <a:bodyPr wrap="square" rtlCol="0">
            <a:spAutoFit/>
          </a:bodyPr>
          <a:lstStyle/>
          <a:p>
            <a:pPr algn="ctr"/>
            <a:r>
              <a:rPr lang="en-US" sz="2600" b="1" dirty="0">
                <a:latin typeface="Arial Nova" panose="020F0502020204030204" pitchFamily="34" charset="0"/>
                <a:cs typeface="Arial" panose="020B0604020202020204" pitchFamily="34" charset="0"/>
              </a:rPr>
              <a:t>How do carbon gas fluxes at this site respond to environmental changes?</a:t>
            </a:r>
          </a:p>
        </p:txBody>
      </p:sp>
      <p:sp>
        <p:nvSpPr>
          <p:cNvPr id="54" name="TextBox 53">
            <a:extLst>
              <a:ext uri="{FF2B5EF4-FFF2-40B4-BE49-F238E27FC236}">
                <a16:creationId xmlns:a16="http://schemas.microsoft.com/office/drawing/2014/main" id="{041D3B50-6307-B542-94A6-1B4E4D01E7FA}"/>
              </a:ext>
            </a:extLst>
          </p:cNvPr>
          <p:cNvSpPr txBox="1"/>
          <p:nvPr/>
        </p:nvSpPr>
        <p:spPr>
          <a:xfrm>
            <a:off x="7535638" y="13017994"/>
            <a:ext cx="3495052" cy="1569660"/>
          </a:xfrm>
          <a:prstGeom prst="rect">
            <a:avLst/>
          </a:prstGeom>
          <a:noFill/>
        </p:spPr>
        <p:txBody>
          <a:bodyPr wrap="square" rtlCol="0">
            <a:spAutoFit/>
          </a:bodyPr>
          <a:lstStyle/>
          <a:p>
            <a:pPr marL="377204" indent="-377204">
              <a:buFont typeface="Arial" panose="020B0604020202020204" pitchFamily="34" charset="0"/>
              <a:buChar char="•"/>
            </a:pPr>
            <a:r>
              <a:rPr lang="en-US" sz="2400" dirty="0">
                <a:latin typeface="Arial Nova" panose="020F0502020204030204" pitchFamily="34" charset="0"/>
                <a:cs typeface="Arial" panose="020B0604020202020204" pitchFamily="34" charset="0"/>
              </a:rPr>
              <a:t>250-acre hemlock-hardwood-pine forest</a:t>
            </a:r>
          </a:p>
          <a:p>
            <a:pPr marL="377204" indent="-377204">
              <a:buFont typeface="Arial" panose="020B0604020202020204" pitchFamily="34" charset="0"/>
              <a:buChar char="•"/>
            </a:pPr>
            <a:r>
              <a:rPr lang="en-US" sz="2400" dirty="0">
                <a:latin typeface="Arial Nova" panose="020F0502020204030204" pitchFamily="34" charset="0"/>
                <a:cs typeface="Arial" panose="020B0604020202020204" pitchFamily="34" charset="0"/>
              </a:rPr>
              <a:t>Soils are in the Inceptisol order</a:t>
            </a:r>
            <a:r>
              <a:rPr lang="en-US" sz="2400" baseline="30000" dirty="0">
                <a:latin typeface="Arial Nova" panose="020F0502020204030204" pitchFamily="34" charset="0"/>
                <a:cs typeface="Arial" panose="020B0604020202020204" pitchFamily="34" charset="0"/>
              </a:rPr>
              <a:t>6</a:t>
            </a:r>
          </a:p>
        </p:txBody>
      </p:sp>
      <p:sp>
        <p:nvSpPr>
          <p:cNvPr id="63" name="TextBox 62">
            <a:extLst>
              <a:ext uri="{FF2B5EF4-FFF2-40B4-BE49-F238E27FC236}">
                <a16:creationId xmlns:a16="http://schemas.microsoft.com/office/drawing/2014/main" id="{3005E390-52AF-034E-9C4B-A462992979F0}"/>
              </a:ext>
            </a:extLst>
          </p:cNvPr>
          <p:cNvSpPr txBox="1"/>
          <p:nvPr/>
        </p:nvSpPr>
        <p:spPr>
          <a:xfrm>
            <a:off x="12321447" y="23718082"/>
            <a:ext cx="27170872" cy="615553"/>
          </a:xfrm>
          <a:prstGeom prst="rect">
            <a:avLst/>
          </a:prstGeom>
          <a:solidFill>
            <a:srgbClr val="F8D5FF"/>
          </a:solidFill>
        </p:spPr>
        <p:txBody>
          <a:bodyPr wrap="square" rtlCol="0">
            <a:spAutoFit/>
          </a:bodyPr>
          <a:lstStyle/>
          <a:p>
            <a:pPr algn="ctr"/>
            <a:r>
              <a:rPr lang="en-US" sz="3400" b="1" dirty="0">
                <a:latin typeface="Arial Nova" panose="020F0502020204030204" pitchFamily="34" charset="0"/>
                <a:cs typeface="Arial" panose="020B0604020202020204" pitchFamily="34" charset="0"/>
              </a:rPr>
              <a:t>CONCLUSIONS</a:t>
            </a:r>
          </a:p>
        </p:txBody>
      </p:sp>
      <p:sp>
        <p:nvSpPr>
          <p:cNvPr id="1024" name="TextBox 1023">
            <a:extLst>
              <a:ext uri="{FF2B5EF4-FFF2-40B4-BE49-F238E27FC236}">
                <a16:creationId xmlns:a16="http://schemas.microsoft.com/office/drawing/2014/main" id="{CC1D21CA-D48A-D44B-8746-574005E558B1}"/>
              </a:ext>
            </a:extLst>
          </p:cNvPr>
          <p:cNvSpPr txBox="1"/>
          <p:nvPr/>
        </p:nvSpPr>
        <p:spPr>
          <a:xfrm>
            <a:off x="12409946" y="24870136"/>
            <a:ext cx="7513706" cy="6740307"/>
          </a:xfrm>
          <a:prstGeom prst="rect">
            <a:avLst/>
          </a:prstGeom>
          <a:noFill/>
        </p:spPr>
        <p:txBody>
          <a:bodyPr wrap="square" rtlCol="0">
            <a:spAutoFit/>
          </a:bodyPr>
          <a:lstStyle/>
          <a:p>
            <a:pPr marL="471505" indent="-471505">
              <a:buFont typeface="Arial" panose="020B0604020202020204" pitchFamily="34" charset="0"/>
              <a:buChar char="•"/>
            </a:pPr>
            <a:r>
              <a:rPr lang="en-US" sz="2400" dirty="0">
                <a:latin typeface="Arial Nova" panose="020F0502020204030204" pitchFamily="34" charset="0"/>
                <a:cs typeface="Arial" panose="020B0604020202020204" pitchFamily="34" charset="0"/>
              </a:rPr>
              <a:t>Seasonality is a big driver of CH₄ and CO₂ fluxes at this site, with soil moisture limiting diffusion and thus oxidation of methane in the early spring.</a:t>
            </a:r>
          </a:p>
          <a:p>
            <a:pPr marL="471505" indent="-471505">
              <a:buFont typeface="Arial" panose="020B0604020202020204" pitchFamily="34" charset="0"/>
              <a:buChar char="•"/>
            </a:pPr>
            <a:r>
              <a:rPr lang="en-US" sz="2400" b="1" dirty="0">
                <a:latin typeface="Arial Nova" panose="020F0502020204030204" pitchFamily="34" charset="0"/>
                <a:cs typeface="Arial" panose="020B0604020202020204" pitchFamily="34" charset="0"/>
              </a:rPr>
              <a:t>Trends in CH₄ fluxes between 1989-2001 in College Woods are not consistent with findings of contemporary studies reporting decreasing soil CH₄ uptake in temperate forests.</a:t>
            </a:r>
            <a:r>
              <a:rPr lang="en-US" sz="2400" b="1" baseline="30000" dirty="0">
                <a:latin typeface="Arial Nova" panose="020F0502020204030204" pitchFamily="34" charset="0"/>
                <a:cs typeface="Arial" panose="020B0604020202020204" pitchFamily="34" charset="0"/>
              </a:rPr>
              <a:t>5</a:t>
            </a:r>
            <a:endParaRPr lang="en-US" sz="2400" dirty="0">
              <a:latin typeface="Arial Nova" panose="020F0502020204030204" pitchFamily="34" charset="0"/>
              <a:cs typeface="Arial" panose="020B0604020202020204" pitchFamily="34" charset="0"/>
            </a:endParaRPr>
          </a:p>
          <a:p>
            <a:pPr marL="471505" indent="-471505">
              <a:buFont typeface="Arial" panose="020B0604020202020204" pitchFamily="34" charset="0"/>
              <a:buChar char="•"/>
            </a:pPr>
            <a:r>
              <a:rPr lang="en-US" sz="2400" dirty="0">
                <a:latin typeface="Arial Nova" panose="020F0502020204030204" pitchFamily="34" charset="0"/>
                <a:cs typeface="Arial" panose="020B0604020202020204" pitchFamily="34" charset="0"/>
              </a:rPr>
              <a:t>Landscape position influences </a:t>
            </a:r>
            <a:r>
              <a:rPr lang="en-US" sz="2400" dirty="0">
                <a:latin typeface="Arial Nova" panose="020B0504020202020204" pitchFamily="34" charset="0"/>
              </a:rPr>
              <a:t>CH</a:t>
            </a:r>
            <a:r>
              <a:rPr lang="en-US" sz="2400" baseline="-25000" dirty="0">
                <a:latin typeface="Arial Nova" panose="020B0504020202020204" pitchFamily="34" charset="0"/>
              </a:rPr>
              <a:t>4</a:t>
            </a:r>
            <a:r>
              <a:rPr lang="en-US" sz="2400" dirty="0">
                <a:latin typeface="Arial Nova" panose="020B0504020202020204" pitchFamily="34" charset="0"/>
              </a:rPr>
              <a:t> uptake during the summer and fall (</a:t>
            </a:r>
            <a:r>
              <a:rPr lang="en-US" sz="2400" i="1" dirty="0">
                <a:latin typeface="Arial Nova" panose="020B0504020202020204" pitchFamily="34" charset="0"/>
              </a:rPr>
              <a:t>Figure 6</a:t>
            </a:r>
            <a:r>
              <a:rPr lang="en-US" sz="2400" dirty="0">
                <a:latin typeface="Arial Nova" panose="020B0504020202020204" pitchFamily="34" charset="0"/>
              </a:rPr>
              <a:t>). </a:t>
            </a:r>
            <a:endParaRPr lang="en-US" sz="2400" dirty="0">
              <a:latin typeface="Arial Nova" panose="020F0502020204030204" pitchFamily="34" charset="0"/>
              <a:cs typeface="Arial" panose="020B0604020202020204" pitchFamily="34" charset="0"/>
            </a:endParaRPr>
          </a:p>
          <a:p>
            <a:pPr marL="471505" indent="-471505">
              <a:buFont typeface="Arial" panose="020B0604020202020204" pitchFamily="34" charset="0"/>
              <a:buChar char="•"/>
            </a:pPr>
            <a:r>
              <a:rPr lang="en-US" sz="2400" dirty="0">
                <a:latin typeface="Arial Nova" panose="020F0502020204030204" pitchFamily="34" charset="0"/>
                <a:cs typeface="Arial" panose="020B0604020202020204" pitchFamily="34" charset="0"/>
              </a:rPr>
              <a:t>Insignificant changes in average precipitation and temperature in College Woods since 1989 indicate several interacting controls on CH₄ and CO₂ fluxes. </a:t>
            </a:r>
          </a:p>
          <a:p>
            <a:pPr marL="471505" indent="-471505">
              <a:buFont typeface="Arial" panose="020B0604020202020204" pitchFamily="34" charset="0"/>
              <a:buChar char="•"/>
            </a:pPr>
            <a:r>
              <a:rPr lang="en-US" sz="2400" dirty="0">
                <a:latin typeface="Arial Nova" panose="020B0504020202020204" pitchFamily="34" charset="0"/>
              </a:rPr>
              <a:t>Future work should investigate the seasonal dynamics of the CH</a:t>
            </a:r>
            <a:r>
              <a:rPr lang="en-US" sz="2400" baseline="-25000" dirty="0">
                <a:latin typeface="Arial Nova" panose="020B0504020202020204" pitchFamily="34" charset="0"/>
              </a:rPr>
              <a:t>4</a:t>
            </a:r>
            <a:r>
              <a:rPr lang="en-US" sz="2400" dirty="0">
                <a:latin typeface="Arial Nova" panose="020B0504020202020204" pitchFamily="34" charset="0"/>
              </a:rPr>
              <a:t>-oxidizing microbial community to determine how microbial community composition and activity influence soil CH</a:t>
            </a:r>
            <a:r>
              <a:rPr lang="en-US" sz="2400" baseline="-25000" dirty="0">
                <a:latin typeface="Arial Nova" panose="020B0504020202020204" pitchFamily="34" charset="0"/>
              </a:rPr>
              <a:t>4</a:t>
            </a:r>
            <a:r>
              <a:rPr lang="en-US" sz="2400" dirty="0">
                <a:latin typeface="Arial Nova" panose="020B0504020202020204" pitchFamily="34" charset="0"/>
              </a:rPr>
              <a:t> uptake.</a:t>
            </a:r>
            <a:endParaRPr lang="en-US" sz="3200" dirty="0">
              <a:latin typeface="Arial Nova" panose="020B0504020202020204" pitchFamily="34" charset="0"/>
              <a:cs typeface="Arial" panose="020B0604020202020204" pitchFamily="34" charset="0"/>
            </a:endParaRPr>
          </a:p>
        </p:txBody>
      </p:sp>
      <p:grpSp>
        <p:nvGrpSpPr>
          <p:cNvPr id="1056" name="Group 1055">
            <a:extLst>
              <a:ext uri="{FF2B5EF4-FFF2-40B4-BE49-F238E27FC236}">
                <a16:creationId xmlns:a16="http://schemas.microsoft.com/office/drawing/2014/main" id="{058094B8-6458-A64D-88F7-6E379F1A3619}"/>
              </a:ext>
            </a:extLst>
          </p:cNvPr>
          <p:cNvGrpSpPr/>
          <p:nvPr/>
        </p:nvGrpSpPr>
        <p:grpSpPr>
          <a:xfrm>
            <a:off x="1193920" y="26957367"/>
            <a:ext cx="4886975" cy="4898377"/>
            <a:chOff x="8485122" y="30479596"/>
            <a:chExt cx="4383284" cy="4561942"/>
          </a:xfrm>
        </p:grpSpPr>
        <p:pic>
          <p:nvPicPr>
            <p:cNvPr id="1052" name="Picture 1051" descr="A picture containing ground, tree, outdoor, forest&#10;&#10;Description automatically generated">
              <a:extLst>
                <a:ext uri="{FF2B5EF4-FFF2-40B4-BE49-F238E27FC236}">
                  <a16:creationId xmlns:a16="http://schemas.microsoft.com/office/drawing/2014/main" id="{C599363D-5AE5-D643-8D3B-413B776BFA1B}"/>
                </a:ext>
              </a:extLst>
            </p:cNvPr>
            <p:cNvPicPr>
              <a:picLocks noChangeAspect="1"/>
            </p:cNvPicPr>
            <p:nvPr/>
          </p:nvPicPr>
          <p:blipFill rotWithShape="1">
            <a:blip r:embed="rId6"/>
            <a:srcRect t="13814" b="8130"/>
            <a:stretch/>
          </p:blipFill>
          <p:spPr>
            <a:xfrm>
              <a:off x="8485122" y="30479596"/>
              <a:ext cx="4383284" cy="4561942"/>
            </a:xfrm>
            <a:prstGeom prst="rect">
              <a:avLst/>
            </a:prstGeom>
          </p:spPr>
        </p:pic>
        <p:sp>
          <p:nvSpPr>
            <p:cNvPr id="1053" name="TextBox 1052">
              <a:extLst>
                <a:ext uri="{FF2B5EF4-FFF2-40B4-BE49-F238E27FC236}">
                  <a16:creationId xmlns:a16="http://schemas.microsoft.com/office/drawing/2014/main" id="{FE1A83AB-F706-B744-9988-0146FE23F8C9}"/>
                </a:ext>
              </a:extLst>
            </p:cNvPr>
            <p:cNvSpPr txBox="1"/>
            <p:nvPr/>
          </p:nvSpPr>
          <p:spPr>
            <a:xfrm>
              <a:off x="11086250" y="31496250"/>
              <a:ext cx="311350" cy="332544"/>
            </a:xfrm>
            <a:prstGeom prst="rect">
              <a:avLst/>
            </a:prstGeom>
            <a:solidFill>
              <a:srgbClr val="FFFF00"/>
            </a:solidFill>
          </p:spPr>
          <p:txBody>
            <a:bodyPr wrap="square" rtlCol="0">
              <a:spAutoFit/>
            </a:bodyPr>
            <a:lstStyle/>
            <a:p>
              <a:r>
                <a:rPr lang="en-US" dirty="0">
                  <a:latin typeface="Arial Nova" panose="020F0502020204030204" pitchFamily="34" charset="0"/>
                  <a:cs typeface="Arial" panose="020B0604020202020204" pitchFamily="34" charset="0"/>
                </a:rPr>
                <a:t>a </a:t>
              </a:r>
            </a:p>
          </p:txBody>
        </p:sp>
        <p:sp>
          <p:nvSpPr>
            <p:cNvPr id="1054" name="TextBox 1053">
              <a:extLst>
                <a:ext uri="{FF2B5EF4-FFF2-40B4-BE49-F238E27FC236}">
                  <a16:creationId xmlns:a16="http://schemas.microsoft.com/office/drawing/2014/main" id="{1F262CBF-7355-3149-8A1E-E9C8B84978F6}"/>
                </a:ext>
              </a:extLst>
            </p:cNvPr>
            <p:cNvSpPr txBox="1"/>
            <p:nvPr/>
          </p:nvSpPr>
          <p:spPr>
            <a:xfrm>
              <a:off x="11241926" y="32196833"/>
              <a:ext cx="311350" cy="332544"/>
            </a:xfrm>
            <a:prstGeom prst="rect">
              <a:avLst/>
            </a:prstGeom>
            <a:solidFill>
              <a:srgbClr val="FFFF00"/>
            </a:solidFill>
          </p:spPr>
          <p:txBody>
            <a:bodyPr wrap="square" rtlCol="0">
              <a:spAutoFit/>
            </a:bodyPr>
            <a:lstStyle/>
            <a:p>
              <a:r>
                <a:rPr lang="en-US" dirty="0">
                  <a:latin typeface="Arial Nova" panose="020F0502020204030204" pitchFamily="34" charset="0"/>
                  <a:cs typeface="Arial" panose="020B0604020202020204" pitchFamily="34" charset="0"/>
                </a:rPr>
                <a:t>b</a:t>
              </a:r>
            </a:p>
          </p:txBody>
        </p:sp>
        <p:sp>
          <p:nvSpPr>
            <p:cNvPr id="1055" name="TextBox 1054">
              <a:extLst>
                <a:ext uri="{FF2B5EF4-FFF2-40B4-BE49-F238E27FC236}">
                  <a16:creationId xmlns:a16="http://schemas.microsoft.com/office/drawing/2014/main" id="{D7EBCF74-686D-D74E-818F-D77D3AC2EBF9}"/>
                </a:ext>
              </a:extLst>
            </p:cNvPr>
            <p:cNvSpPr txBox="1"/>
            <p:nvPr/>
          </p:nvSpPr>
          <p:spPr>
            <a:xfrm>
              <a:off x="12448609" y="33987453"/>
              <a:ext cx="311350" cy="332544"/>
            </a:xfrm>
            <a:prstGeom prst="rect">
              <a:avLst/>
            </a:prstGeom>
            <a:solidFill>
              <a:srgbClr val="FFFF00"/>
            </a:solidFill>
          </p:spPr>
          <p:txBody>
            <a:bodyPr wrap="square" rtlCol="0">
              <a:spAutoFit/>
            </a:bodyPr>
            <a:lstStyle/>
            <a:p>
              <a:r>
                <a:rPr lang="en-US" dirty="0">
                  <a:latin typeface="Arial Nova" panose="020F0502020204030204" pitchFamily="34" charset="0"/>
                  <a:cs typeface="Arial" panose="020B0604020202020204" pitchFamily="34" charset="0"/>
                </a:rPr>
                <a:t>c</a:t>
              </a:r>
            </a:p>
          </p:txBody>
        </p:sp>
      </p:grpSp>
      <p:sp>
        <p:nvSpPr>
          <p:cNvPr id="1057" name="TextBox 1056">
            <a:extLst>
              <a:ext uri="{FF2B5EF4-FFF2-40B4-BE49-F238E27FC236}">
                <a16:creationId xmlns:a16="http://schemas.microsoft.com/office/drawing/2014/main" id="{DC11B785-0B86-1742-9A85-A751EF2A737F}"/>
              </a:ext>
            </a:extLst>
          </p:cNvPr>
          <p:cNvSpPr txBox="1"/>
          <p:nvPr/>
        </p:nvSpPr>
        <p:spPr>
          <a:xfrm>
            <a:off x="1342287" y="31877886"/>
            <a:ext cx="5115938" cy="307777"/>
          </a:xfrm>
          <a:prstGeom prst="rect">
            <a:avLst/>
          </a:prstGeom>
          <a:noFill/>
        </p:spPr>
        <p:txBody>
          <a:bodyPr wrap="square" rtlCol="0">
            <a:spAutoFit/>
          </a:bodyPr>
          <a:lstStyle/>
          <a:p>
            <a:r>
              <a:rPr lang="en-US" sz="1400" i="1" dirty="0">
                <a:latin typeface="Arial Nova" panose="020F0502020204030204" pitchFamily="34" charset="0"/>
                <a:cs typeface="Arial" panose="020B0604020202020204" pitchFamily="34" charset="0"/>
              </a:rPr>
              <a:t>Figure 3</a:t>
            </a:r>
            <a:r>
              <a:rPr lang="en-US" sz="1400" dirty="0">
                <a:latin typeface="Arial Nova" panose="020F0502020204030204" pitchFamily="34" charset="0"/>
                <a:cs typeface="Arial" panose="020B0604020202020204" pitchFamily="34" charset="0"/>
              </a:rPr>
              <a:t>: Reestablished study site showing slope transect.</a:t>
            </a:r>
          </a:p>
        </p:txBody>
      </p:sp>
      <p:sp>
        <p:nvSpPr>
          <p:cNvPr id="76" name="TextBox 75">
            <a:extLst>
              <a:ext uri="{FF2B5EF4-FFF2-40B4-BE49-F238E27FC236}">
                <a16:creationId xmlns:a16="http://schemas.microsoft.com/office/drawing/2014/main" id="{04B6AE30-71C4-2C4A-B93F-E671BCA06EE4}"/>
              </a:ext>
            </a:extLst>
          </p:cNvPr>
          <p:cNvSpPr txBox="1"/>
          <p:nvPr/>
        </p:nvSpPr>
        <p:spPr>
          <a:xfrm>
            <a:off x="33832800" y="24611336"/>
            <a:ext cx="5630240" cy="7218899"/>
          </a:xfrm>
          <a:prstGeom prst="rect">
            <a:avLst/>
          </a:prstGeom>
          <a:solidFill>
            <a:srgbClr val="F8F0FA"/>
          </a:solidFill>
        </p:spPr>
        <p:txBody>
          <a:bodyPr wrap="square" rtlCol="0">
            <a:spAutoFit/>
          </a:bodyPr>
          <a:lstStyle/>
          <a:p>
            <a:r>
              <a:rPr lang="en-US" sz="2200" b="1" dirty="0">
                <a:latin typeface="Arial Nova" panose="020B0504020202020204" pitchFamily="34" charset="0"/>
                <a:cs typeface="Arial" panose="020B0604020202020204" pitchFamily="34" charset="0"/>
              </a:rPr>
              <a:t>Acknowledgements: </a:t>
            </a:r>
            <a:r>
              <a:rPr lang="en-US" sz="2200" dirty="0">
                <a:latin typeface="Arial Nova" panose="020B0504020202020204" pitchFamily="34" charset="0"/>
                <a:cs typeface="Arial" panose="020B0604020202020204" pitchFamily="34" charset="0"/>
              </a:rPr>
              <a:t>This study site and design for the 1989-2001 data was established by Dr. Patrick </a:t>
            </a:r>
            <a:r>
              <a:rPr lang="en-US" sz="2200" dirty="0" err="1">
                <a:latin typeface="Arial Nova" panose="020B0504020202020204" pitchFamily="34" charset="0"/>
                <a:cs typeface="Arial" panose="020B0604020202020204" pitchFamily="34" charset="0"/>
              </a:rPr>
              <a:t>Crill</a:t>
            </a:r>
            <a:r>
              <a:rPr lang="en-US" sz="2200" dirty="0">
                <a:latin typeface="Arial Nova" panose="020B0504020202020204" pitchFamily="34" charset="0"/>
                <a:cs typeface="Arial" panose="020B0604020202020204" pitchFamily="34" charset="0"/>
              </a:rPr>
              <a:t> and measurements were made over that period by many technicians and undergraduate students. For the 2021 measurements I would like to</a:t>
            </a:r>
            <a:r>
              <a:rPr lang="en-US" sz="2200" b="1" dirty="0">
                <a:latin typeface="Arial Nova" panose="020B0504020202020204" pitchFamily="34" charset="0"/>
                <a:cs typeface="Arial" panose="020B0604020202020204" pitchFamily="34" charset="0"/>
              </a:rPr>
              <a:t> t</a:t>
            </a:r>
            <a:r>
              <a:rPr lang="en-US" sz="2200" dirty="0">
                <a:latin typeface="Arial Nova" panose="020B0504020202020204" pitchFamily="34" charset="0"/>
                <a:cs typeface="Arial" panose="020B0604020202020204" pitchFamily="34" charset="0"/>
              </a:rPr>
              <a:t>hank the Hamel Center for Undergraduate research for supporting this research through a Summer Undergraduate Research Fellowship grant and thanks to Alix </a:t>
            </a:r>
            <a:r>
              <a:rPr lang="en-US" sz="2200" dirty="0" err="1">
                <a:latin typeface="Arial Nova" panose="020B0504020202020204" pitchFamily="34" charset="0"/>
                <a:cs typeface="Arial" panose="020B0604020202020204" pitchFamily="34" charset="0"/>
              </a:rPr>
              <a:t>Contosta</a:t>
            </a:r>
            <a:r>
              <a:rPr lang="en-US" sz="2200" dirty="0">
                <a:latin typeface="Arial Nova" panose="020B0504020202020204" pitchFamily="34" charset="0"/>
                <a:cs typeface="Arial" panose="020B0604020202020204" pitchFamily="34" charset="0"/>
              </a:rPr>
              <a:t> for lending us equipment. </a:t>
            </a:r>
          </a:p>
          <a:p>
            <a:endParaRPr lang="en-US" sz="2310" b="1" dirty="0">
              <a:latin typeface="Arial Nova" panose="020B0504020202020204" pitchFamily="34" charset="0"/>
              <a:cs typeface="Arial" panose="020B0604020202020204" pitchFamily="34" charset="0"/>
            </a:endParaRPr>
          </a:p>
          <a:p>
            <a:r>
              <a:rPr lang="en-US" b="1" dirty="0">
                <a:latin typeface="Arial Nova" panose="020B0504020202020204" pitchFamily="34" charset="0"/>
                <a:cs typeface="Arial" panose="020B0604020202020204" pitchFamily="34" charset="0"/>
              </a:rPr>
              <a:t>References:</a:t>
            </a:r>
          </a:p>
          <a:p>
            <a:r>
              <a:rPr lang="en-US" baseline="30000" dirty="0">
                <a:latin typeface="Arial Nova" panose="020B0504020202020204" pitchFamily="34" charset="0"/>
              </a:rPr>
              <a:t>1</a:t>
            </a:r>
            <a:r>
              <a:rPr lang="en-US" dirty="0">
                <a:latin typeface="Arial Nova" panose="020B0504020202020204" pitchFamily="34" charset="0"/>
                <a:cs typeface="Arial" panose="020B0604020202020204" pitchFamily="34" charset="0"/>
              </a:rPr>
              <a:t>Holmes et al. (2013), </a:t>
            </a:r>
            <a:r>
              <a:rPr lang="en-US" i="1" dirty="0">
                <a:latin typeface="Arial Nova" panose="020B0504020202020204" pitchFamily="34" charset="0"/>
                <a:cs typeface="Arial" panose="020B0604020202020204" pitchFamily="34" charset="0"/>
              </a:rPr>
              <a:t>Atmospheric Chemistry and Physics</a:t>
            </a:r>
            <a:r>
              <a:rPr lang="en-US" dirty="0">
                <a:latin typeface="Arial Nova" panose="020B0504020202020204" pitchFamily="34" charset="0"/>
                <a:cs typeface="Arial" panose="020B0604020202020204" pitchFamily="34" charset="0"/>
              </a:rPr>
              <a:t>; </a:t>
            </a:r>
            <a:r>
              <a:rPr lang="en-US" baseline="30000" dirty="0">
                <a:latin typeface="Arial Nova" panose="020B0504020202020204" pitchFamily="34" charset="0"/>
                <a:cs typeface="Arial" panose="020B0604020202020204" pitchFamily="34" charset="0"/>
              </a:rPr>
              <a:t>2</a:t>
            </a:r>
            <a:r>
              <a:rPr lang="en-US" dirty="0">
                <a:latin typeface="Arial Nova" panose="020B0504020202020204" pitchFamily="34" charset="0"/>
                <a:cs typeface="Arial" panose="020B0604020202020204" pitchFamily="34" charset="0"/>
              </a:rPr>
              <a:t>Dutaur (2007), </a:t>
            </a:r>
            <a:r>
              <a:rPr lang="en-US" i="1" dirty="0">
                <a:latin typeface="Arial Nova" panose="020B0504020202020204" pitchFamily="34" charset="0"/>
                <a:cs typeface="Arial" panose="020B0604020202020204" pitchFamily="34" charset="0"/>
              </a:rPr>
              <a:t>Global Biogeochemical Cycles</a:t>
            </a:r>
            <a:r>
              <a:rPr lang="en-US" dirty="0">
                <a:latin typeface="Arial Nova" panose="020B0504020202020204" pitchFamily="34" charset="0"/>
                <a:cs typeface="Arial" panose="020B0604020202020204" pitchFamily="34" charset="0"/>
              </a:rPr>
              <a:t>; </a:t>
            </a:r>
            <a:r>
              <a:rPr lang="en-US" baseline="30000" dirty="0">
                <a:latin typeface="Arial Nova" panose="020B0504020202020204" pitchFamily="34" charset="0"/>
                <a:cs typeface="Arial" panose="020B0604020202020204" pitchFamily="34" charset="0"/>
              </a:rPr>
              <a:t>3</a:t>
            </a:r>
            <a:r>
              <a:rPr lang="en-US" dirty="0">
                <a:latin typeface="Arial Nova" panose="020B0504020202020204" pitchFamily="34" charset="0"/>
              </a:rPr>
              <a:t>Bowden, et al. (1998), </a:t>
            </a:r>
            <a:r>
              <a:rPr lang="en-US" i="1" dirty="0">
                <a:latin typeface="Arial Nova" panose="020B0504020202020204" pitchFamily="34" charset="0"/>
              </a:rPr>
              <a:t>Soil Biol. </a:t>
            </a:r>
            <a:r>
              <a:rPr lang="en-US" i="1" dirty="0" err="1">
                <a:latin typeface="Arial Nova" panose="020B0504020202020204" pitchFamily="34" charset="0"/>
              </a:rPr>
              <a:t>Biochem</a:t>
            </a:r>
            <a:r>
              <a:rPr lang="en-US" i="1" dirty="0">
                <a:latin typeface="Arial Nova" panose="020B0504020202020204" pitchFamily="34" charset="0"/>
              </a:rPr>
              <a:t>.</a:t>
            </a:r>
            <a:r>
              <a:rPr lang="en-US" dirty="0">
                <a:latin typeface="Arial Nova" panose="020B0504020202020204" pitchFamily="34" charset="0"/>
                <a:cs typeface="Arial" panose="020B0604020202020204" pitchFamily="34" charset="0"/>
              </a:rPr>
              <a:t> </a:t>
            </a:r>
            <a:r>
              <a:rPr lang="en-US" i="1" baseline="30000" dirty="0">
                <a:latin typeface="Arial Nova" panose="020B0504020202020204" pitchFamily="34" charset="0"/>
                <a:cs typeface="Arial" panose="020B0604020202020204" pitchFamily="34" charset="0"/>
              </a:rPr>
              <a:t>4</a:t>
            </a:r>
            <a:r>
              <a:rPr lang="en-US" dirty="0">
                <a:latin typeface="Arial Nova" panose="020B0504020202020204" pitchFamily="34" charset="0"/>
                <a:cs typeface="Arial" panose="020B0604020202020204" pitchFamily="34" charset="0"/>
              </a:rPr>
              <a:t>Turetsky et al. (2014), </a:t>
            </a:r>
            <a:r>
              <a:rPr lang="en-US" i="1" dirty="0">
                <a:latin typeface="Arial Nova" panose="020B0504020202020204" pitchFamily="34" charset="0"/>
                <a:cs typeface="Arial" panose="020B0604020202020204" pitchFamily="34" charset="0"/>
              </a:rPr>
              <a:t>Global Change Biology</a:t>
            </a:r>
            <a:r>
              <a:rPr lang="en-US" dirty="0">
                <a:latin typeface="Arial Nova" panose="020B0504020202020204" pitchFamily="34" charset="0"/>
                <a:cs typeface="Arial" panose="020B0604020202020204" pitchFamily="34" charset="0"/>
              </a:rPr>
              <a:t>; </a:t>
            </a:r>
            <a:r>
              <a:rPr lang="en-US" baseline="30000" dirty="0">
                <a:latin typeface="Arial Nova" panose="020B0504020202020204" pitchFamily="34" charset="0"/>
                <a:cs typeface="Arial" panose="020B0604020202020204" pitchFamily="34" charset="0"/>
              </a:rPr>
              <a:t>5</a:t>
            </a:r>
            <a:r>
              <a:rPr lang="en-US" dirty="0">
                <a:latin typeface="Arial Nova" panose="020B0504020202020204" pitchFamily="34" charset="0"/>
                <a:cs typeface="Arial" panose="020B0604020202020204" pitchFamily="34" charset="0"/>
              </a:rPr>
              <a:t>Ni and </a:t>
            </a:r>
            <a:r>
              <a:rPr lang="en-US" dirty="0" err="1">
                <a:latin typeface="Arial Nova" panose="020B0504020202020204" pitchFamily="34" charset="0"/>
                <a:cs typeface="Arial" panose="020B0604020202020204" pitchFamily="34" charset="0"/>
              </a:rPr>
              <a:t>Groffman</a:t>
            </a:r>
            <a:r>
              <a:rPr lang="en-US" dirty="0">
                <a:latin typeface="Arial Nova" panose="020B0504020202020204" pitchFamily="34" charset="0"/>
                <a:cs typeface="Arial" panose="020B0604020202020204" pitchFamily="34" charset="0"/>
              </a:rPr>
              <a:t> (2018), </a:t>
            </a:r>
            <a:r>
              <a:rPr lang="en-US" i="1" dirty="0">
                <a:latin typeface="Arial Nova" panose="020B0504020202020204" pitchFamily="34" charset="0"/>
                <a:cs typeface="Arial" panose="020B0604020202020204" pitchFamily="34" charset="0"/>
              </a:rPr>
              <a:t>PNAS</a:t>
            </a:r>
            <a:r>
              <a:rPr lang="en-US" dirty="0">
                <a:latin typeface="Arial Nova" panose="020B0504020202020204" pitchFamily="34" charset="0"/>
                <a:cs typeface="Arial" panose="020B0604020202020204" pitchFamily="34" charset="0"/>
              </a:rPr>
              <a:t>; </a:t>
            </a:r>
            <a:r>
              <a:rPr lang="en-US" baseline="30000" dirty="0">
                <a:latin typeface="Arial Nova" panose="020B0504020202020204" pitchFamily="34" charset="0"/>
                <a:cs typeface="Arial" panose="020B0604020202020204" pitchFamily="34" charset="0"/>
              </a:rPr>
              <a:t>6</a:t>
            </a:r>
            <a:r>
              <a:rPr lang="en-US" dirty="0">
                <a:latin typeface="Arial Nova" panose="020B0504020202020204" pitchFamily="34" charset="0"/>
                <a:cs typeface="Arial" panose="020B0604020202020204" pitchFamily="34" charset="0"/>
              </a:rPr>
              <a:t>Mikhailova et al. (2021), </a:t>
            </a:r>
            <a:r>
              <a:rPr lang="en-US" i="1" dirty="0">
                <a:latin typeface="Arial Nova" panose="020B0504020202020204" pitchFamily="34" charset="0"/>
                <a:cs typeface="Arial" panose="020B0604020202020204" pitchFamily="34" charset="0"/>
              </a:rPr>
              <a:t>Earth</a:t>
            </a:r>
            <a:r>
              <a:rPr lang="en-US" dirty="0">
                <a:latin typeface="Arial Nova" panose="020B0504020202020204" pitchFamily="34" charset="0"/>
                <a:cs typeface="Arial" panose="020B0604020202020204" pitchFamily="34" charset="0"/>
              </a:rPr>
              <a:t>;</a:t>
            </a:r>
            <a:r>
              <a:rPr lang="en-US" i="1" dirty="0">
                <a:latin typeface="Arial Nova" panose="020B0504020202020204" pitchFamily="34" charset="0"/>
                <a:cs typeface="Arial" panose="020B0604020202020204" pitchFamily="34" charset="0"/>
              </a:rPr>
              <a:t> </a:t>
            </a:r>
            <a:r>
              <a:rPr lang="en-US" i="1" baseline="30000" dirty="0">
                <a:latin typeface="Arial Nova" panose="020B0504020202020204" pitchFamily="34" charset="0"/>
                <a:cs typeface="Arial" panose="020B0604020202020204" pitchFamily="34" charset="0"/>
              </a:rPr>
              <a:t>7</a:t>
            </a:r>
            <a:r>
              <a:rPr lang="en-US" dirty="0">
                <a:latin typeface="Arial Nova" panose="020B0504020202020204" pitchFamily="34" charset="0"/>
                <a:cs typeface="Arial" panose="020B0604020202020204" pitchFamily="34" charset="0"/>
              </a:rPr>
              <a:t>Crill et al. (1988), </a:t>
            </a:r>
            <a:r>
              <a:rPr lang="en-US" i="1" dirty="0">
                <a:latin typeface="Arial Nova" panose="020B0504020202020204" pitchFamily="34" charset="0"/>
                <a:cs typeface="Arial" panose="020B0604020202020204" pitchFamily="34" charset="0"/>
              </a:rPr>
              <a:t>Global Biogeochemical Cycles</a:t>
            </a:r>
            <a:r>
              <a:rPr lang="en-US" dirty="0">
                <a:latin typeface="Arial Nova" panose="020B0504020202020204" pitchFamily="34" charset="0"/>
                <a:cs typeface="Arial" panose="020B0604020202020204" pitchFamily="34" charset="0"/>
              </a:rPr>
              <a:t>; </a:t>
            </a:r>
            <a:r>
              <a:rPr lang="en-US" baseline="30000" dirty="0">
                <a:latin typeface="Arial Nova" panose="020B0504020202020204" pitchFamily="34" charset="0"/>
                <a:cs typeface="Arial" panose="020B0604020202020204" pitchFamily="34" charset="0"/>
              </a:rPr>
              <a:t>8</a:t>
            </a:r>
            <a:r>
              <a:rPr lang="en-US" dirty="0">
                <a:latin typeface="Arial Nova" panose="020B0504020202020204" pitchFamily="34" charset="0"/>
                <a:cs typeface="Arial" panose="020B0604020202020204" pitchFamily="34" charset="0"/>
              </a:rPr>
              <a:t>Crill (1991), </a:t>
            </a:r>
            <a:r>
              <a:rPr lang="en-US" i="1" dirty="0">
                <a:latin typeface="Arial Nova" panose="020B0504020202020204" pitchFamily="34" charset="0"/>
                <a:cs typeface="Arial" panose="020B0604020202020204" pitchFamily="34" charset="0"/>
              </a:rPr>
              <a:t>Global Biogeochemical Cycles</a:t>
            </a:r>
            <a:r>
              <a:rPr lang="en-US" dirty="0">
                <a:latin typeface="Arial Nova" panose="020B0504020202020204" pitchFamily="34" charset="0"/>
                <a:cs typeface="Arial" panose="020B0604020202020204" pitchFamily="34" charset="0"/>
              </a:rPr>
              <a:t>;</a:t>
            </a:r>
            <a:r>
              <a:rPr lang="en-US" i="1" dirty="0">
                <a:latin typeface="Arial Nova" panose="020B0504020202020204" pitchFamily="34" charset="0"/>
                <a:cs typeface="Arial" panose="020B0604020202020204" pitchFamily="34" charset="0"/>
              </a:rPr>
              <a:t> </a:t>
            </a:r>
            <a:r>
              <a:rPr lang="en-US" i="1" baseline="30000" dirty="0">
                <a:latin typeface="Arial Nova" panose="020B0504020202020204" pitchFamily="34" charset="0"/>
                <a:cs typeface="Arial" panose="020B0604020202020204" pitchFamily="34" charset="0"/>
              </a:rPr>
              <a:t>9</a:t>
            </a:r>
            <a:r>
              <a:rPr lang="en-US" dirty="0">
                <a:latin typeface="Arial Nova" panose="020B0504020202020204" pitchFamily="34" charset="0"/>
                <a:cs typeface="Arial" panose="020B0604020202020204" pitchFamily="34" charset="0"/>
              </a:rPr>
              <a:t>R Core Team (2020), R Project for Statistical Computing and Wickham H (2016), ggplot2: Elegant Graphics for Data Analysis.</a:t>
            </a:r>
            <a:r>
              <a:rPr lang="en-US" i="1" dirty="0">
                <a:latin typeface="Arial Nova" panose="020B0504020202020204" pitchFamily="34" charset="0"/>
                <a:cs typeface="Arial" panose="020B0604020202020204" pitchFamily="34" charset="0"/>
              </a:rPr>
              <a:t> </a:t>
            </a:r>
            <a:endParaRPr lang="en-US" i="1" baseline="30000" dirty="0">
              <a:latin typeface="Arial Nova" panose="020B0504020202020204" pitchFamily="34" charset="0"/>
              <a:cs typeface="Arial" panose="020B0604020202020204" pitchFamily="34" charset="0"/>
            </a:endParaRPr>
          </a:p>
        </p:txBody>
      </p:sp>
      <p:pic>
        <p:nvPicPr>
          <p:cNvPr id="33" name="Picture 32" descr="Chart&#10;&#10;Description automatically generated">
            <a:extLst>
              <a:ext uri="{FF2B5EF4-FFF2-40B4-BE49-F238E27FC236}">
                <a16:creationId xmlns:a16="http://schemas.microsoft.com/office/drawing/2014/main" id="{0F91B34B-2529-164F-9E2B-1A78643EADCE}"/>
              </a:ext>
            </a:extLst>
          </p:cNvPr>
          <p:cNvPicPr>
            <a:picLocks noChangeAspect="1"/>
          </p:cNvPicPr>
          <p:nvPr/>
        </p:nvPicPr>
        <p:blipFill>
          <a:blip r:embed="rId7"/>
          <a:stretch>
            <a:fillRect/>
          </a:stretch>
        </p:blipFill>
        <p:spPr>
          <a:xfrm>
            <a:off x="12353564" y="16220204"/>
            <a:ext cx="10667713" cy="6958454"/>
          </a:xfrm>
          <a:prstGeom prst="rect">
            <a:avLst/>
          </a:prstGeom>
        </p:spPr>
      </p:pic>
      <p:pic>
        <p:nvPicPr>
          <p:cNvPr id="35" name="Picture 34" descr="Chart, line chart&#10;&#10;Description automatically generated">
            <a:extLst>
              <a:ext uri="{FF2B5EF4-FFF2-40B4-BE49-F238E27FC236}">
                <a16:creationId xmlns:a16="http://schemas.microsoft.com/office/drawing/2014/main" id="{D2EDCE66-2B27-1C4C-AEA3-B9AFBCC24E1B}"/>
              </a:ext>
            </a:extLst>
          </p:cNvPr>
          <p:cNvPicPr>
            <a:picLocks noChangeAspect="1"/>
          </p:cNvPicPr>
          <p:nvPr/>
        </p:nvPicPr>
        <p:blipFill>
          <a:blip r:embed="rId8"/>
          <a:stretch>
            <a:fillRect/>
          </a:stretch>
        </p:blipFill>
        <p:spPr>
          <a:xfrm>
            <a:off x="26368533" y="16215062"/>
            <a:ext cx="10667912" cy="6958584"/>
          </a:xfrm>
          <a:prstGeom prst="rect">
            <a:avLst/>
          </a:prstGeom>
        </p:spPr>
      </p:pic>
      <p:sp>
        <p:nvSpPr>
          <p:cNvPr id="40" name="TextBox 39">
            <a:extLst>
              <a:ext uri="{FF2B5EF4-FFF2-40B4-BE49-F238E27FC236}">
                <a16:creationId xmlns:a16="http://schemas.microsoft.com/office/drawing/2014/main" id="{310183F7-6D04-C544-8997-D58FCDF25409}"/>
              </a:ext>
            </a:extLst>
          </p:cNvPr>
          <p:cNvSpPr txBox="1"/>
          <p:nvPr/>
        </p:nvSpPr>
        <p:spPr>
          <a:xfrm>
            <a:off x="23021277" y="16301919"/>
            <a:ext cx="3188194" cy="6555641"/>
          </a:xfrm>
          <a:prstGeom prst="rect">
            <a:avLst/>
          </a:prstGeom>
          <a:noFill/>
        </p:spPr>
        <p:txBody>
          <a:bodyPr wrap="square" rtlCol="0">
            <a:spAutoFit/>
          </a:bodyPr>
          <a:lstStyle/>
          <a:p>
            <a:r>
              <a:rPr lang="en-US" sz="2000" i="1" dirty="0">
                <a:latin typeface="Arial Nova" panose="020B0504020202020204" pitchFamily="34" charset="0"/>
              </a:rPr>
              <a:t>Figure 7: </a:t>
            </a:r>
            <a:r>
              <a:rPr lang="en-US" sz="2000" dirty="0">
                <a:latin typeface="Arial Nova" panose="020B0504020202020204" pitchFamily="34" charset="0"/>
              </a:rPr>
              <a:t>Timeseries graph of </a:t>
            </a:r>
            <a:r>
              <a:rPr lang="en-US" sz="2000" dirty="0">
                <a:latin typeface="Arial Nova" panose="020F0502020204030204" pitchFamily="34" charset="0"/>
                <a:cs typeface="Arial" panose="020B0604020202020204" pitchFamily="34" charset="0"/>
              </a:rPr>
              <a:t>CH₄ soil</a:t>
            </a:r>
            <a:r>
              <a:rPr lang="en-US" sz="2000" dirty="0">
                <a:latin typeface="Arial Nova" panose="020B0504020202020204" pitchFamily="34" charset="0"/>
              </a:rPr>
              <a:t> uptake between 1989-2001. The blue trendline calculated from this study’s data shows that year does not explain significant variance in the amounts of CH</a:t>
            </a:r>
            <a:r>
              <a:rPr lang="en-US" sz="2000" baseline="-25000" dirty="0">
                <a:latin typeface="Arial Nova" panose="020B0504020202020204" pitchFamily="34" charset="0"/>
              </a:rPr>
              <a:t>4</a:t>
            </a:r>
            <a:r>
              <a:rPr lang="en-US" sz="2000" dirty="0">
                <a:latin typeface="Arial Nova" panose="020B0504020202020204" pitchFamily="34" charset="0"/>
              </a:rPr>
              <a:t> uptake (R</a:t>
            </a:r>
            <a:r>
              <a:rPr lang="en-US" sz="2000" baseline="30000" dirty="0">
                <a:latin typeface="Arial Nova" panose="020B0504020202020204" pitchFamily="34" charset="0"/>
              </a:rPr>
              <a:t>2</a:t>
            </a:r>
            <a:r>
              <a:rPr lang="en-US" sz="2000" dirty="0">
                <a:latin typeface="Arial Nova" panose="020B0504020202020204" pitchFamily="34" charset="0"/>
              </a:rPr>
              <a:t>=0.098, p-value=0.15). Both lines imposed on top of this study’s data are adapted from Ni and </a:t>
            </a:r>
            <a:r>
              <a:rPr lang="en-US" sz="2000" dirty="0" err="1">
                <a:latin typeface="Arial Nova" panose="020B0504020202020204" pitchFamily="34" charset="0"/>
              </a:rPr>
              <a:t>Groffman</a:t>
            </a:r>
            <a:r>
              <a:rPr lang="en-US" sz="2000" dirty="0">
                <a:latin typeface="Arial Nova" panose="020B0504020202020204" pitchFamily="34" charset="0"/>
              </a:rPr>
              <a:t>, 2018; The dotted line represents the linear regression of global CH</a:t>
            </a:r>
            <a:r>
              <a:rPr lang="en-US" sz="2000" baseline="-25000" dirty="0">
                <a:latin typeface="Arial Nova" panose="020B0504020202020204" pitchFamily="34" charset="0"/>
              </a:rPr>
              <a:t>4</a:t>
            </a:r>
            <a:r>
              <a:rPr lang="en-US" sz="2000" dirty="0">
                <a:latin typeface="Arial Nova" panose="020B0504020202020204" pitchFamily="34" charset="0"/>
              </a:rPr>
              <a:t> soil uptake between 30-60°N from 1987-2016, and the dashed line is the CH</a:t>
            </a:r>
            <a:r>
              <a:rPr lang="en-US" sz="2000" baseline="-25000" dirty="0">
                <a:latin typeface="Arial Nova" panose="020B0504020202020204" pitchFamily="34" charset="0"/>
              </a:rPr>
              <a:t>4</a:t>
            </a:r>
            <a:r>
              <a:rPr lang="en-US" sz="2000" dirty="0">
                <a:latin typeface="Arial Nova" panose="020B0504020202020204" pitchFamily="34" charset="0"/>
              </a:rPr>
              <a:t> uptake in Hubbard Brook from 2002-2015. </a:t>
            </a:r>
          </a:p>
        </p:txBody>
      </p:sp>
      <p:grpSp>
        <p:nvGrpSpPr>
          <p:cNvPr id="55" name="Group 54">
            <a:extLst>
              <a:ext uri="{FF2B5EF4-FFF2-40B4-BE49-F238E27FC236}">
                <a16:creationId xmlns:a16="http://schemas.microsoft.com/office/drawing/2014/main" id="{BEB49C1A-13BD-2D44-A2F4-3A9B5BAAB4E5}"/>
              </a:ext>
            </a:extLst>
          </p:cNvPr>
          <p:cNvGrpSpPr/>
          <p:nvPr/>
        </p:nvGrpSpPr>
        <p:grpSpPr>
          <a:xfrm>
            <a:off x="31485627" y="6021334"/>
            <a:ext cx="7564651" cy="6281928"/>
            <a:chOff x="22901643" y="5791885"/>
            <a:chExt cx="8151069" cy="6565215"/>
          </a:xfrm>
        </p:grpSpPr>
        <p:pic>
          <p:nvPicPr>
            <p:cNvPr id="48" name="Picture 47" descr="Chart, box and whisker chart&#10;&#10;Description automatically generated">
              <a:extLst>
                <a:ext uri="{FF2B5EF4-FFF2-40B4-BE49-F238E27FC236}">
                  <a16:creationId xmlns:a16="http://schemas.microsoft.com/office/drawing/2014/main" id="{496A964A-2EAC-8F4A-A000-0DD0A28ED770}"/>
                </a:ext>
              </a:extLst>
            </p:cNvPr>
            <p:cNvPicPr>
              <a:picLocks noChangeAspect="1"/>
            </p:cNvPicPr>
            <p:nvPr/>
          </p:nvPicPr>
          <p:blipFill>
            <a:blip r:embed="rId9"/>
            <a:stretch>
              <a:fillRect/>
            </a:stretch>
          </p:blipFill>
          <p:spPr>
            <a:xfrm>
              <a:off x="22901643" y="5791885"/>
              <a:ext cx="8151069" cy="6565215"/>
            </a:xfrm>
            <a:prstGeom prst="rect">
              <a:avLst/>
            </a:prstGeom>
          </p:spPr>
        </p:pic>
        <p:sp>
          <p:nvSpPr>
            <p:cNvPr id="49" name="TextBox 48">
              <a:extLst>
                <a:ext uri="{FF2B5EF4-FFF2-40B4-BE49-F238E27FC236}">
                  <a16:creationId xmlns:a16="http://schemas.microsoft.com/office/drawing/2014/main" id="{41C25DC4-C903-3C4A-9456-E926621D0783}"/>
                </a:ext>
              </a:extLst>
            </p:cNvPr>
            <p:cNvSpPr txBox="1"/>
            <p:nvPr/>
          </p:nvSpPr>
          <p:spPr>
            <a:xfrm>
              <a:off x="25047888" y="6139464"/>
              <a:ext cx="1308100" cy="369332"/>
            </a:xfrm>
            <a:prstGeom prst="rect">
              <a:avLst/>
            </a:prstGeom>
            <a:noFill/>
          </p:spPr>
          <p:txBody>
            <a:bodyPr wrap="square" rtlCol="0">
              <a:spAutoFit/>
            </a:bodyPr>
            <a:lstStyle/>
            <a:p>
              <a:r>
                <a:rPr lang="en-US" dirty="0"/>
                <a:t>p &lt; 0.05 </a:t>
              </a:r>
            </a:p>
          </p:txBody>
        </p:sp>
        <p:sp>
          <p:nvSpPr>
            <p:cNvPr id="51" name="TextBox 50">
              <a:extLst>
                <a:ext uri="{FF2B5EF4-FFF2-40B4-BE49-F238E27FC236}">
                  <a16:creationId xmlns:a16="http://schemas.microsoft.com/office/drawing/2014/main" id="{F3349386-71AB-514F-9737-B708780EE794}"/>
                </a:ext>
              </a:extLst>
            </p:cNvPr>
            <p:cNvSpPr txBox="1"/>
            <p:nvPr/>
          </p:nvSpPr>
          <p:spPr>
            <a:xfrm>
              <a:off x="28854400" y="6195661"/>
              <a:ext cx="1079500" cy="369332"/>
            </a:xfrm>
            <a:prstGeom prst="rect">
              <a:avLst/>
            </a:prstGeom>
            <a:noFill/>
          </p:spPr>
          <p:txBody>
            <a:bodyPr wrap="square" rtlCol="0">
              <a:spAutoFit/>
            </a:bodyPr>
            <a:lstStyle/>
            <a:p>
              <a:r>
                <a:rPr lang="en-US" dirty="0"/>
                <a:t>p = 0.13</a:t>
              </a:r>
            </a:p>
          </p:txBody>
        </p:sp>
      </p:grpSp>
      <p:grpSp>
        <p:nvGrpSpPr>
          <p:cNvPr id="62" name="Group 61">
            <a:extLst>
              <a:ext uri="{FF2B5EF4-FFF2-40B4-BE49-F238E27FC236}">
                <a16:creationId xmlns:a16="http://schemas.microsoft.com/office/drawing/2014/main" id="{18D95573-1913-454F-9789-C2B2FE1F2A47}"/>
              </a:ext>
            </a:extLst>
          </p:cNvPr>
          <p:cNvGrpSpPr/>
          <p:nvPr/>
        </p:nvGrpSpPr>
        <p:grpSpPr>
          <a:xfrm>
            <a:off x="13765094" y="20423799"/>
            <a:ext cx="782090" cy="1231106"/>
            <a:chOff x="13740679" y="20433113"/>
            <a:chExt cx="782090" cy="1231106"/>
          </a:xfrm>
        </p:grpSpPr>
        <p:sp>
          <p:nvSpPr>
            <p:cNvPr id="56" name="TextBox 55">
              <a:extLst>
                <a:ext uri="{FF2B5EF4-FFF2-40B4-BE49-F238E27FC236}">
                  <a16:creationId xmlns:a16="http://schemas.microsoft.com/office/drawing/2014/main" id="{3FA0A5FC-D113-2743-B88E-208EAF9BFBE1}"/>
                </a:ext>
              </a:extLst>
            </p:cNvPr>
            <p:cNvSpPr txBox="1"/>
            <p:nvPr/>
          </p:nvSpPr>
          <p:spPr>
            <a:xfrm>
              <a:off x="13740679" y="20433113"/>
              <a:ext cx="782090" cy="1231106"/>
            </a:xfrm>
            <a:prstGeom prst="rect">
              <a:avLst/>
            </a:prstGeom>
            <a:noFill/>
          </p:spPr>
          <p:txBody>
            <a:bodyPr wrap="square" rtlCol="0">
              <a:spAutoFit/>
            </a:bodyPr>
            <a:lstStyle/>
            <a:p>
              <a:r>
                <a:rPr lang="en-US" sz="2800" b="1" dirty="0"/>
                <a:t>. . .</a:t>
              </a:r>
            </a:p>
            <a:p>
              <a:r>
                <a:rPr lang="en-US" sz="2800" b="1" dirty="0"/>
                <a:t>- - -</a:t>
              </a:r>
            </a:p>
            <a:p>
              <a:endParaRPr lang="en-US" dirty="0"/>
            </a:p>
          </p:txBody>
        </p:sp>
        <p:cxnSp>
          <p:nvCxnSpPr>
            <p:cNvPr id="59" name="Straight Connector 58">
              <a:extLst>
                <a:ext uri="{FF2B5EF4-FFF2-40B4-BE49-F238E27FC236}">
                  <a16:creationId xmlns:a16="http://schemas.microsoft.com/office/drawing/2014/main" id="{065861FA-EC03-4B40-BB78-205A7453F338}"/>
                </a:ext>
              </a:extLst>
            </p:cNvPr>
            <p:cNvCxnSpPr/>
            <p:nvPr/>
          </p:nvCxnSpPr>
          <p:spPr>
            <a:xfrm>
              <a:off x="13820274" y="21432253"/>
              <a:ext cx="48126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1DFF3DB3-F921-C949-BCF1-F370D7BCF681}"/>
              </a:ext>
            </a:extLst>
          </p:cNvPr>
          <p:cNvSpPr txBox="1"/>
          <p:nvPr/>
        </p:nvSpPr>
        <p:spPr>
          <a:xfrm>
            <a:off x="14459353" y="20603326"/>
            <a:ext cx="4831561" cy="307777"/>
          </a:xfrm>
          <a:prstGeom prst="rect">
            <a:avLst/>
          </a:prstGeom>
          <a:noFill/>
        </p:spPr>
        <p:txBody>
          <a:bodyPr wrap="square" rtlCol="0">
            <a:spAutoFit/>
          </a:bodyPr>
          <a:lstStyle/>
          <a:p>
            <a:r>
              <a:rPr lang="en-US" sz="1400" dirty="0">
                <a:latin typeface="Arial Nova" panose="020B0504020202020204" pitchFamily="34" charset="0"/>
              </a:rPr>
              <a:t>y = 48.9 - 0.023 x, R</a:t>
            </a:r>
            <a:r>
              <a:rPr lang="en-US" sz="1400" baseline="30000" dirty="0">
                <a:latin typeface="Arial Nova" panose="020B0504020202020204" pitchFamily="34" charset="0"/>
              </a:rPr>
              <a:t>2</a:t>
            </a:r>
            <a:r>
              <a:rPr lang="en-US" sz="1400" dirty="0">
                <a:latin typeface="Arial Nova" panose="020B0504020202020204" pitchFamily="34" charset="0"/>
              </a:rPr>
              <a:t>=0.23, p&lt;0.05</a:t>
            </a:r>
          </a:p>
        </p:txBody>
      </p:sp>
      <p:sp>
        <p:nvSpPr>
          <p:cNvPr id="65" name="TextBox 64">
            <a:extLst>
              <a:ext uri="{FF2B5EF4-FFF2-40B4-BE49-F238E27FC236}">
                <a16:creationId xmlns:a16="http://schemas.microsoft.com/office/drawing/2014/main" id="{B9C9D94B-5B05-2144-99EB-EA513F2A7C9B}"/>
              </a:ext>
            </a:extLst>
          </p:cNvPr>
          <p:cNvSpPr txBox="1"/>
          <p:nvPr/>
        </p:nvSpPr>
        <p:spPr>
          <a:xfrm>
            <a:off x="14459353" y="20959847"/>
            <a:ext cx="5365431" cy="307777"/>
          </a:xfrm>
          <a:prstGeom prst="rect">
            <a:avLst/>
          </a:prstGeom>
          <a:noFill/>
        </p:spPr>
        <p:txBody>
          <a:bodyPr wrap="square" rtlCol="0">
            <a:spAutoFit/>
          </a:bodyPr>
          <a:lstStyle/>
          <a:p>
            <a:r>
              <a:rPr lang="en-US" sz="1400" dirty="0">
                <a:latin typeface="Arial Nova" panose="020B0504020202020204" pitchFamily="34" charset="0"/>
              </a:rPr>
              <a:t>y = 168.7 - 0.083 x, R</a:t>
            </a:r>
            <a:r>
              <a:rPr lang="en-US" sz="1400" baseline="30000" dirty="0">
                <a:latin typeface="Arial Nova" panose="020B0504020202020204" pitchFamily="34" charset="0"/>
              </a:rPr>
              <a:t>2</a:t>
            </a:r>
            <a:r>
              <a:rPr lang="en-US" sz="1400" dirty="0">
                <a:latin typeface="Arial Nova" panose="020B0504020202020204" pitchFamily="34" charset="0"/>
              </a:rPr>
              <a:t> =0.52, p&lt;0.05</a:t>
            </a:r>
          </a:p>
        </p:txBody>
      </p:sp>
      <p:pic>
        <p:nvPicPr>
          <p:cNvPr id="68" name="Picture 67" descr="Chart, diagram&#10;&#10;Description automatically generated">
            <a:extLst>
              <a:ext uri="{FF2B5EF4-FFF2-40B4-BE49-F238E27FC236}">
                <a16:creationId xmlns:a16="http://schemas.microsoft.com/office/drawing/2014/main" id="{F3C7E1CC-27F9-0C4F-89B4-4A8F2BEF0B96}"/>
              </a:ext>
            </a:extLst>
          </p:cNvPr>
          <p:cNvPicPr>
            <a:picLocks noChangeAspect="1"/>
          </p:cNvPicPr>
          <p:nvPr/>
        </p:nvPicPr>
        <p:blipFill>
          <a:blip r:embed="rId10"/>
          <a:stretch>
            <a:fillRect/>
          </a:stretch>
        </p:blipFill>
        <p:spPr>
          <a:xfrm>
            <a:off x="587341" y="5918692"/>
            <a:ext cx="6799297" cy="5821715"/>
          </a:xfrm>
          <a:prstGeom prst="rect">
            <a:avLst/>
          </a:prstGeom>
        </p:spPr>
      </p:pic>
      <p:sp>
        <p:nvSpPr>
          <p:cNvPr id="94" name="TextBox 93">
            <a:extLst>
              <a:ext uri="{FF2B5EF4-FFF2-40B4-BE49-F238E27FC236}">
                <a16:creationId xmlns:a16="http://schemas.microsoft.com/office/drawing/2014/main" id="{C543C6D8-4236-4441-8FD1-4B3347AA5F31}"/>
              </a:ext>
            </a:extLst>
          </p:cNvPr>
          <p:cNvSpPr txBox="1"/>
          <p:nvPr/>
        </p:nvSpPr>
        <p:spPr>
          <a:xfrm>
            <a:off x="14475337" y="21307376"/>
            <a:ext cx="4952309" cy="307777"/>
          </a:xfrm>
          <a:prstGeom prst="rect">
            <a:avLst/>
          </a:prstGeom>
          <a:noFill/>
        </p:spPr>
        <p:txBody>
          <a:bodyPr wrap="square" rtlCol="0">
            <a:spAutoFit/>
          </a:bodyPr>
          <a:lstStyle/>
          <a:p>
            <a:r>
              <a:rPr lang="en-US" sz="1400" dirty="0">
                <a:latin typeface="Arial Nova" panose="020B0504020202020204" pitchFamily="34" charset="0"/>
              </a:rPr>
              <a:t>y = 128.4 – 0.066 x, R</a:t>
            </a:r>
            <a:r>
              <a:rPr lang="en-US" sz="1400" baseline="30000" dirty="0">
                <a:latin typeface="Arial Nova" panose="020B0504020202020204" pitchFamily="34" charset="0"/>
              </a:rPr>
              <a:t>2</a:t>
            </a:r>
            <a:r>
              <a:rPr lang="en-US" sz="1400" dirty="0">
                <a:latin typeface="Arial Nova" panose="020B0504020202020204" pitchFamily="34" charset="0"/>
              </a:rPr>
              <a:t>=0.098, p = 0.15</a:t>
            </a:r>
          </a:p>
        </p:txBody>
      </p:sp>
      <p:sp>
        <p:nvSpPr>
          <p:cNvPr id="74" name="TextBox 73">
            <a:extLst>
              <a:ext uri="{FF2B5EF4-FFF2-40B4-BE49-F238E27FC236}">
                <a16:creationId xmlns:a16="http://schemas.microsoft.com/office/drawing/2014/main" id="{F3E260DD-1851-534B-83BB-A31B27972BAE}"/>
              </a:ext>
            </a:extLst>
          </p:cNvPr>
          <p:cNvSpPr txBox="1"/>
          <p:nvPr/>
        </p:nvSpPr>
        <p:spPr>
          <a:xfrm>
            <a:off x="7588107" y="6460642"/>
            <a:ext cx="3664564" cy="4708981"/>
          </a:xfrm>
          <a:prstGeom prst="rect">
            <a:avLst/>
          </a:prstGeom>
          <a:noFill/>
        </p:spPr>
        <p:txBody>
          <a:bodyPr wrap="square" rtlCol="0">
            <a:spAutoFit/>
          </a:bodyPr>
          <a:lstStyle/>
          <a:p>
            <a:r>
              <a:rPr lang="en-US" sz="2000" i="1" dirty="0">
                <a:latin typeface="Arial Nova" panose="020B0504020202020204" pitchFamily="34" charset="0"/>
              </a:rPr>
              <a:t>Figure 1: </a:t>
            </a:r>
            <a:r>
              <a:rPr lang="en-US" sz="2000" dirty="0">
                <a:latin typeface="Arial Nova" panose="020B0504020202020204" pitchFamily="34" charset="0"/>
              </a:rPr>
              <a:t>Polynomial regression model of temperature and moisture on CH</a:t>
            </a:r>
            <a:r>
              <a:rPr lang="en-US" sz="2000" baseline="-25000" dirty="0">
                <a:latin typeface="Arial Nova" panose="020B0504020202020204" pitchFamily="34" charset="0"/>
              </a:rPr>
              <a:t>4</a:t>
            </a:r>
            <a:r>
              <a:rPr lang="en-US" sz="2000" dirty="0">
                <a:latin typeface="Arial Nova" panose="020B0504020202020204" pitchFamily="34" charset="0"/>
              </a:rPr>
              <a:t> uptake, taken from Bowden et al., 1998. Soil moisture acts as a stronger control of CH</a:t>
            </a:r>
            <a:r>
              <a:rPr lang="en-US" sz="2000" baseline="-25000" dirty="0">
                <a:latin typeface="Arial Nova" panose="020B0504020202020204" pitchFamily="34" charset="0"/>
              </a:rPr>
              <a:t>4</a:t>
            </a:r>
            <a:r>
              <a:rPr lang="en-US" sz="2000" dirty="0">
                <a:latin typeface="Arial Nova" panose="020B0504020202020204" pitchFamily="34" charset="0"/>
              </a:rPr>
              <a:t> uptake than temperature, yet both have optimal values for methanotrophs to oxidize methane. Climate change is impacting global temperature and moisture regimes, with both increases and decreases in uptake reported.</a:t>
            </a:r>
            <a:r>
              <a:rPr lang="en-US" sz="2000" baseline="30000" dirty="0">
                <a:latin typeface="Arial Nova" panose="020B0504020202020204" pitchFamily="34" charset="0"/>
                <a:cs typeface="Arial" panose="020B0604020202020204" pitchFamily="34" charset="0"/>
              </a:rPr>
              <a:t>4,5</a:t>
            </a:r>
          </a:p>
        </p:txBody>
      </p:sp>
      <p:sp>
        <p:nvSpPr>
          <p:cNvPr id="77" name="Rectangle 76">
            <a:extLst>
              <a:ext uri="{FF2B5EF4-FFF2-40B4-BE49-F238E27FC236}">
                <a16:creationId xmlns:a16="http://schemas.microsoft.com/office/drawing/2014/main" id="{B20EF0A2-BA6F-D644-86A0-286CF5E18E72}"/>
              </a:ext>
            </a:extLst>
          </p:cNvPr>
          <p:cNvSpPr/>
          <p:nvPr/>
        </p:nvSpPr>
        <p:spPr>
          <a:xfrm>
            <a:off x="800796" y="6021334"/>
            <a:ext cx="10451875" cy="56842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D9958B77-C67E-014B-B80E-986BCCB3E1D5}"/>
              </a:ext>
            </a:extLst>
          </p:cNvPr>
          <p:cNvPicPr>
            <a:picLocks noChangeAspect="1"/>
          </p:cNvPicPr>
          <p:nvPr/>
        </p:nvPicPr>
        <p:blipFill>
          <a:blip r:embed="rId11"/>
          <a:stretch>
            <a:fillRect/>
          </a:stretch>
        </p:blipFill>
        <p:spPr>
          <a:xfrm>
            <a:off x="22863519" y="5247546"/>
            <a:ext cx="8295275" cy="8635594"/>
          </a:xfrm>
          <a:prstGeom prst="rect">
            <a:avLst/>
          </a:prstGeom>
        </p:spPr>
      </p:pic>
      <p:sp>
        <p:nvSpPr>
          <p:cNvPr id="78" name="TextBox 77">
            <a:extLst>
              <a:ext uri="{FF2B5EF4-FFF2-40B4-BE49-F238E27FC236}">
                <a16:creationId xmlns:a16="http://schemas.microsoft.com/office/drawing/2014/main" id="{19E5270F-D724-3C47-A2DD-FAD0E8FD33B5}"/>
              </a:ext>
            </a:extLst>
          </p:cNvPr>
          <p:cNvSpPr txBox="1"/>
          <p:nvPr/>
        </p:nvSpPr>
        <p:spPr>
          <a:xfrm>
            <a:off x="37036445" y="16339580"/>
            <a:ext cx="2374507" cy="3785652"/>
          </a:xfrm>
          <a:prstGeom prst="rect">
            <a:avLst/>
          </a:prstGeom>
          <a:noFill/>
        </p:spPr>
        <p:txBody>
          <a:bodyPr wrap="square" rtlCol="0">
            <a:spAutoFit/>
          </a:bodyPr>
          <a:lstStyle/>
          <a:p>
            <a:r>
              <a:rPr lang="en-US" sz="2000" i="1" dirty="0">
                <a:latin typeface="Arial Nova" panose="020B0504020202020204" pitchFamily="34" charset="0"/>
              </a:rPr>
              <a:t>Figure 8: </a:t>
            </a:r>
            <a:r>
              <a:rPr lang="en-US" sz="2000" dirty="0">
                <a:latin typeface="Arial Nova" panose="020B0504020202020204" pitchFamily="34" charset="0"/>
              </a:rPr>
              <a:t>Timeseries graph of CO</a:t>
            </a:r>
            <a:r>
              <a:rPr lang="en-US" sz="2000" baseline="-25000" dirty="0">
                <a:latin typeface="Arial Nova" panose="020B0504020202020204" pitchFamily="34" charset="0"/>
              </a:rPr>
              <a:t>2</a:t>
            </a:r>
            <a:r>
              <a:rPr lang="en-US" sz="2000" dirty="0">
                <a:latin typeface="Arial Nova" panose="020B0504020202020204" pitchFamily="34" charset="0"/>
              </a:rPr>
              <a:t> soil emissions between 1989-2001. Blue trendline calculated from this study’s data shows an insignificant increase in emissions. </a:t>
            </a:r>
            <a:endParaRPr lang="en-US" sz="2000" i="1" dirty="0">
              <a:latin typeface="Arial Nova" panose="020B0504020202020204" pitchFamily="34" charset="0"/>
            </a:endParaRPr>
          </a:p>
        </p:txBody>
      </p:sp>
      <p:sp>
        <p:nvSpPr>
          <p:cNvPr id="79" name="TextBox 78">
            <a:extLst>
              <a:ext uri="{FF2B5EF4-FFF2-40B4-BE49-F238E27FC236}">
                <a16:creationId xmlns:a16="http://schemas.microsoft.com/office/drawing/2014/main" id="{1602CFD0-CA28-2D45-88D6-F910D9FF9DD3}"/>
              </a:ext>
            </a:extLst>
          </p:cNvPr>
          <p:cNvSpPr txBox="1"/>
          <p:nvPr/>
        </p:nvSpPr>
        <p:spPr>
          <a:xfrm>
            <a:off x="22962927" y="13782492"/>
            <a:ext cx="16093790" cy="1323439"/>
          </a:xfrm>
          <a:prstGeom prst="rect">
            <a:avLst/>
          </a:prstGeom>
          <a:noFill/>
        </p:spPr>
        <p:txBody>
          <a:bodyPr wrap="square" rtlCol="0">
            <a:spAutoFit/>
          </a:bodyPr>
          <a:lstStyle/>
          <a:p>
            <a:r>
              <a:rPr lang="en-US" sz="2000" i="1" dirty="0">
                <a:latin typeface="Arial Nova" panose="020B0504020202020204" pitchFamily="34" charset="0"/>
              </a:rPr>
              <a:t>Figure 5</a:t>
            </a:r>
            <a:r>
              <a:rPr lang="en-US" sz="2000" dirty="0">
                <a:latin typeface="Arial Nova" panose="020B0504020202020204" pitchFamily="34" charset="0"/>
              </a:rPr>
              <a:t>: Hysteresis of CH</a:t>
            </a:r>
            <a:r>
              <a:rPr lang="en-US" sz="2000" baseline="-25000" dirty="0">
                <a:latin typeface="Arial Nova" panose="020B0504020202020204" pitchFamily="34" charset="0"/>
              </a:rPr>
              <a:t>4</a:t>
            </a:r>
            <a:r>
              <a:rPr lang="en-US" sz="2000" dirty="0">
                <a:latin typeface="Arial Nova" panose="020B0504020202020204" pitchFamily="34" charset="0"/>
              </a:rPr>
              <a:t> uptake and CO</a:t>
            </a:r>
            <a:r>
              <a:rPr lang="en-US" sz="2000" baseline="-25000" dirty="0">
                <a:latin typeface="Arial Nova" panose="020B0504020202020204" pitchFamily="34" charset="0"/>
              </a:rPr>
              <a:t>2</a:t>
            </a:r>
            <a:r>
              <a:rPr lang="en-US" sz="2000" dirty="0">
                <a:latin typeface="Arial Nova" panose="020B0504020202020204" pitchFamily="34" charset="0"/>
              </a:rPr>
              <a:t> emissions throughout the year. Fluxes differ with changes in temperature, but seasonal differences indicate interaction with a controlling variable of equal or higher importance than temperature. Increased soil moisture in spring physically limits diffusion of CH</a:t>
            </a:r>
            <a:r>
              <a:rPr lang="en-US" sz="2000" baseline="-25000" dirty="0">
                <a:latin typeface="Arial Nova" panose="020B0504020202020204" pitchFamily="34" charset="0"/>
              </a:rPr>
              <a:t>4</a:t>
            </a:r>
            <a:r>
              <a:rPr lang="en-US" sz="2000" dirty="0">
                <a:latin typeface="Arial Nova" panose="020B0504020202020204" pitchFamily="34" charset="0"/>
              </a:rPr>
              <a:t> into soils while colder temperatures in late fall and winter limit biological activity of methanotrophs. </a:t>
            </a:r>
            <a:r>
              <a:rPr lang="en-US" sz="2000" dirty="0">
                <a:latin typeface="Arial Nova" panose="020F0502020204030204" pitchFamily="34" charset="0"/>
                <a:cs typeface="Arial" panose="020B0604020202020204" pitchFamily="34" charset="0"/>
              </a:rPr>
              <a:t>CO₂</a:t>
            </a:r>
            <a:r>
              <a:rPr lang="en-US" sz="2000" dirty="0">
                <a:latin typeface="Arial Nova" panose="020B0504020202020204" pitchFamily="34" charset="0"/>
              </a:rPr>
              <a:t> emissions are impacted by availability of soil organic matter and size and activity of biological processes over the seasons. </a:t>
            </a:r>
          </a:p>
        </p:txBody>
      </p:sp>
      <p:sp>
        <p:nvSpPr>
          <p:cNvPr id="80" name="TextBox 79">
            <a:extLst>
              <a:ext uri="{FF2B5EF4-FFF2-40B4-BE49-F238E27FC236}">
                <a16:creationId xmlns:a16="http://schemas.microsoft.com/office/drawing/2014/main" id="{61FD94EF-5A48-424A-9C9C-5678E476C887}"/>
              </a:ext>
            </a:extLst>
          </p:cNvPr>
          <p:cNvSpPr txBox="1"/>
          <p:nvPr/>
        </p:nvSpPr>
        <p:spPr>
          <a:xfrm>
            <a:off x="34691453" y="21502442"/>
            <a:ext cx="1939965" cy="738664"/>
          </a:xfrm>
          <a:prstGeom prst="rect">
            <a:avLst/>
          </a:prstGeom>
          <a:noFill/>
        </p:spPr>
        <p:txBody>
          <a:bodyPr wrap="square" rtlCol="0">
            <a:spAutoFit/>
          </a:bodyPr>
          <a:lstStyle/>
          <a:p>
            <a:r>
              <a:rPr lang="en-US" sz="1400" dirty="0">
                <a:latin typeface="Arial Nova" panose="020B0504020202020204" pitchFamily="34" charset="0"/>
              </a:rPr>
              <a:t>y = 126.99 x – 0.065</a:t>
            </a:r>
          </a:p>
          <a:p>
            <a:r>
              <a:rPr lang="en-US" sz="1400" dirty="0">
                <a:latin typeface="Arial Nova" panose="020B0504020202020204" pitchFamily="34" charset="0"/>
              </a:rPr>
              <a:t>R</a:t>
            </a:r>
            <a:r>
              <a:rPr lang="en-US" sz="1400" baseline="30000" dirty="0">
                <a:latin typeface="Arial Nova" panose="020B0504020202020204" pitchFamily="34" charset="0"/>
              </a:rPr>
              <a:t>2</a:t>
            </a:r>
            <a:r>
              <a:rPr lang="en-US" sz="1400" dirty="0">
                <a:latin typeface="Arial Nova" panose="020B0504020202020204" pitchFamily="34" charset="0"/>
              </a:rPr>
              <a:t> = 0.06</a:t>
            </a:r>
          </a:p>
          <a:p>
            <a:r>
              <a:rPr lang="en-US" sz="1400" dirty="0">
                <a:latin typeface="Arial Nova" panose="020B0504020202020204" pitchFamily="34" charset="0"/>
              </a:rPr>
              <a:t>p = 0.396</a:t>
            </a:r>
          </a:p>
        </p:txBody>
      </p:sp>
      <p:pic>
        <p:nvPicPr>
          <p:cNvPr id="91" name="Picture 90" descr="Diagram&#10;&#10;Description automatically generated">
            <a:extLst>
              <a:ext uri="{FF2B5EF4-FFF2-40B4-BE49-F238E27FC236}">
                <a16:creationId xmlns:a16="http://schemas.microsoft.com/office/drawing/2014/main" id="{DB925AA3-CC56-1044-BD7A-B77F873AD8B6}"/>
              </a:ext>
            </a:extLst>
          </p:cNvPr>
          <p:cNvPicPr>
            <a:picLocks noChangeAspect="1"/>
          </p:cNvPicPr>
          <p:nvPr/>
        </p:nvPicPr>
        <p:blipFill rotWithShape="1">
          <a:blip r:embed="rId12"/>
          <a:srcRect l="3167" t="10348" r="37324" b="1615"/>
          <a:stretch/>
        </p:blipFill>
        <p:spPr>
          <a:xfrm>
            <a:off x="6637758" y="26899922"/>
            <a:ext cx="4687273" cy="4854051"/>
          </a:xfrm>
          <a:prstGeom prst="rect">
            <a:avLst/>
          </a:prstGeom>
        </p:spPr>
      </p:pic>
      <p:sp>
        <p:nvSpPr>
          <p:cNvPr id="92" name="TextBox 91">
            <a:extLst>
              <a:ext uri="{FF2B5EF4-FFF2-40B4-BE49-F238E27FC236}">
                <a16:creationId xmlns:a16="http://schemas.microsoft.com/office/drawing/2014/main" id="{70514DC6-2E99-CF42-9E25-15DC0489BB11}"/>
              </a:ext>
            </a:extLst>
          </p:cNvPr>
          <p:cNvSpPr txBox="1"/>
          <p:nvPr/>
        </p:nvSpPr>
        <p:spPr>
          <a:xfrm>
            <a:off x="6229262" y="31880446"/>
            <a:ext cx="5243903" cy="307777"/>
          </a:xfrm>
          <a:prstGeom prst="rect">
            <a:avLst/>
          </a:prstGeom>
          <a:noFill/>
        </p:spPr>
        <p:txBody>
          <a:bodyPr wrap="square" rtlCol="0">
            <a:spAutoFit/>
          </a:bodyPr>
          <a:lstStyle/>
          <a:p>
            <a:r>
              <a:rPr lang="en-US" sz="1400" i="1" dirty="0">
                <a:latin typeface="Arial Nova" panose="020B0504020202020204" pitchFamily="34" charset="0"/>
              </a:rPr>
              <a:t>Figure 2:</a:t>
            </a:r>
            <a:r>
              <a:rPr lang="en-US" sz="1400" dirty="0">
                <a:latin typeface="Arial Nova" panose="020B0504020202020204" pitchFamily="34" charset="0"/>
              </a:rPr>
              <a:t> Model of field setup showing flux sampling from collar.</a:t>
            </a:r>
          </a:p>
        </p:txBody>
      </p:sp>
      <p:pic>
        <p:nvPicPr>
          <p:cNvPr id="97" name="Picture 96" descr="Graphical user interface&#10;&#10;Description automatically generated with medium confidence">
            <a:extLst>
              <a:ext uri="{FF2B5EF4-FFF2-40B4-BE49-F238E27FC236}">
                <a16:creationId xmlns:a16="http://schemas.microsoft.com/office/drawing/2014/main" id="{EA6DC98C-B6DA-864E-AD01-D51F08434545}"/>
              </a:ext>
            </a:extLst>
          </p:cNvPr>
          <p:cNvPicPr>
            <a:picLocks noChangeAspect="1"/>
          </p:cNvPicPr>
          <p:nvPr/>
        </p:nvPicPr>
        <p:blipFill rotWithShape="1">
          <a:blip r:embed="rId13"/>
          <a:srcRect l="5640" t="18016" r="6125" b="24687"/>
          <a:stretch/>
        </p:blipFill>
        <p:spPr>
          <a:xfrm>
            <a:off x="1940313" y="31507675"/>
            <a:ext cx="1840379" cy="211873"/>
          </a:xfrm>
          <a:prstGeom prst="rect">
            <a:avLst/>
          </a:prstGeom>
        </p:spPr>
      </p:pic>
      <p:pic>
        <p:nvPicPr>
          <p:cNvPr id="99" name="Picture 98" descr="Diagram&#10;&#10;Description automatically generated">
            <a:extLst>
              <a:ext uri="{FF2B5EF4-FFF2-40B4-BE49-F238E27FC236}">
                <a16:creationId xmlns:a16="http://schemas.microsoft.com/office/drawing/2014/main" id="{4F1702AA-1170-0A42-AB5F-341DA4C72877}"/>
              </a:ext>
            </a:extLst>
          </p:cNvPr>
          <p:cNvPicPr>
            <a:picLocks noChangeAspect="1"/>
          </p:cNvPicPr>
          <p:nvPr/>
        </p:nvPicPr>
        <p:blipFill rotWithShape="1">
          <a:blip r:embed="rId14"/>
          <a:srcRect l="3904" t="2629" r="17829" b="29152"/>
          <a:stretch/>
        </p:blipFill>
        <p:spPr>
          <a:xfrm>
            <a:off x="20142318" y="24361829"/>
            <a:ext cx="12942941" cy="7897065"/>
          </a:xfrm>
          <a:prstGeom prst="rect">
            <a:avLst/>
          </a:prstGeom>
        </p:spPr>
      </p:pic>
      <p:pic>
        <p:nvPicPr>
          <p:cNvPr id="102" name="Picture 101" descr="Graphical user interface&#10;&#10;Description automatically generated with medium confidence">
            <a:extLst>
              <a:ext uri="{FF2B5EF4-FFF2-40B4-BE49-F238E27FC236}">
                <a16:creationId xmlns:a16="http://schemas.microsoft.com/office/drawing/2014/main" id="{835593DA-78C4-EA49-A38D-1BC67AC955C2}"/>
              </a:ext>
            </a:extLst>
          </p:cNvPr>
          <p:cNvPicPr>
            <a:picLocks noChangeAspect="1"/>
          </p:cNvPicPr>
          <p:nvPr/>
        </p:nvPicPr>
        <p:blipFill rotWithShape="1">
          <a:blip r:embed="rId13"/>
          <a:srcRect l="5082" t="14084" r="5168" b="21503"/>
          <a:stretch/>
        </p:blipFill>
        <p:spPr>
          <a:xfrm>
            <a:off x="20695623" y="31786773"/>
            <a:ext cx="3135086" cy="398890"/>
          </a:xfrm>
          <a:prstGeom prst="rect">
            <a:avLst/>
          </a:prstGeom>
        </p:spPr>
      </p:pic>
      <p:sp>
        <p:nvSpPr>
          <p:cNvPr id="29" name="TextBox 28">
            <a:extLst>
              <a:ext uri="{FF2B5EF4-FFF2-40B4-BE49-F238E27FC236}">
                <a16:creationId xmlns:a16="http://schemas.microsoft.com/office/drawing/2014/main" id="{B415DA4C-5A08-3044-A44D-0749DD78241E}"/>
              </a:ext>
            </a:extLst>
          </p:cNvPr>
          <p:cNvSpPr txBox="1"/>
          <p:nvPr/>
        </p:nvSpPr>
        <p:spPr>
          <a:xfrm rot="16200000">
            <a:off x="21201427" y="7009047"/>
            <a:ext cx="3830780"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Monthly Mean Methane Flux (mg CH</a:t>
            </a:r>
            <a:r>
              <a:rPr lang="en-US" sz="1400" baseline="-25000" dirty="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 m</a:t>
            </a:r>
            <a:r>
              <a:rPr lang="en-US" sz="1400" baseline="30000" dirty="0">
                <a:latin typeface="Arial" panose="020B0604020202020204" pitchFamily="34" charset="0"/>
                <a:cs typeface="Arial" panose="020B0604020202020204" pitchFamily="34" charset="0"/>
              </a:rPr>
              <a:t>-2 </a:t>
            </a:r>
            <a:r>
              <a:rPr lang="en-US" sz="1400" dirty="0">
                <a:latin typeface="Arial" panose="020B0604020202020204" pitchFamily="34" charset="0"/>
                <a:cs typeface="Arial" panose="020B0604020202020204" pitchFamily="34" charset="0"/>
              </a:rPr>
              <a:t>d</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934AF5E8-1C44-A747-AB36-C405D3A7B643}"/>
              </a:ext>
            </a:extLst>
          </p:cNvPr>
          <p:cNvSpPr txBox="1"/>
          <p:nvPr/>
        </p:nvSpPr>
        <p:spPr>
          <a:xfrm rot="16200000">
            <a:off x="20903887" y="11392405"/>
            <a:ext cx="4425860" cy="307777"/>
          </a:xfrm>
          <a:prstGeom prst="rect">
            <a:avLst/>
          </a:prstGeom>
          <a:solidFill>
            <a:schemeClr val="bg1"/>
          </a:solidFill>
        </p:spPr>
        <p:txBody>
          <a:bodyPr wrap="square" rtlCol="0">
            <a:spAutoFit/>
          </a:bodyPr>
          <a:lstStyle/>
          <a:p>
            <a:r>
              <a:rPr lang="en-US" sz="1400" dirty="0"/>
              <a:t>Monthly Mean </a:t>
            </a:r>
            <a:r>
              <a:rPr lang="en-US" sz="1400" dirty="0">
                <a:latin typeface="Arial" panose="020B0604020202020204" pitchFamily="34" charset="0"/>
                <a:cs typeface="Arial" panose="020B0604020202020204" pitchFamily="34" charset="0"/>
              </a:rPr>
              <a:t>Carbon Dioxide Flux (</a:t>
            </a:r>
            <a:r>
              <a:rPr lang="en-US" sz="1400" dirty="0" err="1">
                <a:latin typeface="Arial" panose="020B0604020202020204" pitchFamily="34" charset="0"/>
                <a:cs typeface="Arial" panose="020B0604020202020204" pitchFamily="34" charset="0"/>
              </a:rPr>
              <a:t>umol</a:t>
            </a:r>
            <a:r>
              <a:rPr lang="en-US" sz="1400" dirty="0">
                <a:latin typeface="Arial" panose="020B0604020202020204" pitchFamily="34" charset="0"/>
                <a:cs typeface="Arial" panose="020B0604020202020204" pitchFamily="34" charset="0"/>
              </a:rPr>
              <a:t> CO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m</a:t>
            </a:r>
            <a:r>
              <a:rPr lang="en-US" sz="1400" baseline="30000" dirty="0">
                <a:latin typeface="Arial" panose="020B0604020202020204" pitchFamily="34" charset="0"/>
                <a:cs typeface="Arial" panose="020B0604020202020204" pitchFamily="34" charset="0"/>
              </a:rPr>
              <a:t>-2 </a:t>
            </a:r>
            <a:r>
              <a:rPr lang="en-US" sz="1400" dirty="0">
                <a:latin typeface="Arial" panose="020B0604020202020204" pitchFamily="34" charset="0"/>
                <a:cs typeface="Arial" panose="020B0604020202020204" pitchFamily="34" charset="0"/>
              </a:rPr>
              <a:t>d</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a:t>
            </a:r>
            <a:endParaRPr lang="en-US" sz="1400" dirty="0"/>
          </a:p>
        </p:txBody>
      </p:sp>
      <p:grpSp>
        <p:nvGrpSpPr>
          <p:cNvPr id="46" name="Group 45">
            <a:extLst>
              <a:ext uri="{FF2B5EF4-FFF2-40B4-BE49-F238E27FC236}">
                <a16:creationId xmlns:a16="http://schemas.microsoft.com/office/drawing/2014/main" id="{472BCC1E-53CC-E24B-BFE9-DCCB123ADE60}"/>
              </a:ext>
            </a:extLst>
          </p:cNvPr>
          <p:cNvGrpSpPr/>
          <p:nvPr/>
        </p:nvGrpSpPr>
        <p:grpSpPr>
          <a:xfrm>
            <a:off x="12428822" y="5392615"/>
            <a:ext cx="9721603" cy="8003249"/>
            <a:chOff x="12428822" y="5392615"/>
            <a:chExt cx="9721603" cy="8003249"/>
          </a:xfrm>
        </p:grpSpPr>
        <p:grpSp>
          <p:nvGrpSpPr>
            <p:cNvPr id="28" name="Group 27">
              <a:extLst>
                <a:ext uri="{FF2B5EF4-FFF2-40B4-BE49-F238E27FC236}">
                  <a16:creationId xmlns:a16="http://schemas.microsoft.com/office/drawing/2014/main" id="{90323B06-1753-6848-B9BD-FFE43C3FC87B}"/>
                </a:ext>
              </a:extLst>
            </p:cNvPr>
            <p:cNvGrpSpPr/>
            <p:nvPr/>
          </p:nvGrpSpPr>
          <p:grpSpPr>
            <a:xfrm>
              <a:off x="12428822" y="5392615"/>
              <a:ext cx="9721603" cy="7717989"/>
              <a:chOff x="12428822" y="5392615"/>
              <a:chExt cx="9721603" cy="7718185"/>
            </a:xfrm>
          </p:grpSpPr>
          <p:grpSp>
            <p:nvGrpSpPr>
              <p:cNvPr id="14" name="Group 13">
                <a:extLst>
                  <a:ext uri="{FF2B5EF4-FFF2-40B4-BE49-F238E27FC236}">
                    <a16:creationId xmlns:a16="http://schemas.microsoft.com/office/drawing/2014/main" id="{4FBE77D4-9921-254C-BFE7-A3DE7F763718}"/>
                  </a:ext>
                </a:extLst>
              </p:cNvPr>
              <p:cNvGrpSpPr/>
              <p:nvPr/>
            </p:nvGrpSpPr>
            <p:grpSpPr>
              <a:xfrm>
                <a:off x="12493940" y="5392615"/>
                <a:ext cx="9656485" cy="7718185"/>
                <a:chOff x="15202109" y="5958110"/>
                <a:chExt cx="9602471" cy="7718185"/>
              </a:xfrm>
            </p:grpSpPr>
            <p:pic>
              <p:nvPicPr>
                <p:cNvPr id="3" name="Picture 2" descr="Chart, box and whisker chart&#10;&#10;Description automatically generated">
                  <a:extLst>
                    <a:ext uri="{FF2B5EF4-FFF2-40B4-BE49-F238E27FC236}">
                      <a16:creationId xmlns:a16="http://schemas.microsoft.com/office/drawing/2014/main" id="{8C6F75E3-0172-084A-B1F5-8A00972C2552}"/>
                    </a:ext>
                  </a:extLst>
                </p:cNvPr>
                <p:cNvPicPr>
                  <a:picLocks noChangeAspect="1"/>
                </p:cNvPicPr>
                <p:nvPr/>
              </p:nvPicPr>
              <p:blipFill rotWithShape="1">
                <a:blip r:embed="rId15"/>
                <a:srcRect b="3757"/>
                <a:stretch/>
              </p:blipFill>
              <p:spPr>
                <a:xfrm>
                  <a:off x="15202109" y="5958110"/>
                  <a:ext cx="9602471" cy="7718185"/>
                </a:xfrm>
                <a:prstGeom prst="rect">
                  <a:avLst/>
                </a:prstGeom>
              </p:spPr>
            </p:pic>
            <p:cxnSp>
              <p:nvCxnSpPr>
                <p:cNvPr id="10" name="Straight Connector 9">
                  <a:extLst>
                    <a:ext uri="{FF2B5EF4-FFF2-40B4-BE49-F238E27FC236}">
                      <a16:creationId xmlns:a16="http://schemas.microsoft.com/office/drawing/2014/main" id="{BFF01E56-8CD9-A544-BC82-B0DD08B85EF7}"/>
                    </a:ext>
                  </a:extLst>
                </p:cNvPr>
                <p:cNvCxnSpPr>
                  <a:cxnSpLocks/>
                </p:cNvCxnSpPr>
                <p:nvPr/>
              </p:nvCxnSpPr>
              <p:spPr>
                <a:xfrm flipV="1">
                  <a:off x="15735462" y="11066895"/>
                  <a:ext cx="8999503" cy="7037"/>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3193DEB-AFB0-6245-90F7-3EEF0E8CD4F1}"/>
                    </a:ext>
                  </a:extLst>
                </p:cNvPr>
                <p:cNvCxnSpPr>
                  <a:cxnSpLocks/>
                </p:cNvCxnSpPr>
                <p:nvPr/>
              </p:nvCxnSpPr>
              <p:spPr>
                <a:xfrm>
                  <a:off x="15944037" y="7720024"/>
                  <a:ext cx="3690691"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33A9AD1-DDC7-5143-8E24-B14B8A2C1929}"/>
                  </a:ext>
                </a:extLst>
              </p:cNvPr>
              <p:cNvSpPr txBox="1"/>
              <p:nvPr/>
            </p:nvSpPr>
            <p:spPr>
              <a:xfrm rot="16200000">
                <a:off x="9132834" y="9099587"/>
                <a:ext cx="6930529"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Methane Flux (mg CH</a:t>
                </a:r>
                <a:r>
                  <a:rPr lang="en-US" sz="1600" baseline="-25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 m</a:t>
                </a:r>
                <a:r>
                  <a:rPr lang="en-US" sz="1600" baseline="30000" dirty="0">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d</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⎸Carbon Dioxide Flux (</a:t>
                </a:r>
                <a:r>
                  <a:rPr lang="en-US" sz="1600" dirty="0" err="1">
                    <a:latin typeface="Arial" panose="020B0604020202020204" pitchFamily="34" charset="0"/>
                    <a:cs typeface="Arial" panose="020B0604020202020204" pitchFamily="34" charset="0"/>
                  </a:rPr>
                  <a:t>umol</a:t>
                </a:r>
                <a:r>
                  <a:rPr lang="en-US" sz="1600" dirty="0">
                    <a:latin typeface="Arial" panose="020B0604020202020204" pitchFamily="34" charset="0"/>
                    <a:cs typeface="Arial" panose="020B0604020202020204" pitchFamily="34" charset="0"/>
                  </a:rPr>
                  <a:t> CO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m</a:t>
                </a:r>
                <a:r>
                  <a:rPr lang="en-US" sz="1600" baseline="30000" dirty="0">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d</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p>
            </p:txBody>
          </p:sp>
        </p:grpSp>
        <p:sp>
          <p:nvSpPr>
            <p:cNvPr id="45" name="TextBox 44">
              <a:extLst>
                <a:ext uri="{FF2B5EF4-FFF2-40B4-BE49-F238E27FC236}">
                  <a16:creationId xmlns:a16="http://schemas.microsoft.com/office/drawing/2014/main" id="{DD1373F9-CC30-B846-9A00-57892D4EB946}"/>
                </a:ext>
              </a:extLst>
            </p:cNvPr>
            <p:cNvSpPr txBox="1"/>
            <p:nvPr/>
          </p:nvSpPr>
          <p:spPr>
            <a:xfrm>
              <a:off x="13030293" y="13057310"/>
              <a:ext cx="9120132"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  Jan.       Feb.     Mar.       Apr.      May      June      July        Aug.     Sept.    Oct.      Nov.       Dec.</a:t>
              </a:r>
            </a:p>
          </p:txBody>
        </p:sp>
      </p:grpSp>
      <p:sp>
        <p:nvSpPr>
          <p:cNvPr id="47" name="TextBox 46">
            <a:extLst>
              <a:ext uri="{FF2B5EF4-FFF2-40B4-BE49-F238E27FC236}">
                <a16:creationId xmlns:a16="http://schemas.microsoft.com/office/drawing/2014/main" id="{C8F35C3D-FE3D-BC42-9F89-ED738FB9EE77}"/>
              </a:ext>
            </a:extLst>
          </p:cNvPr>
          <p:cNvSpPr txBox="1"/>
          <p:nvPr/>
        </p:nvSpPr>
        <p:spPr>
          <a:xfrm>
            <a:off x="16951491" y="13444386"/>
            <a:ext cx="111083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MONTH</a:t>
            </a:r>
          </a:p>
        </p:txBody>
      </p:sp>
    </p:spTree>
    <p:extLst>
      <p:ext uri="{BB962C8B-B14F-4D97-AF65-F5344CB8AC3E}">
        <p14:creationId xmlns:p14="http://schemas.microsoft.com/office/powerpoint/2010/main" val="6808815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27370</TotalTime>
  <Words>1210</Words>
  <Application>Microsoft Macintosh PowerPoint</Application>
  <PresentationFormat>Custom</PresentationFormat>
  <Paragraphs>69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Nova</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White, Natalie A</dc:creator>
  <cp:lastModifiedBy>Natalie White</cp:lastModifiedBy>
  <cp:revision>248</cp:revision>
  <dcterms:created xsi:type="dcterms:W3CDTF">2021-11-29T14:23:30Z</dcterms:created>
  <dcterms:modified xsi:type="dcterms:W3CDTF">2022-04-15T13:14:32Z</dcterms:modified>
</cp:coreProperties>
</file>