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3"/>
  </p:sldMasterIdLst>
  <p:notesMasterIdLst>
    <p:notesMasterId r:id="rId5"/>
  </p:notesMasterIdLst>
  <p:sldIdLst>
    <p:sldId id="256" r:id="rId4"/>
  </p:sldIdLst>
  <p:sldSz cx="40233600" cy="32918400"/>
  <p:notesSz cx="9601200" cy="7315200"/>
  <p:defaultTextStyle>
    <a:defPPr>
      <a:defRPr lang="en-US"/>
    </a:defPPr>
    <a:lvl1pPr marL="0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50545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01092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51637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02184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752730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03275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053822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04367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26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0957"/>
    <a:srgbClr val="FFC9C9"/>
    <a:srgbClr val="DEC8EE"/>
    <a:srgbClr val="9ED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D5EC0F-9816-84EC-6F8E-18E0999017DE}" v="1" dt="2022-04-17T21:11:22.155"/>
    <p1510:client id="{954BD58C-29CD-E422-94BB-72D9E0303225}" v="39" dt="2022-04-17T11:52:07.633"/>
    <p1510:client id="{EA3455DF-B2AE-4A8C-9BEE-89B05A798B7D}" v="295" dt="2022-04-13T16:07:41.9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6" d="100"/>
          <a:sy n="16" d="100"/>
        </p:scale>
        <p:origin x="1819" y="72"/>
      </p:cViewPr>
      <p:guideLst>
        <p:guide orient="horz" pos="10368"/>
        <p:guide pos="126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745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9014" y="0"/>
            <a:ext cx="4160520" cy="36745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30451F0-BFE7-4BE4-8D75-A9CDF96CFCD5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92475" y="914400"/>
            <a:ext cx="301625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41"/>
            <a:ext cx="7680960" cy="2880359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7748"/>
            <a:ext cx="4160520" cy="367453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9014" y="6947748"/>
            <a:ext cx="4160520" cy="367453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4578C88-A64B-44B3-8957-9E0AC679F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55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78C88-A64B-44B3-8957-9E0AC679F0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92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0" y="5387342"/>
            <a:ext cx="34198560" cy="11460480"/>
          </a:xfrm>
        </p:spPr>
        <p:txBody>
          <a:bodyPr anchor="b"/>
          <a:lstStyle>
            <a:lvl1pPr algn="ctr">
              <a:defRPr sz="2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9200" y="17289782"/>
            <a:ext cx="30175200" cy="7947658"/>
          </a:xfrm>
        </p:spPr>
        <p:txBody>
          <a:bodyPr/>
          <a:lstStyle>
            <a:lvl1pPr marL="0" indent="0" algn="ctr">
              <a:buNone/>
              <a:defRPr sz="10560"/>
            </a:lvl1pPr>
            <a:lvl2pPr marL="2011680" indent="0" algn="ctr">
              <a:buNone/>
              <a:defRPr sz="8800"/>
            </a:lvl2pPr>
            <a:lvl3pPr marL="4023360" indent="0" algn="ctr">
              <a:buNone/>
              <a:defRPr sz="7920"/>
            </a:lvl3pPr>
            <a:lvl4pPr marL="6035040" indent="0" algn="ctr">
              <a:buNone/>
              <a:defRPr sz="7040"/>
            </a:lvl4pPr>
            <a:lvl5pPr marL="8046720" indent="0" algn="ctr">
              <a:buNone/>
              <a:defRPr sz="7040"/>
            </a:lvl5pPr>
            <a:lvl6pPr marL="10058400" indent="0" algn="ctr">
              <a:buNone/>
              <a:defRPr sz="7040"/>
            </a:lvl6pPr>
            <a:lvl7pPr marL="12070080" indent="0" algn="ctr">
              <a:buNone/>
              <a:defRPr sz="7040"/>
            </a:lvl7pPr>
            <a:lvl8pPr marL="14081760" indent="0" algn="ctr">
              <a:buNone/>
              <a:defRPr sz="7040"/>
            </a:lvl8pPr>
            <a:lvl9pPr marL="16093440" indent="0" algn="ctr">
              <a:buNone/>
              <a:defRPr sz="70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03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44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792172" y="1752600"/>
            <a:ext cx="867537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66062" y="1752600"/>
            <a:ext cx="25523190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22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1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5107" y="8206749"/>
            <a:ext cx="34701480" cy="13693138"/>
          </a:xfrm>
        </p:spPr>
        <p:txBody>
          <a:bodyPr anchor="b"/>
          <a:lstStyle>
            <a:lvl1pPr>
              <a:defRPr sz="2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5107" y="22029429"/>
            <a:ext cx="34701480" cy="7200898"/>
          </a:xfrm>
        </p:spPr>
        <p:txBody>
          <a:bodyPr/>
          <a:lstStyle>
            <a:lvl1pPr marL="0" indent="0">
              <a:buNone/>
              <a:defRPr sz="10560">
                <a:solidFill>
                  <a:schemeClr val="tx1"/>
                </a:solidFill>
              </a:defRPr>
            </a:lvl1pPr>
            <a:lvl2pPr marL="2011680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2pPr>
            <a:lvl3pPr marL="4023360" indent="0">
              <a:buNone/>
              <a:defRPr sz="7920">
                <a:solidFill>
                  <a:schemeClr val="tx1">
                    <a:tint val="75000"/>
                  </a:schemeClr>
                </a:solidFill>
              </a:defRPr>
            </a:lvl3pPr>
            <a:lvl4pPr marL="603504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4pPr>
            <a:lvl5pPr marL="804672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5pPr>
            <a:lvl6pPr marL="1005840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6pPr>
            <a:lvl7pPr marL="1207008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7pPr>
            <a:lvl8pPr marL="1408176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8pPr>
            <a:lvl9pPr marL="1609344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74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6060" y="8763000"/>
            <a:ext cx="1709928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368260" y="8763000"/>
            <a:ext cx="1709928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56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300" y="1752607"/>
            <a:ext cx="34701480" cy="6362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1305" y="8069582"/>
            <a:ext cx="17020696" cy="3954778"/>
          </a:xfrm>
        </p:spPr>
        <p:txBody>
          <a:bodyPr anchor="b"/>
          <a:lstStyle>
            <a:lvl1pPr marL="0" indent="0">
              <a:buNone/>
              <a:defRPr sz="10560" b="1"/>
            </a:lvl1pPr>
            <a:lvl2pPr marL="2011680" indent="0">
              <a:buNone/>
              <a:defRPr sz="8800" b="1"/>
            </a:lvl2pPr>
            <a:lvl3pPr marL="4023360" indent="0">
              <a:buNone/>
              <a:defRPr sz="7920" b="1"/>
            </a:lvl3pPr>
            <a:lvl4pPr marL="6035040" indent="0">
              <a:buNone/>
              <a:defRPr sz="7040" b="1"/>
            </a:lvl4pPr>
            <a:lvl5pPr marL="8046720" indent="0">
              <a:buNone/>
              <a:defRPr sz="7040" b="1"/>
            </a:lvl5pPr>
            <a:lvl6pPr marL="10058400" indent="0">
              <a:buNone/>
              <a:defRPr sz="7040" b="1"/>
            </a:lvl6pPr>
            <a:lvl7pPr marL="12070080" indent="0">
              <a:buNone/>
              <a:defRPr sz="7040" b="1"/>
            </a:lvl7pPr>
            <a:lvl8pPr marL="14081760" indent="0">
              <a:buNone/>
              <a:defRPr sz="7040" b="1"/>
            </a:lvl8pPr>
            <a:lvl9pPr marL="16093440" indent="0">
              <a:buNone/>
              <a:defRPr sz="70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1305" y="12024360"/>
            <a:ext cx="17020696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368262" y="8069582"/>
            <a:ext cx="17104520" cy="3954778"/>
          </a:xfrm>
        </p:spPr>
        <p:txBody>
          <a:bodyPr anchor="b"/>
          <a:lstStyle>
            <a:lvl1pPr marL="0" indent="0">
              <a:buNone/>
              <a:defRPr sz="10560" b="1"/>
            </a:lvl1pPr>
            <a:lvl2pPr marL="2011680" indent="0">
              <a:buNone/>
              <a:defRPr sz="8800" b="1"/>
            </a:lvl2pPr>
            <a:lvl3pPr marL="4023360" indent="0">
              <a:buNone/>
              <a:defRPr sz="7920" b="1"/>
            </a:lvl3pPr>
            <a:lvl4pPr marL="6035040" indent="0">
              <a:buNone/>
              <a:defRPr sz="7040" b="1"/>
            </a:lvl4pPr>
            <a:lvl5pPr marL="8046720" indent="0">
              <a:buNone/>
              <a:defRPr sz="7040" b="1"/>
            </a:lvl5pPr>
            <a:lvl6pPr marL="10058400" indent="0">
              <a:buNone/>
              <a:defRPr sz="7040" b="1"/>
            </a:lvl6pPr>
            <a:lvl7pPr marL="12070080" indent="0">
              <a:buNone/>
              <a:defRPr sz="7040" b="1"/>
            </a:lvl7pPr>
            <a:lvl8pPr marL="14081760" indent="0">
              <a:buNone/>
              <a:defRPr sz="7040" b="1"/>
            </a:lvl8pPr>
            <a:lvl9pPr marL="16093440" indent="0">
              <a:buNone/>
              <a:defRPr sz="70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368262" y="12024360"/>
            <a:ext cx="17104520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96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20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29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301" y="2194560"/>
            <a:ext cx="12976383" cy="7680960"/>
          </a:xfrm>
        </p:spPr>
        <p:txBody>
          <a:bodyPr anchor="b"/>
          <a:lstStyle>
            <a:lvl1pPr>
              <a:defRPr sz="140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04520" y="4739647"/>
            <a:ext cx="20368260" cy="23393400"/>
          </a:xfrm>
        </p:spPr>
        <p:txBody>
          <a:bodyPr/>
          <a:lstStyle>
            <a:lvl1pPr>
              <a:defRPr sz="14080"/>
            </a:lvl1pPr>
            <a:lvl2pPr>
              <a:defRPr sz="12320"/>
            </a:lvl2pPr>
            <a:lvl3pPr>
              <a:defRPr sz="1056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71301" y="9875520"/>
            <a:ext cx="12976383" cy="18295622"/>
          </a:xfrm>
        </p:spPr>
        <p:txBody>
          <a:bodyPr/>
          <a:lstStyle>
            <a:lvl1pPr marL="0" indent="0">
              <a:buNone/>
              <a:defRPr sz="7040"/>
            </a:lvl1pPr>
            <a:lvl2pPr marL="2011680" indent="0">
              <a:buNone/>
              <a:defRPr sz="6160"/>
            </a:lvl2pPr>
            <a:lvl3pPr marL="4023360" indent="0">
              <a:buNone/>
              <a:defRPr sz="5280"/>
            </a:lvl3pPr>
            <a:lvl4pPr marL="6035040" indent="0">
              <a:buNone/>
              <a:defRPr sz="4400"/>
            </a:lvl4pPr>
            <a:lvl5pPr marL="8046720" indent="0">
              <a:buNone/>
              <a:defRPr sz="4400"/>
            </a:lvl5pPr>
            <a:lvl6pPr marL="10058400" indent="0">
              <a:buNone/>
              <a:defRPr sz="4400"/>
            </a:lvl6pPr>
            <a:lvl7pPr marL="12070080" indent="0">
              <a:buNone/>
              <a:defRPr sz="4400"/>
            </a:lvl7pPr>
            <a:lvl8pPr marL="14081760" indent="0">
              <a:buNone/>
              <a:defRPr sz="4400"/>
            </a:lvl8pPr>
            <a:lvl9pPr marL="16093440" indent="0">
              <a:buNone/>
              <a:defRPr sz="4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16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301" y="2194560"/>
            <a:ext cx="12976383" cy="7680960"/>
          </a:xfrm>
        </p:spPr>
        <p:txBody>
          <a:bodyPr anchor="b"/>
          <a:lstStyle>
            <a:lvl1pPr>
              <a:defRPr sz="140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04520" y="4739647"/>
            <a:ext cx="20368260" cy="23393400"/>
          </a:xfrm>
        </p:spPr>
        <p:txBody>
          <a:bodyPr anchor="t"/>
          <a:lstStyle>
            <a:lvl1pPr marL="0" indent="0">
              <a:buNone/>
              <a:defRPr sz="14080"/>
            </a:lvl1pPr>
            <a:lvl2pPr marL="2011680" indent="0">
              <a:buNone/>
              <a:defRPr sz="12320"/>
            </a:lvl2pPr>
            <a:lvl3pPr marL="4023360" indent="0">
              <a:buNone/>
              <a:defRPr sz="10560"/>
            </a:lvl3pPr>
            <a:lvl4pPr marL="6035040" indent="0">
              <a:buNone/>
              <a:defRPr sz="8800"/>
            </a:lvl4pPr>
            <a:lvl5pPr marL="8046720" indent="0">
              <a:buNone/>
              <a:defRPr sz="8800"/>
            </a:lvl5pPr>
            <a:lvl6pPr marL="10058400" indent="0">
              <a:buNone/>
              <a:defRPr sz="8800"/>
            </a:lvl6pPr>
            <a:lvl7pPr marL="12070080" indent="0">
              <a:buNone/>
              <a:defRPr sz="8800"/>
            </a:lvl7pPr>
            <a:lvl8pPr marL="14081760" indent="0">
              <a:buNone/>
              <a:defRPr sz="8800"/>
            </a:lvl8pPr>
            <a:lvl9pPr marL="16093440" indent="0">
              <a:buNone/>
              <a:defRPr sz="88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71301" y="9875520"/>
            <a:ext cx="12976383" cy="18295622"/>
          </a:xfrm>
        </p:spPr>
        <p:txBody>
          <a:bodyPr/>
          <a:lstStyle>
            <a:lvl1pPr marL="0" indent="0">
              <a:buNone/>
              <a:defRPr sz="7040"/>
            </a:lvl1pPr>
            <a:lvl2pPr marL="2011680" indent="0">
              <a:buNone/>
              <a:defRPr sz="6160"/>
            </a:lvl2pPr>
            <a:lvl3pPr marL="4023360" indent="0">
              <a:buNone/>
              <a:defRPr sz="5280"/>
            </a:lvl3pPr>
            <a:lvl4pPr marL="6035040" indent="0">
              <a:buNone/>
              <a:defRPr sz="4400"/>
            </a:lvl4pPr>
            <a:lvl5pPr marL="8046720" indent="0">
              <a:buNone/>
              <a:defRPr sz="4400"/>
            </a:lvl5pPr>
            <a:lvl6pPr marL="10058400" indent="0">
              <a:buNone/>
              <a:defRPr sz="4400"/>
            </a:lvl6pPr>
            <a:lvl7pPr marL="12070080" indent="0">
              <a:buNone/>
              <a:defRPr sz="4400"/>
            </a:lvl7pPr>
            <a:lvl8pPr marL="14081760" indent="0">
              <a:buNone/>
              <a:defRPr sz="4400"/>
            </a:lvl8pPr>
            <a:lvl9pPr marL="16093440" indent="0">
              <a:buNone/>
              <a:defRPr sz="4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28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6060" y="1752607"/>
            <a:ext cx="347014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6060" y="8763000"/>
            <a:ext cx="347014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6060" y="30510487"/>
            <a:ext cx="90525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81BC7-D5A5-445F-BF4D-797F02B50EB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27380" y="30510487"/>
            <a:ext cx="135788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414980" y="30510487"/>
            <a:ext cx="90525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8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023360" rtl="0" eaLnBrk="1" latinLnBrk="0" hangingPunct="1">
        <a:lnSpc>
          <a:spcPct val="90000"/>
        </a:lnSpc>
        <a:spcBef>
          <a:spcPct val="0"/>
        </a:spcBef>
        <a:buNone/>
        <a:defRPr sz="193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5840" indent="-1005840" algn="l" defTabSz="4023360" rtl="0" eaLnBrk="1" latinLnBrk="0" hangingPunct="1">
        <a:lnSpc>
          <a:spcPct val="90000"/>
        </a:lnSpc>
        <a:spcBef>
          <a:spcPts val="4400"/>
        </a:spcBef>
        <a:buFont typeface="Arial" panose="020B0604020202020204" pitchFamily="34" charset="0"/>
        <a:buChar char="•"/>
        <a:defRPr sz="12320" kern="1200">
          <a:solidFill>
            <a:schemeClr val="tx1"/>
          </a:solidFill>
          <a:latin typeface="+mn-lt"/>
          <a:ea typeface="+mn-ea"/>
          <a:cs typeface="+mn-cs"/>
        </a:defRPr>
      </a:lvl1pPr>
      <a:lvl2pPr marL="301752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10560" kern="1200">
          <a:solidFill>
            <a:schemeClr val="tx1"/>
          </a:solidFill>
          <a:latin typeface="+mn-lt"/>
          <a:ea typeface="+mn-ea"/>
          <a:cs typeface="+mn-cs"/>
        </a:defRPr>
      </a:lvl2pPr>
      <a:lvl3pPr marL="502920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3pPr>
      <a:lvl4pPr marL="704088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4pPr>
      <a:lvl5pPr marL="905256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5pPr>
      <a:lvl6pPr marL="1106424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6pPr>
      <a:lvl7pPr marL="1307592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7pPr>
      <a:lvl8pPr marL="1508760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8pPr>
      <a:lvl9pPr marL="1709928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1pPr>
      <a:lvl2pPr marL="201168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3pPr>
      <a:lvl4pPr marL="603504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4pPr>
      <a:lvl5pPr marL="804672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6pPr>
      <a:lvl7pPr marL="1207008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7pPr>
      <a:lvl8pPr marL="1408176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8pPr>
      <a:lvl9pPr marL="1609344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861" y="478452"/>
            <a:ext cx="39541878" cy="3618896"/>
          </a:xfrm>
          <a:solidFill>
            <a:schemeClr val="accent2">
              <a:lumMod val="75000"/>
            </a:schemeClr>
          </a:solidFill>
          <a:ln w="1016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sz="770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PFAS IN VERMONT BACKGROUND SOILS</a:t>
            </a:r>
            <a:br>
              <a:rPr lang="en-US" sz="770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5134" u="sng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Lindsay Guertin (PM), Callie Beard, Maeve Richardson</a:t>
            </a:r>
            <a:br>
              <a:rPr lang="en-US" sz="5134" u="sng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5134" b="1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Advisor</a:t>
            </a:r>
            <a:r>
              <a:rPr lang="en-US" sz="5134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Paula Mouser  </a:t>
            </a:r>
            <a:r>
              <a:rPr lang="en-US" sz="5134" b="1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Sponsor:</a:t>
            </a:r>
            <a:r>
              <a:rPr lang="en-US" sz="5134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Harrison </a:t>
            </a:r>
            <a:r>
              <a:rPr lang="en-US" sz="5134" err="1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Roakes</a:t>
            </a:r>
            <a:r>
              <a:rPr lang="en-US" sz="5134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Sanborn Head</a:t>
            </a:r>
            <a:br>
              <a:rPr lang="en-US" sz="5134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5134" i="1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College of Engineering and Physical Sciences, University of New Hampshire, Durham, NH 03824</a:t>
            </a:r>
            <a:endParaRPr lang="en-US" sz="8525" i="1">
              <a:solidFill>
                <a:schemeClr val="bg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33008" y="20411909"/>
            <a:ext cx="8583641" cy="9218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2060"/>
            </a:solidFill>
          </a:ln>
        </p:spPr>
        <p:txBody>
          <a:bodyPr vert="horz" lIns="97785" tIns="48892" rIns="97785" bIns="48892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300">
                <a:solidFill>
                  <a:schemeClr val="bg1"/>
                </a:solidFill>
                <a:latin typeface="Cambria"/>
                <a:ea typeface="Cambria"/>
              </a:rPr>
              <a:t>Vermont Sampling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406400" y="10173800"/>
            <a:ext cx="8598848" cy="16698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2060"/>
            </a:solidFill>
          </a:ln>
        </p:spPr>
        <p:txBody>
          <a:bodyPr vert="horz" lIns="97785" tIns="48892" rIns="97785" bIns="48892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300">
                <a:solidFill>
                  <a:schemeClr val="bg1"/>
                </a:solidFill>
                <a:latin typeface="Cambria"/>
                <a:ea typeface="Cambria"/>
              </a:rPr>
              <a:t>Sampling and Analysis Plan (SAP)</a:t>
            </a:r>
            <a:endParaRPr lang="en-US" sz="5317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25051830" y="25869723"/>
            <a:ext cx="14542101" cy="8005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2060"/>
            </a:solidFill>
          </a:ln>
        </p:spPr>
        <p:txBody>
          <a:bodyPr vert="horz" lIns="97785" tIns="48892" rIns="97785" bIns="48892" rtlCol="0" anchor="ctr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>
                <a:solidFill>
                  <a:schemeClr val="bg1"/>
                </a:solidFill>
                <a:latin typeface="Cambria" panose="02040503050406030204" pitchFamily="18" charset="0"/>
              </a:rPr>
              <a:t>Acknowledgements</a:t>
            </a:r>
            <a:endParaRPr lang="en-US" sz="530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12327288" y="13468717"/>
            <a:ext cx="11627113" cy="10380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2060"/>
            </a:solidFill>
          </a:ln>
        </p:spPr>
        <p:txBody>
          <a:bodyPr vert="horz" lIns="97785" tIns="48892" rIns="97785" bIns="48892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675">
                <a:solidFill>
                  <a:schemeClr val="bg1"/>
                </a:solidFill>
                <a:latin typeface="Cambria" panose="02040503050406030204" pitchFamily="18" charset="0"/>
              </a:rPr>
              <a:t> Figure 4. 95% Upper Prediction Limits</a:t>
            </a:r>
          </a:p>
        </p:txBody>
      </p:sp>
      <p:sp>
        <p:nvSpPr>
          <p:cNvPr id="85" name="Subtitle 2"/>
          <p:cNvSpPr txBox="1">
            <a:spLocks/>
          </p:cNvSpPr>
          <p:nvPr/>
        </p:nvSpPr>
        <p:spPr>
          <a:xfrm>
            <a:off x="25085923" y="30224312"/>
            <a:ext cx="14478845" cy="228540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97785" tIns="48892" rIns="97785" bIns="48892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800">
                <a:latin typeface="Cambria" panose="02040503050406030204" pitchFamily="18" charset="0"/>
              </a:rPr>
              <a:t>(1) U.S. Environmental Protection Agency (EPA). (2021). Statistical Software </a:t>
            </a:r>
            <a:r>
              <a:rPr lang="en-US" sz="2800" err="1">
                <a:latin typeface="Cambria" panose="02040503050406030204" pitchFamily="18" charset="0"/>
              </a:rPr>
              <a:t>ProUCL</a:t>
            </a:r>
            <a:r>
              <a:rPr lang="en-US" sz="2800">
                <a:latin typeface="Cambria" panose="02040503050406030204" pitchFamily="18" charset="0"/>
              </a:rPr>
              <a:t> 5.1.00 for Environmental Applications for Data Sets with and without </a:t>
            </a:r>
            <a:r>
              <a:rPr lang="en-US" sz="2800" err="1">
                <a:latin typeface="Cambria" panose="02040503050406030204" pitchFamily="18" charset="0"/>
              </a:rPr>
              <a:t>Nondetect</a:t>
            </a:r>
            <a:r>
              <a:rPr lang="en-US" sz="2800">
                <a:latin typeface="Cambria" panose="02040503050406030204" pitchFamily="18" charset="0"/>
              </a:rPr>
              <a:t> Observations. https://www.epa.gov/land-research/proucl-software#about </a:t>
            </a:r>
          </a:p>
          <a:p>
            <a:pPr algn="l">
              <a:spcBef>
                <a:spcPts val="0"/>
              </a:spcBef>
            </a:pPr>
            <a:r>
              <a:rPr lang="en-US" sz="2800">
                <a:latin typeface="Cambria" panose="02040503050406030204" pitchFamily="18" charset="0"/>
              </a:rPr>
              <a:t>(2) Singh, A. &amp; </a:t>
            </a:r>
            <a:r>
              <a:rPr lang="en-US" sz="2800" err="1">
                <a:latin typeface="Cambria" panose="02040503050406030204" pitchFamily="18" charset="0"/>
              </a:rPr>
              <a:t>Maichle</a:t>
            </a:r>
            <a:r>
              <a:rPr lang="en-US" sz="2800">
                <a:latin typeface="Cambria" panose="02040503050406030204" pitchFamily="18" charset="0"/>
              </a:rPr>
              <a:t>, R. (2015). </a:t>
            </a:r>
            <a:r>
              <a:rPr lang="en-US" sz="2800" err="1">
                <a:latin typeface="Cambria" panose="02040503050406030204" pitchFamily="18" charset="0"/>
              </a:rPr>
              <a:t>ProUCL</a:t>
            </a:r>
            <a:r>
              <a:rPr lang="en-US" sz="2800">
                <a:latin typeface="Cambria" panose="02040503050406030204" pitchFamily="18" charset="0"/>
              </a:rPr>
              <a:t> Version 5.1.002 User Guide. U.S. EPA. https://www.epa.gov/sites/default/files/2016-05/documents/proucl_5.1_user-guide.pdf </a:t>
            </a:r>
          </a:p>
        </p:txBody>
      </p:sp>
      <p:sp>
        <p:nvSpPr>
          <p:cNvPr id="93" name="Subtitle 2"/>
          <p:cNvSpPr txBox="1">
            <a:spLocks/>
          </p:cNvSpPr>
          <p:nvPr/>
        </p:nvSpPr>
        <p:spPr>
          <a:xfrm>
            <a:off x="25064914" y="28890418"/>
            <a:ext cx="14508009" cy="94192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2060"/>
            </a:solidFill>
          </a:ln>
        </p:spPr>
        <p:txBody>
          <a:bodyPr vert="horz" lIns="97785" tIns="48892" rIns="97785" bIns="48892" rtlCol="0" anchor="ctr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>
                <a:solidFill>
                  <a:schemeClr val="bg1"/>
                </a:solidFill>
                <a:latin typeface="Cambria" panose="02040503050406030204" pitchFamily="18" charset="0"/>
              </a:rPr>
              <a:t>References</a:t>
            </a:r>
            <a:endParaRPr lang="en-US" sz="530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98" name="Subtitle 2"/>
          <p:cNvSpPr txBox="1">
            <a:spLocks/>
          </p:cNvSpPr>
          <p:nvPr/>
        </p:nvSpPr>
        <p:spPr>
          <a:xfrm>
            <a:off x="9494303" y="28908796"/>
            <a:ext cx="14914730" cy="92354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2060"/>
            </a:solidFill>
          </a:ln>
        </p:spPr>
        <p:txBody>
          <a:bodyPr vert="horz" lIns="97785" tIns="48892" rIns="97785" bIns="48892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300">
                <a:solidFill>
                  <a:schemeClr val="bg1"/>
                </a:solidFill>
                <a:latin typeface="Cambria"/>
                <a:ea typeface="Cambria"/>
              </a:rPr>
              <a:t>Statistical Approach - </a:t>
            </a:r>
            <a:r>
              <a:rPr lang="en-US" sz="5300" err="1">
                <a:solidFill>
                  <a:schemeClr val="bg1"/>
                </a:solidFill>
                <a:latin typeface="Cambria"/>
                <a:ea typeface="Cambria"/>
              </a:rPr>
              <a:t>ProUCL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8" name="Subtitle 2"/>
          <p:cNvSpPr txBox="1">
            <a:spLocks/>
          </p:cNvSpPr>
          <p:nvPr/>
        </p:nvSpPr>
        <p:spPr>
          <a:xfrm>
            <a:off x="25051830" y="27020928"/>
            <a:ext cx="14512938" cy="151881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97785" tIns="48892" rIns="97785" bIns="48892" rtlCol="0" anchor="t">
            <a:normAutofit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lnSpc>
                <a:spcPct val="100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SzPct val="150000"/>
              <a:buFont typeface="Wingdings" panose="05000000000000000000" pitchFamily="2" charset="2"/>
              <a:buChar char="Ø"/>
            </a:pPr>
            <a:r>
              <a:rPr lang="en-US" sz="3200">
                <a:latin typeface="Cambria" panose="02040503050406030204" pitchFamily="18" charset="0"/>
              </a:rPr>
              <a:t>Alpha Analytical</a:t>
            </a:r>
          </a:p>
          <a:p>
            <a:pPr marL="571500" indent="-571500" algn="l">
              <a:lnSpc>
                <a:spcPct val="100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SzPct val="150000"/>
              <a:buFont typeface="Wingdings" panose="05000000000000000000" pitchFamily="2" charset="2"/>
              <a:buChar char="Ø"/>
            </a:pPr>
            <a:r>
              <a:rPr lang="en-US" sz="3200" err="1">
                <a:latin typeface="Cambria" panose="02040503050406030204" pitchFamily="18" charset="0"/>
              </a:rPr>
              <a:t>Morghan</a:t>
            </a:r>
            <a:r>
              <a:rPr lang="en-US" sz="3200">
                <a:latin typeface="Cambria" panose="02040503050406030204" pitchFamily="18" charset="0"/>
              </a:rPr>
              <a:t> </a:t>
            </a:r>
            <a:r>
              <a:rPr lang="en-US" sz="3200" err="1">
                <a:latin typeface="Cambria" panose="02040503050406030204" pitchFamily="18" charset="0"/>
              </a:rPr>
              <a:t>Carr</a:t>
            </a:r>
            <a:r>
              <a:rPr lang="en-US" sz="3200">
                <a:latin typeface="Cambria" panose="02040503050406030204" pitchFamily="18" charset="0"/>
              </a:rPr>
              <a:t>, Department of Civil and Environmental Engineering</a:t>
            </a:r>
          </a:p>
          <a:p>
            <a:pPr marL="571500" indent="-571500" algn="l">
              <a:lnSpc>
                <a:spcPct val="100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SzPct val="150000"/>
              <a:buFont typeface="Wingdings" panose="05000000000000000000" pitchFamily="2" charset="2"/>
              <a:buChar char="Ø"/>
            </a:pPr>
            <a:r>
              <a:rPr lang="en-US" sz="3200">
                <a:latin typeface="Cambria" panose="02040503050406030204" pitchFamily="18" charset="0"/>
              </a:rPr>
              <a:t>University of Vermont</a:t>
            </a:r>
          </a:p>
          <a:p>
            <a:pPr algn="l"/>
            <a:endParaRPr lang="en-US" sz="3200">
              <a:latin typeface="Cambria" panose="020405030504060302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388" y="1216429"/>
            <a:ext cx="1774009" cy="234795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37F03E2-3E49-40C2-BFBE-4E759FC2B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2203" y="1216428"/>
            <a:ext cx="1774009" cy="2347953"/>
          </a:xfrm>
          <a:prstGeom prst="rect">
            <a:avLst/>
          </a:prstGeom>
        </p:spPr>
      </p:pic>
      <p:sp>
        <p:nvSpPr>
          <p:cNvPr id="41" name="Subtitle 2">
            <a:extLst>
              <a:ext uri="{FF2B5EF4-FFF2-40B4-BE49-F238E27FC236}">
                <a16:creationId xmlns:a16="http://schemas.microsoft.com/office/drawing/2014/main" id="{09B77703-633C-455E-9D4F-207BE3289B97}"/>
              </a:ext>
            </a:extLst>
          </p:cNvPr>
          <p:cNvSpPr txBox="1">
            <a:spLocks/>
          </p:cNvSpPr>
          <p:nvPr/>
        </p:nvSpPr>
        <p:spPr>
          <a:xfrm>
            <a:off x="28074625" y="13468716"/>
            <a:ext cx="10281186" cy="10380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2060"/>
            </a:solidFill>
          </a:ln>
        </p:spPr>
        <p:txBody>
          <a:bodyPr vert="horz" lIns="97785" tIns="48892" rIns="97785" bIns="48892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675">
                <a:solidFill>
                  <a:schemeClr val="bg1"/>
                </a:solidFill>
                <a:latin typeface="Cambria" panose="02040503050406030204" pitchFamily="18" charset="0"/>
              </a:rPr>
              <a:t>Figure 5. Upper Tolerance Limits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9EE77BC-1E15-4CF7-8B83-1D2E4C2F34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5850" y="4691036"/>
            <a:ext cx="15992866" cy="831422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B36435E-EB2C-4937-9B7F-D02D054DE4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52" t="-388" r="6618" b="-3103"/>
          <a:stretch/>
        </p:blipFill>
        <p:spPr>
          <a:xfrm>
            <a:off x="25910121" y="4716156"/>
            <a:ext cx="13706320" cy="828388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0D93D77-94FB-45AB-9628-EC80B52BCF35}"/>
              </a:ext>
            </a:extLst>
          </p:cNvPr>
          <p:cNvGrpSpPr/>
          <p:nvPr/>
        </p:nvGrpSpPr>
        <p:grpSpPr>
          <a:xfrm>
            <a:off x="11105248" y="15341039"/>
            <a:ext cx="22109970" cy="1507074"/>
            <a:chOff x="3997157" y="4372888"/>
            <a:chExt cx="22109970" cy="150707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C961868-841E-4ED3-997E-9572E9E651C3}"/>
                </a:ext>
              </a:extLst>
            </p:cNvPr>
            <p:cNvSpPr/>
            <p:nvPr/>
          </p:nvSpPr>
          <p:spPr>
            <a:xfrm>
              <a:off x="3997157" y="4514473"/>
              <a:ext cx="1702603" cy="1172718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6000">
                  <a:latin typeface="Times New Roman"/>
                  <a:cs typeface="Times New Roman"/>
                </a:rPr>
                <a:t>SAP</a:t>
              </a:r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36A84C7E-F7C5-42A3-BD35-C2126E3195F9}"/>
                </a:ext>
              </a:extLst>
            </p:cNvPr>
            <p:cNvSpPr/>
            <p:nvPr/>
          </p:nvSpPr>
          <p:spPr>
            <a:xfrm>
              <a:off x="10524556" y="4887455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6165C1A9-21CD-4F50-901B-20437D9F4EA2}"/>
                </a:ext>
              </a:extLst>
            </p:cNvPr>
            <p:cNvSpPr/>
            <p:nvPr/>
          </p:nvSpPr>
          <p:spPr>
            <a:xfrm>
              <a:off x="11753082" y="4372888"/>
              <a:ext cx="3152135" cy="1500383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4800">
                  <a:latin typeface="Times New Roman"/>
                  <a:cs typeface="Times New Roman"/>
                </a:rPr>
                <a:t>Statistical Analysis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E1A82ACE-7C34-4B9A-84BA-B3DB611875B7}"/>
                </a:ext>
              </a:extLst>
            </p:cNvPr>
            <p:cNvSpPr/>
            <p:nvPr/>
          </p:nvSpPr>
          <p:spPr>
            <a:xfrm>
              <a:off x="16473218" y="4398800"/>
              <a:ext cx="3157744" cy="1448558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4800">
                  <a:latin typeface="Times New Roman"/>
                  <a:cs typeface="Times New Roman"/>
                </a:rPr>
                <a:t>Results: BTVs</a:t>
              </a:r>
            </a:p>
          </p:txBody>
        </p:sp>
        <p:sp>
          <p:nvSpPr>
            <p:cNvPr id="42" name="Arrow: Right 41">
              <a:extLst>
                <a:ext uri="{FF2B5EF4-FFF2-40B4-BE49-F238E27FC236}">
                  <a16:creationId xmlns:a16="http://schemas.microsoft.com/office/drawing/2014/main" id="{4945EB76-3A31-415A-933F-2BA6872BEFFD}"/>
                </a:ext>
              </a:extLst>
            </p:cNvPr>
            <p:cNvSpPr/>
            <p:nvPr/>
          </p:nvSpPr>
          <p:spPr>
            <a:xfrm>
              <a:off x="15172080" y="4887454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8AABCF9F-59C1-402A-9E22-3155FB7CBE8F}"/>
                </a:ext>
              </a:extLst>
            </p:cNvPr>
            <p:cNvSpPr/>
            <p:nvPr/>
          </p:nvSpPr>
          <p:spPr>
            <a:xfrm>
              <a:off x="21198963" y="4612840"/>
              <a:ext cx="4908164" cy="107332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4800">
                  <a:latin typeface="Times New Roman"/>
                  <a:cs typeface="Times New Roman"/>
                </a:rPr>
                <a:t>Recommendations</a:t>
              </a:r>
              <a:endParaRPr lang="en-US" sz="4400">
                <a:latin typeface="Times New Roman"/>
                <a:cs typeface="Times New Roman"/>
              </a:endParaRPr>
            </a:p>
          </p:txBody>
        </p:sp>
        <p:sp>
          <p:nvSpPr>
            <p:cNvPr id="45" name="Arrow: Right 44">
              <a:extLst>
                <a:ext uri="{FF2B5EF4-FFF2-40B4-BE49-F238E27FC236}">
                  <a16:creationId xmlns:a16="http://schemas.microsoft.com/office/drawing/2014/main" id="{3BC9CA94-5478-47B0-8968-1ADEED3AC6F3}"/>
                </a:ext>
              </a:extLst>
            </p:cNvPr>
            <p:cNvSpPr/>
            <p:nvPr/>
          </p:nvSpPr>
          <p:spPr>
            <a:xfrm>
              <a:off x="5980850" y="4887455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6" name="Arrow: Right 45">
              <a:extLst>
                <a:ext uri="{FF2B5EF4-FFF2-40B4-BE49-F238E27FC236}">
                  <a16:creationId xmlns:a16="http://schemas.microsoft.com/office/drawing/2014/main" id="{64F4336C-3794-4183-B86F-CF17481F67AE}"/>
                </a:ext>
              </a:extLst>
            </p:cNvPr>
            <p:cNvSpPr/>
            <p:nvPr/>
          </p:nvSpPr>
          <p:spPr>
            <a:xfrm>
              <a:off x="19953692" y="4887454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1109E08D-261C-4BC0-875C-02CFCD0047D1}"/>
                </a:ext>
              </a:extLst>
            </p:cNvPr>
            <p:cNvSpPr/>
            <p:nvPr/>
          </p:nvSpPr>
          <p:spPr>
            <a:xfrm>
              <a:off x="7107903" y="4379579"/>
              <a:ext cx="3152135" cy="1500383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4800">
                  <a:latin typeface="Times New Roman"/>
                  <a:cs typeface="Times New Roman"/>
                </a:rPr>
                <a:t>VT Sampling</a:t>
              </a: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CBF6A42-F971-4DF7-9043-7D604615B849}"/>
              </a:ext>
            </a:extLst>
          </p:cNvPr>
          <p:cNvCxnSpPr>
            <a:cxnSpLocks/>
          </p:cNvCxnSpPr>
          <p:nvPr/>
        </p:nvCxnSpPr>
        <p:spPr>
          <a:xfrm flipH="1" flipV="1">
            <a:off x="9005248" y="14798845"/>
            <a:ext cx="1801493" cy="1035244"/>
          </a:xfrm>
          <a:prstGeom prst="straightConnector1">
            <a:avLst/>
          </a:prstGeom>
          <a:ln w="2540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AEDA586-202D-4176-B631-4A6073F343EE}"/>
              </a:ext>
            </a:extLst>
          </p:cNvPr>
          <p:cNvCxnSpPr>
            <a:cxnSpLocks/>
          </p:cNvCxnSpPr>
          <p:nvPr/>
        </p:nvCxnSpPr>
        <p:spPr>
          <a:xfrm flipH="1">
            <a:off x="17656906" y="17175420"/>
            <a:ext cx="2459894" cy="2508243"/>
          </a:xfrm>
          <a:prstGeom prst="straightConnector1">
            <a:avLst/>
          </a:prstGeom>
          <a:ln w="2540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1C75604-DADF-4E8E-954F-45D9B013F503}"/>
              </a:ext>
            </a:extLst>
          </p:cNvPr>
          <p:cNvCxnSpPr>
            <a:cxnSpLocks/>
          </p:cNvCxnSpPr>
          <p:nvPr/>
        </p:nvCxnSpPr>
        <p:spPr>
          <a:xfrm flipH="1" flipV="1">
            <a:off x="24361861" y="13865475"/>
            <a:ext cx="689970" cy="1252629"/>
          </a:xfrm>
          <a:prstGeom prst="straightConnector1">
            <a:avLst/>
          </a:prstGeom>
          <a:ln w="2540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2744C196-BA66-4659-ADBC-009D12166252}"/>
              </a:ext>
            </a:extLst>
          </p:cNvPr>
          <p:cNvCxnSpPr>
            <a:cxnSpLocks/>
          </p:cNvCxnSpPr>
          <p:nvPr/>
        </p:nvCxnSpPr>
        <p:spPr>
          <a:xfrm flipV="1">
            <a:off x="26273760" y="14019101"/>
            <a:ext cx="1113087" cy="1038019"/>
          </a:xfrm>
          <a:prstGeom prst="straightConnector1">
            <a:avLst/>
          </a:prstGeom>
          <a:ln w="2540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46B843EB-50D2-41AF-BF38-743A590EF4BF}"/>
              </a:ext>
            </a:extLst>
          </p:cNvPr>
          <p:cNvCxnSpPr>
            <a:cxnSpLocks/>
          </p:cNvCxnSpPr>
          <p:nvPr/>
        </p:nvCxnSpPr>
        <p:spPr>
          <a:xfrm>
            <a:off x="33404910" y="16025740"/>
            <a:ext cx="1378309" cy="628993"/>
          </a:xfrm>
          <a:prstGeom prst="straightConnector1">
            <a:avLst/>
          </a:prstGeom>
          <a:ln w="2540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93B1AC6-8B96-294F-ABEF-AD399CF1E5ED}"/>
              </a:ext>
            </a:extLst>
          </p:cNvPr>
          <p:cNvSpPr txBox="1"/>
          <p:nvPr/>
        </p:nvSpPr>
        <p:spPr>
          <a:xfrm>
            <a:off x="25064914" y="18434034"/>
            <a:ext cx="14508009" cy="7085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10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SzPct val="125000"/>
              <a:buFont typeface="Wingdings" pitchFamily="2" charset="2"/>
              <a:buChar char="Ø"/>
            </a:pPr>
            <a:r>
              <a:rPr lang="en-US" sz="3600">
                <a:latin typeface="Cambria" panose="02040503050406030204" pitchFamily="18" charset="0"/>
                <a:cs typeface="Times New Roman" panose="02020603050405020304" pitchFamily="18" charset="0"/>
              </a:rPr>
              <a:t>Slight downward trend as chain length increased</a:t>
            </a:r>
          </a:p>
          <a:p>
            <a:pPr marL="457200" indent="-457200" algn="just">
              <a:lnSpc>
                <a:spcPct val="110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SzPct val="125000"/>
              <a:buFont typeface="Wingdings" pitchFamily="2" charset="2"/>
              <a:buChar char="Ø"/>
            </a:pPr>
            <a:r>
              <a:rPr lang="en-US" sz="3600">
                <a:latin typeface="Cambria" panose="02040503050406030204" pitchFamily="18" charset="0"/>
                <a:cs typeface="Times New Roman" panose="02020603050405020304" pitchFamily="18" charset="0"/>
              </a:rPr>
              <a:t>Even chained compounds had significantly higher concentrations than odd chained compounds (Figures 4 and 5)</a:t>
            </a:r>
          </a:p>
          <a:p>
            <a:pPr marL="457200" indent="-457200" algn="just">
              <a:lnSpc>
                <a:spcPct val="110000"/>
              </a:lnSpc>
              <a:buClr>
                <a:schemeClr val="accent2">
                  <a:lumMod val="75000"/>
                </a:schemeClr>
              </a:buClr>
              <a:buSzPct val="125000"/>
              <a:buFont typeface="Wingdings" pitchFamily="2" charset="2"/>
              <a:buChar char="Ø"/>
            </a:pPr>
            <a:r>
              <a:rPr lang="en-US" sz="3600">
                <a:latin typeface="Cambria" panose="02040503050406030204" pitchFamily="18" charset="0"/>
                <a:cs typeface="Times New Roman" panose="02020603050405020304" pitchFamily="18" charset="0"/>
              </a:rPr>
              <a:t>Few outliers caused highly skewed data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SzPct val="125000"/>
            </a:pPr>
            <a:r>
              <a:rPr lang="en-US" sz="4000" b="1">
                <a:latin typeface="Cambria" panose="02040503050406030204" pitchFamily="18" charset="0"/>
                <a:cs typeface="Times New Roman" panose="02020603050405020304" pitchFamily="18" charset="0"/>
              </a:rPr>
              <a:t>Recommendations:</a:t>
            </a:r>
          </a:p>
          <a:p>
            <a:pPr marL="571500" indent="-571500" algn="just">
              <a:lnSpc>
                <a:spcPct val="100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SzPct val="125000"/>
              <a:buFont typeface="Wingdings" panose="05000000000000000000" pitchFamily="2" charset="2"/>
              <a:buChar char="Ø"/>
            </a:pPr>
            <a:r>
              <a:rPr lang="en-US" sz="3600">
                <a:latin typeface="Cambria" panose="02040503050406030204" pitchFamily="18" charset="0"/>
                <a:cs typeface="Times New Roman" panose="02020603050405020304" pitchFamily="18" charset="0"/>
              </a:rPr>
              <a:t>UPL or UTL values without outliers should be used as the BTVs as they both account for most of the data, representing the lower distribution of background concentrations </a:t>
            </a:r>
          </a:p>
          <a:p>
            <a:pPr marL="571500" indent="-571500" algn="just">
              <a:buClr>
                <a:schemeClr val="accent2">
                  <a:lumMod val="75000"/>
                </a:schemeClr>
              </a:buClr>
              <a:buSzPct val="125000"/>
              <a:buFont typeface="Wingdings" panose="05000000000000000000" pitchFamily="2" charset="2"/>
              <a:buChar char="Ø"/>
            </a:pPr>
            <a:r>
              <a:rPr lang="en-US" sz="3600">
                <a:latin typeface="Cambria" panose="02040503050406030204" pitchFamily="18" charset="0"/>
                <a:cs typeface="Times New Roman" panose="02020603050405020304" pitchFamily="18" charset="0"/>
              </a:rPr>
              <a:t>Neither UPL or UTL is the best but the UTL accounts for slightly more of the data</a:t>
            </a:r>
          </a:p>
          <a:p>
            <a:pPr marL="571500" indent="-571500" algn="just">
              <a:lnSpc>
                <a:spcPct val="100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SzPct val="125000"/>
              <a:buFont typeface="Wingdings" panose="05000000000000000000" pitchFamily="2" charset="2"/>
              <a:buChar char="Ø"/>
            </a:pPr>
            <a:r>
              <a:rPr lang="en-US" sz="3600">
                <a:latin typeface="Cambria" panose="02040503050406030204" pitchFamily="18" charset="0"/>
                <a:cs typeface="Times New Roman" panose="02020603050405020304" pitchFamily="18" charset="0"/>
              </a:rPr>
              <a:t>Focus should be on compounds with prior knowledge and established regulations to help create rules and regulations for background levels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D35FC5-CB83-C347-88E6-D794538EE056}"/>
              </a:ext>
            </a:extLst>
          </p:cNvPr>
          <p:cNvSpPr txBox="1"/>
          <p:nvPr/>
        </p:nvSpPr>
        <p:spPr>
          <a:xfrm>
            <a:off x="25064913" y="17106447"/>
            <a:ext cx="14508009" cy="92354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300">
                <a:solidFill>
                  <a:schemeClr val="bg1"/>
                </a:solidFill>
                <a:latin typeface="Cambria" panose="02040503050406030204" pitchFamily="18" charset="0"/>
              </a:rPr>
              <a:t>Recommendations/ Trends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084662-35AC-114D-9581-B093039561C7}"/>
              </a:ext>
            </a:extLst>
          </p:cNvPr>
          <p:cNvSpPr txBox="1"/>
          <p:nvPr/>
        </p:nvSpPr>
        <p:spPr>
          <a:xfrm>
            <a:off x="9494303" y="30201392"/>
            <a:ext cx="14914729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3600" err="1">
                <a:latin typeface="Cambria" panose="02040503050406030204" pitchFamily="18" charset="0"/>
              </a:rPr>
              <a:t>ProUCL</a:t>
            </a:r>
            <a:r>
              <a:rPr lang="en-US" sz="3600">
                <a:latin typeface="Cambria" panose="02040503050406030204" pitchFamily="18" charset="0"/>
              </a:rPr>
              <a:t> was developed by EPA to analyze environmental data sets</a:t>
            </a:r>
          </a:p>
          <a:p>
            <a:pPr marL="571500" indent="-571500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3600">
                <a:latin typeface="Cambria" panose="02040503050406030204" pitchFamily="18" charset="0"/>
              </a:rPr>
              <a:t>Can analyze data with and without detected concentrations </a:t>
            </a:r>
          </a:p>
          <a:p>
            <a:pPr marL="571500" indent="-571500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3600">
                <a:latin typeface="Cambria" panose="02040503050406030204" pitchFamily="18" charset="0"/>
              </a:rPr>
              <a:t>Rosner’s Test used to determine outliers  </a:t>
            </a:r>
          </a:p>
          <a:p>
            <a:pPr marL="571500" indent="-571500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3600">
                <a:latin typeface="Cambria" panose="02040503050406030204" pitchFamily="18" charset="0"/>
              </a:rPr>
              <a:t>Conducts test to determine which distribution the data best fits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0E86AF5-4795-41B4-8F52-F68DCDCD8E7D}"/>
              </a:ext>
            </a:extLst>
          </p:cNvPr>
          <p:cNvGrpSpPr/>
          <p:nvPr/>
        </p:nvGrpSpPr>
        <p:grpSpPr>
          <a:xfrm>
            <a:off x="9599029" y="19860898"/>
            <a:ext cx="14705276" cy="8678847"/>
            <a:chOff x="10313651" y="19849537"/>
            <a:chExt cx="14705276" cy="8678847"/>
          </a:xfrm>
        </p:grpSpPr>
        <p:pic>
          <p:nvPicPr>
            <p:cNvPr id="44" name="Picture 43" descr="Graphical user interface, application, table, Excel&#10;&#10;Description automatically generated">
              <a:extLst>
                <a:ext uri="{FF2B5EF4-FFF2-40B4-BE49-F238E27FC236}">
                  <a16:creationId xmlns:a16="http://schemas.microsoft.com/office/drawing/2014/main" id="{376F4003-020C-704D-B2A7-2EAE4B6448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707"/>
            <a:stretch/>
          </p:blipFill>
          <p:spPr>
            <a:xfrm>
              <a:off x="15879048" y="19855178"/>
              <a:ext cx="9139879" cy="3008376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49" name="Picture 48" descr="Graphical user interface, application, table, Excel&#10;&#10;Description automatically generated">
              <a:extLst>
                <a:ext uri="{FF2B5EF4-FFF2-40B4-BE49-F238E27FC236}">
                  <a16:creationId xmlns:a16="http://schemas.microsoft.com/office/drawing/2014/main" id="{80DB284F-6156-734F-B28B-9B154AD943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446"/>
            <a:stretch/>
          </p:blipFill>
          <p:spPr>
            <a:xfrm>
              <a:off x="15855200" y="24324839"/>
              <a:ext cx="9138399" cy="3007889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40" name="Picture 39" descr="Graphical user interface, application, table, Excel&#10;&#10;Description automatically generated">
              <a:extLst>
                <a:ext uri="{FF2B5EF4-FFF2-40B4-BE49-F238E27FC236}">
                  <a16:creationId xmlns:a16="http://schemas.microsoft.com/office/drawing/2014/main" id="{1197694A-46E7-4E43-9B20-2237F9D69B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578" b="1550"/>
            <a:stretch/>
          </p:blipFill>
          <p:spPr>
            <a:xfrm>
              <a:off x="10313651" y="19849537"/>
              <a:ext cx="5204733" cy="7483191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935C184-FE48-4BD6-88AA-FA90A1673043}"/>
                </a:ext>
              </a:extLst>
            </p:cNvPr>
            <p:cNvSpPr txBox="1"/>
            <p:nvPr/>
          </p:nvSpPr>
          <p:spPr>
            <a:xfrm>
              <a:off x="15762436" y="22864830"/>
              <a:ext cx="9093739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Figure 2. Outlier test used to determine the outliers present in the data.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D9588E2-7219-478A-ACCA-A4A185EC64A8}"/>
                </a:ext>
              </a:extLst>
            </p:cNvPr>
            <p:cNvSpPr txBox="1"/>
            <p:nvPr/>
          </p:nvSpPr>
          <p:spPr>
            <a:xfrm>
              <a:off x="15762435" y="27365383"/>
              <a:ext cx="9256491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Figure 3. BTV test used to analyze the data with non-detected values. 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BE3E3EA-AB1F-4137-BC4B-BB69C2791028}"/>
                </a:ext>
              </a:extLst>
            </p:cNvPr>
            <p:cNvSpPr txBox="1"/>
            <p:nvPr/>
          </p:nvSpPr>
          <p:spPr>
            <a:xfrm>
              <a:off x="10386638" y="27365383"/>
              <a:ext cx="5131746" cy="11630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Figure 1. Sample input of data into </a:t>
              </a:r>
              <a:r>
                <a:rPr lang="en-US" sz="3200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ProUCL</a:t>
              </a:r>
              <a:r>
                <a:rPr lang="en-US" sz="32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78CF2710-ED34-4516-A993-3B6E8166B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18" y="21693720"/>
            <a:ext cx="8519559" cy="1081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F32676C-8611-426D-A6E4-CE842A0D0976}"/>
              </a:ext>
            </a:extLst>
          </p:cNvPr>
          <p:cNvSpPr txBox="1"/>
          <p:nvPr/>
        </p:nvSpPr>
        <p:spPr>
          <a:xfrm>
            <a:off x="380416" y="12203613"/>
            <a:ext cx="8514426" cy="78483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2">
                  <a:lumMod val="75000"/>
                </a:schemeClr>
              </a:buClr>
              <a:buSzPct val="125000"/>
              <a:buFont typeface="Wingdings" panose="05000000000000000000" pitchFamily="2" charset="2"/>
              <a:buChar char="Ø"/>
            </a:pPr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Outlined PFAS sampling guidelines, sampling locations, an analyte list, and analytical procedures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SzPct val="125000"/>
              <a:buFont typeface="Wingdings" panose="05000000000000000000" pitchFamily="2" charset="2"/>
              <a:buChar char="Ø"/>
            </a:pPr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Guidelines were created that detailed sites that should and should not be sampled based on known PFAS sources 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SzPct val="125000"/>
              <a:buFont typeface="Wingdings" panose="05000000000000000000" pitchFamily="2" charset="2"/>
              <a:buChar char="Ø"/>
            </a:pPr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Described proper precautions that need to be taken when sampling for PFAS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SzPct val="125000"/>
              <a:buFont typeface="Wingdings" panose="05000000000000000000" pitchFamily="2" charset="2"/>
              <a:buChar char="Ø"/>
            </a:pPr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Preferred Sites: </a:t>
            </a:r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Forests, Parks, Easily Accessible Sites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SzPct val="125000"/>
              <a:buFont typeface="Wingdings" panose="05000000000000000000" pitchFamily="2" charset="2"/>
              <a:buChar char="Ø"/>
            </a:pPr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Potential Point Sources: </a:t>
            </a:r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Fire Stations, Airports, Wastewater Treatment Facilities, Biosolids, and Hazardous/Solid Waste Facilities</a:t>
            </a: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309D4574-7553-40A1-856C-7826A8DA954D}"/>
              </a:ext>
            </a:extLst>
          </p:cNvPr>
          <p:cNvSpPr txBox="1">
            <a:spLocks/>
          </p:cNvSpPr>
          <p:nvPr/>
        </p:nvSpPr>
        <p:spPr>
          <a:xfrm>
            <a:off x="406400" y="4588839"/>
            <a:ext cx="8598848" cy="92354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2060"/>
            </a:solidFill>
          </a:ln>
        </p:spPr>
        <p:txBody>
          <a:bodyPr vert="horz" lIns="97785" tIns="48892" rIns="97785" bIns="48892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300">
                <a:solidFill>
                  <a:schemeClr val="bg1"/>
                </a:solidFill>
                <a:latin typeface="Cambria"/>
                <a:ea typeface="Cambria"/>
              </a:rPr>
              <a:t>Motivation</a:t>
            </a:r>
            <a:endParaRPr lang="en-US" sz="5317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77DB673-2BCB-40BB-87B2-BA2F8E3CFD66}"/>
              </a:ext>
            </a:extLst>
          </p:cNvPr>
          <p:cNvSpPr txBox="1"/>
          <p:nvPr/>
        </p:nvSpPr>
        <p:spPr>
          <a:xfrm>
            <a:off x="406400" y="5838166"/>
            <a:ext cx="8598848" cy="39756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Clr>
                <a:schemeClr val="accent2">
                  <a:lumMod val="75000"/>
                </a:schemeClr>
              </a:buClr>
              <a:buSzPct val="125000"/>
              <a:buFont typeface="Wingdings" panose="05000000000000000000" pitchFamily="2" charset="2"/>
              <a:buChar char="Ø"/>
            </a:pPr>
            <a:r>
              <a:rPr lang="en-US" sz="3600">
                <a:latin typeface="Cambria"/>
                <a:ea typeface="Cambria"/>
              </a:rPr>
              <a:t>Need to define background levels for rules and regulations regarding PFAS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SzPct val="125000"/>
              <a:buFont typeface="Wingdings" panose="05000000000000000000" pitchFamily="2" charset="2"/>
              <a:buChar char="Ø"/>
            </a:pPr>
            <a:r>
              <a:rPr lang="en-US" sz="3600">
                <a:latin typeface="Cambria"/>
                <a:ea typeface="Cambria"/>
              </a:rPr>
              <a:t>Increasing demand for information on these compounds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SzPct val="125000"/>
              <a:buFont typeface="Wingdings" panose="05000000000000000000" pitchFamily="2" charset="2"/>
              <a:buChar char="Ø"/>
            </a:pPr>
            <a:r>
              <a:rPr lang="en-US" sz="3600">
                <a:latin typeface="Cambria"/>
                <a:ea typeface="Cambria"/>
              </a:rPr>
              <a:t>Increasing concerns regarding the impacts of PFAS on the health of humans and the environment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AB5636D-B06B-4838-B19F-637AF52C53B0}"/>
              </a:ext>
            </a:extLst>
          </p:cNvPr>
          <p:cNvCxnSpPr>
            <a:cxnSpLocks/>
          </p:cNvCxnSpPr>
          <p:nvPr/>
        </p:nvCxnSpPr>
        <p:spPr>
          <a:xfrm flipH="1">
            <a:off x="9005248" y="17182960"/>
            <a:ext cx="5346157" cy="3159476"/>
          </a:xfrm>
          <a:prstGeom prst="straightConnector1">
            <a:avLst/>
          </a:prstGeom>
          <a:ln w="2540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30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1966D790-D06C-4361-94B8-8BED25FA40AD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E8B49EBC-8012-49EB-A634-9AC004CF8E85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480</Words>
  <Application>Microsoft Office PowerPoint</Application>
  <PresentationFormat>Custom</PresentationFormat>
  <Paragraphs>43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Cambria</vt:lpstr>
      <vt:lpstr>Times New Roman</vt:lpstr>
      <vt:lpstr>Wingdings</vt:lpstr>
      <vt:lpstr>Office Theme</vt:lpstr>
      <vt:lpstr>PFAS IN VERMONT BACKGROUND SOILS Lindsay Guertin (PM), Callie Beard, Maeve Richardson Advisor: Paula Mouser  Sponsor: Harrison Roakes, Sanborn Head College of Engineering and Physical Sciences, University of New Hampshire, Durham, NH 03824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Rhiannon Jacobs</dc:creator>
  <cp:lastModifiedBy>Lindsay Guertin</cp:lastModifiedBy>
  <cp:revision>4</cp:revision>
  <dcterms:created xsi:type="dcterms:W3CDTF">2016-03-05T16:55:12Z</dcterms:created>
  <dcterms:modified xsi:type="dcterms:W3CDTF">2022-04-18T21:18:50Z</dcterms:modified>
</cp:coreProperties>
</file>