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51206400" cy="384048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000000"/>
          </p15:clr>
        </p15:guide>
        <p15:guide id="2" pos="16128">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Tremblay" initials="" lastIdx="1" clrIdx="0"/>
  <p:cmAuthor id="1" name="David Benedetto" initials="" lastIdx="1" clrIdx="1"/>
  <p:cmAuthor id="2" name="Just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69D779-D396-4480-BFC9-5BB5FD4F4460}">
  <a:tblStyle styleId="{2969D779-D396-4480-BFC9-5BB5FD4F44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21" d="100"/>
          <a:sy n="21" d="100"/>
        </p:scale>
        <p:origin x="1480" y="264"/>
      </p:cViewPr>
      <p:guideLst>
        <p:guide orient="horz" pos="12096"/>
        <p:guide pos="1612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3T15:37:53.983" idx="1">
    <p:pos x="6000" y="0"/>
    <p:text>_Marked as resolved_</p:text>
  </p:cm>
  <p:cm authorId="0" dt="2022-04-13T19:27:51.397" idx="1">
    <p:pos x="6000" y="0"/>
    <p:text>Do not use a template larger than 36" x 48".</p:text>
  </p:cm>
  <p:cm authorId="2" dt="2022-04-13T19:27:51.397" idx="1">
    <p:pos x="6000" y="0"/>
    <p:text>_Re-opened_
reduce wording in components table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ster">
  <p:cSld name="Poster">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7467600" y="1155701"/>
            <a:ext cx="36271200" cy="293363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7467600" y="4186706"/>
            <a:ext cx="36271200" cy="9694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chemeClr val="lt1"/>
                </a:solidFill>
              </a:defRPr>
            </a:lvl1pPr>
            <a:lvl2pPr marL="914400" lvl="1" indent="-228600" algn="l">
              <a:lnSpc>
                <a:spcPct val="100000"/>
              </a:lnSpc>
              <a:spcBef>
                <a:spcPts val="0"/>
              </a:spcBef>
              <a:spcAft>
                <a:spcPts val="0"/>
              </a:spcAft>
              <a:buSzPts val="2400"/>
              <a:buNone/>
              <a:defRPr sz="2400">
                <a:solidFill>
                  <a:schemeClr val="lt1"/>
                </a:solidFill>
              </a:defRPr>
            </a:lvl2pPr>
            <a:lvl3pPr marL="1371600" lvl="2" indent="-228600" algn="l">
              <a:lnSpc>
                <a:spcPct val="100000"/>
              </a:lnSpc>
              <a:spcBef>
                <a:spcPts val="0"/>
              </a:spcBef>
              <a:spcAft>
                <a:spcPts val="0"/>
              </a:spcAft>
              <a:buSzPts val="2400"/>
              <a:buNone/>
              <a:defRPr sz="2400">
                <a:solidFill>
                  <a:schemeClr val="lt1"/>
                </a:solidFill>
              </a:defRPr>
            </a:lvl3pPr>
            <a:lvl4pPr marL="1828800" lvl="3" indent="-228600" algn="l">
              <a:lnSpc>
                <a:spcPct val="100000"/>
              </a:lnSpc>
              <a:spcBef>
                <a:spcPts val="0"/>
              </a:spcBef>
              <a:spcAft>
                <a:spcPts val="0"/>
              </a:spcAft>
              <a:buSzPts val="2400"/>
              <a:buNone/>
              <a:defRPr sz="2400">
                <a:solidFill>
                  <a:schemeClr val="lt1"/>
                </a:solidFill>
              </a:defRPr>
            </a:lvl4pPr>
            <a:lvl5pPr marL="2286000" lvl="4" indent="-228600" algn="l">
              <a:lnSpc>
                <a:spcPct val="100000"/>
              </a:lnSpc>
              <a:spcBef>
                <a:spcPts val="0"/>
              </a:spcBef>
              <a:spcAft>
                <a:spcPts val="0"/>
              </a:spcAft>
              <a:buSzPts val="2400"/>
              <a:buNone/>
              <a:defRPr sz="2400">
                <a:solidFill>
                  <a:schemeClr val="lt1"/>
                </a:solidFill>
              </a:defRPr>
            </a:lvl5pPr>
            <a:lvl6pPr marL="2743200" lvl="5" indent="-228600" algn="l">
              <a:lnSpc>
                <a:spcPct val="100000"/>
              </a:lnSpc>
              <a:spcBef>
                <a:spcPts val="0"/>
              </a:spcBef>
              <a:spcAft>
                <a:spcPts val="0"/>
              </a:spcAft>
              <a:buSzPts val="2400"/>
              <a:buNone/>
              <a:defRPr sz="2400">
                <a:solidFill>
                  <a:schemeClr val="lt1"/>
                </a:solidFill>
              </a:defRPr>
            </a:lvl6pPr>
            <a:lvl7pPr marL="3200400" lvl="6" indent="-228600" algn="l">
              <a:lnSpc>
                <a:spcPct val="100000"/>
              </a:lnSpc>
              <a:spcBef>
                <a:spcPts val="0"/>
              </a:spcBef>
              <a:spcAft>
                <a:spcPts val="0"/>
              </a:spcAft>
              <a:buSzPts val="2400"/>
              <a:buNone/>
              <a:defRPr sz="2400">
                <a:solidFill>
                  <a:schemeClr val="lt1"/>
                </a:solidFill>
              </a:defRPr>
            </a:lvl7pPr>
            <a:lvl8pPr marL="3657600" lvl="7" indent="-228600" algn="l">
              <a:lnSpc>
                <a:spcPct val="100000"/>
              </a:lnSpc>
              <a:spcBef>
                <a:spcPts val="0"/>
              </a:spcBef>
              <a:spcAft>
                <a:spcPts val="0"/>
              </a:spcAft>
              <a:buSzPts val="2400"/>
              <a:buNone/>
              <a:defRPr sz="2400">
                <a:solidFill>
                  <a:schemeClr val="lt1"/>
                </a:solidFill>
              </a:defRPr>
            </a:lvl8pPr>
            <a:lvl9pPr marL="4114800" lvl="8" indent="-228600" algn="l">
              <a:lnSpc>
                <a:spcPct val="100000"/>
              </a:lnSpc>
              <a:spcBef>
                <a:spcPts val="0"/>
              </a:spcBef>
              <a:spcAft>
                <a:spcPts val="0"/>
              </a:spcAft>
              <a:buSzPts val="2400"/>
              <a:buNone/>
              <a:defRPr sz="2400">
                <a:solidFill>
                  <a:schemeClr val="lt1"/>
                </a:solidFill>
              </a:defRPr>
            </a:lvl9pPr>
          </a:lstStyle>
          <a:p>
            <a:endParaRPr/>
          </a:p>
        </p:txBody>
      </p:sp>
      <p:sp>
        <p:nvSpPr>
          <p:cNvPr id="15" name="Google Shape;15;p2"/>
          <p:cNvSpPr txBox="1">
            <a:spLocks noGrp="1"/>
          </p:cNvSpPr>
          <p:nvPr>
            <p:ph type="dt" idx="10"/>
          </p:nvPr>
        </p:nvSpPr>
        <p:spPr>
          <a:xfrm>
            <a:off x="1333500" y="37467148"/>
            <a:ext cx="11521440" cy="533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12854940" y="37467148"/>
            <a:ext cx="25496520" cy="533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38351460" y="37467148"/>
            <a:ext cx="11521440" cy="533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2"/>
          <p:cNvSpPr>
            <a:spLocks noGrp="1"/>
          </p:cNvSpPr>
          <p:nvPr>
            <p:ph type="body" idx="2"/>
          </p:nvPr>
        </p:nvSpPr>
        <p:spPr>
          <a:xfrm>
            <a:off x="1333500" y="6827521"/>
            <a:ext cx="14935200" cy="1422400"/>
          </a:xfrm>
          <a:prstGeom prst="round1Rect">
            <a:avLst>
              <a:gd name="adj" fmla="val 16667"/>
            </a:avLst>
          </a:prstGeom>
          <a:solidFill>
            <a:schemeClr val="accent2"/>
          </a:solidFill>
          <a:ln>
            <a:noFill/>
          </a:ln>
        </p:spPr>
        <p:txBody>
          <a:bodyPr spcFirstLastPara="1" wrap="square" lIns="365750" tIns="45700" rIns="91425" bIns="45700" anchor="ctr" anchorCtr="0">
            <a:normAutofit/>
          </a:bodyPr>
          <a:lstStyle>
            <a:lvl1pPr marL="457200" lvl="0"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9pPr>
          </a:lstStyle>
          <a:p>
            <a:endParaRPr/>
          </a:p>
        </p:txBody>
      </p:sp>
      <p:sp>
        <p:nvSpPr>
          <p:cNvPr id="19" name="Google Shape;19;p2"/>
          <p:cNvSpPr txBox="1">
            <a:spLocks noGrp="1"/>
          </p:cNvSpPr>
          <p:nvPr>
            <p:ph type="body" idx="3"/>
          </p:nvPr>
        </p:nvSpPr>
        <p:spPr>
          <a:xfrm>
            <a:off x="1333500" y="8249920"/>
            <a:ext cx="14935200" cy="80010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20" name="Google Shape;20;p2"/>
          <p:cNvSpPr>
            <a:spLocks noGrp="1"/>
          </p:cNvSpPr>
          <p:nvPr>
            <p:ph type="body" idx="4"/>
          </p:nvPr>
        </p:nvSpPr>
        <p:spPr>
          <a:xfrm>
            <a:off x="1333500" y="17538193"/>
            <a:ext cx="14935200" cy="1422400"/>
          </a:xfrm>
          <a:prstGeom prst="round1Rect">
            <a:avLst>
              <a:gd name="adj" fmla="val 16667"/>
            </a:avLst>
          </a:prstGeom>
          <a:solidFill>
            <a:schemeClr val="accent3"/>
          </a:solidFill>
          <a:ln>
            <a:noFill/>
          </a:ln>
        </p:spPr>
        <p:txBody>
          <a:bodyPr spcFirstLastPara="1" wrap="square" lIns="365750" tIns="45700" rIns="91425" bIns="45700" anchor="ctr" anchorCtr="0">
            <a:normAutofit/>
          </a:bodyPr>
          <a:lstStyle>
            <a:lvl1pPr marL="457200" lvl="0"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9pPr>
          </a:lstStyle>
          <a:p>
            <a:endParaRPr/>
          </a:p>
        </p:txBody>
      </p:sp>
      <p:sp>
        <p:nvSpPr>
          <p:cNvPr id="21" name="Google Shape;21;p2"/>
          <p:cNvSpPr txBox="1">
            <a:spLocks noGrp="1"/>
          </p:cNvSpPr>
          <p:nvPr>
            <p:ph type="body" idx="5"/>
          </p:nvPr>
        </p:nvSpPr>
        <p:spPr>
          <a:xfrm>
            <a:off x="1333500" y="18960595"/>
            <a:ext cx="14935200" cy="10602859"/>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22" name="Google Shape;22;p2"/>
          <p:cNvSpPr>
            <a:spLocks noGrp="1"/>
          </p:cNvSpPr>
          <p:nvPr>
            <p:ph type="body" idx="6"/>
          </p:nvPr>
        </p:nvSpPr>
        <p:spPr>
          <a:xfrm>
            <a:off x="1333500" y="30137101"/>
            <a:ext cx="14935200" cy="1422400"/>
          </a:xfrm>
          <a:prstGeom prst="round1Rect">
            <a:avLst>
              <a:gd name="adj" fmla="val 16667"/>
            </a:avLst>
          </a:prstGeom>
          <a:solidFill>
            <a:schemeClr val="accent4"/>
          </a:solidFill>
          <a:ln>
            <a:noFill/>
          </a:ln>
        </p:spPr>
        <p:txBody>
          <a:bodyPr spcFirstLastPara="1" wrap="square" lIns="365750" tIns="45700" rIns="91425" bIns="45700" anchor="ctr" anchorCtr="0">
            <a:normAutofit/>
          </a:bodyPr>
          <a:lstStyle>
            <a:lvl1pPr marL="457200" lvl="0"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9pPr>
          </a:lstStyle>
          <a:p>
            <a:endParaRPr/>
          </a:p>
        </p:txBody>
      </p:sp>
      <p:sp>
        <p:nvSpPr>
          <p:cNvPr id="23" name="Google Shape;23;p2"/>
          <p:cNvSpPr txBox="1">
            <a:spLocks noGrp="1"/>
          </p:cNvSpPr>
          <p:nvPr>
            <p:ph type="body" idx="7"/>
          </p:nvPr>
        </p:nvSpPr>
        <p:spPr>
          <a:xfrm>
            <a:off x="1333500" y="31566612"/>
            <a:ext cx="14935200" cy="53340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24" name="Google Shape;24;p2"/>
          <p:cNvSpPr>
            <a:spLocks noGrp="1"/>
          </p:cNvSpPr>
          <p:nvPr>
            <p:ph type="body" idx="8"/>
          </p:nvPr>
        </p:nvSpPr>
        <p:spPr>
          <a:xfrm>
            <a:off x="18135600" y="6827521"/>
            <a:ext cx="14935200" cy="1422400"/>
          </a:xfrm>
          <a:prstGeom prst="round1Rect">
            <a:avLst>
              <a:gd name="adj" fmla="val 16667"/>
            </a:avLst>
          </a:prstGeom>
          <a:solidFill>
            <a:schemeClr val="accent5"/>
          </a:solidFill>
          <a:ln>
            <a:noFill/>
          </a:ln>
        </p:spPr>
        <p:txBody>
          <a:bodyPr spcFirstLastPara="1" wrap="square" lIns="365750" tIns="45700" rIns="91425" bIns="45700" anchor="ctr" anchorCtr="0">
            <a:normAutofit/>
          </a:bodyPr>
          <a:lstStyle>
            <a:lvl1pPr marL="457200" lvl="0"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9pPr>
          </a:lstStyle>
          <a:p>
            <a:endParaRPr/>
          </a:p>
        </p:txBody>
      </p:sp>
      <p:sp>
        <p:nvSpPr>
          <p:cNvPr id="25" name="Google Shape;25;p2"/>
          <p:cNvSpPr txBox="1">
            <a:spLocks noGrp="1"/>
          </p:cNvSpPr>
          <p:nvPr>
            <p:ph type="body" idx="9"/>
          </p:nvPr>
        </p:nvSpPr>
        <p:spPr>
          <a:xfrm>
            <a:off x="18135600" y="8249920"/>
            <a:ext cx="14935200" cy="53340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26" name="Google Shape;26;p2"/>
          <p:cNvSpPr txBox="1">
            <a:spLocks noGrp="1"/>
          </p:cNvSpPr>
          <p:nvPr>
            <p:ph type="body" idx="13"/>
          </p:nvPr>
        </p:nvSpPr>
        <p:spPr>
          <a:xfrm>
            <a:off x="18135600" y="13939520"/>
            <a:ext cx="14935200" cy="72009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27" name="Google Shape;27;p2"/>
          <p:cNvSpPr txBox="1">
            <a:spLocks noGrp="1"/>
          </p:cNvSpPr>
          <p:nvPr>
            <p:ph type="body" idx="14"/>
          </p:nvPr>
        </p:nvSpPr>
        <p:spPr>
          <a:xfrm>
            <a:off x="18135600" y="27381201"/>
            <a:ext cx="14935200" cy="2044700"/>
          </a:xfrm>
          <a:prstGeom prst="rect">
            <a:avLst/>
          </a:prstGeom>
          <a:noFill/>
          <a:ln>
            <a:noFill/>
          </a:ln>
        </p:spPr>
        <p:txBody>
          <a:bodyPr spcFirstLastPara="1" wrap="square" lIns="91425"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28" name="Google Shape;28;p2"/>
          <p:cNvSpPr>
            <a:spLocks noGrp="1"/>
          </p:cNvSpPr>
          <p:nvPr>
            <p:ph type="body" idx="15"/>
          </p:nvPr>
        </p:nvSpPr>
        <p:spPr>
          <a:xfrm>
            <a:off x="18135600" y="30137101"/>
            <a:ext cx="14935200" cy="1422400"/>
          </a:xfrm>
          <a:prstGeom prst="round1Rect">
            <a:avLst>
              <a:gd name="adj" fmla="val 16667"/>
            </a:avLst>
          </a:prstGeom>
          <a:solidFill>
            <a:schemeClr val="accent6"/>
          </a:solidFill>
          <a:ln>
            <a:noFill/>
          </a:ln>
        </p:spPr>
        <p:txBody>
          <a:bodyPr spcFirstLastPara="1" wrap="square" lIns="365750" tIns="45700" rIns="91425" bIns="45700" anchor="ctr" anchorCtr="0">
            <a:normAutofit/>
          </a:bodyPr>
          <a:lstStyle>
            <a:lvl1pPr marL="457200" lvl="0"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9pPr>
          </a:lstStyle>
          <a:p>
            <a:endParaRPr/>
          </a:p>
        </p:txBody>
      </p:sp>
      <p:sp>
        <p:nvSpPr>
          <p:cNvPr id="29" name="Google Shape;29;p2"/>
          <p:cNvSpPr txBox="1">
            <a:spLocks noGrp="1"/>
          </p:cNvSpPr>
          <p:nvPr>
            <p:ph type="body" idx="16"/>
          </p:nvPr>
        </p:nvSpPr>
        <p:spPr>
          <a:xfrm>
            <a:off x="18135600" y="31566612"/>
            <a:ext cx="14935200" cy="53340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30" name="Google Shape;30;p2"/>
          <p:cNvSpPr>
            <a:spLocks noGrp="1"/>
          </p:cNvSpPr>
          <p:nvPr>
            <p:ph type="body" idx="17"/>
          </p:nvPr>
        </p:nvSpPr>
        <p:spPr>
          <a:xfrm>
            <a:off x="34884360" y="6827521"/>
            <a:ext cx="14935200" cy="1422400"/>
          </a:xfrm>
          <a:prstGeom prst="round1Rect">
            <a:avLst>
              <a:gd name="adj" fmla="val 16667"/>
            </a:avLst>
          </a:prstGeom>
          <a:solidFill>
            <a:schemeClr val="accent6"/>
          </a:solidFill>
          <a:ln>
            <a:noFill/>
          </a:ln>
        </p:spPr>
        <p:txBody>
          <a:bodyPr spcFirstLastPara="1" wrap="square" lIns="365750" tIns="45700" rIns="91425" bIns="45700" anchor="ctr" anchorCtr="0">
            <a:normAutofit/>
          </a:bodyPr>
          <a:lstStyle>
            <a:lvl1pPr marL="457200" lvl="0"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9pPr>
          </a:lstStyle>
          <a:p>
            <a:endParaRPr/>
          </a:p>
        </p:txBody>
      </p:sp>
      <p:sp>
        <p:nvSpPr>
          <p:cNvPr id="31" name="Google Shape;31;p2"/>
          <p:cNvSpPr txBox="1">
            <a:spLocks noGrp="1"/>
          </p:cNvSpPr>
          <p:nvPr>
            <p:ph type="body" idx="18"/>
          </p:nvPr>
        </p:nvSpPr>
        <p:spPr>
          <a:xfrm>
            <a:off x="34884360" y="8249920"/>
            <a:ext cx="14935200" cy="85344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32" name="Google Shape;32;p2"/>
          <p:cNvSpPr txBox="1">
            <a:spLocks noGrp="1"/>
          </p:cNvSpPr>
          <p:nvPr>
            <p:ph type="body" idx="19"/>
          </p:nvPr>
        </p:nvSpPr>
        <p:spPr>
          <a:xfrm>
            <a:off x="34884360" y="18476976"/>
            <a:ext cx="14935200" cy="85344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
        <p:nvSpPr>
          <p:cNvPr id="33" name="Google Shape;33;p2"/>
          <p:cNvSpPr>
            <a:spLocks noGrp="1"/>
          </p:cNvSpPr>
          <p:nvPr>
            <p:ph type="body" idx="20"/>
          </p:nvPr>
        </p:nvSpPr>
        <p:spPr>
          <a:xfrm>
            <a:off x="34884360" y="30137101"/>
            <a:ext cx="14935200" cy="1422400"/>
          </a:xfrm>
          <a:prstGeom prst="round1Rect">
            <a:avLst>
              <a:gd name="adj" fmla="val 16667"/>
            </a:avLst>
          </a:prstGeom>
          <a:solidFill>
            <a:schemeClr val="accent1"/>
          </a:solidFill>
          <a:ln>
            <a:noFill/>
          </a:ln>
        </p:spPr>
        <p:txBody>
          <a:bodyPr spcFirstLastPara="1" wrap="square" lIns="365750" tIns="45700" rIns="91425" bIns="45700" anchor="ctr" anchorCtr="0">
            <a:normAutofit/>
          </a:bodyPr>
          <a:lstStyle>
            <a:lvl1pPr marL="457200" lvl="0"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6000"/>
              <a:buNone/>
              <a:defRPr sz="6000" cap="none">
                <a:solidFill>
                  <a:schemeClr val="lt1"/>
                </a:solidFill>
                <a:latin typeface="Cambria"/>
                <a:ea typeface="Cambria"/>
                <a:cs typeface="Cambria"/>
                <a:sym typeface="Cambria"/>
              </a:defRPr>
            </a:lvl9pPr>
          </a:lstStyle>
          <a:p>
            <a:endParaRPr/>
          </a:p>
        </p:txBody>
      </p:sp>
      <p:sp>
        <p:nvSpPr>
          <p:cNvPr id="34" name="Google Shape;34;p2"/>
          <p:cNvSpPr txBox="1">
            <a:spLocks noGrp="1"/>
          </p:cNvSpPr>
          <p:nvPr>
            <p:ph type="body" idx="21"/>
          </p:nvPr>
        </p:nvSpPr>
        <p:spPr>
          <a:xfrm>
            <a:off x="34884360" y="31566612"/>
            <a:ext cx="14935200" cy="5334000"/>
          </a:xfrm>
          <a:prstGeom prst="rect">
            <a:avLst/>
          </a:prstGeom>
          <a:noFill/>
          <a:ln>
            <a:noFill/>
          </a:ln>
        </p:spPr>
        <p:txBody>
          <a:bodyPr spcFirstLastPara="1" wrap="square" lIns="365750" tIns="182875" rIns="91425" bIns="45700" anchor="t" anchorCtr="0">
            <a:normAutofit/>
          </a:bodyPr>
          <a:lstStyle>
            <a:lvl1pPr marL="457200" lvl="0" indent="-406400" algn="l">
              <a:lnSpc>
                <a:spcPct val="100000"/>
              </a:lnSpc>
              <a:spcBef>
                <a:spcPts val="1200"/>
              </a:spcBef>
              <a:spcAft>
                <a:spcPts val="0"/>
              </a:spcAft>
              <a:buSzPts val="2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81000" algn="l">
              <a:lnSpc>
                <a:spcPct val="100000"/>
              </a:lnSpc>
              <a:spcBef>
                <a:spcPts val="1200"/>
              </a:spcBef>
              <a:spcAft>
                <a:spcPts val="0"/>
              </a:spcAft>
              <a:buSzPts val="2400"/>
              <a:buChar char="•"/>
              <a:defRPr/>
            </a:lvl5pPr>
            <a:lvl6pPr marL="2743200" lvl="5" indent="-381000" algn="l">
              <a:lnSpc>
                <a:spcPct val="100000"/>
              </a:lnSpc>
              <a:spcBef>
                <a:spcPts val="1200"/>
              </a:spcBef>
              <a:spcAft>
                <a:spcPts val="0"/>
              </a:spcAft>
              <a:buSzPts val="2400"/>
              <a:buChar char="•"/>
              <a:defRPr/>
            </a:lvl6pPr>
            <a:lvl7pPr marL="3200400" lvl="6" indent="-381000" algn="l">
              <a:lnSpc>
                <a:spcPct val="100000"/>
              </a:lnSpc>
              <a:spcBef>
                <a:spcPts val="1200"/>
              </a:spcBef>
              <a:spcAft>
                <a:spcPts val="0"/>
              </a:spcAft>
              <a:buSzPts val="2400"/>
              <a:buChar char="•"/>
              <a:defRPr/>
            </a:lvl7pPr>
            <a:lvl8pPr marL="3657600" lvl="7" indent="-381000" algn="l">
              <a:lnSpc>
                <a:spcPct val="100000"/>
              </a:lnSpc>
              <a:spcBef>
                <a:spcPts val="1200"/>
              </a:spcBef>
              <a:spcAft>
                <a:spcPts val="0"/>
              </a:spcAft>
              <a:buSzPts val="2400"/>
              <a:buChar char="•"/>
              <a:defRPr/>
            </a:lvl8pPr>
            <a:lvl9pPr marL="4114800" lvl="8" indent="-381000" algn="l">
              <a:lnSpc>
                <a:spcPct val="100000"/>
              </a:lnSpc>
              <a:spcBef>
                <a:spcPts val="1200"/>
              </a:spcBef>
              <a:spcAft>
                <a:spcPts val="0"/>
              </a:spcAft>
              <a:buSzPts val="2400"/>
              <a:buChar char="•"/>
              <a:defRPr/>
            </a:lvl9pPr>
          </a:lstStyle>
          <a:p>
            <a:endParaRPr/>
          </a:p>
        </p:txBody>
      </p:sp>
    </p:spTree>
  </p:cSld>
  <p:clrMapOvr>
    <a:masterClrMapping/>
  </p:clrMapOvr>
  <p:extLst>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51206400" cy="5867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7467600" y="1155701"/>
            <a:ext cx="36271200" cy="293363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8800"/>
              <a:buFont typeface="Cambria"/>
              <a:buNone/>
              <a:defRPr sz="8800" b="1" i="0" u="none" strike="noStrike" cap="non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7467600" y="7023101"/>
            <a:ext cx="36271200" cy="2756789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20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1333500" y="37467148"/>
            <a:ext cx="11521440"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B8B8D"/>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12854940" y="37467148"/>
            <a:ext cx="25496520" cy="533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B8B8D"/>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38351460" y="37467148"/>
            <a:ext cx="11521440" cy="533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B8B8D"/>
                </a:solidFill>
                <a:latin typeface="Calibri"/>
                <a:ea typeface="Calibri"/>
                <a:cs typeface="Calibri"/>
                <a:sym typeface="Calibri"/>
              </a:defRPr>
            </a:lvl1pPr>
            <a:lvl2pPr marL="0" marR="0" lvl="1" indent="0" algn="r" rtl="0">
              <a:spcBef>
                <a:spcPts val="0"/>
              </a:spcBef>
              <a:buNone/>
              <a:defRPr sz="1600" b="0" i="0" u="none" strike="noStrike" cap="none">
                <a:solidFill>
                  <a:srgbClr val="8B8B8D"/>
                </a:solidFill>
                <a:latin typeface="Calibri"/>
                <a:ea typeface="Calibri"/>
                <a:cs typeface="Calibri"/>
                <a:sym typeface="Calibri"/>
              </a:defRPr>
            </a:lvl2pPr>
            <a:lvl3pPr marL="0" marR="0" lvl="2" indent="0" algn="r" rtl="0">
              <a:spcBef>
                <a:spcPts val="0"/>
              </a:spcBef>
              <a:buNone/>
              <a:defRPr sz="1600" b="0" i="0" u="none" strike="noStrike" cap="none">
                <a:solidFill>
                  <a:srgbClr val="8B8B8D"/>
                </a:solidFill>
                <a:latin typeface="Calibri"/>
                <a:ea typeface="Calibri"/>
                <a:cs typeface="Calibri"/>
                <a:sym typeface="Calibri"/>
              </a:defRPr>
            </a:lvl3pPr>
            <a:lvl4pPr marL="0" marR="0" lvl="3" indent="0" algn="r" rtl="0">
              <a:spcBef>
                <a:spcPts val="0"/>
              </a:spcBef>
              <a:buNone/>
              <a:defRPr sz="1600" b="0" i="0" u="none" strike="noStrike" cap="none">
                <a:solidFill>
                  <a:srgbClr val="8B8B8D"/>
                </a:solidFill>
                <a:latin typeface="Calibri"/>
                <a:ea typeface="Calibri"/>
                <a:cs typeface="Calibri"/>
                <a:sym typeface="Calibri"/>
              </a:defRPr>
            </a:lvl4pPr>
            <a:lvl5pPr marL="0" marR="0" lvl="4" indent="0" algn="r" rtl="0">
              <a:spcBef>
                <a:spcPts val="0"/>
              </a:spcBef>
              <a:buNone/>
              <a:defRPr sz="1600" b="0" i="0" u="none" strike="noStrike" cap="none">
                <a:solidFill>
                  <a:srgbClr val="8B8B8D"/>
                </a:solidFill>
                <a:latin typeface="Calibri"/>
                <a:ea typeface="Calibri"/>
                <a:cs typeface="Calibri"/>
                <a:sym typeface="Calibri"/>
              </a:defRPr>
            </a:lvl5pPr>
            <a:lvl6pPr marL="0" marR="0" lvl="5" indent="0" algn="r" rtl="0">
              <a:spcBef>
                <a:spcPts val="0"/>
              </a:spcBef>
              <a:buNone/>
              <a:defRPr sz="1600" b="0" i="0" u="none" strike="noStrike" cap="none">
                <a:solidFill>
                  <a:srgbClr val="8B8B8D"/>
                </a:solidFill>
                <a:latin typeface="Calibri"/>
                <a:ea typeface="Calibri"/>
                <a:cs typeface="Calibri"/>
                <a:sym typeface="Calibri"/>
              </a:defRPr>
            </a:lvl6pPr>
            <a:lvl7pPr marL="0" marR="0" lvl="6" indent="0" algn="r" rtl="0">
              <a:spcBef>
                <a:spcPts val="0"/>
              </a:spcBef>
              <a:buNone/>
              <a:defRPr sz="1600" b="0" i="0" u="none" strike="noStrike" cap="none">
                <a:solidFill>
                  <a:srgbClr val="8B8B8D"/>
                </a:solidFill>
                <a:latin typeface="Calibri"/>
                <a:ea typeface="Calibri"/>
                <a:cs typeface="Calibri"/>
                <a:sym typeface="Calibri"/>
              </a:defRPr>
            </a:lvl7pPr>
            <a:lvl8pPr marL="0" marR="0" lvl="7" indent="0" algn="r" rtl="0">
              <a:spcBef>
                <a:spcPts val="0"/>
              </a:spcBef>
              <a:buNone/>
              <a:defRPr sz="1600" b="0" i="0" u="none" strike="noStrike" cap="none">
                <a:solidFill>
                  <a:srgbClr val="8B8B8D"/>
                </a:solidFill>
                <a:latin typeface="Calibri"/>
                <a:ea typeface="Calibri"/>
                <a:cs typeface="Calibri"/>
                <a:sym typeface="Calibri"/>
              </a:defRPr>
            </a:lvl8pPr>
            <a:lvl9pPr marL="0" marR="0" lvl="8" indent="0" algn="r" rtl="0">
              <a:spcBef>
                <a:spcPts val="0"/>
              </a:spcBef>
              <a:buNone/>
              <a:defRPr sz="1600" b="0" i="0" u="none" strike="noStrike" cap="none">
                <a:solidFill>
                  <a:srgbClr val="8B8B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368">
          <p15:clr>
            <a:srgbClr val="A4A3A4"/>
          </p15:clr>
        </p15:guide>
        <p15:guide id="2" pos="720">
          <p15:clr>
            <a:srgbClr val="A4A3A4"/>
          </p15:clr>
        </p15:guide>
        <p15:guide id="3" pos="26928">
          <p15:clr>
            <a:srgbClr val="A4A3A4"/>
          </p15:clr>
        </p15:guide>
        <p15:guide id="4" pos="13824">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7564477" y="-5"/>
            <a:ext cx="36271200" cy="2933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9600"/>
              <a:buFont typeface="Cambria"/>
              <a:buNone/>
            </a:pPr>
            <a:r>
              <a:rPr lang="en-US" sz="9600"/>
              <a:t>CS Department Clusters Security Monitor</a:t>
            </a:r>
            <a:endParaRPr sz="9600"/>
          </a:p>
        </p:txBody>
      </p:sp>
      <p:sp>
        <p:nvSpPr>
          <p:cNvPr id="41" name="Google Shape;41;p3"/>
          <p:cNvSpPr>
            <a:spLocks noGrp="1"/>
          </p:cNvSpPr>
          <p:nvPr>
            <p:ph type="body" idx="4"/>
          </p:nvPr>
        </p:nvSpPr>
        <p:spPr>
          <a:xfrm>
            <a:off x="1386840" y="6827521"/>
            <a:ext cx="14935200" cy="1422300"/>
          </a:xfrm>
          <a:prstGeom prst="round1Rect">
            <a:avLst>
              <a:gd name="adj" fmla="val 16667"/>
            </a:avLst>
          </a:prstGeom>
          <a:gradFill>
            <a:gsLst>
              <a:gs pos="0">
                <a:srgbClr val="A56053"/>
              </a:gs>
              <a:gs pos="100000">
                <a:srgbClr val="5B0F00"/>
              </a:gs>
            </a:gsLst>
            <a:lin ang="5400012" scaled="0"/>
          </a:gradFill>
          <a:ln>
            <a:noFill/>
          </a:ln>
        </p:spPr>
        <p:txBody>
          <a:bodyPr spcFirstLastPara="1" wrap="square" lIns="365750" tIns="45700" rIns="91425" bIns="45700" anchor="ctr" anchorCtr="0">
            <a:normAutofit/>
          </a:bodyPr>
          <a:lstStyle/>
          <a:p>
            <a:pPr marL="0" lvl="0" indent="0" algn="ctr" rtl="0">
              <a:lnSpc>
                <a:spcPct val="100000"/>
              </a:lnSpc>
              <a:spcBef>
                <a:spcPts val="0"/>
              </a:spcBef>
              <a:spcAft>
                <a:spcPts val="0"/>
              </a:spcAft>
              <a:buSzPts val="6000"/>
              <a:buNone/>
            </a:pPr>
            <a:r>
              <a:rPr lang="en-US" b="1"/>
              <a:t>INTRODUCTION</a:t>
            </a:r>
            <a:endParaRPr b="1"/>
          </a:p>
        </p:txBody>
      </p:sp>
      <p:sp>
        <p:nvSpPr>
          <p:cNvPr id="42" name="Google Shape;42;p3"/>
          <p:cNvSpPr>
            <a:spLocks noGrp="1"/>
          </p:cNvSpPr>
          <p:nvPr>
            <p:ph type="body" idx="6"/>
          </p:nvPr>
        </p:nvSpPr>
        <p:spPr>
          <a:xfrm>
            <a:off x="1386840" y="29412564"/>
            <a:ext cx="14935200" cy="1422300"/>
          </a:xfrm>
          <a:prstGeom prst="round1Rect">
            <a:avLst>
              <a:gd name="adj" fmla="val 16667"/>
            </a:avLst>
          </a:prstGeom>
          <a:gradFill>
            <a:gsLst>
              <a:gs pos="0">
                <a:srgbClr val="A56053"/>
              </a:gs>
              <a:gs pos="100000">
                <a:srgbClr val="5B0F00"/>
              </a:gs>
            </a:gsLst>
            <a:lin ang="5400012" scaled="0"/>
          </a:gradFill>
          <a:ln>
            <a:noFill/>
          </a:ln>
        </p:spPr>
        <p:txBody>
          <a:bodyPr spcFirstLastPara="1" wrap="square" lIns="365750" tIns="45700" rIns="91425" bIns="45700" anchor="ctr" anchorCtr="0">
            <a:normAutofit/>
          </a:bodyPr>
          <a:lstStyle/>
          <a:p>
            <a:pPr marL="0" lvl="0" indent="0" algn="ctr" rtl="0">
              <a:lnSpc>
                <a:spcPct val="100000"/>
              </a:lnSpc>
              <a:spcBef>
                <a:spcPts val="0"/>
              </a:spcBef>
              <a:spcAft>
                <a:spcPts val="0"/>
              </a:spcAft>
              <a:buSzPts val="6000"/>
              <a:buNone/>
            </a:pPr>
            <a:r>
              <a:rPr lang="en-US" b="1"/>
              <a:t>RESULTS</a:t>
            </a:r>
            <a:endParaRPr b="1"/>
          </a:p>
        </p:txBody>
      </p:sp>
      <p:sp>
        <p:nvSpPr>
          <p:cNvPr id="43" name="Google Shape;43;p3"/>
          <p:cNvSpPr txBox="1">
            <a:spLocks noGrp="1"/>
          </p:cNvSpPr>
          <p:nvPr>
            <p:ph type="body" idx="7"/>
          </p:nvPr>
        </p:nvSpPr>
        <p:spPr>
          <a:xfrm>
            <a:off x="550750" y="31015750"/>
            <a:ext cx="16607400" cy="7309500"/>
          </a:xfrm>
          <a:prstGeom prst="rect">
            <a:avLst/>
          </a:prstGeom>
          <a:noFill/>
          <a:ln>
            <a:noFill/>
          </a:ln>
        </p:spPr>
        <p:txBody>
          <a:bodyPr spcFirstLastPara="1" wrap="square" lIns="365750" tIns="182875" rIns="91425" bIns="45700" anchor="t" anchorCtr="0">
            <a:normAutofit/>
          </a:bodyPr>
          <a:lstStyle/>
          <a:p>
            <a:pPr marL="0" lvl="0" indent="0" algn="l" rtl="0">
              <a:spcBef>
                <a:spcPts val="0"/>
              </a:spcBef>
              <a:spcAft>
                <a:spcPts val="0"/>
              </a:spcAft>
              <a:buNone/>
            </a:pPr>
            <a:r>
              <a:rPr lang="en-US" sz="3800">
                <a:solidFill>
                  <a:srgbClr val="000000"/>
                </a:solidFill>
              </a:rPr>
              <a:t>Successful implementation of functionality of storing all of the data found both from the NIST website and the computers from the managed clusters that we along with the data management we were also able to display the information onto a web interface that we were able to test.</a:t>
            </a:r>
            <a:endParaRPr sz="3800">
              <a:solidFill>
                <a:srgbClr val="000000"/>
              </a:solidFill>
            </a:endParaRPr>
          </a:p>
          <a:p>
            <a:pPr marL="0" lvl="0" indent="0" algn="l" rtl="0">
              <a:spcBef>
                <a:spcPts val="0"/>
              </a:spcBef>
              <a:spcAft>
                <a:spcPts val="0"/>
              </a:spcAft>
              <a:buNone/>
            </a:pPr>
            <a:endParaRPr sz="3800">
              <a:solidFill>
                <a:srgbClr val="000000"/>
              </a:solidFill>
            </a:endParaRPr>
          </a:p>
          <a:p>
            <a:pPr marL="457200" lvl="0" indent="-406400" algn="l" rtl="0">
              <a:spcBef>
                <a:spcPts val="0"/>
              </a:spcBef>
              <a:spcAft>
                <a:spcPts val="0"/>
              </a:spcAft>
              <a:buSzPts val="2800"/>
              <a:buFont typeface="Calibri"/>
              <a:buChar char="●"/>
            </a:pPr>
            <a:r>
              <a:rPr lang="en-US" sz="3800">
                <a:solidFill>
                  <a:srgbClr val="000000"/>
                </a:solidFill>
              </a:rPr>
              <a:t>Vulnerability Identification/Alert Tool (aka OS Monitoring tool)</a:t>
            </a:r>
            <a:endParaRPr sz="3800">
              <a:solidFill>
                <a:srgbClr val="000000"/>
              </a:solidFill>
            </a:endParaRPr>
          </a:p>
          <a:p>
            <a:pPr marL="457200" lvl="0" indent="-406400" algn="l" rtl="0">
              <a:spcBef>
                <a:spcPts val="0"/>
              </a:spcBef>
              <a:spcAft>
                <a:spcPts val="0"/>
              </a:spcAft>
              <a:buSzPts val="2800"/>
              <a:buFont typeface="Calibri"/>
              <a:buChar char="●"/>
            </a:pPr>
            <a:r>
              <a:rPr lang="en-US" sz="3800">
                <a:solidFill>
                  <a:srgbClr val="000000"/>
                </a:solidFill>
              </a:rPr>
              <a:t>Indexation of all PC’s under the umbrella of this project (N209, N216, N218) for monitoring vulnerabilities of OS versions and corresponding packages.</a:t>
            </a:r>
            <a:endParaRPr sz="3800">
              <a:solidFill>
                <a:srgbClr val="000000"/>
              </a:solidFill>
            </a:endParaRPr>
          </a:p>
          <a:p>
            <a:pPr marL="457200" lvl="0" indent="-406400" algn="l" rtl="0">
              <a:spcBef>
                <a:spcPts val="0"/>
              </a:spcBef>
              <a:spcAft>
                <a:spcPts val="0"/>
              </a:spcAft>
              <a:buSzPts val="2800"/>
              <a:buFont typeface="Calibri"/>
              <a:buChar char="●"/>
            </a:pPr>
            <a:r>
              <a:rPr lang="en-US" sz="3800">
                <a:solidFill>
                  <a:srgbClr val="000000"/>
                </a:solidFill>
              </a:rPr>
              <a:t>Risk evaluation feature (for vulnerabilities identified)</a:t>
            </a:r>
            <a:endParaRPr sz="3800">
              <a:solidFill>
                <a:srgbClr val="000000"/>
              </a:solidFill>
            </a:endParaRPr>
          </a:p>
          <a:p>
            <a:pPr marL="457200" lvl="0" indent="-406400" algn="l" rtl="0">
              <a:spcBef>
                <a:spcPts val="0"/>
              </a:spcBef>
              <a:spcAft>
                <a:spcPts val="0"/>
              </a:spcAft>
              <a:buSzPts val="2800"/>
              <a:buFont typeface="Calibri"/>
              <a:buChar char="●"/>
            </a:pPr>
            <a:r>
              <a:rPr lang="en-US" sz="3800">
                <a:solidFill>
                  <a:srgbClr val="000000"/>
                </a:solidFill>
              </a:rPr>
              <a:t>Creation of website medium (to host online interactive web server)</a:t>
            </a:r>
            <a:endParaRPr sz="3800">
              <a:solidFill>
                <a:srgbClr val="000000"/>
              </a:solidFill>
            </a:endParaRPr>
          </a:p>
          <a:p>
            <a:pPr marL="457200" lvl="0" indent="-406400" algn="l" rtl="0">
              <a:spcBef>
                <a:spcPts val="0"/>
              </a:spcBef>
              <a:spcAft>
                <a:spcPts val="0"/>
              </a:spcAft>
              <a:buSzPts val="2800"/>
              <a:buFont typeface="Calibri"/>
              <a:buChar char="●"/>
            </a:pPr>
            <a:r>
              <a:rPr lang="en-US" sz="3800">
                <a:solidFill>
                  <a:srgbClr val="000000"/>
                </a:solidFill>
              </a:rPr>
              <a:t>Webserver to handle vulnerabilities and alerting, which is also used to store PC information and versions.</a:t>
            </a:r>
            <a:endParaRPr sz="3800">
              <a:solidFill>
                <a:srgbClr val="000000"/>
              </a:solidFill>
              <a:latin typeface="Arial"/>
              <a:ea typeface="Arial"/>
              <a:cs typeface="Arial"/>
              <a:sym typeface="Arial"/>
            </a:endParaRPr>
          </a:p>
        </p:txBody>
      </p:sp>
      <p:sp>
        <p:nvSpPr>
          <p:cNvPr id="44" name="Google Shape;44;p3"/>
          <p:cNvSpPr>
            <a:spLocks noGrp="1"/>
          </p:cNvSpPr>
          <p:nvPr>
            <p:ph type="body" idx="8"/>
          </p:nvPr>
        </p:nvSpPr>
        <p:spPr>
          <a:xfrm>
            <a:off x="34884347" y="6827521"/>
            <a:ext cx="14935200" cy="1422300"/>
          </a:xfrm>
          <a:prstGeom prst="round1Rect">
            <a:avLst>
              <a:gd name="adj" fmla="val 16667"/>
            </a:avLst>
          </a:prstGeom>
          <a:gradFill>
            <a:gsLst>
              <a:gs pos="0">
                <a:srgbClr val="A56053"/>
              </a:gs>
              <a:gs pos="100000">
                <a:srgbClr val="5B0F00"/>
              </a:gs>
            </a:gsLst>
            <a:lin ang="5400012" scaled="0"/>
          </a:gradFill>
          <a:ln>
            <a:noFill/>
          </a:ln>
        </p:spPr>
        <p:txBody>
          <a:bodyPr spcFirstLastPara="1" wrap="square" lIns="365750" tIns="45700" rIns="91425" bIns="45700" anchor="ctr" anchorCtr="0">
            <a:normAutofit/>
          </a:bodyPr>
          <a:lstStyle/>
          <a:p>
            <a:pPr marL="0" lvl="0" indent="0" algn="ctr" rtl="0">
              <a:lnSpc>
                <a:spcPct val="100000"/>
              </a:lnSpc>
              <a:spcBef>
                <a:spcPts val="0"/>
              </a:spcBef>
              <a:spcAft>
                <a:spcPts val="0"/>
              </a:spcAft>
              <a:buSzPts val="6000"/>
              <a:buNone/>
            </a:pPr>
            <a:r>
              <a:rPr lang="en-US" b="1"/>
              <a:t>FRONT END</a:t>
            </a:r>
            <a:endParaRPr b="1"/>
          </a:p>
        </p:txBody>
      </p:sp>
      <p:sp>
        <p:nvSpPr>
          <p:cNvPr id="45" name="Google Shape;45;p3"/>
          <p:cNvSpPr txBox="1">
            <a:spLocks noGrp="1"/>
          </p:cNvSpPr>
          <p:nvPr>
            <p:ph type="body" idx="9"/>
          </p:nvPr>
        </p:nvSpPr>
        <p:spPr>
          <a:xfrm>
            <a:off x="34884350" y="8619252"/>
            <a:ext cx="14935200" cy="12301500"/>
          </a:xfrm>
          <a:prstGeom prst="rect">
            <a:avLst/>
          </a:prstGeom>
          <a:noFill/>
          <a:ln>
            <a:noFill/>
          </a:ln>
        </p:spPr>
        <p:txBody>
          <a:bodyPr spcFirstLastPara="1" wrap="square" lIns="365750" tIns="182875" rIns="91425" bIns="45700" anchor="t" anchorCtr="0">
            <a:normAutofit/>
          </a:bodyPr>
          <a:lstStyle/>
          <a:p>
            <a:pPr marL="0" lvl="0" indent="0" algn="l" rtl="0">
              <a:spcBef>
                <a:spcPts val="0"/>
              </a:spcBef>
              <a:spcAft>
                <a:spcPts val="0"/>
              </a:spcAft>
              <a:buNone/>
            </a:pPr>
            <a:r>
              <a:rPr lang="en-US" sz="3900"/>
              <a:t>The front end was built with PHP, HTML, and CSS. We used PHP as a means of connecting to our MariaDB table. We then ran queries to show an itemized list of each vulnerability that varies depending on the machine you are on. Additional functionality on this front-end includes:</a:t>
            </a:r>
            <a:endParaRPr sz="3900"/>
          </a:p>
          <a:p>
            <a:pPr marL="0" lvl="0" indent="0" algn="l" rtl="0">
              <a:spcBef>
                <a:spcPts val="0"/>
              </a:spcBef>
              <a:spcAft>
                <a:spcPts val="0"/>
              </a:spcAft>
              <a:buNone/>
            </a:pPr>
            <a:endParaRPr sz="1100"/>
          </a:p>
          <a:p>
            <a:pPr marL="457200" lvl="0" indent="-476250" algn="l" rtl="0">
              <a:spcBef>
                <a:spcPts val="0"/>
              </a:spcBef>
              <a:spcAft>
                <a:spcPts val="0"/>
              </a:spcAft>
              <a:buSzPts val="3900"/>
              <a:buChar char="•"/>
            </a:pPr>
            <a:r>
              <a:rPr lang="en-US" sz="3900"/>
              <a:t>A keyword-search function to search by specific words or phrases</a:t>
            </a:r>
            <a:endParaRPr sz="3900"/>
          </a:p>
          <a:p>
            <a:pPr marL="457200" lvl="0" indent="-476250" algn="l" rtl="0">
              <a:spcBef>
                <a:spcPts val="0"/>
              </a:spcBef>
              <a:spcAft>
                <a:spcPts val="0"/>
              </a:spcAft>
              <a:buSzPts val="3900"/>
              <a:buChar char="•"/>
            </a:pPr>
            <a:r>
              <a:rPr lang="en-US" sz="3900"/>
              <a:t>A timestamp of when the database was last updated</a:t>
            </a:r>
            <a:endParaRPr sz="3900"/>
          </a:p>
          <a:p>
            <a:pPr marL="457200" lvl="0" indent="-476250" algn="l" rtl="0">
              <a:spcBef>
                <a:spcPts val="0"/>
              </a:spcBef>
              <a:spcAft>
                <a:spcPts val="0"/>
              </a:spcAft>
              <a:buSzPts val="3900"/>
              <a:buChar char="•"/>
            </a:pPr>
            <a:r>
              <a:rPr lang="en-US" sz="3900"/>
              <a:t>Automated coloring system which changes depending on the severity of the vulnerability</a:t>
            </a:r>
            <a:endParaRPr sz="3900"/>
          </a:p>
          <a:p>
            <a:pPr marL="457200" lvl="0" indent="-476250" algn="l" rtl="0">
              <a:spcBef>
                <a:spcPts val="0"/>
              </a:spcBef>
              <a:spcAft>
                <a:spcPts val="0"/>
              </a:spcAft>
              <a:buSzPts val="3900"/>
              <a:buChar char="•"/>
            </a:pPr>
            <a:r>
              <a:rPr lang="en-US" sz="3900"/>
              <a:t>A button that sorts by most recently published ascending and descending</a:t>
            </a:r>
            <a:endParaRPr sz="3900"/>
          </a:p>
          <a:p>
            <a:pPr marL="457200" lvl="0" indent="-476250" algn="l" rtl="0">
              <a:spcBef>
                <a:spcPts val="0"/>
              </a:spcBef>
              <a:spcAft>
                <a:spcPts val="0"/>
              </a:spcAft>
              <a:buSzPts val="3900"/>
              <a:buChar char="•"/>
            </a:pPr>
            <a:r>
              <a:rPr lang="en-US" sz="3900"/>
              <a:t>A list of computers that are affected by vulnerabilities</a:t>
            </a:r>
            <a:endParaRPr sz="39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 name="Google Shape;46;p3"/>
          <p:cNvSpPr txBox="1">
            <a:spLocks noGrp="1"/>
          </p:cNvSpPr>
          <p:nvPr>
            <p:ph type="body" idx="16"/>
          </p:nvPr>
        </p:nvSpPr>
        <p:spPr>
          <a:xfrm>
            <a:off x="19239100" y="18823525"/>
            <a:ext cx="13938600" cy="11218800"/>
          </a:xfrm>
          <a:prstGeom prst="rect">
            <a:avLst/>
          </a:prstGeom>
          <a:noFill/>
          <a:ln>
            <a:noFill/>
          </a:ln>
        </p:spPr>
        <p:txBody>
          <a:bodyPr spcFirstLastPara="1" wrap="square" lIns="365750" tIns="182875" rIns="91425" bIns="45700" anchor="t" anchorCtr="0">
            <a:noAutofit/>
          </a:bodyPr>
          <a:lstStyle/>
          <a:p>
            <a:pPr marL="0" lvl="0" indent="0" algn="l" rtl="0">
              <a:lnSpc>
                <a:spcPct val="100000"/>
              </a:lnSpc>
              <a:spcBef>
                <a:spcPts val="0"/>
              </a:spcBef>
              <a:spcAft>
                <a:spcPts val="0"/>
              </a:spcAft>
              <a:buNone/>
            </a:pPr>
            <a:r>
              <a:rPr lang="en-US" sz="3800" b="1" u="sng"/>
              <a:t>Atlantic VM → NIST.gov API</a:t>
            </a:r>
            <a:endParaRPr sz="3800" b="1" u="sng"/>
          </a:p>
          <a:p>
            <a:pPr marL="457200" lvl="0" indent="-469900" algn="l" rtl="0">
              <a:lnSpc>
                <a:spcPct val="100000"/>
              </a:lnSpc>
              <a:spcBef>
                <a:spcPts val="1200"/>
              </a:spcBef>
              <a:spcAft>
                <a:spcPts val="0"/>
              </a:spcAft>
              <a:buSzPts val="3800"/>
              <a:buChar char="•"/>
            </a:pPr>
            <a:r>
              <a:rPr lang="en-US" sz="3800"/>
              <a:t>Interacted through NIST.gov’s API to download and store CVE data onto Atlantic VM</a:t>
            </a:r>
            <a:endParaRPr sz="3800"/>
          </a:p>
          <a:p>
            <a:pPr marL="457200" lvl="0" indent="0" algn="l" rtl="0">
              <a:lnSpc>
                <a:spcPct val="100000"/>
              </a:lnSpc>
              <a:spcBef>
                <a:spcPts val="1200"/>
              </a:spcBef>
              <a:spcAft>
                <a:spcPts val="0"/>
              </a:spcAft>
              <a:buNone/>
            </a:pPr>
            <a:endParaRPr sz="3800"/>
          </a:p>
          <a:p>
            <a:pPr marL="0" lvl="0" indent="0" algn="l" rtl="0">
              <a:lnSpc>
                <a:spcPct val="100000"/>
              </a:lnSpc>
              <a:spcBef>
                <a:spcPts val="0"/>
              </a:spcBef>
              <a:spcAft>
                <a:spcPts val="0"/>
              </a:spcAft>
              <a:buNone/>
            </a:pPr>
            <a:r>
              <a:rPr lang="en-US" sz="3800" b="1" u="sng"/>
              <a:t>Atlantic VM → PC clusters</a:t>
            </a:r>
            <a:endParaRPr sz="3800" b="1" u="sng"/>
          </a:p>
          <a:p>
            <a:pPr marL="457200" lvl="0" indent="-469900" algn="l" rtl="0">
              <a:lnSpc>
                <a:spcPct val="100000"/>
              </a:lnSpc>
              <a:spcBef>
                <a:spcPts val="1200"/>
              </a:spcBef>
              <a:spcAft>
                <a:spcPts val="0"/>
              </a:spcAft>
              <a:buSzPts val="3800"/>
              <a:buChar char="•"/>
            </a:pPr>
            <a:r>
              <a:rPr lang="en-US" sz="3800"/>
              <a:t>An Ansible playbook will be used to interact with multiple PCs in a given cluster at a time, allowing us to collect and store their package data in a database</a:t>
            </a:r>
            <a:endParaRPr sz="3800"/>
          </a:p>
          <a:p>
            <a:pPr marL="457200" lvl="0" indent="0" algn="l" rtl="0">
              <a:lnSpc>
                <a:spcPct val="100000"/>
              </a:lnSpc>
              <a:spcBef>
                <a:spcPts val="1200"/>
              </a:spcBef>
              <a:spcAft>
                <a:spcPts val="0"/>
              </a:spcAft>
              <a:buNone/>
            </a:pPr>
            <a:endParaRPr sz="600"/>
          </a:p>
          <a:p>
            <a:pPr marL="457200" lvl="0" indent="-469900" algn="l" rtl="0">
              <a:lnSpc>
                <a:spcPct val="100000"/>
              </a:lnSpc>
              <a:spcBef>
                <a:spcPts val="1200"/>
              </a:spcBef>
              <a:spcAft>
                <a:spcPts val="0"/>
              </a:spcAft>
              <a:buSzPts val="3800"/>
              <a:buChar char="•"/>
            </a:pPr>
            <a:r>
              <a:rPr lang="en-US" sz="3800"/>
              <a:t>This will be done through an SSH connection and uses a shared account with low privilege to access specific package information</a:t>
            </a:r>
            <a:endParaRPr sz="3800"/>
          </a:p>
          <a:p>
            <a:pPr marL="457200" lvl="0" indent="0" algn="l" rtl="0">
              <a:lnSpc>
                <a:spcPct val="100000"/>
              </a:lnSpc>
              <a:spcBef>
                <a:spcPts val="1200"/>
              </a:spcBef>
              <a:spcAft>
                <a:spcPts val="0"/>
              </a:spcAft>
              <a:buNone/>
            </a:pPr>
            <a:endParaRPr sz="3800"/>
          </a:p>
          <a:p>
            <a:pPr marL="0" lvl="0" indent="0" algn="l" rtl="0">
              <a:lnSpc>
                <a:spcPct val="100000"/>
              </a:lnSpc>
              <a:spcBef>
                <a:spcPts val="0"/>
              </a:spcBef>
              <a:spcAft>
                <a:spcPts val="0"/>
              </a:spcAft>
              <a:buNone/>
            </a:pPr>
            <a:r>
              <a:rPr lang="en-US" sz="3800" b="1" u="sng"/>
              <a:t>OS Monitor tool → Web server</a:t>
            </a:r>
            <a:endParaRPr sz="3800" b="1" u="sng"/>
          </a:p>
          <a:p>
            <a:pPr marL="457200" lvl="0" indent="-469900" algn="l" rtl="0">
              <a:lnSpc>
                <a:spcPct val="100000"/>
              </a:lnSpc>
              <a:spcBef>
                <a:spcPts val="1200"/>
              </a:spcBef>
              <a:spcAft>
                <a:spcPts val="0"/>
              </a:spcAft>
              <a:buSzPts val="3800"/>
              <a:buChar char="•"/>
            </a:pPr>
            <a:r>
              <a:rPr lang="en-US" sz="3800"/>
              <a:t>The OS monitor tool will be triggered by Anacron to run weekly to email our sponsor with any new vulnerabilities and update the table displayed on our front facing web interface</a:t>
            </a:r>
            <a:endParaRPr sz="3800"/>
          </a:p>
          <a:p>
            <a:pPr marL="457200" lvl="0" indent="0" algn="l" rtl="0">
              <a:lnSpc>
                <a:spcPct val="100000"/>
              </a:lnSpc>
              <a:spcBef>
                <a:spcPts val="1200"/>
              </a:spcBef>
              <a:spcAft>
                <a:spcPts val="0"/>
              </a:spcAft>
              <a:buNone/>
            </a:pPr>
            <a:endParaRPr sz="600"/>
          </a:p>
          <a:p>
            <a:pPr marL="457200" lvl="0" indent="-469900" algn="l" rtl="0">
              <a:lnSpc>
                <a:spcPct val="100000"/>
              </a:lnSpc>
              <a:spcBef>
                <a:spcPts val="1200"/>
              </a:spcBef>
              <a:spcAft>
                <a:spcPts val="0"/>
              </a:spcAft>
              <a:buSzPts val="3800"/>
              <a:buChar char="•"/>
            </a:pPr>
            <a:r>
              <a:rPr lang="en-US" sz="3800"/>
              <a:t>The web interface will show vulnerabilities based on the packages stored in the database, and the end user has the capability to filter the data based on severity or by using keywords</a:t>
            </a:r>
            <a:endParaRPr sz="3800"/>
          </a:p>
        </p:txBody>
      </p:sp>
      <p:sp>
        <p:nvSpPr>
          <p:cNvPr id="47" name="Google Shape;47;p3"/>
          <p:cNvSpPr>
            <a:spLocks noGrp="1"/>
          </p:cNvSpPr>
          <p:nvPr>
            <p:ph type="body" idx="17"/>
          </p:nvPr>
        </p:nvSpPr>
        <p:spPr>
          <a:xfrm>
            <a:off x="18362460" y="31341021"/>
            <a:ext cx="14935200" cy="1422300"/>
          </a:xfrm>
          <a:prstGeom prst="round1Rect">
            <a:avLst>
              <a:gd name="adj" fmla="val 16667"/>
            </a:avLst>
          </a:prstGeom>
          <a:gradFill>
            <a:gsLst>
              <a:gs pos="0">
                <a:srgbClr val="A56053"/>
              </a:gs>
              <a:gs pos="100000">
                <a:srgbClr val="5B0F00"/>
              </a:gs>
            </a:gsLst>
            <a:lin ang="5400012" scaled="0"/>
          </a:gradFill>
          <a:ln>
            <a:noFill/>
          </a:ln>
        </p:spPr>
        <p:txBody>
          <a:bodyPr spcFirstLastPara="1" wrap="square" lIns="365750" tIns="45700" rIns="91425" bIns="45700" anchor="ctr" anchorCtr="0">
            <a:normAutofit/>
          </a:bodyPr>
          <a:lstStyle/>
          <a:p>
            <a:pPr marL="0" lvl="0" indent="0" algn="ctr" rtl="0">
              <a:lnSpc>
                <a:spcPct val="100000"/>
              </a:lnSpc>
              <a:spcBef>
                <a:spcPts val="0"/>
              </a:spcBef>
              <a:spcAft>
                <a:spcPts val="0"/>
              </a:spcAft>
              <a:buSzPts val="6000"/>
              <a:buNone/>
            </a:pPr>
            <a:r>
              <a:rPr lang="en-US" b="1"/>
              <a:t>DATABASE</a:t>
            </a:r>
            <a:endParaRPr b="1"/>
          </a:p>
        </p:txBody>
      </p:sp>
      <p:sp>
        <p:nvSpPr>
          <p:cNvPr id="48" name="Google Shape;48;p3"/>
          <p:cNvSpPr txBox="1">
            <a:spLocks noGrp="1"/>
          </p:cNvSpPr>
          <p:nvPr>
            <p:ph type="body" idx="5"/>
          </p:nvPr>
        </p:nvSpPr>
        <p:spPr>
          <a:xfrm>
            <a:off x="550750" y="8249813"/>
            <a:ext cx="16607400" cy="7776300"/>
          </a:xfrm>
          <a:prstGeom prst="rect">
            <a:avLst/>
          </a:prstGeom>
          <a:noFill/>
          <a:ln>
            <a:noFill/>
          </a:ln>
        </p:spPr>
        <p:txBody>
          <a:bodyPr spcFirstLastPara="1" wrap="square" lIns="365750" tIns="182875" rIns="91425" bIns="45700" anchor="t" anchorCtr="0">
            <a:normAutofit/>
          </a:bodyPr>
          <a:lstStyle/>
          <a:p>
            <a:pPr marL="0" lvl="0" indent="0" algn="l" rtl="0">
              <a:lnSpc>
                <a:spcPct val="100000"/>
              </a:lnSpc>
              <a:spcBef>
                <a:spcPts val="0"/>
              </a:spcBef>
              <a:spcAft>
                <a:spcPts val="0"/>
              </a:spcAft>
              <a:buNone/>
            </a:pPr>
            <a:r>
              <a:rPr lang="en-US" sz="4800" b="1"/>
              <a:t>Context: </a:t>
            </a:r>
            <a:r>
              <a:rPr lang="en-US" sz="4800"/>
              <a:t>Since cyber attacks are so common, there is a need for system administrators to assess their risk on a regular basis</a:t>
            </a:r>
            <a:br>
              <a:rPr lang="en-US" sz="4800"/>
            </a:br>
            <a:endParaRPr sz="4800"/>
          </a:p>
          <a:p>
            <a:pPr marL="0" lvl="0" indent="0" algn="l" rtl="0">
              <a:lnSpc>
                <a:spcPct val="100000"/>
              </a:lnSpc>
              <a:spcBef>
                <a:spcPts val="0"/>
              </a:spcBef>
              <a:spcAft>
                <a:spcPts val="0"/>
              </a:spcAft>
              <a:buNone/>
            </a:pPr>
            <a:r>
              <a:rPr lang="en-US" sz="4800" b="1"/>
              <a:t>Problem: </a:t>
            </a:r>
            <a:r>
              <a:rPr lang="en-US" sz="4800"/>
              <a:t>The computer science department does not currently have any idea of what vulnerabilities could be on the computing cluster machines</a:t>
            </a:r>
            <a:endParaRPr sz="4800"/>
          </a:p>
          <a:p>
            <a:pPr marL="0" lvl="0" indent="0" algn="l" rtl="0">
              <a:lnSpc>
                <a:spcPct val="100000"/>
              </a:lnSpc>
              <a:spcBef>
                <a:spcPts val="0"/>
              </a:spcBef>
              <a:spcAft>
                <a:spcPts val="0"/>
              </a:spcAft>
              <a:buNone/>
            </a:pPr>
            <a:endParaRPr sz="4800"/>
          </a:p>
          <a:p>
            <a:pPr marL="0" lvl="0" indent="0" algn="l" rtl="0">
              <a:lnSpc>
                <a:spcPct val="100000"/>
              </a:lnSpc>
              <a:spcBef>
                <a:spcPts val="0"/>
              </a:spcBef>
              <a:spcAft>
                <a:spcPts val="0"/>
              </a:spcAft>
              <a:buNone/>
            </a:pPr>
            <a:r>
              <a:rPr lang="en-US" sz="4800" b="1"/>
              <a:t>Solution:</a:t>
            </a:r>
            <a:r>
              <a:rPr lang="en-US" sz="4800"/>
              <a:t> Use the National Institute of Standards and Technology’s National Vulnerability Database (NIST NVD) to show potential vulnerabilities based on the OS or installed packages</a:t>
            </a:r>
            <a:endParaRPr sz="4800"/>
          </a:p>
        </p:txBody>
      </p:sp>
      <p:sp>
        <p:nvSpPr>
          <p:cNvPr id="49" name="Google Shape;49;p3"/>
          <p:cNvSpPr>
            <a:spLocks noGrp="1"/>
          </p:cNvSpPr>
          <p:nvPr>
            <p:ph type="body" idx="15"/>
          </p:nvPr>
        </p:nvSpPr>
        <p:spPr>
          <a:xfrm>
            <a:off x="18362455" y="6932614"/>
            <a:ext cx="14935200" cy="1422300"/>
          </a:xfrm>
          <a:prstGeom prst="round1Rect">
            <a:avLst>
              <a:gd name="adj" fmla="val 16667"/>
            </a:avLst>
          </a:prstGeom>
          <a:gradFill>
            <a:gsLst>
              <a:gs pos="0">
                <a:srgbClr val="A56053"/>
              </a:gs>
              <a:gs pos="100000">
                <a:srgbClr val="5B0F00"/>
              </a:gs>
            </a:gsLst>
            <a:lin ang="5400012" scaled="0"/>
          </a:gradFill>
          <a:ln>
            <a:noFill/>
          </a:ln>
        </p:spPr>
        <p:txBody>
          <a:bodyPr spcFirstLastPara="1" wrap="square" lIns="365750" tIns="45700" rIns="91425" bIns="45700" anchor="ctr" anchorCtr="0">
            <a:normAutofit/>
          </a:bodyPr>
          <a:lstStyle/>
          <a:p>
            <a:pPr marL="0" lvl="0" indent="0" algn="ctr" rtl="0">
              <a:lnSpc>
                <a:spcPct val="100000"/>
              </a:lnSpc>
              <a:spcBef>
                <a:spcPts val="0"/>
              </a:spcBef>
              <a:spcAft>
                <a:spcPts val="0"/>
              </a:spcAft>
              <a:buSzPts val="6000"/>
              <a:buNone/>
            </a:pPr>
            <a:r>
              <a:rPr lang="en-US" b="1"/>
              <a:t>ARCHITECTURE</a:t>
            </a:r>
            <a:endParaRPr b="1"/>
          </a:p>
        </p:txBody>
      </p:sp>
      <p:sp>
        <p:nvSpPr>
          <p:cNvPr id="50" name="Google Shape;50;p3"/>
          <p:cNvSpPr txBox="1"/>
          <p:nvPr/>
        </p:nvSpPr>
        <p:spPr>
          <a:xfrm>
            <a:off x="18740800" y="32763325"/>
            <a:ext cx="14935200" cy="535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b="1">
                <a:solidFill>
                  <a:schemeClr val="dk1"/>
                </a:solidFill>
                <a:latin typeface="Calibri"/>
                <a:ea typeface="Calibri"/>
                <a:cs typeface="Calibri"/>
                <a:sym typeface="Calibri"/>
              </a:rPr>
              <a:t>Structure</a:t>
            </a:r>
            <a:endParaRPr sz="38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Each row is a Common Vulnerability/Exposure (CVE)</a:t>
            </a:r>
            <a:endParaRPr sz="38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Columns consist of a CVE ID, Description, Severity Metrics, Initial Publish Date, last modified Date, and a list of computers affected.</a:t>
            </a:r>
            <a:endParaRPr sz="3800">
              <a:solidFill>
                <a:schemeClr val="dk1"/>
              </a:solidFill>
              <a:latin typeface="Calibri"/>
              <a:ea typeface="Calibri"/>
              <a:cs typeface="Calibri"/>
              <a:sym typeface="Calibri"/>
            </a:endParaRPr>
          </a:p>
          <a:p>
            <a:pPr marL="0" lvl="0" indent="0" algn="l" rtl="0">
              <a:spcBef>
                <a:spcPts val="0"/>
              </a:spcBef>
              <a:spcAft>
                <a:spcPts val="0"/>
              </a:spcAft>
              <a:buNone/>
            </a:pPr>
            <a:r>
              <a:rPr lang="en-US" sz="3800" b="1">
                <a:solidFill>
                  <a:schemeClr val="dk1"/>
                </a:solidFill>
                <a:latin typeface="Calibri"/>
                <a:ea typeface="Calibri"/>
                <a:cs typeface="Calibri"/>
                <a:sym typeface="Calibri"/>
              </a:rPr>
              <a:t>Security</a:t>
            </a:r>
            <a:endParaRPr sz="3800" b="1">
              <a:solidFill>
                <a:schemeClr val="dk1"/>
              </a:solidFill>
              <a:latin typeface="Calibri"/>
              <a:ea typeface="Calibri"/>
              <a:cs typeface="Calibri"/>
              <a:sym typeface="Calibri"/>
            </a:endParaRPr>
          </a:p>
          <a:p>
            <a:pPr marL="0" lvl="0" indent="0" algn="l" rtl="0">
              <a:spcBef>
                <a:spcPts val="0"/>
              </a:spcBef>
              <a:spcAft>
                <a:spcPts val="0"/>
              </a:spcAft>
              <a:buNone/>
            </a:pPr>
            <a:r>
              <a:rPr lang="en-US" sz="3800">
                <a:solidFill>
                  <a:schemeClr val="dk1"/>
                </a:solidFill>
                <a:latin typeface="Calibri"/>
                <a:ea typeface="Calibri"/>
                <a:cs typeface="Calibri"/>
                <a:sym typeface="Calibri"/>
              </a:rPr>
              <a:t>Because of the type of information being stored in this database, it was stressed to us that this information be confidential. </a:t>
            </a:r>
            <a:endParaRPr sz="38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Encrypted using AES-128</a:t>
            </a:r>
            <a:endParaRPr sz="38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3800"/>
              <a:buFont typeface="Calibri"/>
              <a:buChar char="•"/>
            </a:pPr>
            <a:r>
              <a:rPr lang="en-US" sz="3800">
                <a:solidFill>
                  <a:schemeClr val="dk1"/>
                </a:solidFill>
                <a:latin typeface="Calibri"/>
                <a:ea typeface="Calibri"/>
                <a:cs typeface="Calibri"/>
                <a:sym typeface="Calibri"/>
              </a:rPr>
              <a:t>Accessible only to group members and sponsor</a:t>
            </a:r>
            <a:endParaRPr sz="3800">
              <a:solidFill>
                <a:schemeClr val="dk1"/>
              </a:solidFill>
              <a:latin typeface="Calibri"/>
              <a:ea typeface="Calibri"/>
              <a:cs typeface="Calibri"/>
              <a:sym typeface="Calibri"/>
            </a:endParaRPr>
          </a:p>
        </p:txBody>
      </p:sp>
      <p:sp>
        <p:nvSpPr>
          <p:cNvPr id="51" name="Google Shape;51;p3"/>
          <p:cNvSpPr txBox="1"/>
          <p:nvPr/>
        </p:nvSpPr>
        <p:spPr>
          <a:xfrm>
            <a:off x="7485775" y="3631813"/>
            <a:ext cx="362712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chemeClr val="lt1"/>
                </a:solidFill>
                <a:latin typeface="Calibri"/>
                <a:ea typeface="Calibri"/>
                <a:cs typeface="Calibri"/>
                <a:sym typeface="Calibri"/>
              </a:rPr>
              <a:t>Justin Moening, Ryan Tremblay, Trevor Morrison, Joey Pillote, Information Technology, University of New Hampshire</a:t>
            </a:r>
            <a:endParaRPr/>
          </a:p>
        </p:txBody>
      </p:sp>
      <p:pic>
        <p:nvPicPr>
          <p:cNvPr id="52" name="Google Shape;52;p3"/>
          <p:cNvPicPr preferRelativeResize="0"/>
          <p:nvPr/>
        </p:nvPicPr>
        <p:blipFill rotWithShape="1">
          <a:blip r:embed="rId3">
            <a:alphaModFix/>
          </a:blip>
          <a:srcRect/>
          <a:stretch/>
        </p:blipFill>
        <p:spPr>
          <a:xfrm>
            <a:off x="1821218" y="1065114"/>
            <a:ext cx="3232046" cy="3891970"/>
          </a:xfrm>
          <a:prstGeom prst="rect">
            <a:avLst/>
          </a:prstGeom>
          <a:noFill/>
          <a:ln>
            <a:noFill/>
          </a:ln>
        </p:spPr>
      </p:pic>
      <p:pic>
        <p:nvPicPr>
          <p:cNvPr id="53" name="Google Shape;53;p3"/>
          <p:cNvPicPr preferRelativeResize="0"/>
          <p:nvPr/>
        </p:nvPicPr>
        <p:blipFill rotWithShape="1">
          <a:blip r:embed="rId3">
            <a:alphaModFix/>
          </a:blip>
          <a:srcRect/>
          <a:stretch/>
        </p:blipFill>
        <p:spPr>
          <a:xfrm>
            <a:off x="46346884" y="1065114"/>
            <a:ext cx="3232046" cy="3891970"/>
          </a:xfrm>
          <a:prstGeom prst="rect">
            <a:avLst/>
          </a:prstGeom>
          <a:noFill/>
          <a:ln>
            <a:noFill/>
          </a:ln>
        </p:spPr>
      </p:pic>
      <p:sp>
        <p:nvSpPr>
          <p:cNvPr id="54" name="Google Shape;54;p3"/>
          <p:cNvSpPr>
            <a:spLocks noGrp="1"/>
          </p:cNvSpPr>
          <p:nvPr>
            <p:ph type="body" idx="6"/>
          </p:nvPr>
        </p:nvSpPr>
        <p:spPr>
          <a:xfrm>
            <a:off x="1386840" y="16473676"/>
            <a:ext cx="14935200" cy="1422300"/>
          </a:xfrm>
          <a:prstGeom prst="round1Rect">
            <a:avLst>
              <a:gd name="adj" fmla="val 16667"/>
            </a:avLst>
          </a:prstGeom>
          <a:gradFill>
            <a:gsLst>
              <a:gs pos="0">
                <a:srgbClr val="A56053"/>
              </a:gs>
              <a:gs pos="100000">
                <a:srgbClr val="5B0F00"/>
              </a:gs>
            </a:gsLst>
            <a:lin ang="5400012" scaled="0"/>
          </a:gradFill>
          <a:ln>
            <a:noFill/>
          </a:ln>
        </p:spPr>
        <p:txBody>
          <a:bodyPr spcFirstLastPara="1" wrap="square" lIns="365750" tIns="45700" rIns="91425" bIns="45700" anchor="ctr" anchorCtr="0">
            <a:normAutofit/>
          </a:bodyPr>
          <a:lstStyle/>
          <a:p>
            <a:pPr marL="0" lvl="0" indent="0" algn="ctr" rtl="0">
              <a:lnSpc>
                <a:spcPct val="100000"/>
              </a:lnSpc>
              <a:spcBef>
                <a:spcPts val="0"/>
              </a:spcBef>
              <a:spcAft>
                <a:spcPts val="0"/>
              </a:spcAft>
              <a:buSzPts val="6000"/>
              <a:buNone/>
            </a:pPr>
            <a:r>
              <a:rPr lang="en-US" b="1"/>
              <a:t>GOALS</a:t>
            </a:r>
            <a:endParaRPr b="1"/>
          </a:p>
        </p:txBody>
      </p:sp>
      <p:sp>
        <p:nvSpPr>
          <p:cNvPr id="55" name="Google Shape;55;p3"/>
          <p:cNvSpPr txBox="1"/>
          <p:nvPr/>
        </p:nvSpPr>
        <p:spPr>
          <a:xfrm>
            <a:off x="550750" y="18343525"/>
            <a:ext cx="16607400" cy="108882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Clr>
                <a:schemeClr val="accent2"/>
              </a:buClr>
              <a:buSzPts val="2500"/>
              <a:buFont typeface="Calibri"/>
              <a:buChar char="●"/>
            </a:pPr>
            <a:r>
              <a:rPr lang="en-US" sz="4100">
                <a:solidFill>
                  <a:schemeClr val="dk1"/>
                </a:solidFill>
                <a:latin typeface="Calibri"/>
                <a:ea typeface="Calibri"/>
                <a:cs typeface="Calibri"/>
                <a:sym typeface="Calibri"/>
              </a:rPr>
              <a:t>Develop a monitoring alert tool within two school semesters that correctly identifies vulnerabilities, determines the level of risk and places them in a centralized location.</a:t>
            </a:r>
            <a:endParaRPr sz="41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p>
            <a:pPr marL="457200" lvl="0" indent="-387350" algn="l" rtl="0">
              <a:lnSpc>
                <a:spcPct val="150000"/>
              </a:lnSpc>
              <a:spcBef>
                <a:spcPts val="0"/>
              </a:spcBef>
              <a:spcAft>
                <a:spcPts val="0"/>
              </a:spcAft>
              <a:buClr>
                <a:schemeClr val="accent2"/>
              </a:buClr>
              <a:buSzPts val="2500"/>
              <a:buFont typeface="Calibri"/>
              <a:buChar char="●"/>
            </a:pPr>
            <a:r>
              <a:rPr lang="en-US" sz="4100">
                <a:latin typeface="Calibri"/>
                <a:ea typeface="Calibri"/>
                <a:cs typeface="Calibri"/>
                <a:sym typeface="Calibri"/>
              </a:rPr>
              <a:t>Import 100% of all relevant documented vulnerabilities in the NIST system. </a:t>
            </a:r>
            <a:endParaRPr sz="4100">
              <a:latin typeface="Calibri"/>
              <a:ea typeface="Calibri"/>
              <a:cs typeface="Calibri"/>
              <a:sym typeface="Calibri"/>
            </a:endParaRPr>
          </a:p>
          <a:p>
            <a:pPr marL="457200" lvl="0" indent="-387350" algn="l" rtl="0">
              <a:lnSpc>
                <a:spcPct val="100000"/>
              </a:lnSpc>
              <a:spcBef>
                <a:spcPts val="0"/>
              </a:spcBef>
              <a:spcAft>
                <a:spcPts val="0"/>
              </a:spcAft>
              <a:buClr>
                <a:schemeClr val="accent2"/>
              </a:buClr>
              <a:buSzPts val="2500"/>
              <a:buFont typeface="Calibri"/>
              <a:buChar char="●"/>
            </a:pPr>
            <a:r>
              <a:rPr lang="en-US" sz="4100">
                <a:latin typeface="Calibri"/>
                <a:ea typeface="Calibri"/>
                <a:cs typeface="Calibri"/>
                <a:sym typeface="Calibri"/>
              </a:rPr>
              <a:t>Web interface should display the correct number of vulnerabilities for each machine</a:t>
            </a:r>
            <a:endParaRPr sz="4100">
              <a:latin typeface="Calibri"/>
              <a:ea typeface="Calibri"/>
              <a:cs typeface="Calibri"/>
              <a:sym typeface="Calibri"/>
            </a:endParaRPr>
          </a:p>
          <a:p>
            <a:pPr marL="457200" lvl="0" indent="0" algn="l" rtl="0">
              <a:lnSpc>
                <a:spcPct val="100000"/>
              </a:lnSpc>
              <a:spcBef>
                <a:spcPts val="0"/>
              </a:spcBef>
              <a:spcAft>
                <a:spcPts val="0"/>
              </a:spcAft>
              <a:buNone/>
            </a:pPr>
            <a:endParaRPr sz="900">
              <a:latin typeface="Calibri"/>
              <a:ea typeface="Calibri"/>
              <a:cs typeface="Calibri"/>
              <a:sym typeface="Calibri"/>
            </a:endParaRPr>
          </a:p>
          <a:p>
            <a:pPr marL="457200" lvl="0" indent="-387350" algn="l" rtl="0">
              <a:lnSpc>
                <a:spcPct val="150000"/>
              </a:lnSpc>
              <a:spcBef>
                <a:spcPts val="0"/>
              </a:spcBef>
              <a:spcAft>
                <a:spcPts val="0"/>
              </a:spcAft>
              <a:buClr>
                <a:schemeClr val="accent2"/>
              </a:buClr>
              <a:buSzPts val="2500"/>
              <a:buFont typeface="Calibri"/>
              <a:buChar char="●"/>
            </a:pPr>
            <a:r>
              <a:rPr lang="en-US" sz="4100">
                <a:latin typeface="Calibri"/>
                <a:ea typeface="Calibri"/>
                <a:cs typeface="Calibri"/>
                <a:sym typeface="Calibri"/>
              </a:rPr>
              <a:t>Display the threat level of the vulnerability itself (quantifying the severity)</a:t>
            </a:r>
            <a:endParaRPr sz="4100">
              <a:latin typeface="Calibri"/>
              <a:ea typeface="Calibri"/>
              <a:cs typeface="Calibri"/>
              <a:sym typeface="Calibri"/>
            </a:endParaRPr>
          </a:p>
          <a:p>
            <a:pPr marL="457200" lvl="0" indent="-387350" algn="l" rtl="0">
              <a:lnSpc>
                <a:spcPct val="100000"/>
              </a:lnSpc>
              <a:spcBef>
                <a:spcPts val="0"/>
              </a:spcBef>
              <a:spcAft>
                <a:spcPts val="0"/>
              </a:spcAft>
              <a:buClr>
                <a:schemeClr val="accent2"/>
              </a:buClr>
              <a:buSzPts val="2500"/>
              <a:buFont typeface="Calibri"/>
              <a:buChar char="●"/>
            </a:pPr>
            <a:r>
              <a:rPr lang="en-US" sz="4100">
                <a:latin typeface="Calibri"/>
                <a:ea typeface="Calibri"/>
                <a:cs typeface="Calibri"/>
                <a:sym typeface="Calibri"/>
              </a:rPr>
              <a:t>The tool should be able to send out an email alert with the discovery of a new vulnerability</a:t>
            </a:r>
            <a:endParaRPr sz="4100">
              <a:latin typeface="Calibri"/>
              <a:ea typeface="Calibri"/>
              <a:cs typeface="Calibri"/>
              <a:sym typeface="Calibri"/>
            </a:endParaRPr>
          </a:p>
          <a:p>
            <a:pPr marL="457200" lvl="0" indent="0" algn="l" rtl="0">
              <a:lnSpc>
                <a:spcPct val="100000"/>
              </a:lnSpc>
              <a:spcBef>
                <a:spcPts val="0"/>
              </a:spcBef>
              <a:spcAft>
                <a:spcPts val="0"/>
              </a:spcAft>
              <a:buNone/>
            </a:pPr>
            <a:endParaRPr sz="900">
              <a:latin typeface="Calibri"/>
              <a:ea typeface="Calibri"/>
              <a:cs typeface="Calibri"/>
              <a:sym typeface="Calibri"/>
            </a:endParaRPr>
          </a:p>
          <a:p>
            <a:pPr marL="457200" lvl="0" indent="-387350" algn="l" rtl="0">
              <a:lnSpc>
                <a:spcPct val="100000"/>
              </a:lnSpc>
              <a:spcBef>
                <a:spcPts val="0"/>
              </a:spcBef>
              <a:spcAft>
                <a:spcPts val="0"/>
              </a:spcAft>
              <a:buClr>
                <a:schemeClr val="accent2"/>
              </a:buClr>
              <a:buSzPts val="2500"/>
              <a:buFont typeface="Calibri"/>
              <a:buChar char="●"/>
            </a:pPr>
            <a:r>
              <a:rPr lang="en-US" sz="4100">
                <a:highlight>
                  <a:srgbClr val="FFFFFF"/>
                </a:highlight>
                <a:latin typeface="Calibri"/>
                <a:ea typeface="Calibri"/>
                <a:cs typeface="Calibri"/>
                <a:sym typeface="Calibri"/>
              </a:rPr>
              <a:t>Web interface should show a view of CS PC software packages with versions</a:t>
            </a:r>
            <a:endParaRPr sz="4100">
              <a:highlight>
                <a:srgbClr val="FFFFFF"/>
              </a:highlight>
              <a:latin typeface="Calibri"/>
              <a:ea typeface="Calibri"/>
              <a:cs typeface="Calibri"/>
              <a:sym typeface="Calibri"/>
            </a:endParaRPr>
          </a:p>
          <a:p>
            <a:pPr marL="457200" lvl="0" indent="-266700" algn="l" rtl="0">
              <a:lnSpc>
                <a:spcPct val="100000"/>
              </a:lnSpc>
              <a:spcBef>
                <a:spcPts val="0"/>
              </a:spcBef>
              <a:spcAft>
                <a:spcPts val="0"/>
              </a:spcAft>
              <a:buClr>
                <a:schemeClr val="accent2"/>
              </a:buClr>
              <a:buSzPts val="600"/>
              <a:buFont typeface="Calibri"/>
              <a:buChar char="●"/>
            </a:pPr>
            <a:endParaRPr sz="600">
              <a:highlight>
                <a:srgbClr val="FFFFFF"/>
              </a:highlight>
              <a:latin typeface="Calibri"/>
              <a:ea typeface="Calibri"/>
              <a:cs typeface="Calibri"/>
              <a:sym typeface="Calibri"/>
            </a:endParaRPr>
          </a:p>
          <a:p>
            <a:pPr marL="457200" lvl="0" indent="-387350" algn="l" rtl="0">
              <a:lnSpc>
                <a:spcPct val="100000"/>
              </a:lnSpc>
              <a:spcBef>
                <a:spcPts val="0"/>
              </a:spcBef>
              <a:spcAft>
                <a:spcPts val="0"/>
              </a:spcAft>
              <a:buClr>
                <a:schemeClr val="accent2"/>
              </a:buClr>
              <a:buSzPts val="2500"/>
              <a:buFont typeface="Calibri"/>
              <a:buChar char="●"/>
            </a:pPr>
            <a:r>
              <a:rPr lang="en-US" sz="4100">
                <a:highlight>
                  <a:srgbClr val="FFFFFF"/>
                </a:highlight>
                <a:latin typeface="Calibri"/>
                <a:ea typeface="Calibri"/>
                <a:cs typeface="Calibri"/>
                <a:sym typeface="Calibri"/>
              </a:rPr>
              <a:t>Database should store information such as inventory devices and metadata (example location, purpose, OS &amp; version)</a:t>
            </a:r>
            <a:endParaRPr sz="41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100">
              <a:highlight>
                <a:srgbClr val="FFFFFF"/>
              </a:highlight>
              <a:latin typeface="Calibri"/>
              <a:ea typeface="Calibri"/>
              <a:cs typeface="Calibri"/>
              <a:sym typeface="Calibri"/>
            </a:endParaRPr>
          </a:p>
          <a:p>
            <a:pPr marL="457200" lvl="0" indent="-387350" algn="l" rtl="0">
              <a:lnSpc>
                <a:spcPct val="200000"/>
              </a:lnSpc>
              <a:spcBef>
                <a:spcPts val="0"/>
              </a:spcBef>
              <a:spcAft>
                <a:spcPts val="0"/>
              </a:spcAft>
              <a:buClr>
                <a:schemeClr val="accent2"/>
              </a:buClr>
              <a:buSzPts val="2500"/>
              <a:buFont typeface="Calibri"/>
              <a:buChar char="●"/>
            </a:pPr>
            <a:r>
              <a:rPr lang="en-US" sz="4100">
                <a:latin typeface="Calibri"/>
                <a:ea typeface="Calibri"/>
                <a:cs typeface="Calibri"/>
                <a:sym typeface="Calibri"/>
              </a:rPr>
              <a:t>Database should be backed up in case of system failure</a:t>
            </a:r>
            <a:endParaRPr sz="4100">
              <a:latin typeface="Calibri"/>
              <a:ea typeface="Calibri"/>
              <a:cs typeface="Calibri"/>
              <a:sym typeface="Calibri"/>
            </a:endParaRPr>
          </a:p>
        </p:txBody>
      </p:sp>
      <p:sp>
        <p:nvSpPr>
          <p:cNvPr id="56" name="Google Shape;56;p3"/>
          <p:cNvSpPr>
            <a:spLocks noGrp="1"/>
          </p:cNvSpPr>
          <p:nvPr>
            <p:ph type="body" idx="17"/>
          </p:nvPr>
        </p:nvSpPr>
        <p:spPr>
          <a:xfrm>
            <a:off x="34884360" y="22831209"/>
            <a:ext cx="14935200" cy="1422300"/>
          </a:xfrm>
          <a:prstGeom prst="round1Rect">
            <a:avLst>
              <a:gd name="adj" fmla="val 16667"/>
            </a:avLst>
          </a:prstGeom>
          <a:gradFill>
            <a:gsLst>
              <a:gs pos="0">
                <a:srgbClr val="A56053"/>
              </a:gs>
              <a:gs pos="100000">
                <a:srgbClr val="5B0F00"/>
              </a:gs>
            </a:gsLst>
            <a:lin ang="5400012" scaled="0"/>
          </a:gradFill>
          <a:ln>
            <a:noFill/>
          </a:ln>
        </p:spPr>
        <p:txBody>
          <a:bodyPr spcFirstLastPara="1" wrap="square" lIns="365750" tIns="45700" rIns="91425" bIns="45700" anchor="ctr" anchorCtr="0">
            <a:normAutofit/>
          </a:bodyPr>
          <a:lstStyle/>
          <a:p>
            <a:pPr marL="0" lvl="0" indent="0" algn="ctr" rtl="0">
              <a:lnSpc>
                <a:spcPct val="100000"/>
              </a:lnSpc>
              <a:spcBef>
                <a:spcPts val="0"/>
              </a:spcBef>
              <a:spcAft>
                <a:spcPts val="0"/>
              </a:spcAft>
              <a:buSzPts val="6000"/>
              <a:buNone/>
            </a:pPr>
            <a:r>
              <a:rPr lang="en-US" b="1"/>
              <a:t>COMPONENTS</a:t>
            </a:r>
            <a:endParaRPr b="1"/>
          </a:p>
        </p:txBody>
      </p:sp>
      <p:pic>
        <p:nvPicPr>
          <p:cNvPr id="57" name="Google Shape;57;p3"/>
          <p:cNvPicPr preferRelativeResize="0"/>
          <p:nvPr/>
        </p:nvPicPr>
        <p:blipFill>
          <a:blip r:embed="rId4">
            <a:alphaModFix/>
          </a:blip>
          <a:stretch>
            <a:fillRect/>
          </a:stretch>
        </p:blipFill>
        <p:spPr>
          <a:xfrm>
            <a:off x="20566150" y="8694925"/>
            <a:ext cx="10527800" cy="9788600"/>
          </a:xfrm>
          <a:prstGeom prst="rect">
            <a:avLst/>
          </a:prstGeom>
          <a:noFill/>
          <a:ln w="38100" cap="flat" cmpd="sng">
            <a:solidFill>
              <a:schemeClr val="accent6"/>
            </a:solidFill>
            <a:prstDash val="solid"/>
            <a:round/>
            <a:headEnd type="none" w="sm" len="sm"/>
            <a:tailEnd type="none" w="sm" len="sm"/>
          </a:ln>
        </p:spPr>
      </p:pic>
      <p:graphicFrame>
        <p:nvGraphicFramePr>
          <p:cNvPr id="58" name="Google Shape;58;p3"/>
          <p:cNvGraphicFramePr/>
          <p:nvPr/>
        </p:nvGraphicFramePr>
        <p:xfrm>
          <a:off x="34832967" y="24582929"/>
          <a:ext cx="15830475" cy="13865700"/>
        </p:xfrm>
        <a:graphic>
          <a:graphicData uri="http://schemas.openxmlformats.org/drawingml/2006/table">
            <a:tbl>
              <a:tblPr>
                <a:noFill/>
                <a:tableStyleId>{2969D779-D396-4480-BFC9-5BB5FD4F4460}</a:tableStyleId>
              </a:tblPr>
              <a:tblGrid>
                <a:gridCol w="5276825">
                  <a:extLst>
                    <a:ext uri="{9D8B030D-6E8A-4147-A177-3AD203B41FA5}">
                      <a16:colId xmlns:a16="http://schemas.microsoft.com/office/drawing/2014/main" val="20000"/>
                    </a:ext>
                  </a:extLst>
                </a:gridCol>
                <a:gridCol w="5276825">
                  <a:extLst>
                    <a:ext uri="{9D8B030D-6E8A-4147-A177-3AD203B41FA5}">
                      <a16:colId xmlns:a16="http://schemas.microsoft.com/office/drawing/2014/main" val="20001"/>
                    </a:ext>
                  </a:extLst>
                </a:gridCol>
                <a:gridCol w="5276825">
                  <a:extLst>
                    <a:ext uri="{9D8B030D-6E8A-4147-A177-3AD203B41FA5}">
                      <a16:colId xmlns:a16="http://schemas.microsoft.com/office/drawing/2014/main" val="20002"/>
                    </a:ext>
                  </a:extLst>
                </a:gridCol>
              </a:tblGrid>
              <a:tr h="919300">
                <a:tc>
                  <a:txBody>
                    <a:bodyPr/>
                    <a:lstStyle/>
                    <a:p>
                      <a:pPr marL="0" lvl="0" indent="0" algn="ctr" rtl="0">
                        <a:spcBef>
                          <a:spcPts val="0"/>
                        </a:spcBef>
                        <a:spcAft>
                          <a:spcPts val="0"/>
                        </a:spcAft>
                        <a:buNone/>
                      </a:pPr>
                      <a:r>
                        <a:rPr lang="en-US" sz="4600">
                          <a:solidFill>
                            <a:schemeClr val="lt1"/>
                          </a:solidFill>
                          <a:latin typeface="Cambria"/>
                          <a:ea typeface="Cambria"/>
                          <a:cs typeface="Cambria"/>
                          <a:sym typeface="Cambria"/>
                        </a:rPr>
                        <a:t>Technology</a:t>
                      </a:r>
                      <a:endParaRPr sz="4600">
                        <a:solidFill>
                          <a:schemeClr val="lt1"/>
                        </a:solidFill>
                        <a:latin typeface="Cambria"/>
                        <a:ea typeface="Cambria"/>
                        <a:cs typeface="Cambria"/>
                        <a:sym typeface="Cambria"/>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gradFill>
                      <a:gsLst>
                        <a:gs pos="0">
                          <a:srgbClr val="A56053"/>
                        </a:gs>
                        <a:gs pos="100000">
                          <a:srgbClr val="5B0F00"/>
                        </a:gs>
                      </a:gsLst>
                      <a:lin ang="5400012" scaled="0"/>
                    </a:gradFill>
                  </a:tcPr>
                </a:tc>
                <a:tc>
                  <a:txBody>
                    <a:bodyPr/>
                    <a:lstStyle/>
                    <a:p>
                      <a:pPr marL="0" lvl="0" indent="0" algn="ctr" rtl="0">
                        <a:spcBef>
                          <a:spcPts val="0"/>
                        </a:spcBef>
                        <a:spcAft>
                          <a:spcPts val="0"/>
                        </a:spcAft>
                        <a:buNone/>
                      </a:pPr>
                      <a:r>
                        <a:rPr lang="en-US" sz="4600">
                          <a:solidFill>
                            <a:schemeClr val="lt1"/>
                          </a:solidFill>
                          <a:latin typeface="Cambria"/>
                          <a:ea typeface="Cambria"/>
                          <a:cs typeface="Cambria"/>
                          <a:sym typeface="Cambria"/>
                        </a:rPr>
                        <a:t>Description</a:t>
                      </a:r>
                      <a:endParaRPr sz="4600">
                        <a:solidFill>
                          <a:schemeClr val="lt1"/>
                        </a:solidFill>
                        <a:latin typeface="Cambria"/>
                        <a:ea typeface="Cambria"/>
                        <a:cs typeface="Cambria"/>
                        <a:sym typeface="Cambria"/>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gradFill>
                      <a:gsLst>
                        <a:gs pos="0">
                          <a:srgbClr val="A56053"/>
                        </a:gs>
                        <a:gs pos="100000">
                          <a:srgbClr val="5B0F00"/>
                        </a:gs>
                      </a:gsLst>
                      <a:lin ang="5400012" scaled="0"/>
                    </a:gradFill>
                  </a:tcPr>
                </a:tc>
                <a:tc>
                  <a:txBody>
                    <a:bodyPr/>
                    <a:lstStyle/>
                    <a:p>
                      <a:pPr marL="0" lvl="0" indent="0" algn="ctr" rtl="0">
                        <a:spcBef>
                          <a:spcPts val="0"/>
                        </a:spcBef>
                        <a:spcAft>
                          <a:spcPts val="0"/>
                        </a:spcAft>
                        <a:buNone/>
                      </a:pPr>
                      <a:r>
                        <a:rPr lang="en-US" sz="4600">
                          <a:solidFill>
                            <a:schemeClr val="lt1"/>
                          </a:solidFill>
                          <a:latin typeface="Cambria"/>
                          <a:ea typeface="Cambria"/>
                          <a:cs typeface="Cambria"/>
                          <a:sym typeface="Cambria"/>
                        </a:rPr>
                        <a:t>Usage</a:t>
                      </a:r>
                      <a:endParaRPr sz="4600">
                        <a:solidFill>
                          <a:schemeClr val="lt1"/>
                        </a:solidFill>
                        <a:latin typeface="Cambria"/>
                        <a:ea typeface="Cambria"/>
                        <a:cs typeface="Cambria"/>
                        <a:sym typeface="Cambria"/>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gradFill>
                      <a:gsLst>
                        <a:gs pos="0">
                          <a:srgbClr val="A56053"/>
                        </a:gs>
                        <a:gs pos="100000">
                          <a:srgbClr val="5B0F00"/>
                        </a:gs>
                      </a:gsLst>
                      <a:lin ang="5400012" scaled="0"/>
                    </a:gradFill>
                  </a:tcPr>
                </a:tc>
                <a:extLst>
                  <a:ext uri="{0D108BD9-81ED-4DB2-BD59-A6C34878D82A}">
                    <a16:rowId xmlns:a16="http://schemas.microsoft.com/office/drawing/2014/main" val="10000"/>
                  </a:ext>
                </a:extLst>
              </a:tr>
              <a:tr h="2187825">
                <a:tc>
                  <a:txBody>
                    <a:bodyPr/>
                    <a:lstStyle/>
                    <a:p>
                      <a:pPr marL="0" lvl="0" indent="0" algn="l" rtl="0">
                        <a:spcBef>
                          <a:spcPts val="0"/>
                        </a:spcBef>
                        <a:spcAft>
                          <a:spcPts val="0"/>
                        </a:spcAft>
                        <a:buNone/>
                      </a:pPr>
                      <a:endParaRPr/>
                    </a:p>
                  </a:txBody>
                  <a:tcPr marL="91425" marR="91425" marT="91425" marB="91425">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Ansible is an open-source software provisioning, configuration management, and application-deployment tool enabling infrastructure as code.</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Using this program allows us to gather all relevant info                        (package name/version) on cluster PCs at once using SSH.</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2103850">
                <a:tc>
                  <a:txBody>
                    <a:bodyPr/>
                    <a:lstStyle/>
                    <a:p>
                      <a:pPr marL="0" lvl="0" indent="0" algn="l" rtl="0">
                        <a:spcBef>
                          <a:spcPts val="0"/>
                        </a:spcBef>
                        <a:spcAft>
                          <a:spcPts val="0"/>
                        </a:spcAft>
                        <a:buNone/>
                      </a:pPr>
                      <a:endParaRPr/>
                    </a:p>
                  </a:txBody>
                  <a:tcPr marL="91425" marR="91425" marT="91425" marB="91425">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MariaDB Server is an open source relational database. It is made by the original developers of MySQL.</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MariaDB served as our backend database server through our virtual machine. We stored the NIST data here, where it would be later pulled by the web server.</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2330850">
                <a:tc>
                  <a:txBody>
                    <a:bodyPr/>
                    <a:lstStyle/>
                    <a:p>
                      <a:pPr marL="0" lvl="0" indent="0" algn="l" rtl="0">
                        <a:spcBef>
                          <a:spcPts val="0"/>
                        </a:spcBef>
                        <a:spcAft>
                          <a:spcPts val="0"/>
                        </a:spcAft>
                        <a:buNone/>
                      </a:pPr>
                      <a:endParaRPr/>
                    </a:p>
                  </a:txBody>
                  <a:tcPr marL="91425" marR="91425" marT="91425" marB="91425">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Python is an interpreted, general purpose programming language.</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000"/>
                        <a:t>We coded a script in Python that would extract the data from the NIST website, and automatically update the database daily on our virtual machine. This script also will send an automatic email of any new vulnerability that may apply to a cluster PC based on severity.</a:t>
                      </a:r>
                      <a:endParaRPr sz="20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2103850">
                <a:tc>
                  <a:txBody>
                    <a:bodyPr/>
                    <a:lstStyle/>
                    <a:p>
                      <a:pPr marL="0" lvl="0" indent="0" algn="l" rtl="0">
                        <a:spcBef>
                          <a:spcPts val="0"/>
                        </a:spcBef>
                        <a:spcAft>
                          <a:spcPts val="0"/>
                        </a:spcAft>
                        <a:buNone/>
                      </a:pPr>
                      <a:endParaRPr/>
                    </a:p>
                  </a:txBody>
                  <a:tcPr marL="91425" marR="91425" marT="91425" marB="91425">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Anacron is a computer program that performs periodic command scheduling. It can be used to control the execution of daily, weekly, and monthly jobs on systems.</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200"/>
                        <a:t>We configured Anacron to automatically run the previously mentioned python scripts on a weekly basis. This eliminated the need for human interaction in the backend of our tool.</a:t>
                      </a:r>
                      <a:endParaRPr sz="22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2116175">
                <a:tc>
                  <a:txBody>
                    <a:bodyPr/>
                    <a:lstStyle/>
                    <a:p>
                      <a:pPr marL="0" lvl="0" indent="0" algn="l" rtl="0">
                        <a:spcBef>
                          <a:spcPts val="0"/>
                        </a:spcBef>
                        <a:spcAft>
                          <a:spcPts val="0"/>
                        </a:spcAft>
                        <a:buNone/>
                      </a:pPr>
                      <a:endParaRPr/>
                    </a:p>
                  </a:txBody>
                  <a:tcPr marL="91425" marR="91425" marT="91425" marB="91425">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The Apache HTTP Server is a free and open-source cross-platform web server software.</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100"/>
                        <a:t>We used the Apache HTTP Server to run the front end of our tool in the VM, configured such that only IP addresses within the UNH network can access it. We also used local Apache servers (along with mySQL) to to test our php code, </a:t>
                      </a:r>
                      <a:endParaRPr sz="21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2103850">
                <a:tc>
                  <a:txBody>
                    <a:bodyPr/>
                    <a:lstStyle/>
                    <a:p>
                      <a:pPr marL="0" lvl="0" indent="0" algn="l" rtl="0">
                        <a:spcBef>
                          <a:spcPts val="0"/>
                        </a:spcBef>
                        <a:spcAft>
                          <a:spcPts val="0"/>
                        </a:spcAft>
                        <a:buNone/>
                      </a:pPr>
                      <a:endParaRPr/>
                    </a:p>
                  </a:txBody>
                  <a:tcPr marL="91425" marR="91425" marT="91425" marB="91425">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PHP is a general-purpose scripting language geared towards web development.</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300"/>
                        <a:t>We utilize PHP scripts to interact with the database using SQL commands. When the call is made to our server the script grabs the data and formats it into a table.</a:t>
                      </a:r>
                      <a:endParaRPr sz="2300"/>
                    </a:p>
                  </a:txBody>
                  <a:tcPr marL="91425" marR="91425" marT="91425" marB="91425" anchor="ctr">
                    <a:lnL w="76200" cap="flat" cmpd="sng">
                      <a:solidFill>
                        <a:schemeClr val="accent6"/>
                      </a:solidFill>
                      <a:prstDash val="solid"/>
                      <a:round/>
                      <a:headEnd type="none" w="sm" len="sm"/>
                      <a:tailEnd type="none" w="sm" len="sm"/>
                    </a:lnL>
                    <a:lnR w="76200" cap="flat" cmpd="sng">
                      <a:solidFill>
                        <a:schemeClr val="accent6"/>
                      </a:solidFill>
                      <a:prstDash val="solid"/>
                      <a:round/>
                      <a:headEnd type="none" w="sm" len="sm"/>
                      <a:tailEnd type="none" w="sm" len="sm"/>
                    </a:lnR>
                    <a:lnT w="76200" cap="flat" cmpd="sng">
                      <a:solidFill>
                        <a:schemeClr val="accent6"/>
                      </a:solidFill>
                      <a:prstDash val="solid"/>
                      <a:round/>
                      <a:headEnd type="none" w="sm" len="sm"/>
                      <a:tailEnd type="none" w="sm" len="sm"/>
                    </a:lnT>
                    <a:lnB w="76200"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59" name="Google Shape;59;p3"/>
          <p:cNvPicPr preferRelativeResize="0"/>
          <p:nvPr/>
        </p:nvPicPr>
        <p:blipFill rotWithShape="1">
          <a:blip r:embed="rId5">
            <a:alphaModFix/>
          </a:blip>
          <a:srcRect l="17093" t="9677" r="14967" b="21688"/>
          <a:stretch/>
        </p:blipFill>
        <p:spPr>
          <a:xfrm>
            <a:off x="36271725" y="25724124"/>
            <a:ext cx="2368800" cy="1847175"/>
          </a:xfrm>
          <a:prstGeom prst="rect">
            <a:avLst/>
          </a:prstGeom>
          <a:noFill/>
          <a:ln>
            <a:noFill/>
          </a:ln>
        </p:spPr>
      </p:pic>
      <p:pic>
        <p:nvPicPr>
          <p:cNvPr id="60" name="Google Shape;60;p3"/>
          <p:cNvPicPr preferRelativeResize="0"/>
          <p:nvPr/>
        </p:nvPicPr>
        <p:blipFill>
          <a:blip r:embed="rId6">
            <a:alphaModFix/>
          </a:blip>
          <a:stretch>
            <a:fillRect/>
          </a:stretch>
        </p:blipFill>
        <p:spPr>
          <a:xfrm>
            <a:off x="36457952" y="32255539"/>
            <a:ext cx="1805834" cy="1738801"/>
          </a:xfrm>
          <a:prstGeom prst="rect">
            <a:avLst/>
          </a:prstGeom>
          <a:noFill/>
          <a:ln w="12700" cap="flat" cmpd="sng">
            <a:solidFill>
              <a:srgbClr val="6B766F"/>
            </a:solidFill>
            <a:prstDash val="solid"/>
            <a:miter lim="8000"/>
            <a:headEnd type="none" w="sm" len="sm"/>
            <a:tailEnd type="none" w="sm" len="sm"/>
          </a:ln>
        </p:spPr>
      </p:pic>
      <p:pic>
        <p:nvPicPr>
          <p:cNvPr id="61" name="Google Shape;61;p3"/>
          <p:cNvPicPr preferRelativeResize="0"/>
          <p:nvPr/>
        </p:nvPicPr>
        <p:blipFill>
          <a:blip r:embed="rId7">
            <a:alphaModFix/>
          </a:blip>
          <a:stretch>
            <a:fillRect/>
          </a:stretch>
        </p:blipFill>
        <p:spPr>
          <a:xfrm>
            <a:off x="36532525" y="27790438"/>
            <a:ext cx="1847198" cy="1847175"/>
          </a:xfrm>
          <a:prstGeom prst="rect">
            <a:avLst/>
          </a:prstGeom>
          <a:noFill/>
          <a:ln>
            <a:noFill/>
          </a:ln>
        </p:spPr>
      </p:pic>
      <p:pic>
        <p:nvPicPr>
          <p:cNvPr id="62" name="Google Shape;62;p3"/>
          <p:cNvPicPr preferRelativeResize="0"/>
          <p:nvPr/>
        </p:nvPicPr>
        <p:blipFill>
          <a:blip r:embed="rId8">
            <a:alphaModFix/>
          </a:blip>
          <a:stretch>
            <a:fillRect/>
          </a:stretch>
        </p:blipFill>
        <p:spPr>
          <a:xfrm>
            <a:off x="36437275" y="30042262"/>
            <a:ext cx="1847200" cy="1847200"/>
          </a:xfrm>
          <a:prstGeom prst="rect">
            <a:avLst/>
          </a:prstGeom>
          <a:noFill/>
          <a:ln>
            <a:noFill/>
          </a:ln>
        </p:spPr>
      </p:pic>
      <p:pic>
        <p:nvPicPr>
          <p:cNvPr id="63" name="Google Shape;63;p3"/>
          <p:cNvPicPr preferRelativeResize="0"/>
          <p:nvPr/>
        </p:nvPicPr>
        <p:blipFill>
          <a:blip r:embed="rId9">
            <a:alphaModFix/>
          </a:blip>
          <a:stretch>
            <a:fillRect/>
          </a:stretch>
        </p:blipFill>
        <p:spPr>
          <a:xfrm>
            <a:off x="35927350" y="34507788"/>
            <a:ext cx="2867025" cy="1590675"/>
          </a:xfrm>
          <a:prstGeom prst="rect">
            <a:avLst/>
          </a:prstGeom>
          <a:noFill/>
          <a:ln>
            <a:noFill/>
          </a:ln>
        </p:spPr>
      </p:pic>
      <p:pic>
        <p:nvPicPr>
          <p:cNvPr id="64" name="Google Shape;64;p3"/>
          <p:cNvPicPr preferRelativeResize="0"/>
          <p:nvPr/>
        </p:nvPicPr>
        <p:blipFill rotWithShape="1">
          <a:blip r:embed="rId10">
            <a:alphaModFix/>
          </a:blip>
          <a:srcRect l="22652" r="23719"/>
          <a:stretch/>
        </p:blipFill>
        <p:spPr>
          <a:xfrm>
            <a:off x="36370200" y="36478061"/>
            <a:ext cx="1981329" cy="1847200"/>
          </a:xfrm>
          <a:prstGeom prst="rect">
            <a:avLst/>
          </a:prstGeom>
          <a:noFill/>
          <a:ln>
            <a:noFill/>
          </a:ln>
        </p:spPr>
      </p:pic>
      <p:pic>
        <p:nvPicPr>
          <p:cNvPr id="65" name="Google Shape;65;p3"/>
          <p:cNvPicPr preferRelativeResize="0"/>
          <p:nvPr/>
        </p:nvPicPr>
        <p:blipFill rotWithShape="1">
          <a:blip r:embed="rId11">
            <a:alphaModFix/>
          </a:blip>
          <a:srcRect b="14000"/>
          <a:stretch/>
        </p:blipFill>
        <p:spPr>
          <a:xfrm>
            <a:off x="34884350" y="16026125"/>
            <a:ext cx="14935202" cy="6475651"/>
          </a:xfrm>
          <a:prstGeom prst="rect">
            <a:avLst/>
          </a:prstGeom>
          <a:noFill/>
          <a:ln>
            <a:noFill/>
          </a:ln>
        </p:spPr>
      </p:pic>
    </p:spTree>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1009</Words>
  <Application>Microsoft Macintosh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Medical Poster</vt:lpstr>
      <vt:lpstr>CS Department Clusters Security Monitor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Department Clusters Security Monitor</dc:title>
  <cp:lastModifiedBy>Moening, Justin</cp:lastModifiedBy>
  <cp:revision>1</cp:revision>
  <dcterms:modified xsi:type="dcterms:W3CDTF">2022-04-18T19:47:26Z</dcterms:modified>
</cp:coreProperties>
</file>