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2" r:id="rId2"/>
  </p:sldMasterIdLst>
  <p:notesMasterIdLst>
    <p:notesMasterId r:id="rId4"/>
  </p:notesMasterIdLst>
  <p:handoutMasterIdLst>
    <p:handoutMasterId r:id="rId5"/>
  </p:handoutMasterIdLst>
  <p:sldIdLst>
    <p:sldId id="256" r:id="rId3"/>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E0F7"/>
    <a:srgbClr val="99D0F4"/>
    <a:srgbClr val="CCFFFF"/>
    <a:srgbClr val="A0F0FC"/>
    <a:srgbClr val="7CEFFC"/>
    <a:srgbClr val="3CABC7"/>
    <a:srgbClr val="33CCFF"/>
    <a:srgbClr val="0066FF"/>
    <a:srgbClr val="0099FF"/>
    <a:srgbClr val="6BEE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091DB0-2B63-2A04-FA6D-7395A93F9F81}" v="1011" dt="2022-04-15T15:03:30.615"/>
    <p1510:client id="{91943060-08B4-4EFF-A84E-538CEE0FA774}" v="1" dt="2022-04-16T13:48:38.633"/>
    <p1510:client id="{B58226CF-D3BE-7F63-1304-9C3989DAD7B4}" v="2" dt="2022-04-16T13:32:35.775"/>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87" autoAdjust="0"/>
    <p:restoredTop sz="86432" autoAdjust="0"/>
  </p:normalViewPr>
  <p:slideViewPr>
    <p:cSldViewPr snapToGrid="0">
      <p:cViewPr>
        <p:scale>
          <a:sx n="15" d="100"/>
          <a:sy n="15" d="100"/>
        </p:scale>
        <p:origin x="2134" y="94"/>
      </p:cViewPr>
      <p:guideLst>
        <p:guide orient="horz" pos="10368"/>
        <p:guide pos="13824"/>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handoutMaster" Target="handoutMasters/handoutMaster1.xml"/><Relationship Id="rId10" Type="http://schemas.microsoft.com/office/2015/10/relationships/revisionInfo" Target="revisionInfo.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C0B079-A316-4C9B-B165-DF9EA8325D2C}" type="datetimeFigureOut">
              <a:rPr lang="en-US" smtClean="0"/>
              <a:t>4/16/2022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A0EAE6-B4B6-49B7-9049-B371250BE0F4}" type="slidenum">
              <a:rPr lang="en-US" smtClean="0"/>
              <a:t>‹#›</a:t>
            </a:fld>
            <a:endParaRPr lang="en-US" dirty="0"/>
          </a:p>
        </p:txBody>
      </p:sp>
    </p:spTree>
    <p:extLst>
      <p:ext uri="{BB962C8B-B14F-4D97-AF65-F5344CB8AC3E}">
        <p14:creationId xmlns:p14="http://schemas.microsoft.com/office/powerpoint/2010/main" val="1472466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28AB8-57D1-494F-9851-055AD867E790}" type="datetimeFigureOut">
              <a:rPr lang="en-US" smtClean="0"/>
              <a:t>4/16/2022</a:t>
            </a:fld>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7F044-5458-4B2E-BFA0-52AAA1C529D4}" type="slidenum">
              <a:rPr lang="en-US" smtClean="0"/>
              <a:t>‹#›</a:t>
            </a:fld>
            <a:endParaRPr lang="en-US" dirty="0"/>
          </a:p>
        </p:txBody>
      </p:sp>
    </p:spTree>
    <p:extLst>
      <p:ext uri="{BB962C8B-B14F-4D97-AF65-F5344CB8AC3E}">
        <p14:creationId xmlns:p14="http://schemas.microsoft.com/office/powerpoint/2010/main" val="162480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7F044-5458-4B2E-BFA0-52AAA1C529D4}" type="slidenum">
              <a:rPr lang="en-US" smtClean="0"/>
              <a:t>1</a:t>
            </a:fld>
            <a:endParaRPr lang="en-US" dirty="0"/>
          </a:p>
        </p:txBody>
      </p:sp>
    </p:spTree>
    <p:extLst>
      <p:ext uri="{BB962C8B-B14F-4D97-AF65-F5344CB8AC3E}">
        <p14:creationId xmlns:p14="http://schemas.microsoft.com/office/powerpoint/2010/main" val="2892468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AA57DF-1C19-4726-AB84-014692BAD8F5}" type="datetimeFigureOut">
              <a:rPr lang="en-US" smtClean="0"/>
              <a:pPr/>
              <a:t>4/16/2022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2091855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AA57DF-1C19-4726-AB84-014692BAD8F5}" type="datetimeFigureOut">
              <a:rPr lang="en-US" smtClean="0"/>
              <a:pPr/>
              <a:t>4/16/2022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1364774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AA57DF-1C19-4726-AB84-014692BAD8F5}" type="datetimeFigureOut">
              <a:rPr lang="en-US" smtClean="0"/>
              <a:pPr/>
              <a:t>4/16/2022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3207347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oster">
    <p:spTree>
      <p:nvGrpSpPr>
        <p:cNvPr id="1" name=""/>
        <p:cNvGrpSpPr/>
        <p:nvPr/>
      </p:nvGrpSpPr>
      <p:grpSpPr>
        <a:xfrm>
          <a:off x="0" y="0"/>
          <a:ext cx="0" cy="0"/>
          <a:chOff x="0" y="0"/>
          <a:chExt cx="0" cy="0"/>
        </a:xfrm>
      </p:grpSpPr>
      <p:sp>
        <p:nvSpPr>
          <p:cNvPr id="2" name="Title 1"/>
          <p:cNvSpPr>
            <a:spLocks noGrp="1"/>
          </p:cNvSpPr>
          <p:nvPr>
            <p:ph type="title"/>
          </p:nvPr>
        </p:nvSpPr>
        <p:spPr>
          <a:xfrm>
            <a:off x="6400800" y="990600"/>
            <a:ext cx="31089600" cy="2514540"/>
          </a:xfrm>
        </p:spPr>
        <p:txBody>
          <a:bodyPr/>
          <a:lstStyle/>
          <a:p>
            <a:r>
              <a:rPr lang="en-US"/>
              <a:t>Click to edit Master title style</a:t>
            </a:r>
          </a:p>
        </p:txBody>
      </p:sp>
      <p:sp>
        <p:nvSpPr>
          <p:cNvPr id="31" name="Text Placeholder 6"/>
          <p:cNvSpPr>
            <a:spLocks noGrp="1"/>
          </p:cNvSpPr>
          <p:nvPr>
            <p:ph type="body" sz="quarter" idx="36"/>
          </p:nvPr>
        </p:nvSpPr>
        <p:spPr bwMode="auto">
          <a:xfrm>
            <a:off x="6400800" y="3588603"/>
            <a:ext cx="31089600" cy="830997"/>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p>
        </p:txBody>
      </p:sp>
      <p:sp>
        <p:nvSpPr>
          <p:cNvPr id="3" name="Date Placeholder 2"/>
          <p:cNvSpPr>
            <a:spLocks noGrp="1"/>
          </p:cNvSpPr>
          <p:nvPr>
            <p:ph type="dt" sz="half" idx="10"/>
          </p:nvPr>
        </p:nvSpPr>
        <p:spPr/>
        <p:txBody>
          <a:bodyPr/>
          <a:lstStyle/>
          <a:p>
            <a:fld id="{ECAA57DF-1C19-4726-AB84-014692BAD8F5}" type="datetimeFigureOut">
              <a:rPr lang="en-US" smtClean="0"/>
              <a:t>4/16/2022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B4C631-C489-4C11-812F-2172FBEAE82B}" type="slidenum">
              <a:rPr lang="en-US" smtClean="0"/>
              <a:t>‹#›</a:t>
            </a:fld>
            <a:endParaRPr lang="en-US" dirty="0"/>
          </a:p>
        </p:txBody>
      </p:sp>
      <p:sp>
        <p:nvSpPr>
          <p:cNvPr id="7" name="Text Placeholder 6"/>
          <p:cNvSpPr>
            <a:spLocks noGrp="1"/>
          </p:cNvSpPr>
          <p:nvPr>
            <p:ph type="body" sz="quarter" idx="13" hasCustomPrompt="1"/>
          </p:nvPr>
        </p:nvSpPr>
        <p:spPr>
          <a:xfrm>
            <a:off x="1143000" y="5852160"/>
            <a:ext cx="12801600" cy="1219200"/>
          </a:xfrm>
          <a:prstGeom prst="round1Rect">
            <a:avLst/>
          </a:prstGeom>
          <a:solidFill>
            <a:schemeClr val="accent2"/>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19" name="Content Placeholder 17"/>
          <p:cNvSpPr>
            <a:spLocks noGrp="1"/>
          </p:cNvSpPr>
          <p:nvPr>
            <p:ph sz="quarter" idx="24" hasCustomPrompt="1"/>
          </p:nvPr>
        </p:nvSpPr>
        <p:spPr>
          <a:xfrm>
            <a:off x="1143000" y="7071360"/>
            <a:ext cx="12801600" cy="6858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1" name="Text Placeholder 6"/>
          <p:cNvSpPr>
            <a:spLocks noGrp="1"/>
          </p:cNvSpPr>
          <p:nvPr>
            <p:ph type="body" sz="quarter" idx="17" hasCustomPrompt="1"/>
          </p:nvPr>
        </p:nvSpPr>
        <p:spPr>
          <a:xfrm>
            <a:off x="1143000" y="15032736"/>
            <a:ext cx="12801600" cy="1219200"/>
          </a:xfrm>
          <a:prstGeom prst="round1Rect">
            <a:avLst/>
          </a:prstGeom>
          <a:solidFill>
            <a:schemeClr val="accent3"/>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0" name="Content Placeholder 17"/>
          <p:cNvSpPr>
            <a:spLocks noGrp="1"/>
          </p:cNvSpPr>
          <p:nvPr>
            <p:ph sz="quarter" idx="25" hasCustomPrompt="1"/>
          </p:nvPr>
        </p:nvSpPr>
        <p:spPr>
          <a:xfrm>
            <a:off x="1143000" y="16251936"/>
            <a:ext cx="12801600" cy="9088165"/>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3" name="Text Placeholder 6"/>
          <p:cNvSpPr>
            <a:spLocks noGrp="1"/>
          </p:cNvSpPr>
          <p:nvPr>
            <p:ph type="body" sz="quarter" idx="19" hasCustomPrompt="1"/>
          </p:nvPr>
        </p:nvSpPr>
        <p:spPr>
          <a:xfrm>
            <a:off x="1143000" y="25831800"/>
            <a:ext cx="12801600" cy="1219200"/>
          </a:xfrm>
          <a:prstGeom prst="round1Rect">
            <a:avLst/>
          </a:prstGeom>
          <a:solidFill>
            <a:schemeClr val="accent4"/>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1" name="Content Placeholder 17"/>
          <p:cNvSpPr>
            <a:spLocks noGrp="1"/>
          </p:cNvSpPr>
          <p:nvPr>
            <p:ph sz="quarter" idx="26" hasCustomPrompt="1"/>
          </p:nvPr>
        </p:nvSpPr>
        <p:spPr>
          <a:xfrm>
            <a:off x="11430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5" name="Text Placeholder 6"/>
          <p:cNvSpPr>
            <a:spLocks noGrp="1"/>
          </p:cNvSpPr>
          <p:nvPr>
            <p:ph type="body" sz="quarter" idx="21" hasCustomPrompt="1"/>
          </p:nvPr>
        </p:nvSpPr>
        <p:spPr>
          <a:xfrm>
            <a:off x="15544800" y="5852160"/>
            <a:ext cx="12801600" cy="1219200"/>
          </a:xfrm>
          <a:prstGeom prst="round1Rect">
            <a:avLst/>
          </a:prstGeom>
          <a:solidFill>
            <a:schemeClr val="accent5"/>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2" name="Content Placeholder 17"/>
          <p:cNvSpPr>
            <a:spLocks noGrp="1"/>
          </p:cNvSpPr>
          <p:nvPr>
            <p:ph sz="quarter" idx="27" hasCustomPrompt="1"/>
          </p:nvPr>
        </p:nvSpPr>
        <p:spPr>
          <a:xfrm>
            <a:off x="15544800" y="7071360"/>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8" name="Content Placeholder 17"/>
          <p:cNvSpPr>
            <a:spLocks noGrp="1"/>
          </p:cNvSpPr>
          <p:nvPr>
            <p:ph sz="quarter" idx="23" hasCustomPrompt="1"/>
          </p:nvPr>
        </p:nvSpPr>
        <p:spPr>
          <a:xfrm>
            <a:off x="15544800" y="11948160"/>
            <a:ext cx="12801600" cy="6172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3" name="Content Placeholder 17"/>
          <p:cNvSpPr>
            <a:spLocks noGrp="1"/>
          </p:cNvSpPr>
          <p:nvPr>
            <p:ph sz="quarter" idx="28" hasCustomPrompt="1"/>
          </p:nvPr>
        </p:nvSpPr>
        <p:spPr>
          <a:xfrm>
            <a:off x="15544800" y="23469600"/>
            <a:ext cx="12801600" cy="1752600"/>
          </a:xfrm>
        </p:spPr>
        <p:txBody>
          <a:bodyPr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p:txBody>
      </p:sp>
      <p:sp>
        <p:nvSpPr>
          <p:cNvPr id="24" name="Text Placeholder 6"/>
          <p:cNvSpPr>
            <a:spLocks noGrp="1"/>
          </p:cNvSpPr>
          <p:nvPr>
            <p:ph type="body" sz="quarter" idx="29" hasCustomPrompt="1"/>
          </p:nvPr>
        </p:nvSpPr>
        <p:spPr>
          <a:xfrm>
            <a:off x="15544800" y="2583180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5" name="Content Placeholder 17"/>
          <p:cNvSpPr>
            <a:spLocks noGrp="1"/>
          </p:cNvSpPr>
          <p:nvPr>
            <p:ph sz="quarter" idx="30" hasCustomPrompt="1"/>
          </p:nvPr>
        </p:nvSpPr>
        <p:spPr>
          <a:xfrm>
            <a:off x="155448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6" name="Text Placeholder 6"/>
          <p:cNvSpPr>
            <a:spLocks noGrp="1"/>
          </p:cNvSpPr>
          <p:nvPr>
            <p:ph type="body" sz="quarter" idx="31" hasCustomPrompt="1"/>
          </p:nvPr>
        </p:nvSpPr>
        <p:spPr>
          <a:xfrm>
            <a:off x="29900880" y="585216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7" name="Content Placeholder 17"/>
          <p:cNvSpPr>
            <a:spLocks noGrp="1"/>
          </p:cNvSpPr>
          <p:nvPr>
            <p:ph sz="quarter" idx="32" hasCustomPrompt="1"/>
          </p:nvPr>
        </p:nvSpPr>
        <p:spPr>
          <a:xfrm>
            <a:off x="29900880" y="7071360"/>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8" name="Content Placeholder 17"/>
          <p:cNvSpPr>
            <a:spLocks noGrp="1"/>
          </p:cNvSpPr>
          <p:nvPr>
            <p:ph sz="quarter" idx="33" hasCustomPrompt="1"/>
          </p:nvPr>
        </p:nvSpPr>
        <p:spPr>
          <a:xfrm>
            <a:off x="29900880" y="15837408"/>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9" name="Text Placeholder 6"/>
          <p:cNvSpPr>
            <a:spLocks noGrp="1"/>
          </p:cNvSpPr>
          <p:nvPr>
            <p:ph type="body" sz="quarter" idx="34" hasCustomPrompt="1"/>
          </p:nvPr>
        </p:nvSpPr>
        <p:spPr>
          <a:xfrm>
            <a:off x="29900880" y="25831800"/>
            <a:ext cx="12801600" cy="1219200"/>
          </a:xfrm>
          <a:prstGeom prst="round1Rect">
            <a:avLst/>
          </a:prstGeom>
          <a:solidFill>
            <a:schemeClr val="accent1"/>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30" name="Content Placeholder 17"/>
          <p:cNvSpPr>
            <a:spLocks noGrp="1"/>
          </p:cNvSpPr>
          <p:nvPr>
            <p:ph sz="quarter" idx="35" hasCustomPrompt="1"/>
          </p:nvPr>
        </p:nvSpPr>
        <p:spPr>
          <a:xfrm>
            <a:off x="2990088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Tree>
    <p:extLst>
      <p:ext uri="{BB962C8B-B14F-4D97-AF65-F5344CB8AC3E}">
        <p14:creationId xmlns:p14="http://schemas.microsoft.com/office/powerpoint/2010/main" val="1783066411"/>
      </p:ext>
    </p:extLst>
  </p:cSld>
  <p:clrMapOvr>
    <a:masterClrMapping/>
  </p:clrMapOvr>
  <p:extLst>
    <p:ext uri="{DCECCB84-F9BA-43D5-87BE-67443E8EF086}">
      <p15:sldGuideLst xmlns:p15="http://schemas.microsoft.com/office/powerpoint/2012/main">
        <p15:guide id="1" pos="9168">
          <p15:clr>
            <a:srgbClr val="A4A3A4"/>
          </p15:clr>
        </p15:guide>
        <p15:guide id="2" pos="18480">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AA57DF-1C19-4726-AB84-014692BAD8F5}" type="datetimeFigureOut">
              <a:rPr lang="en-US" smtClean="0"/>
              <a:pPr/>
              <a:t>4/16/2022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363260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AA57DF-1C19-4726-AB84-014692BAD8F5}" type="datetimeFigureOut">
              <a:rPr lang="en-US" smtClean="0"/>
              <a:pPr/>
              <a:t>4/16/2022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2536371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AA57DF-1C19-4726-AB84-014692BAD8F5}" type="datetimeFigureOut">
              <a:rPr lang="en-US" smtClean="0"/>
              <a:pPr/>
              <a:t>4/16/2022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1195014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AA57DF-1C19-4726-AB84-014692BAD8F5}" type="datetimeFigureOut">
              <a:rPr lang="en-US" smtClean="0"/>
              <a:pPr/>
              <a:t>4/16/2022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2408568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AA57DF-1C19-4726-AB84-014692BAD8F5}" type="datetimeFigureOut">
              <a:rPr lang="en-US" smtClean="0"/>
              <a:pPr/>
              <a:t>4/16/2022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3386440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AA57DF-1C19-4726-AB84-014692BAD8F5}" type="datetimeFigureOut">
              <a:rPr lang="en-US" smtClean="0"/>
              <a:pPr/>
              <a:t>4/16/2022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1989857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ECAA57DF-1C19-4726-AB84-014692BAD8F5}" type="datetimeFigureOut">
              <a:rPr lang="en-US" smtClean="0"/>
              <a:pPr/>
              <a:t>4/16/2022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2440551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ECAA57DF-1C19-4726-AB84-014692BAD8F5}" type="datetimeFigureOut">
              <a:rPr lang="en-US" smtClean="0"/>
              <a:pPr/>
              <a:t>4/16/2022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1781468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ECAA57DF-1C19-4726-AB84-014692BAD8F5}" type="datetimeFigureOut">
              <a:rPr lang="en-US" smtClean="0"/>
              <a:pPr/>
              <a:t>4/16/2022</a:t>
            </a:fld>
            <a:endParaRPr lang="en-US" dirty="0"/>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91B4C631-C489-4C11-812F-2172FBEAE82B}" type="slidenum">
              <a:rPr lang="en-US" smtClean="0"/>
              <a:pPr/>
              <a:t>‹#›</a:t>
            </a:fld>
            <a:endParaRPr lang="en-US" dirty="0"/>
          </a:p>
        </p:txBody>
      </p:sp>
      <p:sp>
        <p:nvSpPr>
          <p:cNvPr id="7" name="Rectangle 6">
            <a:extLst>
              <a:ext uri="{FF2B5EF4-FFF2-40B4-BE49-F238E27FC236}">
                <a16:creationId xmlns:a16="http://schemas.microsoft.com/office/drawing/2014/main" id="{72715BCC-6D6B-4470-A6CC-709577A00C46}"/>
              </a:ext>
            </a:extLst>
          </p:cNvPr>
          <p:cNvSpPr/>
          <p:nvPr userDrawn="1"/>
        </p:nvSpPr>
        <p:spPr bwMode="invGray">
          <a:xfrm>
            <a:off x="0" y="0"/>
            <a:ext cx="43891200" cy="502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9708483"/>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68" userDrawn="1">
          <p15:clr>
            <a:srgbClr val="A4A3A4"/>
          </p15:clr>
        </p15:guide>
        <p15:guide id="2" pos="720" userDrawn="1">
          <p15:clr>
            <a:srgbClr val="A4A3A4"/>
          </p15:clr>
        </p15:guide>
        <p15:guide id="3" pos="26928" userDrawn="1">
          <p15:clr>
            <a:srgbClr val="A4A3A4"/>
          </p15:clr>
        </p15:guide>
        <p15:guide id="4" pos="1382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jpg"/><Relationship Id="rId26" Type="http://schemas.openxmlformats.org/officeDocument/2006/relationships/image" Target="../media/image23.jp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jpg"/><Relationship Id="rId25" Type="http://schemas.openxmlformats.org/officeDocument/2006/relationships/image" Target="../media/image22.jpe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jpg"/><Relationship Id="rId29" Type="http://schemas.openxmlformats.org/officeDocument/2006/relationships/hyperlink" Target="https://doi.org/10.5479/si.GVP.VOTW4-2013" TargetMode="Externa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jpeg"/><Relationship Id="rId24" Type="http://schemas.openxmlformats.org/officeDocument/2006/relationships/image" Target="../media/image21.jpeg"/><Relationship Id="rId5" Type="http://schemas.openxmlformats.org/officeDocument/2006/relationships/image" Target="../media/image3.png"/><Relationship Id="rId15" Type="http://schemas.openxmlformats.org/officeDocument/2006/relationships/image" Target="../media/image13.jpg"/><Relationship Id="rId23" Type="http://schemas.openxmlformats.org/officeDocument/2006/relationships/image" Target="../media/image20.jpeg"/><Relationship Id="rId28" Type="http://schemas.openxmlformats.org/officeDocument/2006/relationships/hyperlink" Target="https://doi.org/10.2307/3351140" TargetMode="External"/><Relationship Id="rId10" Type="http://schemas.openxmlformats.org/officeDocument/2006/relationships/image" Target="../media/image8.jpeg"/><Relationship Id="rId19" Type="http://schemas.openxmlformats.org/officeDocument/2006/relationships/image" Target="../media/image17.jpg"/><Relationship Id="rId31" Type="http://schemas.openxmlformats.org/officeDocument/2006/relationships/image" Target="../media/image25.jpg"/><Relationship Id="rId4" Type="http://schemas.openxmlformats.org/officeDocument/2006/relationships/image" Target="../media/image2.png"/><Relationship Id="rId9" Type="http://schemas.openxmlformats.org/officeDocument/2006/relationships/image" Target="../media/image7.jpg"/><Relationship Id="rId14" Type="http://schemas.openxmlformats.org/officeDocument/2006/relationships/image" Target="../media/image12.jpeg"/><Relationship Id="rId22" Type="http://schemas.microsoft.com/office/2007/relationships/hdphoto" Target="../media/hdphoto1.wdp"/><Relationship Id="rId27" Type="http://schemas.openxmlformats.org/officeDocument/2006/relationships/image" Target="../media/image24.jpg"/><Relationship Id="rId30" Type="http://schemas.openxmlformats.org/officeDocument/2006/relationships/hyperlink" Target="http://www.jstor.org/stable/2519031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16379" y="357808"/>
            <a:ext cx="31089600" cy="2514540"/>
          </a:xfrm>
        </p:spPr>
        <p:txBody>
          <a:bodyPr>
            <a:normAutofit/>
          </a:bodyPr>
          <a:lstStyle/>
          <a:p>
            <a:pPr algn="ctr"/>
            <a:r>
              <a:rPr lang="en-US" sz="8800" dirty="0">
                <a:cs typeface="Times New Roman" panose="02020603050405020304" pitchFamily="18" charset="0"/>
              </a:rPr>
              <a:t>Environmental and Societal Impacts of a Potential </a:t>
            </a:r>
            <a:br>
              <a:rPr lang="en-US" sz="8800" dirty="0">
                <a:cs typeface="Times New Roman" panose="02020603050405020304" pitchFamily="18" charset="0"/>
              </a:rPr>
            </a:br>
            <a:r>
              <a:rPr lang="en-US" sz="8800" dirty="0">
                <a:cs typeface="Times New Roman" panose="02020603050405020304" pitchFamily="18" charset="0"/>
              </a:rPr>
              <a:t>Yellowstone Eruption on New England</a:t>
            </a:r>
          </a:p>
        </p:txBody>
      </p:sp>
      <p:sp>
        <p:nvSpPr>
          <p:cNvPr id="7" name="Text Placeholder 6"/>
          <p:cNvSpPr>
            <a:spLocks noGrp="1"/>
          </p:cNvSpPr>
          <p:nvPr>
            <p:ph type="body" sz="quarter" idx="13"/>
          </p:nvPr>
        </p:nvSpPr>
        <p:spPr>
          <a:xfrm>
            <a:off x="612250" y="9985679"/>
            <a:ext cx="14496850" cy="1866237"/>
          </a:xfrm>
        </p:spPr>
        <p:txBody>
          <a:bodyPr/>
          <a:lstStyle/>
          <a:p>
            <a:pPr algn="ctr"/>
            <a:r>
              <a:rPr lang="en-US" dirty="0"/>
              <a:t>2. history of the Yellowstone hotspot</a:t>
            </a:r>
          </a:p>
        </p:txBody>
      </p:sp>
      <p:sp>
        <p:nvSpPr>
          <p:cNvPr id="8" name="Text Placeholder 7"/>
          <p:cNvSpPr>
            <a:spLocks noGrp="1"/>
          </p:cNvSpPr>
          <p:nvPr>
            <p:ph type="body" sz="quarter" idx="17"/>
          </p:nvPr>
        </p:nvSpPr>
        <p:spPr>
          <a:xfrm>
            <a:off x="612250" y="19662980"/>
            <a:ext cx="14496850" cy="1804307"/>
          </a:xfrm>
        </p:spPr>
        <p:txBody>
          <a:bodyPr/>
          <a:lstStyle/>
          <a:p>
            <a:pPr algn="ctr"/>
            <a:r>
              <a:rPr lang="en-US" sz="5700" dirty="0"/>
              <a:t>3. Significant eruptions in human history</a:t>
            </a:r>
          </a:p>
        </p:txBody>
      </p:sp>
      <p:sp>
        <p:nvSpPr>
          <p:cNvPr id="9" name="Text Placeholder 8"/>
          <p:cNvSpPr>
            <a:spLocks noGrp="1"/>
          </p:cNvSpPr>
          <p:nvPr>
            <p:ph type="body" sz="quarter" idx="19"/>
          </p:nvPr>
        </p:nvSpPr>
        <p:spPr>
          <a:xfrm>
            <a:off x="31048398" y="25754509"/>
            <a:ext cx="11913137" cy="1677030"/>
          </a:xfrm>
          <a:solidFill>
            <a:schemeClr val="accent2">
              <a:lumMod val="60000"/>
              <a:lumOff val="40000"/>
            </a:schemeClr>
          </a:solidFill>
        </p:spPr>
        <p:txBody>
          <a:bodyPr/>
          <a:lstStyle/>
          <a:p>
            <a:pPr algn="ctr"/>
            <a:r>
              <a:rPr lang="en-US" dirty="0"/>
              <a:t>8. references</a:t>
            </a:r>
          </a:p>
        </p:txBody>
      </p:sp>
      <p:sp>
        <p:nvSpPr>
          <p:cNvPr id="20" name="Text Placeholder 19"/>
          <p:cNvSpPr>
            <a:spLocks noGrp="1"/>
          </p:cNvSpPr>
          <p:nvPr>
            <p:ph type="body" sz="quarter" idx="21"/>
          </p:nvPr>
        </p:nvSpPr>
        <p:spPr>
          <a:xfrm>
            <a:off x="17289697" y="5332596"/>
            <a:ext cx="12031568" cy="1866237"/>
          </a:xfrm>
        </p:spPr>
        <p:txBody>
          <a:bodyPr/>
          <a:lstStyle/>
          <a:p>
            <a:pPr algn="ctr"/>
            <a:r>
              <a:rPr lang="en-US" dirty="0"/>
              <a:t>4. Ash fall models and impacts</a:t>
            </a:r>
          </a:p>
        </p:txBody>
      </p:sp>
      <p:sp>
        <p:nvSpPr>
          <p:cNvPr id="22" name="Content Placeholder 21"/>
          <p:cNvSpPr>
            <a:spLocks noGrp="1"/>
          </p:cNvSpPr>
          <p:nvPr>
            <p:ph sz="quarter" idx="27"/>
          </p:nvPr>
        </p:nvSpPr>
        <p:spPr>
          <a:xfrm>
            <a:off x="30814557" y="17664267"/>
            <a:ext cx="12393782" cy="1892813"/>
          </a:xfrm>
        </p:spPr>
        <p:txBody>
          <a:bodyPr vert="horz" lIns="365760" tIns="182880" rIns="91440" bIns="45720" rtlCol="0" anchor="t">
            <a:normAutofit/>
          </a:bodyPr>
          <a:lstStyle/>
          <a:p>
            <a:pPr marL="0" indent="0">
              <a:buNone/>
            </a:pPr>
            <a:r>
              <a:rPr lang="en-US" sz="1800" b="0" i="0" dirty="0">
                <a:solidFill>
                  <a:srgbClr val="000000"/>
                </a:solidFill>
                <a:effectLst/>
                <a:cs typeface="Times New Roman"/>
              </a:rPr>
              <a:t>There is a 99.9% confidence that the 21</a:t>
            </a:r>
            <a:r>
              <a:rPr lang="en-US" sz="1800" b="0" i="0" baseline="30000" dirty="0">
                <a:solidFill>
                  <a:srgbClr val="000000"/>
                </a:solidFill>
                <a:effectLst/>
                <a:cs typeface="Times New Roman"/>
              </a:rPr>
              <a:t>st</a:t>
            </a:r>
            <a:r>
              <a:rPr lang="en-US" sz="1800" b="0" i="0" dirty="0">
                <a:solidFill>
                  <a:srgbClr val="000000"/>
                </a:solidFill>
                <a:effectLst/>
                <a:cs typeface="Times New Roman"/>
              </a:rPr>
              <a:t> century will not experience a Yellowstone </a:t>
            </a:r>
            <a:r>
              <a:rPr lang="en-US" sz="1800" dirty="0">
                <a:solidFill>
                  <a:srgbClr val="000000"/>
                </a:solidFill>
                <a:cs typeface="Times New Roman"/>
              </a:rPr>
              <a:t>super-volcano </a:t>
            </a:r>
            <a:r>
              <a:rPr lang="en-US" sz="1800" b="0" i="0" dirty="0">
                <a:solidFill>
                  <a:srgbClr val="000000"/>
                </a:solidFill>
                <a:effectLst/>
                <a:cs typeface="Times New Roman"/>
              </a:rPr>
              <a:t>eruption (Mastin et al., 2014). </a:t>
            </a:r>
            <a:r>
              <a:rPr lang="en-US" sz="1800" dirty="0">
                <a:solidFill>
                  <a:srgbClr val="000000"/>
                </a:solidFill>
                <a:cs typeface="Times New Roman"/>
              </a:rPr>
              <a:t>However, there are plenty of other less monitored active calderas that could erupt, therefore underlying the importance of having mitigation strategies in place.</a:t>
            </a:r>
            <a:r>
              <a:rPr lang="en-US" sz="1800" dirty="0">
                <a:cs typeface="Times New Roman"/>
              </a:rPr>
              <a:t>. </a:t>
            </a:r>
            <a:endParaRPr lang="en-US" sz="1800" dirty="0">
              <a:cs typeface="Times New Roman" panose="02020603050405020304" pitchFamily="18" charset="0"/>
            </a:endParaRPr>
          </a:p>
        </p:txBody>
      </p:sp>
      <p:sp>
        <p:nvSpPr>
          <p:cNvPr id="18" name="Text Placeholder 17"/>
          <p:cNvSpPr>
            <a:spLocks noGrp="1"/>
          </p:cNvSpPr>
          <p:nvPr>
            <p:ph type="body" sz="quarter" idx="29"/>
          </p:nvPr>
        </p:nvSpPr>
        <p:spPr>
          <a:xfrm>
            <a:off x="31048400" y="5332596"/>
            <a:ext cx="11913137" cy="1866237"/>
          </a:xfrm>
          <a:solidFill>
            <a:schemeClr val="accent6"/>
          </a:solidFill>
        </p:spPr>
        <p:txBody>
          <a:bodyPr/>
          <a:lstStyle/>
          <a:p>
            <a:pPr algn="ctr"/>
            <a:r>
              <a:rPr lang="en-US" dirty="0"/>
              <a:t>6. Mitigation strategies</a:t>
            </a:r>
          </a:p>
        </p:txBody>
      </p:sp>
      <p:sp>
        <p:nvSpPr>
          <p:cNvPr id="43" name="TextBox 42"/>
          <p:cNvSpPr txBox="1"/>
          <p:nvPr/>
        </p:nvSpPr>
        <p:spPr>
          <a:xfrm>
            <a:off x="24478223" y="31959569"/>
            <a:ext cx="5441144" cy="577081"/>
          </a:xfrm>
          <a:prstGeom prst="rect">
            <a:avLst/>
          </a:prstGeom>
          <a:noFill/>
        </p:spPr>
        <p:txBody>
          <a:bodyPr wrap="square" lIns="91440" tIns="45720" rIns="91440" bIns="45720" rtlCol="0" anchor="t">
            <a:spAutoFit/>
          </a:bodyPr>
          <a:lstStyle/>
          <a:p>
            <a:endParaRPr lang="en-US" sz="1050" dirty="0">
              <a:solidFill>
                <a:schemeClr val="bg1"/>
              </a:solidFill>
            </a:endParaRPr>
          </a:p>
          <a:p>
            <a:r>
              <a:rPr lang="en-US" sz="1050" dirty="0">
                <a:solidFill>
                  <a:schemeClr val="bg1"/>
                </a:solidFill>
                <a:cs typeface="Times New Roman"/>
              </a:rPr>
              <a:t>Figure 9: Map of New England and its location in the United States of America. Images from Google Earth Pro.</a:t>
            </a:r>
          </a:p>
        </p:txBody>
      </p:sp>
      <p:sp>
        <p:nvSpPr>
          <p:cNvPr id="45" name="TextBox 44"/>
          <p:cNvSpPr txBox="1"/>
          <p:nvPr/>
        </p:nvSpPr>
        <p:spPr>
          <a:xfrm>
            <a:off x="6416379" y="3112980"/>
            <a:ext cx="31089600" cy="1046440"/>
          </a:xfrm>
          <a:prstGeom prst="rect">
            <a:avLst/>
          </a:prstGeom>
          <a:noFill/>
        </p:spPr>
        <p:txBody>
          <a:bodyPr wrap="square" rtlCol="0">
            <a:spAutoFit/>
          </a:bodyPr>
          <a:lstStyle/>
          <a:p>
            <a:pPr algn="ctr"/>
            <a:r>
              <a:rPr lang="en-US" sz="6200" dirty="0">
                <a:solidFill>
                  <a:schemeClr val="bg1"/>
                </a:solidFill>
                <a:cs typeface="Times New Roman" panose="02020603050405020304" pitchFamily="18" charset="0"/>
              </a:rPr>
              <a:t>Serena Butler - Department of Earth Sciences - University of New Hampshire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397" y="1144645"/>
            <a:ext cx="2478029" cy="2983998"/>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24451" y="1048392"/>
            <a:ext cx="2478029" cy="2983998"/>
          </a:xfrm>
          <a:prstGeom prst="rect">
            <a:avLst/>
          </a:prstGeom>
        </p:spPr>
      </p:pic>
      <p:sp>
        <p:nvSpPr>
          <p:cNvPr id="19" name="Text Placeholder 7">
            <a:extLst>
              <a:ext uri="{FF2B5EF4-FFF2-40B4-BE49-F238E27FC236}">
                <a16:creationId xmlns:a16="http://schemas.microsoft.com/office/drawing/2014/main" id="{5AA3ABA5-370C-4E9C-82A4-067DFB45888C}"/>
              </a:ext>
            </a:extLst>
          </p:cNvPr>
          <p:cNvSpPr txBox="1">
            <a:spLocks/>
          </p:cNvSpPr>
          <p:nvPr/>
        </p:nvSpPr>
        <p:spPr>
          <a:xfrm>
            <a:off x="10667046" y="21469576"/>
            <a:ext cx="4525128" cy="1096535"/>
          </a:xfrm>
          <a:prstGeom prst="round1Rect">
            <a:avLst/>
          </a:prstGeom>
          <a:solidFill>
            <a:schemeClr val="accent3">
              <a:lumMod val="60000"/>
              <a:lumOff val="40000"/>
            </a:schemeClr>
          </a:solidFill>
        </p:spPr>
        <p:txBody>
          <a:bodyPr vert="horz" lIns="365760" tIns="45720" rIns="91440" bIns="45720" rtlCol="0" anchor="ctr">
            <a:noAutofit/>
          </a:bodyPr>
          <a:lstStyle>
            <a:lvl1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9pPr>
          </a:lstStyle>
          <a:p>
            <a:pPr algn="ctr"/>
            <a:r>
              <a:rPr lang="en-US" sz="4000" dirty="0"/>
              <a:t>Mount Tambora, Indonesia</a:t>
            </a:r>
          </a:p>
        </p:txBody>
      </p:sp>
      <p:sp>
        <p:nvSpPr>
          <p:cNvPr id="23" name="Text Placeholder 7">
            <a:extLst>
              <a:ext uri="{FF2B5EF4-FFF2-40B4-BE49-F238E27FC236}">
                <a16:creationId xmlns:a16="http://schemas.microsoft.com/office/drawing/2014/main" id="{BDE5E6AF-C620-4BA8-8E5B-B9BAB303119B}"/>
              </a:ext>
            </a:extLst>
          </p:cNvPr>
          <p:cNvSpPr txBox="1">
            <a:spLocks/>
          </p:cNvSpPr>
          <p:nvPr/>
        </p:nvSpPr>
        <p:spPr>
          <a:xfrm>
            <a:off x="5428490" y="21469576"/>
            <a:ext cx="4525128" cy="1147474"/>
          </a:xfrm>
          <a:prstGeom prst="round1Rect">
            <a:avLst/>
          </a:prstGeom>
          <a:solidFill>
            <a:schemeClr val="accent3">
              <a:lumMod val="60000"/>
              <a:lumOff val="40000"/>
            </a:schemeClr>
          </a:solidFill>
        </p:spPr>
        <p:txBody>
          <a:bodyPr vert="horz" lIns="365760" tIns="45720" rIns="91440" bIns="45720" rtlCol="0" anchor="ctr">
            <a:noAutofit/>
          </a:bodyPr>
          <a:lstStyle>
            <a:lvl1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9pPr>
          </a:lstStyle>
          <a:p>
            <a:pPr algn="ctr"/>
            <a:r>
              <a:rPr lang="en-US" sz="4000" dirty="0"/>
              <a:t>Mount Pinatubo, Philippines</a:t>
            </a:r>
          </a:p>
        </p:txBody>
      </p:sp>
      <p:sp>
        <p:nvSpPr>
          <p:cNvPr id="24" name="Text Placeholder 7">
            <a:extLst>
              <a:ext uri="{FF2B5EF4-FFF2-40B4-BE49-F238E27FC236}">
                <a16:creationId xmlns:a16="http://schemas.microsoft.com/office/drawing/2014/main" id="{429736F0-9037-42B4-A6FC-3D5438965CC1}"/>
              </a:ext>
            </a:extLst>
          </p:cNvPr>
          <p:cNvSpPr txBox="1">
            <a:spLocks/>
          </p:cNvSpPr>
          <p:nvPr/>
        </p:nvSpPr>
        <p:spPr>
          <a:xfrm>
            <a:off x="337309" y="21469576"/>
            <a:ext cx="4579304" cy="1094672"/>
          </a:xfrm>
          <a:prstGeom prst="round1Rect">
            <a:avLst/>
          </a:prstGeom>
          <a:solidFill>
            <a:schemeClr val="accent3">
              <a:lumMod val="60000"/>
              <a:lumOff val="40000"/>
            </a:schemeClr>
          </a:solidFill>
        </p:spPr>
        <p:txBody>
          <a:bodyPr vert="horz" lIns="365760" tIns="45720" rIns="91440" bIns="45720" rtlCol="0" anchor="ctr">
            <a:noAutofit/>
          </a:bodyPr>
          <a:lstStyle>
            <a:lvl1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9pPr>
          </a:lstStyle>
          <a:p>
            <a:pPr algn="ctr"/>
            <a:r>
              <a:rPr lang="en-US" sz="4000" dirty="0"/>
              <a:t>Eyjafjallajökull, Iceland</a:t>
            </a:r>
          </a:p>
        </p:txBody>
      </p:sp>
      <p:pic>
        <p:nvPicPr>
          <p:cNvPr id="6" name="Picture 5">
            <a:extLst>
              <a:ext uri="{FF2B5EF4-FFF2-40B4-BE49-F238E27FC236}">
                <a16:creationId xmlns:a16="http://schemas.microsoft.com/office/drawing/2014/main" id="{323327A4-B489-46B0-AAAE-EB3135746BAF}"/>
              </a:ext>
            </a:extLst>
          </p:cNvPr>
          <p:cNvPicPr>
            <a:picLocks noChangeAspect="1"/>
          </p:cNvPicPr>
          <p:nvPr/>
        </p:nvPicPr>
        <p:blipFill rotWithShape="1">
          <a:blip r:embed="rId4"/>
          <a:srcRect t="2574" b="1659"/>
          <a:stretch/>
        </p:blipFill>
        <p:spPr>
          <a:xfrm>
            <a:off x="6166440" y="26103850"/>
            <a:ext cx="8320849" cy="4477442"/>
          </a:xfrm>
          <a:prstGeom prst="rect">
            <a:avLst/>
          </a:prstGeom>
        </p:spPr>
      </p:pic>
      <p:pic>
        <p:nvPicPr>
          <p:cNvPr id="1028" name="Picture 4">
            <a:extLst>
              <a:ext uri="{FF2B5EF4-FFF2-40B4-BE49-F238E27FC236}">
                <a16:creationId xmlns:a16="http://schemas.microsoft.com/office/drawing/2014/main" id="{8CBC6B81-06E7-4779-BBE7-826F83FA3F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03" t="5821" r="1598" b="22911"/>
          <a:stretch/>
        </p:blipFill>
        <p:spPr bwMode="auto">
          <a:xfrm>
            <a:off x="25372980" y="20786685"/>
            <a:ext cx="4483886" cy="29151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BB21ED4-522B-4099-A7D8-65FD577F41F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74" t="2949" r="2271" b="14349"/>
          <a:stretch/>
        </p:blipFill>
        <p:spPr bwMode="auto">
          <a:xfrm>
            <a:off x="5417451" y="22564248"/>
            <a:ext cx="4525127" cy="30682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6AC09A4-0873-49D6-98EA-F3FECED5EB7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14"/>
          <a:stretch/>
        </p:blipFill>
        <p:spPr bwMode="auto">
          <a:xfrm>
            <a:off x="612250" y="13602294"/>
            <a:ext cx="6190228" cy="50575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6ABC148-AABB-48FB-8A1C-8A522805E71A}"/>
              </a:ext>
            </a:extLst>
          </p:cNvPr>
          <p:cNvPicPr>
            <a:picLocks noGrp="1" noChangeAspect="1" noChangeArrowheads="1"/>
          </p:cNvPicPr>
          <p:nvPr>
            <p:ph sz="quarter" idx="25"/>
          </p:nvPr>
        </p:nvPicPr>
        <p:blipFill rotWithShape="1">
          <a:blip r:embed="rId8">
            <a:extLst>
              <a:ext uri="{28A0092B-C50C-407E-A947-70E740481C1C}">
                <a14:useLocalDpi xmlns:a14="http://schemas.microsoft.com/office/drawing/2010/main" val="0"/>
              </a:ext>
            </a:extLst>
          </a:blip>
          <a:srcRect b="31001"/>
          <a:stretch/>
        </p:blipFill>
        <p:spPr bwMode="auto">
          <a:xfrm>
            <a:off x="8747398" y="15409243"/>
            <a:ext cx="6830052" cy="32563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p&#10;&#10;Description automatically generated">
            <a:extLst>
              <a:ext uri="{FF2B5EF4-FFF2-40B4-BE49-F238E27FC236}">
                <a16:creationId xmlns:a16="http://schemas.microsoft.com/office/drawing/2014/main" id="{FED5CEEE-F278-44A6-8F86-F191AEDB67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6081" y="22566721"/>
            <a:ext cx="5171979" cy="3066357"/>
          </a:xfrm>
          <a:prstGeom prst="rect">
            <a:avLst/>
          </a:prstGeom>
        </p:spPr>
      </p:pic>
      <p:sp>
        <p:nvSpPr>
          <p:cNvPr id="10" name="TextBox 9">
            <a:extLst>
              <a:ext uri="{FF2B5EF4-FFF2-40B4-BE49-F238E27FC236}">
                <a16:creationId xmlns:a16="http://schemas.microsoft.com/office/drawing/2014/main" id="{2A6B187D-FFAA-4971-AA45-C3A93847ADA0}"/>
              </a:ext>
            </a:extLst>
          </p:cNvPr>
          <p:cNvSpPr txBox="1"/>
          <p:nvPr/>
        </p:nvSpPr>
        <p:spPr>
          <a:xfrm>
            <a:off x="10306081" y="25606149"/>
            <a:ext cx="5171979" cy="415498"/>
          </a:xfrm>
          <a:prstGeom prst="rect">
            <a:avLst/>
          </a:prstGeom>
          <a:noFill/>
        </p:spPr>
        <p:txBody>
          <a:bodyPr wrap="square" lIns="91440" tIns="45720" rIns="91440" bIns="45720" rtlCol="0" anchor="t">
            <a:spAutoFit/>
          </a:bodyPr>
          <a:lstStyle/>
          <a:p>
            <a:r>
              <a:rPr lang="en-US" sz="1050" b="0" i="0" dirty="0">
                <a:solidFill>
                  <a:srgbClr val="000000"/>
                </a:solidFill>
                <a:effectLst/>
              </a:rPr>
              <a:t>Figure 5: Shaded area represents the ash fall extent of the </a:t>
            </a:r>
            <a:r>
              <a:rPr lang="en-US" sz="1050" dirty="0">
                <a:solidFill>
                  <a:srgbClr val="000000"/>
                </a:solidFill>
              </a:rPr>
              <a:t>eruption</a:t>
            </a:r>
            <a:r>
              <a:rPr lang="en-US" sz="1050" b="0" i="0" dirty="0">
                <a:solidFill>
                  <a:srgbClr val="000000"/>
                </a:solidFill>
                <a:effectLst/>
              </a:rPr>
              <a:t> of Mount Tambora, Indonesia, 1815</a:t>
            </a:r>
            <a:r>
              <a:rPr lang="en-US" sz="1050" dirty="0">
                <a:solidFill>
                  <a:srgbClr val="000000"/>
                </a:solidFill>
              </a:rPr>
              <a:t>. </a:t>
            </a:r>
            <a:r>
              <a:rPr lang="en-US" sz="1050" b="0" i="0" dirty="0">
                <a:solidFill>
                  <a:srgbClr val="000000"/>
                </a:solidFill>
                <a:effectLst/>
              </a:rPr>
              <a:t>Modified from Boers (1995) using Google Earth Pro.</a:t>
            </a:r>
            <a:endParaRPr lang="en-US" sz="1050" dirty="0"/>
          </a:p>
        </p:txBody>
      </p:sp>
      <p:sp>
        <p:nvSpPr>
          <p:cNvPr id="14" name="TextBox 13">
            <a:extLst>
              <a:ext uri="{FF2B5EF4-FFF2-40B4-BE49-F238E27FC236}">
                <a16:creationId xmlns:a16="http://schemas.microsoft.com/office/drawing/2014/main" id="{F603AB7B-096E-4CA2-BE1C-5B3B3ED676B7}"/>
              </a:ext>
            </a:extLst>
          </p:cNvPr>
          <p:cNvSpPr txBox="1"/>
          <p:nvPr/>
        </p:nvSpPr>
        <p:spPr>
          <a:xfrm>
            <a:off x="5364288" y="25591290"/>
            <a:ext cx="4507856" cy="577081"/>
          </a:xfrm>
          <a:prstGeom prst="rect">
            <a:avLst/>
          </a:prstGeom>
          <a:noFill/>
        </p:spPr>
        <p:txBody>
          <a:bodyPr wrap="square" rtlCol="0">
            <a:spAutoFit/>
          </a:bodyPr>
          <a:lstStyle/>
          <a:p>
            <a:r>
              <a:rPr lang="en-US" sz="1050" b="0" i="0" dirty="0">
                <a:solidFill>
                  <a:srgbClr val="000000"/>
                </a:solidFill>
                <a:effectLst/>
              </a:rPr>
              <a:t>Photo 4: Only the top of this church in </a:t>
            </a:r>
            <a:r>
              <a:rPr lang="en-US" sz="1050" b="0" i="0" dirty="0" err="1">
                <a:solidFill>
                  <a:srgbClr val="000000"/>
                </a:solidFill>
                <a:effectLst/>
              </a:rPr>
              <a:t>Bacolor</a:t>
            </a:r>
            <a:r>
              <a:rPr lang="en-US" sz="1050" b="0" i="0" dirty="0">
                <a:solidFill>
                  <a:srgbClr val="000000"/>
                </a:solidFill>
                <a:effectLst/>
              </a:rPr>
              <a:t> is exposed, as the lower parts are covered by a lahar flow. Photo taken by F. Leone, June, 1996. (Sparks and Self, et al., 2005). </a:t>
            </a:r>
            <a:endParaRPr lang="en-US" sz="1050" dirty="0"/>
          </a:p>
        </p:txBody>
      </p:sp>
      <p:sp>
        <p:nvSpPr>
          <p:cNvPr id="16" name="TextBox 15">
            <a:extLst>
              <a:ext uri="{FF2B5EF4-FFF2-40B4-BE49-F238E27FC236}">
                <a16:creationId xmlns:a16="http://schemas.microsoft.com/office/drawing/2014/main" id="{4FB35B95-1C13-4210-9CB0-C5D682847F25}"/>
              </a:ext>
            </a:extLst>
          </p:cNvPr>
          <p:cNvSpPr txBox="1"/>
          <p:nvPr/>
        </p:nvSpPr>
        <p:spPr>
          <a:xfrm>
            <a:off x="25375755" y="23682582"/>
            <a:ext cx="4478336" cy="738664"/>
          </a:xfrm>
          <a:prstGeom prst="rect">
            <a:avLst/>
          </a:prstGeom>
          <a:noFill/>
        </p:spPr>
        <p:txBody>
          <a:bodyPr wrap="square" rtlCol="0">
            <a:spAutoFit/>
          </a:bodyPr>
          <a:lstStyle/>
          <a:p>
            <a:r>
              <a:rPr lang="en-US" sz="1050" b="0" i="0" dirty="0">
                <a:solidFill>
                  <a:srgbClr val="000000"/>
                </a:solidFill>
                <a:effectLst/>
              </a:rPr>
              <a:t>Figure 8: Cartoon in the </a:t>
            </a:r>
            <a:r>
              <a:rPr lang="en-US" sz="1050" b="0" i="1" dirty="0">
                <a:solidFill>
                  <a:srgbClr val="000000"/>
                </a:solidFill>
                <a:effectLst/>
              </a:rPr>
              <a:t>Philippine Daily Inquirer</a:t>
            </a:r>
            <a:r>
              <a:rPr lang="en-US" sz="1050" b="0" i="0" dirty="0">
                <a:solidFill>
                  <a:srgbClr val="000000"/>
                </a:solidFill>
                <a:effectLst/>
              </a:rPr>
              <a:t> (08/26/1993) showing the ineffective and expensive protective measures prioritized by authorities for possibly political reasons, much to the detriment of important resettlement programs for displaced people (Leone and Gaillard, 1999).</a:t>
            </a:r>
            <a:endParaRPr lang="en-US" sz="1050" dirty="0"/>
          </a:p>
        </p:txBody>
      </p:sp>
      <p:sp>
        <p:nvSpPr>
          <p:cNvPr id="25" name="TextBox 24">
            <a:extLst>
              <a:ext uri="{FF2B5EF4-FFF2-40B4-BE49-F238E27FC236}">
                <a16:creationId xmlns:a16="http://schemas.microsoft.com/office/drawing/2014/main" id="{74B554AB-9B68-48CA-8A12-24FD1236106A}"/>
              </a:ext>
            </a:extLst>
          </p:cNvPr>
          <p:cNvSpPr txBox="1"/>
          <p:nvPr/>
        </p:nvSpPr>
        <p:spPr>
          <a:xfrm>
            <a:off x="12150885" y="29407494"/>
            <a:ext cx="2344773" cy="1223412"/>
          </a:xfrm>
          <a:prstGeom prst="rect">
            <a:avLst/>
          </a:prstGeom>
          <a:noFill/>
        </p:spPr>
        <p:txBody>
          <a:bodyPr wrap="square" rtlCol="0">
            <a:spAutoFit/>
          </a:bodyPr>
          <a:lstStyle/>
          <a:p>
            <a:r>
              <a:rPr lang="en-US" sz="1050" b="0" i="0" dirty="0">
                <a:solidFill>
                  <a:srgbClr val="000000"/>
                </a:solidFill>
                <a:effectLst/>
                <a:cs typeface="Times New Roman" panose="02020603050405020304" pitchFamily="18" charset="0"/>
              </a:rPr>
              <a:t>Figure 6 : The rectangular prisms represent the volume of eruptive material for the three Yellowstone hotspot eruptions compared to the eruptions of Mount Tambora, Pinatubo, and Eyjafjallajökull. Figure modified from Smith and Braille (1994).</a:t>
            </a:r>
            <a:endParaRPr lang="en-US" sz="1050" dirty="0">
              <a:cs typeface="Times New Roman" panose="02020603050405020304" pitchFamily="18" charset="0"/>
            </a:endParaRPr>
          </a:p>
        </p:txBody>
      </p:sp>
      <p:sp>
        <p:nvSpPr>
          <p:cNvPr id="26" name="TextBox 25">
            <a:extLst>
              <a:ext uri="{FF2B5EF4-FFF2-40B4-BE49-F238E27FC236}">
                <a16:creationId xmlns:a16="http://schemas.microsoft.com/office/drawing/2014/main" id="{A8A65D10-6218-4520-9F5E-49EE31791147}"/>
              </a:ext>
            </a:extLst>
          </p:cNvPr>
          <p:cNvSpPr txBox="1"/>
          <p:nvPr/>
        </p:nvSpPr>
        <p:spPr>
          <a:xfrm>
            <a:off x="612250" y="18667833"/>
            <a:ext cx="6181447" cy="738664"/>
          </a:xfrm>
          <a:prstGeom prst="rect">
            <a:avLst/>
          </a:prstGeom>
          <a:noFill/>
        </p:spPr>
        <p:txBody>
          <a:bodyPr wrap="square" lIns="91440" tIns="45720" rIns="91440" bIns="45720" rtlCol="0" anchor="t">
            <a:spAutoFit/>
          </a:bodyPr>
          <a:lstStyle/>
          <a:p>
            <a:r>
              <a:rPr lang="en-US" sz="1050" b="0" i="0" dirty="0">
                <a:solidFill>
                  <a:srgbClr val="000000"/>
                </a:solidFill>
                <a:effectLst/>
              </a:rPr>
              <a:t>Figure </a:t>
            </a:r>
            <a:r>
              <a:rPr lang="en-US" sz="1050" dirty="0">
                <a:solidFill>
                  <a:srgbClr val="000000"/>
                </a:solidFill>
              </a:rPr>
              <a:t>1</a:t>
            </a:r>
            <a:r>
              <a:rPr lang="en-US" sz="1050" b="0" i="0" dirty="0">
                <a:solidFill>
                  <a:srgbClr val="000000"/>
                </a:solidFill>
                <a:effectLst/>
              </a:rPr>
              <a:t>: (A) History of the Yellowstone hotspot track from Camp and Wells (2021). Evidence for the track suggests its evolution began just off the western coast of the U.S</a:t>
            </a:r>
            <a:r>
              <a:rPr lang="en-US" sz="1050" dirty="0">
                <a:solidFill>
                  <a:srgbClr val="000000"/>
                </a:solidFill>
              </a:rPr>
              <a:t>.,</a:t>
            </a:r>
            <a:r>
              <a:rPr lang="en-US" sz="1050" b="0" i="0" dirty="0">
                <a:solidFill>
                  <a:srgbClr val="000000"/>
                </a:solidFill>
                <a:effectLst/>
              </a:rPr>
              <a:t> and as the overriding North American plate has moved over time, the hotspot is now </a:t>
            </a:r>
            <a:r>
              <a:rPr lang="en-US" sz="1050" dirty="0">
                <a:solidFill>
                  <a:srgbClr val="000000"/>
                </a:solidFill>
              </a:rPr>
              <a:t>centered near the borders</a:t>
            </a:r>
            <a:r>
              <a:rPr lang="en-US" sz="1050" b="0" i="0" dirty="0">
                <a:solidFill>
                  <a:srgbClr val="000000"/>
                </a:solidFill>
                <a:effectLst/>
              </a:rPr>
              <a:t> of Wyoming, Montana, and Idaho as the Yellowstone Complex. (B) Timeline of tectonomagmatic events along the Yellowstone hotspot track. </a:t>
            </a:r>
            <a:endParaRPr lang="en-US" sz="1050" dirty="0"/>
          </a:p>
        </p:txBody>
      </p:sp>
      <p:sp>
        <p:nvSpPr>
          <p:cNvPr id="27" name="TextBox 26">
            <a:extLst>
              <a:ext uri="{FF2B5EF4-FFF2-40B4-BE49-F238E27FC236}">
                <a16:creationId xmlns:a16="http://schemas.microsoft.com/office/drawing/2014/main" id="{9FC68C68-FF6B-490B-B399-DD7E81818F37}"/>
              </a:ext>
            </a:extLst>
          </p:cNvPr>
          <p:cNvSpPr txBox="1"/>
          <p:nvPr/>
        </p:nvSpPr>
        <p:spPr>
          <a:xfrm>
            <a:off x="6753949" y="17461775"/>
            <a:ext cx="1904601" cy="1384995"/>
          </a:xfrm>
          <a:prstGeom prst="rect">
            <a:avLst/>
          </a:prstGeom>
          <a:noFill/>
        </p:spPr>
        <p:txBody>
          <a:bodyPr wrap="square" lIns="91440" tIns="45720" rIns="91440" bIns="45720" rtlCol="0" anchor="t">
            <a:spAutoFit/>
          </a:bodyPr>
          <a:lstStyle/>
          <a:p>
            <a:r>
              <a:rPr lang="en-US" sz="1050" b="0" i="0" dirty="0">
                <a:solidFill>
                  <a:srgbClr val="000000"/>
                </a:solidFill>
                <a:effectLst/>
              </a:rPr>
              <a:t>Figure </a:t>
            </a:r>
            <a:r>
              <a:rPr lang="en-US" sz="1050" dirty="0">
                <a:solidFill>
                  <a:srgbClr val="000000"/>
                </a:solidFill>
              </a:rPr>
              <a:t>2</a:t>
            </a:r>
            <a:r>
              <a:rPr lang="en-US" sz="1050" b="0" i="0" dirty="0">
                <a:solidFill>
                  <a:srgbClr val="000000"/>
                </a:solidFill>
                <a:effectLst/>
              </a:rPr>
              <a:t>: Shaded relief image of Yellowstone National Park from Hurwitz and Lowenstern (2014). </a:t>
            </a:r>
            <a:r>
              <a:rPr lang="en-US" sz="1050" dirty="0">
                <a:solidFill>
                  <a:srgbClr val="000000"/>
                </a:solidFill>
              </a:rPr>
              <a:t>The Yellowstone</a:t>
            </a:r>
            <a:r>
              <a:rPr lang="en-US" sz="1050" b="0" i="0" dirty="0">
                <a:solidFill>
                  <a:srgbClr val="000000"/>
                </a:solidFill>
                <a:effectLst/>
              </a:rPr>
              <a:t> </a:t>
            </a:r>
            <a:r>
              <a:rPr lang="en-US" sz="1050" dirty="0">
                <a:solidFill>
                  <a:srgbClr val="000000"/>
                </a:solidFill>
              </a:rPr>
              <a:t>Caldera</a:t>
            </a:r>
            <a:r>
              <a:rPr lang="en-US" sz="1050" b="0" i="0" dirty="0">
                <a:solidFill>
                  <a:srgbClr val="000000"/>
                </a:solidFill>
                <a:effectLst/>
              </a:rPr>
              <a:t> </a:t>
            </a:r>
            <a:r>
              <a:rPr lang="en-US" sz="1050" dirty="0">
                <a:solidFill>
                  <a:srgbClr val="000000"/>
                </a:solidFill>
              </a:rPr>
              <a:t>(outlined) </a:t>
            </a:r>
            <a:r>
              <a:rPr lang="en-US" sz="1050" b="0" i="0" dirty="0">
                <a:solidFill>
                  <a:srgbClr val="000000"/>
                </a:solidFill>
                <a:effectLst/>
              </a:rPr>
              <a:t>formed the </a:t>
            </a:r>
            <a:r>
              <a:rPr lang="en-US" sz="1050" dirty="0">
                <a:solidFill>
                  <a:srgbClr val="000000"/>
                </a:solidFill>
              </a:rPr>
              <a:t>Lava Creek </a:t>
            </a:r>
            <a:r>
              <a:rPr lang="en-US" sz="1050" b="0" i="0" dirty="0">
                <a:solidFill>
                  <a:srgbClr val="000000"/>
                </a:solidFill>
                <a:effectLst/>
              </a:rPr>
              <a:t>Tuff ~0.639 Ma. Thermal features and resurgent domes are also shown. </a:t>
            </a:r>
            <a:endParaRPr lang="en-US" sz="1050" dirty="0"/>
          </a:p>
        </p:txBody>
      </p:sp>
      <p:sp>
        <p:nvSpPr>
          <p:cNvPr id="28" name="TextBox 27">
            <a:extLst>
              <a:ext uri="{FF2B5EF4-FFF2-40B4-BE49-F238E27FC236}">
                <a16:creationId xmlns:a16="http://schemas.microsoft.com/office/drawing/2014/main" id="{8289FA05-B001-4BE7-A8A1-1CB946D1B042}"/>
              </a:ext>
            </a:extLst>
          </p:cNvPr>
          <p:cNvSpPr txBox="1"/>
          <p:nvPr/>
        </p:nvSpPr>
        <p:spPr>
          <a:xfrm>
            <a:off x="8734088" y="18667833"/>
            <a:ext cx="6830051" cy="577081"/>
          </a:xfrm>
          <a:prstGeom prst="rect">
            <a:avLst/>
          </a:prstGeom>
          <a:noFill/>
        </p:spPr>
        <p:txBody>
          <a:bodyPr wrap="square" lIns="91440" tIns="45720" rIns="91440" bIns="45720" rtlCol="0" anchor="t">
            <a:spAutoFit/>
          </a:bodyPr>
          <a:lstStyle/>
          <a:p>
            <a:r>
              <a:rPr lang="en-US" sz="1050" b="0" i="0" dirty="0">
                <a:solidFill>
                  <a:srgbClr val="000000"/>
                </a:solidFill>
                <a:effectLst/>
              </a:rPr>
              <a:t>Figure </a:t>
            </a:r>
            <a:r>
              <a:rPr lang="en-US" sz="1050" dirty="0">
                <a:solidFill>
                  <a:srgbClr val="000000"/>
                </a:solidFill>
              </a:rPr>
              <a:t>3</a:t>
            </a:r>
            <a:r>
              <a:rPr lang="en-US" sz="1050" b="0" i="0" dirty="0">
                <a:solidFill>
                  <a:srgbClr val="000000"/>
                </a:solidFill>
                <a:effectLst/>
              </a:rPr>
              <a:t>: Ash falls from two larger Yellowstone eruptions </a:t>
            </a:r>
            <a:r>
              <a:rPr lang="en-US" sz="1050" dirty="0">
                <a:solidFill>
                  <a:srgbClr val="000000"/>
                </a:solidFill>
              </a:rPr>
              <a:t>and</a:t>
            </a:r>
            <a:r>
              <a:rPr lang="en-US" sz="1050" b="0" i="0" dirty="0">
                <a:solidFill>
                  <a:srgbClr val="000000"/>
                </a:solidFill>
                <a:effectLst/>
              </a:rPr>
              <a:t> other historic eruptions for comparison. Yellowstone’s eruption</a:t>
            </a:r>
            <a:r>
              <a:rPr lang="en-US" sz="1050" dirty="0">
                <a:solidFill>
                  <a:srgbClr val="000000"/>
                </a:solidFill>
              </a:rPr>
              <a:t>s</a:t>
            </a:r>
            <a:r>
              <a:rPr lang="en-US" sz="1050" b="0" i="0" dirty="0">
                <a:solidFill>
                  <a:srgbClr val="000000"/>
                </a:solidFill>
                <a:effectLst/>
              </a:rPr>
              <a:t> deposits cover the greater part of the western U.S. and not </a:t>
            </a:r>
            <a:r>
              <a:rPr lang="en-US" sz="1050" dirty="0">
                <a:solidFill>
                  <a:srgbClr val="000000"/>
                </a:solidFill>
              </a:rPr>
              <a:t>the</a:t>
            </a:r>
            <a:r>
              <a:rPr lang="en-US" sz="1050" b="0" i="0" dirty="0">
                <a:solidFill>
                  <a:srgbClr val="000000"/>
                </a:solidFill>
                <a:effectLst/>
              </a:rPr>
              <a:t> eastern states. Figure derived from Sparks and Self, et al. (2005).</a:t>
            </a:r>
            <a:endParaRPr lang="en-US" sz="1050" dirty="0"/>
          </a:p>
        </p:txBody>
      </p:sp>
      <p:sp>
        <p:nvSpPr>
          <p:cNvPr id="36" name="Rectangle 35">
            <a:extLst>
              <a:ext uri="{FF2B5EF4-FFF2-40B4-BE49-F238E27FC236}">
                <a16:creationId xmlns:a16="http://schemas.microsoft.com/office/drawing/2014/main" id="{2FF8A47A-EC2F-4C41-ADC0-5F21165CA79B}"/>
              </a:ext>
            </a:extLst>
          </p:cNvPr>
          <p:cNvSpPr/>
          <p:nvPr/>
        </p:nvSpPr>
        <p:spPr>
          <a:xfrm>
            <a:off x="6317137" y="14151874"/>
            <a:ext cx="413459" cy="50127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picture containing sky, outdoor, mountain, nature&#10;&#10;Description automatically generated">
            <a:extLst>
              <a:ext uri="{FF2B5EF4-FFF2-40B4-BE49-F238E27FC236}">
                <a16:creationId xmlns:a16="http://schemas.microsoft.com/office/drawing/2014/main" id="{6BCD642A-3289-488E-9158-10ACE46058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571" y="22551522"/>
            <a:ext cx="4602481" cy="3081000"/>
          </a:xfrm>
          <a:prstGeom prst="rect">
            <a:avLst/>
          </a:prstGeom>
        </p:spPr>
      </p:pic>
      <p:pic>
        <p:nvPicPr>
          <p:cNvPr id="44" name="Picture 43" descr="Map&#10;&#10;Description automatically generated">
            <a:extLst>
              <a:ext uri="{FF2B5EF4-FFF2-40B4-BE49-F238E27FC236}">
                <a16:creationId xmlns:a16="http://schemas.microsoft.com/office/drawing/2014/main" id="{CD968FCF-32F4-49E4-9D15-A5EE4C1A23C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2398" y="14834833"/>
            <a:ext cx="2226839" cy="2642197"/>
          </a:xfrm>
          <a:prstGeom prst="rect">
            <a:avLst/>
          </a:prstGeom>
          <a:ln w="38100">
            <a:solidFill>
              <a:schemeClr val="accent1"/>
            </a:solidFill>
          </a:ln>
        </p:spPr>
      </p:pic>
      <p:pic>
        <p:nvPicPr>
          <p:cNvPr id="53" name="Picture 52" descr="Map&#10;&#10;Description automatically generated">
            <a:extLst>
              <a:ext uri="{FF2B5EF4-FFF2-40B4-BE49-F238E27FC236}">
                <a16:creationId xmlns:a16="http://schemas.microsoft.com/office/drawing/2014/main" id="{19A5180E-4814-4207-AE85-A98567EBB0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9271" y="25797709"/>
            <a:ext cx="4611080" cy="3283826"/>
          </a:xfrm>
          <a:prstGeom prst="rect">
            <a:avLst/>
          </a:prstGeom>
        </p:spPr>
      </p:pic>
      <p:pic>
        <p:nvPicPr>
          <p:cNvPr id="55" name="Picture 54" descr="Map&#10;&#10;Description automatically generated">
            <a:extLst>
              <a:ext uri="{FF2B5EF4-FFF2-40B4-BE49-F238E27FC236}">
                <a16:creationId xmlns:a16="http://schemas.microsoft.com/office/drawing/2014/main" id="{6DDADD95-3C5B-4B0F-B090-01943BAF54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132" y="29081535"/>
            <a:ext cx="4602481" cy="3281616"/>
          </a:xfrm>
          <a:prstGeom prst="rect">
            <a:avLst/>
          </a:prstGeom>
        </p:spPr>
      </p:pic>
      <p:sp>
        <p:nvSpPr>
          <p:cNvPr id="56" name="TextBox 55">
            <a:extLst>
              <a:ext uri="{FF2B5EF4-FFF2-40B4-BE49-F238E27FC236}">
                <a16:creationId xmlns:a16="http://schemas.microsoft.com/office/drawing/2014/main" id="{EAF0ABF3-32EE-411C-83C3-9FE87B0B121A}"/>
              </a:ext>
            </a:extLst>
          </p:cNvPr>
          <p:cNvSpPr txBox="1"/>
          <p:nvPr/>
        </p:nvSpPr>
        <p:spPr>
          <a:xfrm>
            <a:off x="213823" y="32344393"/>
            <a:ext cx="5000203" cy="415498"/>
          </a:xfrm>
          <a:prstGeom prst="rect">
            <a:avLst/>
          </a:prstGeom>
          <a:noFill/>
        </p:spPr>
        <p:txBody>
          <a:bodyPr wrap="square" lIns="91440" tIns="45720" rIns="91440" bIns="45720" rtlCol="0" anchor="t">
            <a:spAutoFit/>
          </a:bodyPr>
          <a:lstStyle/>
          <a:p>
            <a:r>
              <a:rPr lang="en-US" sz="1050" dirty="0">
                <a:solidFill>
                  <a:schemeClr val="bg1"/>
                </a:solidFill>
                <a:cs typeface="Times New Roman"/>
              </a:rPr>
              <a:t>Figure 4: </a:t>
            </a:r>
            <a:r>
              <a:rPr lang="en-US" sz="1050" dirty="0">
                <a:solidFill>
                  <a:schemeClr val="bg1"/>
                </a:solidFill>
                <a:effectLst/>
                <a:ea typeface="Calibri" panose="020F0502020204030204" pitchFamily="34" charset="0"/>
                <a:cs typeface="Times New Roman"/>
              </a:rPr>
              <a:t>Air traffic in </a:t>
            </a:r>
            <a:r>
              <a:rPr lang="en-US" sz="1050" dirty="0">
                <a:solidFill>
                  <a:schemeClr val="bg1"/>
                </a:solidFill>
                <a:ea typeface="Calibri" panose="020F0502020204030204" pitchFamily="34" charset="0"/>
                <a:cs typeface="Times New Roman"/>
              </a:rPr>
              <a:t>Europe</a:t>
            </a:r>
            <a:r>
              <a:rPr lang="en-US" sz="1050" dirty="0">
                <a:solidFill>
                  <a:schemeClr val="bg1"/>
                </a:solidFill>
                <a:effectLst/>
                <a:ea typeface="Calibri" panose="020F0502020204030204" pitchFamily="34" charset="0"/>
                <a:cs typeface="Times New Roman"/>
              </a:rPr>
              <a:t> before and during the Eyjafjallajökull eruption in Iceland. Shaded area references closed air space</a:t>
            </a:r>
            <a:r>
              <a:rPr lang="en-US" sz="1050" dirty="0">
                <a:solidFill>
                  <a:schemeClr val="bg1"/>
                </a:solidFill>
                <a:ea typeface="Calibri" panose="020F0502020204030204" pitchFamily="34" charset="0"/>
                <a:cs typeface="Times New Roman"/>
              </a:rPr>
              <a:t>.</a:t>
            </a:r>
            <a:r>
              <a:rPr lang="en-US" sz="1050" dirty="0">
                <a:solidFill>
                  <a:schemeClr val="bg1"/>
                </a:solidFill>
                <a:effectLst/>
                <a:ea typeface="Calibri" panose="020F0502020204030204" pitchFamily="34" charset="0"/>
                <a:cs typeface="Times New Roman"/>
              </a:rPr>
              <a:t> Figure from Lund and Benediktsson</a:t>
            </a:r>
            <a:r>
              <a:rPr lang="en-US" sz="1050" dirty="0">
                <a:solidFill>
                  <a:schemeClr val="bg1"/>
                </a:solidFill>
                <a:ea typeface="Calibri" panose="020F0502020204030204" pitchFamily="34" charset="0"/>
                <a:cs typeface="Times New Roman"/>
              </a:rPr>
              <a:t> (</a:t>
            </a:r>
            <a:r>
              <a:rPr lang="en-US" sz="1050" dirty="0">
                <a:solidFill>
                  <a:schemeClr val="bg1"/>
                </a:solidFill>
                <a:effectLst/>
                <a:ea typeface="Calibri" panose="020F0502020204030204" pitchFamily="34" charset="0"/>
                <a:cs typeface="Times New Roman"/>
              </a:rPr>
              <a:t>2011).</a:t>
            </a:r>
            <a:endParaRPr lang="en-US" sz="1050" dirty="0">
              <a:solidFill>
                <a:schemeClr val="bg1"/>
              </a:solidFill>
              <a:cs typeface="Times New Roman"/>
            </a:endParaRPr>
          </a:p>
        </p:txBody>
      </p:sp>
      <p:pic>
        <p:nvPicPr>
          <p:cNvPr id="1024" name="Picture 1023" descr="A picture containing outdoor, spring, nature, wave&#10;&#10;Description automatically generated">
            <a:extLst>
              <a:ext uri="{FF2B5EF4-FFF2-40B4-BE49-F238E27FC236}">
                <a16:creationId xmlns:a16="http://schemas.microsoft.com/office/drawing/2014/main" id="{790453A8-ED71-4614-93EB-39F7F67C118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45918" y="11923692"/>
            <a:ext cx="4633732" cy="3105007"/>
          </a:xfrm>
          <a:prstGeom prst="rect">
            <a:avLst/>
          </a:prstGeom>
        </p:spPr>
      </p:pic>
      <p:sp>
        <p:nvSpPr>
          <p:cNvPr id="1029" name="Content Placeholder 1028">
            <a:extLst>
              <a:ext uri="{FF2B5EF4-FFF2-40B4-BE49-F238E27FC236}">
                <a16:creationId xmlns:a16="http://schemas.microsoft.com/office/drawing/2014/main" id="{928C4F33-76FA-4728-8E1B-543B47D78F6D}"/>
              </a:ext>
            </a:extLst>
          </p:cNvPr>
          <p:cNvSpPr>
            <a:spLocks noGrp="1"/>
          </p:cNvSpPr>
          <p:nvPr>
            <p:ph sz="quarter" idx="23"/>
          </p:nvPr>
        </p:nvSpPr>
        <p:spPr>
          <a:xfrm>
            <a:off x="31319578" y="7872602"/>
            <a:ext cx="11399011" cy="8314024"/>
          </a:xfrm>
          <a:ln>
            <a:noFill/>
          </a:ln>
        </p:spPr>
        <p:txBody>
          <a:bodyPr vert="horz" lIns="365760" tIns="182880" rIns="91440" bIns="45720" rtlCol="0" anchor="t">
            <a:normAutofit/>
          </a:bodyPr>
          <a:lstStyle/>
          <a:p>
            <a:pPr marL="742950" indent="-742950">
              <a:buFont typeface="+mj-lt"/>
              <a:buAutoNum type="arabicPeriod"/>
            </a:pPr>
            <a:r>
              <a:rPr lang="en-US" sz="3000" b="1" u="sng" dirty="0">
                <a:solidFill>
                  <a:schemeClr val="bg1"/>
                </a:solidFill>
                <a:cs typeface="Times New Roman"/>
              </a:rPr>
              <a:t>Prepare:</a:t>
            </a:r>
            <a:r>
              <a:rPr lang="en-US" sz="3000" b="1" dirty="0">
                <a:solidFill>
                  <a:schemeClr val="bg1"/>
                </a:solidFill>
                <a:cs typeface="Times New Roman"/>
              </a:rPr>
              <a:t> </a:t>
            </a:r>
            <a:r>
              <a:rPr lang="en-US" sz="3000" dirty="0">
                <a:solidFill>
                  <a:schemeClr val="bg1"/>
                </a:solidFill>
                <a:cs typeface="Times New Roman"/>
              </a:rPr>
              <a:t>monitoring and alert systems in place across U.S.; plans made and practiced; risk assessments for most affected areas; scientists provide advice to public, government, and first responders</a:t>
            </a:r>
          </a:p>
          <a:p>
            <a:pPr marL="742950" indent="-742950">
              <a:buFont typeface="+mj-lt"/>
              <a:buAutoNum type="arabicPeriod"/>
            </a:pPr>
            <a:r>
              <a:rPr lang="en-US" sz="3000" b="1" u="sng" dirty="0">
                <a:solidFill>
                  <a:schemeClr val="bg1"/>
                </a:solidFill>
                <a:cs typeface="Times New Roman"/>
              </a:rPr>
              <a:t>Respond:</a:t>
            </a:r>
            <a:r>
              <a:rPr lang="en-US" sz="3000" b="1" dirty="0">
                <a:solidFill>
                  <a:schemeClr val="bg1"/>
                </a:solidFill>
                <a:cs typeface="Times New Roman"/>
              </a:rPr>
              <a:t> </a:t>
            </a:r>
            <a:r>
              <a:rPr lang="en-US" sz="3000" dirty="0">
                <a:solidFill>
                  <a:schemeClr val="bg1"/>
                </a:solidFill>
                <a:cs typeface="Times New Roman"/>
              </a:rPr>
              <a:t>put management strategies into action; move residents to evacuation centers in New England and other eastern states; organize funds for immediate relief; halt unnecessary transportation; protect livestock; clear ways to hospitals; distribute masks and eye protection</a:t>
            </a:r>
          </a:p>
          <a:p>
            <a:pPr marL="742950" indent="-742950">
              <a:buFont typeface="+mj-lt"/>
              <a:buAutoNum type="arabicPeriod"/>
            </a:pPr>
            <a:r>
              <a:rPr lang="en-US" sz="3000" b="1" u="sng" dirty="0">
                <a:solidFill>
                  <a:schemeClr val="bg1"/>
                </a:solidFill>
                <a:cs typeface="Times New Roman"/>
              </a:rPr>
              <a:t>Recover:</a:t>
            </a:r>
            <a:r>
              <a:rPr lang="en-US" sz="3000" b="1" dirty="0">
                <a:solidFill>
                  <a:schemeClr val="bg1"/>
                </a:solidFill>
                <a:cs typeface="Times New Roman"/>
              </a:rPr>
              <a:t> </a:t>
            </a:r>
            <a:r>
              <a:rPr lang="en-US" sz="3000" dirty="0">
                <a:solidFill>
                  <a:schemeClr val="bg1"/>
                </a:solidFill>
                <a:cs typeface="Times New Roman"/>
              </a:rPr>
              <a:t>declare immediate danger is over; clean up ash and infrastructure damage; move residents back into homes if possible (if not, organize funds to re-establish communities and provide employment opportunities)</a:t>
            </a:r>
          </a:p>
        </p:txBody>
      </p:sp>
      <p:sp>
        <p:nvSpPr>
          <p:cNvPr id="1033" name="TextBox 1032">
            <a:extLst>
              <a:ext uri="{FF2B5EF4-FFF2-40B4-BE49-F238E27FC236}">
                <a16:creationId xmlns:a16="http://schemas.microsoft.com/office/drawing/2014/main" id="{152943A8-DA17-4C8F-BCC9-ADD35684A5CE}"/>
              </a:ext>
            </a:extLst>
          </p:cNvPr>
          <p:cNvSpPr txBox="1"/>
          <p:nvPr/>
        </p:nvSpPr>
        <p:spPr>
          <a:xfrm>
            <a:off x="8734088" y="15012688"/>
            <a:ext cx="6830051" cy="577081"/>
          </a:xfrm>
          <a:prstGeom prst="rect">
            <a:avLst/>
          </a:prstGeom>
          <a:noFill/>
        </p:spPr>
        <p:txBody>
          <a:bodyPr wrap="square" lIns="91440" tIns="45720" rIns="91440" bIns="45720" rtlCol="0" anchor="t">
            <a:spAutoFit/>
          </a:bodyPr>
          <a:lstStyle/>
          <a:p>
            <a:r>
              <a:rPr lang="en-US" sz="1050" dirty="0">
                <a:solidFill>
                  <a:schemeClr val="bg1"/>
                </a:solidFill>
                <a:cs typeface="Times New Roman"/>
              </a:rPr>
              <a:t>Photo 1 (left): Morning Glory pool in Yellowstone National Park (YNP). Photo 2 (right): Giant Geyser in YNP with person for scale. Photos by Joe Licciardi.</a:t>
            </a:r>
          </a:p>
          <a:p>
            <a:pPr algn="just"/>
            <a:endParaRPr lang="en-US" sz="1050" dirty="0">
              <a:solidFill>
                <a:schemeClr val="bg1"/>
              </a:solidFill>
              <a:latin typeface="Times New Roman" panose="02020603050405020304" pitchFamily="18" charset="0"/>
              <a:cs typeface="Times New Roman" panose="02020603050405020304" pitchFamily="18" charset="0"/>
            </a:endParaRPr>
          </a:p>
        </p:txBody>
      </p:sp>
      <p:pic>
        <p:nvPicPr>
          <p:cNvPr id="1041" name="Picture 1040" descr="Map&#10;&#10;Description automatically generated">
            <a:extLst>
              <a:ext uri="{FF2B5EF4-FFF2-40B4-BE49-F238E27FC236}">
                <a16:creationId xmlns:a16="http://schemas.microsoft.com/office/drawing/2014/main" id="{174F1BA3-18AC-44F5-BD55-E533AC3C3DDF}"/>
              </a:ext>
            </a:extLst>
          </p:cNvPr>
          <p:cNvPicPr>
            <a:picLocks noChangeAspect="1"/>
          </p:cNvPicPr>
          <p:nvPr/>
        </p:nvPicPr>
        <p:blipFill rotWithShape="1">
          <a:blip r:embed="rId15">
            <a:extLst>
              <a:ext uri="{28A0092B-C50C-407E-A947-70E740481C1C}">
                <a14:useLocalDpi xmlns:a14="http://schemas.microsoft.com/office/drawing/2010/main" val="0"/>
              </a:ext>
            </a:extLst>
          </a:blip>
          <a:srcRect l="9418" t="9445" r="12102" b="3099"/>
          <a:stretch/>
        </p:blipFill>
        <p:spPr>
          <a:xfrm>
            <a:off x="17289697" y="7321286"/>
            <a:ext cx="4826718" cy="3083372"/>
          </a:xfrm>
          <a:prstGeom prst="rect">
            <a:avLst/>
          </a:prstGeom>
        </p:spPr>
      </p:pic>
      <p:pic>
        <p:nvPicPr>
          <p:cNvPr id="3" name="Picture 2" descr="Map&#10;&#10;Description automatically generated">
            <a:extLst>
              <a:ext uri="{FF2B5EF4-FFF2-40B4-BE49-F238E27FC236}">
                <a16:creationId xmlns:a16="http://schemas.microsoft.com/office/drawing/2014/main" id="{6671F1C7-5729-4FF9-AC98-74114B4022F1}"/>
              </a:ext>
            </a:extLst>
          </p:cNvPr>
          <p:cNvPicPr>
            <a:picLocks noChangeAspect="1"/>
          </p:cNvPicPr>
          <p:nvPr/>
        </p:nvPicPr>
        <p:blipFill rotWithShape="1">
          <a:blip r:embed="rId16">
            <a:extLst>
              <a:ext uri="{28A0092B-C50C-407E-A947-70E740481C1C}">
                <a14:useLocalDpi xmlns:a14="http://schemas.microsoft.com/office/drawing/2010/main" val="0"/>
              </a:ext>
            </a:extLst>
          </a:blip>
          <a:srcRect l="9763" t="9999" r="12211" b="3853"/>
          <a:stretch/>
        </p:blipFill>
        <p:spPr>
          <a:xfrm>
            <a:off x="24521004" y="7314506"/>
            <a:ext cx="4795415" cy="3082028"/>
          </a:xfrm>
          <a:prstGeom prst="rect">
            <a:avLst/>
          </a:prstGeom>
        </p:spPr>
      </p:pic>
      <p:pic>
        <p:nvPicPr>
          <p:cNvPr id="17" name="Picture 16" descr="Map&#10;&#10;Description automatically generated">
            <a:extLst>
              <a:ext uri="{FF2B5EF4-FFF2-40B4-BE49-F238E27FC236}">
                <a16:creationId xmlns:a16="http://schemas.microsoft.com/office/drawing/2014/main" id="{5E30C735-62FD-4A59-9CA0-E97B0921F869}"/>
              </a:ext>
            </a:extLst>
          </p:cNvPr>
          <p:cNvPicPr>
            <a:picLocks noChangeAspect="1"/>
          </p:cNvPicPr>
          <p:nvPr/>
        </p:nvPicPr>
        <p:blipFill rotWithShape="1">
          <a:blip r:embed="rId17">
            <a:extLst>
              <a:ext uri="{28A0092B-C50C-407E-A947-70E740481C1C}">
                <a14:useLocalDpi xmlns:a14="http://schemas.microsoft.com/office/drawing/2010/main" val="0"/>
              </a:ext>
            </a:extLst>
          </a:blip>
          <a:srcRect l="8726" t="10111" r="12293" b="3209"/>
          <a:stretch/>
        </p:blipFill>
        <p:spPr>
          <a:xfrm>
            <a:off x="17290045" y="10453830"/>
            <a:ext cx="4823864" cy="3100314"/>
          </a:xfrm>
          <a:prstGeom prst="rect">
            <a:avLst/>
          </a:prstGeom>
        </p:spPr>
      </p:pic>
      <p:pic>
        <p:nvPicPr>
          <p:cNvPr id="30" name="Picture 29" descr="Map&#10;&#10;Description automatically generated">
            <a:extLst>
              <a:ext uri="{FF2B5EF4-FFF2-40B4-BE49-F238E27FC236}">
                <a16:creationId xmlns:a16="http://schemas.microsoft.com/office/drawing/2014/main" id="{A7C3E9A4-35E5-47D8-B9C5-F889336B3EA2}"/>
              </a:ext>
            </a:extLst>
          </p:cNvPr>
          <p:cNvPicPr>
            <a:picLocks noChangeAspect="1"/>
          </p:cNvPicPr>
          <p:nvPr/>
        </p:nvPicPr>
        <p:blipFill rotWithShape="1">
          <a:blip r:embed="rId18">
            <a:extLst>
              <a:ext uri="{28A0092B-C50C-407E-A947-70E740481C1C}">
                <a14:useLocalDpi xmlns:a14="http://schemas.microsoft.com/office/drawing/2010/main" val="0"/>
              </a:ext>
            </a:extLst>
          </a:blip>
          <a:srcRect l="9781" t="9842" r="12239" b="3098"/>
          <a:stretch/>
        </p:blipFill>
        <p:spPr>
          <a:xfrm>
            <a:off x="24521004" y="10453557"/>
            <a:ext cx="4795415" cy="3082029"/>
          </a:xfrm>
          <a:prstGeom prst="rect">
            <a:avLst/>
          </a:prstGeom>
        </p:spPr>
      </p:pic>
      <p:pic>
        <p:nvPicPr>
          <p:cNvPr id="42" name="Picture 41" descr="Map&#10;&#10;Description automatically generated">
            <a:extLst>
              <a:ext uri="{FF2B5EF4-FFF2-40B4-BE49-F238E27FC236}">
                <a16:creationId xmlns:a16="http://schemas.microsoft.com/office/drawing/2014/main" id="{A2388307-D71D-4C23-ABD9-8D20A165E306}"/>
              </a:ext>
            </a:extLst>
          </p:cNvPr>
          <p:cNvPicPr>
            <a:picLocks noChangeAspect="1"/>
          </p:cNvPicPr>
          <p:nvPr/>
        </p:nvPicPr>
        <p:blipFill rotWithShape="1">
          <a:blip r:embed="rId19">
            <a:extLst>
              <a:ext uri="{28A0092B-C50C-407E-A947-70E740481C1C}">
                <a14:useLocalDpi xmlns:a14="http://schemas.microsoft.com/office/drawing/2010/main" val="0"/>
              </a:ext>
            </a:extLst>
          </a:blip>
          <a:srcRect l="9781" t="9921" r="12239" b="4420"/>
          <a:stretch/>
        </p:blipFill>
        <p:spPr>
          <a:xfrm>
            <a:off x="17289697" y="13615523"/>
            <a:ext cx="4822188" cy="3101347"/>
          </a:xfrm>
          <a:prstGeom prst="rect">
            <a:avLst/>
          </a:prstGeom>
        </p:spPr>
      </p:pic>
      <p:pic>
        <p:nvPicPr>
          <p:cNvPr id="50" name="Picture 49" descr="Map&#10;&#10;Description automatically generated">
            <a:extLst>
              <a:ext uri="{FF2B5EF4-FFF2-40B4-BE49-F238E27FC236}">
                <a16:creationId xmlns:a16="http://schemas.microsoft.com/office/drawing/2014/main" id="{246A5C98-AD8F-4A24-AEAD-25E888A1A203}"/>
              </a:ext>
            </a:extLst>
          </p:cNvPr>
          <p:cNvPicPr>
            <a:picLocks noChangeAspect="1"/>
          </p:cNvPicPr>
          <p:nvPr/>
        </p:nvPicPr>
        <p:blipFill rotWithShape="1">
          <a:blip r:embed="rId20">
            <a:extLst>
              <a:ext uri="{28A0092B-C50C-407E-A947-70E740481C1C}">
                <a14:useLocalDpi xmlns:a14="http://schemas.microsoft.com/office/drawing/2010/main" val="0"/>
              </a:ext>
            </a:extLst>
          </a:blip>
          <a:srcRect l="88025" t="47817" b="9943"/>
          <a:stretch/>
        </p:blipFill>
        <p:spPr>
          <a:xfrm>
            <a:off x="24512635" y="13571120"/>
            <a:ext cx="1530413" cy="3094709"/>
          </a:xfrm>
          <a:prstGeom prst="rect">
            <a:avLst/>
          </a:prstGeom>
        </p:spPr>
      </p:pic>
      <p:pic>
        <p:nvPicPr>
          <p:cNvPr id="57" name="Picture 56" descr="Map&#10;&#10;Description automatically generated">
            <a:extLst>
              <a:ext uri="{FF2B5EF4-FFF2-40B4-BE49-F238E27FC236}">
                <a16:creationId xmlns:a16="http://schemas.microsoft.com/office/drawing/2014/main" id="{134EAB01-9A87-4E4A-8CAE-2F10D4F3EBE7}"/>
              </a:ext>
            </a:extLst>
          </p:cNvPr>
          <p:cNvPicPr>
            <a:picLocks noChangeAspect="1"/>
          </p:cNvPicPr>
          <p:nvPr/>
        </p:nvPicPr>
        <p:blipFill rotWithShape="1">
          <a:blip r:embed="rId21">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val="0"/>
              </a:ext>
            </a:extLst>
          </a:blip>
          <a:srcRect l="20473" t="82936" r="63057" b="1587"/>
          <a:stretch/>
        </p:blipFill>
        <p:spPr>
          <a:xfrm>
            <a:off x="22297626" y="15147847"/>
            <a:ext cx="1970314" cy="1061357"/>
          </a:xfrm>
          <a:prstGeom prst="rect">
            <a:avLst/>
          </a:prstGeom>
        </p:spPr>
      </p:pic>
      <p:sp>
        <p:nvSpPr>
          <p:cNvPr id="58" name="TextBox 57">
            <a:extLst>
              <a:ext uri="{FF2B5EF4-FFF2-40B4-BE49-F238E27FC236}">
                <a16:creationId xmlns:a16="http://schemas.microsoft.com/office/drawing/2014/main" id="{35B547B7-8CED-4465-A4E0-07BFAA36F73B}"/>
              </a:ext>
            </a:extLst>
          </p:cNvPr>
          <p:cNvSpPr txBox="1"/>
          <p:nvPr/>
        </p:nvSpPr>
        <p:spPr>
          <a:xfrm>
            <a:off x="17224928" y="7100328"/>
            <a:ext cx="733167" cy="923330"/>
          </a:xfrm>
          <a:prstGeom prst="rect">
            <a:avLst/>
          </a:prstGeom>
          <a:noFill/>
        </p:spPr>
        <p:txBody>
          <a:bodyPr wrap="square" rtlCol="0">
            <a:spAutoFit/>
          </a:bodyPr>
          <a:lstStyle/>
          <a:p>
            <a:r>
              <a:rPr lang="en-US" sz="5400" dirty="0"/>
              <a:t>A</a:t>
            </a:r>
          </a:p>
        </p:txBody>
      </p:sp>
      <p:sp>
        <p:nvSpPr>
          <p:cNvPr id="70" name="TextBox 69">
            <a:extLst>
              <a:ext uri="{FF2B5EF4-FFF2-40B4-BE49-F238E27FC236}">
                <a16:creationId xmlns:a16="http://schemas.microsoft.com/office/drawing/2014/main" id="{56DB9F2A-0350-4885-BA44-05FABE33F9EF}"/>
              </a:ext>
            </a:extLst>
          </p:cNvPr>
          <p:cNvSpPr txBox="1"/>
          <p:nvPr/>
        </p:nvSpPr>
        <p:spPr>
          <a:xfrm>
            <a:off x="24417403" y="7119183"/>
            <a:ext cx="733167" cy="923330"/>
          </a:xfrm>
          <a:prstGeom prst="rect">
            <a:avLst/>
          </a:prstGeom>
          <a:noFill/>
        </p:spPr>
        <p:txBody>
          <a:bodyPr wrap="square" rtlCol="0">
            <a:spAutoFit/>
          </a:bodyPr>
          <a:lstStyle/>
          <a:p>
            <a:r>
              <a:rPr lang="en-US" sz="5400" dirty="0"/>
              <a:t>B</a:t>
            </a:r>
          </a:p>
        </p:txBody>
      </p:sp>
      <p:sp>
        <p:nvSpPr>
          <p:cNvPr id="71" name="TextBox 70">
            <a:extLst>
              <a:ext uri="{FF2B5EF4-FFF2-40B4-BE49-F238E27FC236}">
                <a16:creationId xmlns:a16="http://schemas.microsoft.com/office/drawing/2014/main" id="{F42F49D2-E852-4C2B-B2D2-1AE9700A6270}"/>
              </a:ext>
            </a:extLst>
          </p:cNvPr>
          <p:cNvSpPr txBox="1"/>
          <p:nvPr/>
        </p:nvSpPr>
        <p:spPr>
          <a:xfrm>
            <a:off x="17232715" y="10263540"/>
            <a:ext cx="733167" cy="923330"/>
          </a:xfrm>
          <a:prstGeom prst="rect">
            <a:avLst/>
          </a:prstGeom>
          <a:noFill/>
        </p:spPr>
        <p:txBody>
          <a:bodyPr wrap="square" rtlCol="0">
            <a:spAutoFit/>
          </a:bodyPr>
          <a:lstStyle/>
          <a:p>
            <a:r>
              <a:rPr lang="en-US" sz="5400" dirty="0"/>
              <a:t>C</a:t>
            </a:r>
          </a:p>
        </p:txBody>
      </p:sp>
      <p:sp>
        <p:nvSpPr>
          <p:cNvPr id="72" name="TextBox 71">
            <a:extLst>
              <a:ext uri="{FF2B5EF4-FFF2-40B4-BE49-F238E27FC236}">
                <a16:creationId xmlns:a16="http://schemas.microsoft.com/office/drawing/2014/main" id="{6552F382-9F2D-446B-8360-50B55A47F285}"/>
              </a:ext>
            </a:extLst>
          </p:cNvPr>
          <p:cNvSpPr txBox="1"/>
          <p:nvPr/>
        </p:nvSpPr>
        <p:spPr>
          <a:xfrm>
            <a:off x="24410927" y="10249701"/>
            <a:ext cx="733167" cy="923330"/>
          </a:xfrm>
          <a:prstGeom prst="rect">
            <a:avLst/>
          </a:prstGeom>
          <a:noFill/>
        </p:spPr>
        <p:txBody>
          <a:bodyPr wrap="square" rtlCol="0">
            <a:spAutoFit/>
          </a:bodyPr>
          <a:lstStyle/>
          <a:p>
            <a:r>
              <a:rPr lang="en-US" sz="5400" dirty="0"/>
              <a:t>D</a:t>
            </a:r>
          </a:p>
        </p:txBody>
      </p:sp>
      <p:sp>
        <p:nvSpPr>
          <p:cNvPr id="74" name="TextBox 73">
            <a:extLst>
              <a:ext uri="{FF2B5EF4-FFF2-40B4-BE49-F238E27FC236}">
                <a16:creationId xmlns:a16="http://schemas.microsoft.com/office/drawing/2014/main" id="{B5EE545B-967B-4540-AFBD-4559BE7526B3}"/>
              </a:ext>
            </a:extLst>
          </p:cNvPr>
          <p:cNvSpPr txBox="1"/>
          <p:nvPr/>
        </p:nvSpPr>
        <p:spPr>
          <a:xfrm>
            <a:off x="17196239" y="13423181"/>
            <a:ext cx="733167" cy="923330"/>
          </a:xfrm>
          <a:prstGeom prst="rect">
            <a:avLst/>
          </a:prstGeom>
          <a:noFill/>
        </p:spPr>
        <p:txBody>
          <a:bodyPr wrap="square" rtlCol="0">
            <a:spAutoFit/>
          </a:bodyPr>
          <a:lstStyle/>
          <a:p>
            <a:r>
              <a:rPr lang="en-US" sz="5400" dirty="0"/>
              <a:t>E</a:t>
            </a:r>
          </a:p>
        </p:txBody>
      </p:sp>
      <p:pic>
        <p:nvPicPr>
          <p:cNvPr id="11" name="Picture 10" descr="A picture containing smoke, outdoor, steam, coming&#10;&#10;Description automatically generated">
            <a:extLst>
              <a:ext uri="{FF2B5EF4-FFF2-40B4-BE49-F238E27FC236}">
                <a16:creationId xmlns:a16="http://schemas.microsoft.com/office/drawing/2014/main" id="{61A5C7B1-EA03-4107-9008-8649876E83A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3598222" y="11923692"/>
            <a:ext cx="1971828" cy="3089011"/>
          </a:xfrm>
          <a:prstGeom prst="rect">
            <a:avLst/>
          </a:prstGeom>
        </p:spPr>
      </p:pic>
      <p:sp>
        <p:nvSpPr>
          <p:cNvPr id="31" name="TextBox 30">
            <a:extLst>
              <a:ext uri="{FF2B5EF4-FFF2-40B4-BE49-F238E27FC236}">
                <a16:creationId xmlns:a16="http://schemas.microsoft.com/office/drawing/2014/main" id="{1473AAB6-E0DF-4512-8C5F-C0B7BE1E1292}"/>
              </a:ext>
            </a:extLst>
          </p:cNvPr>
          <p:cNvSpPr txBox="1"/>
          <p:nvPr/>
        </p:nvSpPr>
        <p:spPr>
          <a:xfrm>
            <a:off x="32118603" y="24357874"/>
            <a:ext cx="9772723" cy="738664"/>
          </a:xfrm>
          <a:prstGeom prst="rect">
            <a:avLst/>
          </a:prstGeom>
          <a:noFill/>
        </p:spPr>
        <p:txBody>
          <a:bodyPr wrap="square" lIns="91440" tIns="45720" rIns="91440" bIns="45720" rtlCol="0" anchor="t">
            <a:spAutoFit/>
          </a:bodyPr>
          <a:lstStyle/>
          <a:p>
            <a:r>
              <a:rPr lang="en-US" sz="1050" dirty="0">
                <a:solidFill>
                  <a:schemeClr val="bg1"/>
                </a:solidFill>
                <a:cs typeface="Times New Roman"/>
              </a:rPr>
              <a:t>Figure 10: Volcanoes considered active around the world that have erupted during the last 10,000 years. The pink ovals represent some of the largest calderas in the world still considered to be active systems (cf. Mason et al., 2004) such as Toba (Indonesia), Yellowstone (U.S.), La Pacana (Chile), Taupo (New Zealand), Long Valley (California, U.S.), as well as other active systems such as Aira (Japan), </a:t>
            </a:r>
            <a:r>
              <a:rPr lang="en-US" sz="1050" dirty="0" err="1">
                <a:solidFill>
                  <a:schemeClr val="bg1"/>
                </a:solidFill>
                <a:cs typeface="Times New Roman"/>
              </a:rPr>
              <a:t>Rabaul</a:t>
            </a:r>
            <a:r>
              <a:rPr lang="en-US" sz="1050" dirty="0">
                <a:solidFill>
                  <a:schemeClr val="bg1"/>
                </a:solidFill>
                <a:cs typeface="Times New Roman"/>
              </a:rPr>
              <a:t> (Papua New Guinea), Taal (Philippines), Campi </a:t>
            </a:r>
            <a:r>
              <a:rPr lang="en-US" sz="1050" dirty="0" err="1">
                <a:solidFill>
                  <a:schemeClr val="bg1"/>
                </a:solidFill>
                <a:cs typeface="Times New Roman"/>
              </a:rPr>
              <a:t>Flegrei</a:t>
            </a:r>
            <a:r>
              <a:rPr lang="en-US" sz="1050" dirty="0">
                <a:solidFill>
                  <a:schemeClr val="bg1"/>
                </a:solidFill>
                <a:cs typeface="Times New Roman"/>
              </a:rPr>
              <a:t> (Italy), Santorini (Greece), and Laguna del Maule (Chile). Not including extinct caldera systems. Figure modified from Sigurdsson et al. (2015).   </a:t>
            </a:r>
            <a:endParaRPr lang="en-US" sz="1050" dirty="0">
              <a:solidFill>
                <a:schemeClr val="bg1"/>
              </a:solidFill>
              <a:cs typeface="Times New Roman" panose="02020603050405020304" pitchFamily="18" charset="0"/>
            </a:endParaRPr>
          </a:p>
        </p:txBody>
      </p:sp>
      <p:pic>
        <p:nvPicPr>
          <p:cNvPr id="1026" name="Picture 2" descr="Ashfall onto crops can have adverse impacts on the livelihoods and local food supply. Here, ash is being cleaned off crops in Karo, North Sumatra, Indonesia following the Mt. Sinabung eruption, 2014.">
            <a:extLst>
              <a:ext uri="{FF2B5EF4-FFF2-40B4-BE49-F238E27FC236}">
                <a16:creationId xmlns:a16="http://schemas.microsoft.com/office/drawing/2014/main" id="{8B687726-E034-4D23-8C77-9F2E5A89434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605618" y="20792145"/>
            <a:ext cx="4356390" cy="290426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28DA549A-6E63-4FD2-A1C1-CF84CE5912C8}"/>
              </a:ext>
            </a:extLst>
          </p:cNvPr>
          <p:cNvSpPr txBox="1"/>
          <p:nvPr/>
        </p:nvSpPr>
        <p:spPr>
          <a:xfrm>
            <a:off x="16616128" y="23689680"/>
            <a:ext cx="4335370" cy="415498"/>
          </a:xfrm>
          <a:prstGeom prst="rect">
            <a:avLst/>
          </a:prstGeom>
          <a:noFill/>
        </p:spPr>
        <p:txBody>
          <a:bodyPr wrap="square" rtlCol="0">
            <a:spAutoFit/>
          </a:bodyPr>
          <a:lstStyle/>
          <a:p>
            <a:r>
              <a:rPr lang="en-US" sz="1050" dirty="0">
                <a:solidFill>
                  <a:schemeClr val="bg1"/>
                </a:solidFill>
                <a:cs typeface="Times New Roman" panose="02020603050405020304" pitchFamily="18" charset="0"/>
              </a:rPr>
              <a:t>Photo 5: Ashfall on crops in Karo, Sumatra, Indonesia after the eruption of Mt. Sinabung in 2014. Photo from USGS.</a:t>
            </a:r>
          </a:p>
        </p:txBody>
      </p:sp>
      <p:pic>
        <p:nvPicPr>
          <p:cNvPr id="2" name="Picture 2" descr="Aerial View of the Quito International Airport During an Eruption of Reventador Volcano&#10; (Click image to view full size.)">
            <a:extLst>
              <a:ext uri="{FF2B5EF4-FFF2-40B4-BE49-F238E27FC236}">
                <a16:creationId xmlns:a16="http://schemas.microsoft.com/office/drawing/2014/main" id="{081916BC-00A3-4983-A90F-C3F92EBE9C2D}"/>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10991"/>
          <a:stretch/>
        </p:blipFill>
        <p:spPr bwMode="auto">
          <a:xfrm>
            <a:off x="21064120" y="20792145"/>
            <a:ext cx="4206748" cy="291518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F675F39-E0A4-4EBB-8307-FD7FCBD3FB72}"/>
              </a:ext>
            </a:extLst>
          </p:cNvPr>
          <p:cNvSpPr txBox="1"/>
          <p:nvPr/>
        </p:nvSpPr>
        <p:spPr>
          <a:xfrm>
            <a:off x="21086200" y="23662522"/>
            <a:ext cx="4206748" cy="854080"/>
          </a:xfrm>
          <a:prstGeom prst="rect">
            <a:avLst/>
          </a:prstGeom>
          <a:noFill/>
        </p:spPr>
        <p:txBody>
          <a:bodyPr wrap="square" lIns="91440" tIns="45720" rIns="91440" bIns="45720" rtlCol="0" anchor="t">
            <a:spAutoFit/>
          </a:bodyPr>
          <a:lstStyle/>
          <a:p>
            <a:r>
              <a:rPr lang="en-US" sz="1050" dirty="0">
                <a:solidFill>
                  <a:schemeClr val="bg1"/>
                </a:solidFill>
                <a:effectLst/>
                <a:ea typeface="Calibri" panose="020F0502020204030204" pitchFamily="34" charset="0"/>
                <a:cs typeface="Times New Roman"/>
              </a:rPr>
              <a:t>Photo 6: Quito International </a:t>
            </a:r>
            <a:r>
              <a:rPr lang="en-US" sz="1050" dirty="0">
                <a:solidFill>
                  <a:schemeClr val="bg1"/>
                </a:solidFill>
                <a:ea typeface="Calibri" panose="020F0502020204030204" pitchFamily="34" charset="0"/>
                <a:cs typeface="Times New Roman"/>
              </a:rPr>
              <a:t>Airport </a:t>
            </a:r>
            <a:r>
              <a:rPr lang="en-US" sz="1050" dirty="0">
                <a:solidFill>
                  <a:schemeClr val="bg1"/>
                </a:solidFill>
                <a:effectLst/>
                <a:ea typeface="Calibri" panose="020F0502020204030204" pitchFamily="34" charset="0"/>
                <a:cs typeface="Times New Roman"/>
              </a:rPr>
              <a:t>during eruption of </a:t>
            </a:r>
            <a:r>
              <a:rPr lang="en-US" sz="1050" dirty="0" err="1">
                <a:solidFill>
                  <a:schemeClr val="bg1"/>
                </a:solidFill>
                <a:effectLst/>
                <a:ea typeface="Calibri" panose="020F0502020204030204" pitchFamily="34" charset="0"/>
                <a:cs typeface="Times New Roman"/>
              </a:rPr>
              <a:t>Reventador</a:t>
            </a:r>
            <a:r>
              <a:rPr lang="en-US" sz="1050" dirty="0">
                <a:solidFill>
                  <a:schemeClr val="bg1"/>
                </a:solidFill>
                <a:effectLst/>
                <a:ea typeface="Calibri" panose="020F0502020204030204" pitchFamily="34" charset="0"/>
                <a:cs typeface="Times New Roman"/>
              </a:rPr>
              <a:t> Volcano covered with 3-5 mm ash on 3 November 2002. Airport was closed for 8</a:t>
            </a:r>
            <a:r>
              <a:rPr lang="en-US" sz="1050" dirty="0">
                <a:solidFill>
                  <a:schemeClr val="bg1"/>
                </a:solidFill>
                <a:ea typeface="Calibri" panose="020F0502020204030204" pitchFamily="34" charset="0"/>
                <a:cs typeface="Times New Roman"/>
              </a:rPr>
              <a:t> </a:t>
            </a:r>
            <a:r>
              <a:rPr lang="en-US" sz="1050" dirty="0">
                <a:solidFill>
                  <a:schemeClr val="bg1"/>
                </a:solidFill>
                <a:effectLst/>
                <a:ea typeface="Calibri" panose="020F0502020204030204" pitchFamily="34" charset="0"/>
                <a:cs typeface="Times New Roman"/>
              </a:rPr>
              <a:t>days </a:t>
            </a:r>
            <a:r>
              <a:rPr lang="en-US" sz="1050" dirty="0">
                <a:solidFill>
                  <a:schemeClr val="bg1"/>
                </a:solidFill>
                <a:ea typeface="Calibri" panose="020F0502020204030204" pitchFamily="34" charset="0"/>
                <a:cs typeface="Times New Roman"/>
              </a:rPr>
              <a:t>for</a:t>
            </a:r>
            <a:r>
              <a:rPr lang="en-US" sz="1050" dirty="0">
                <a:solidFill>
                  <a:schemeClr val="bg1"/>
                </a:solidFill>
                <a:effectLst/>
                <a:ea typeface="Calibri" panose="020F0502020204030204" pitchFamily="34" charset="0"/>
                <a:cs typeface="Times New Roman"/>
              </a:rPr>
              <a:t> </a:t>
            </a:r>
            <a:r>
              <a:rPr lang="en-US" sz="1050" dirty="0">
                <a:solidFill>
                  <a:schemeClr val="bg1"/>
                </a:solidFill>
                <a:ea typeface="Calibri" panose="020F0502020204030204" pitchFamily="34" charset="0"/>
                <a:cs typeface="Times New Roman"/>
              </a:rPr>
              <a:t>cleanup</a:t>
            </a:r>
            <a:r>
              <a:rPr lang="en-US" sz="1050" dirty="0">
                <a:solidFill>
                  <a:schemeClr val="bg1"/>
                </a:solidFill>
                <a:effectLst/>
                <a:ea typeface="Calibri" panose="020F0502020204030204" pitchFamily="34" charset="0"/>
                <a:cs typeface="Times New Roman"/>
              </a:rPr>
              <a:t>. Photo from USGS.</a:t>
            </a:r>
          </a:p>
          <a:p>
            <a:endParaRPr lang="en-US" dirty="0"/>
          </a:p>
        </p:txBody>
      </p:sp>
      <p:sp>
        <p:nvSpPr>
          <p:cNvPr id="38" name="Rectangle 37">
            <a:extLst>
              <a:ext uri="{FF2B5EF4-FFF2-40B4-BE49-F238E27FC236}">
                <a16:creationId xmlns:a16="http://schemas.microsoft.com/office/drawing/2014/main" id="{7BB3B5FD-4719-458C-A6FD-216477AFBA71}"/>
              </a:ext>
            </a:extLst>
          </p:cNvPr>
          <p:cNvSpPr/>
          <p:nvPr/>
        </p:nvSpPr>
        <p:spPr>
          <a:xfrm>
            <a:off x="85614" y="9899938"/>
            <a:ext cx="15579108" cy="951578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60B0B33-771C-440A-9BEA-B9F5716B2750}"/>
              </a:ext>
            </a:extLst>
          </p:cNvPr>
          <p:cNvSpPr/>
          <p:nvPr/>
        </p:nvSpPr>
        <p:spPr>
          <a:xfrm>
            <a:off x="85616" y="19557080"/>
            <a:ext cx="15569556" cy="13202812"/>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BBE1812-9396-4696-A432-508929C44425}"/>
              </a:ext>
            </a:extLst>
          </p:cNvPr>
          <p:cNvSpPr/>
          <p:nvPr/>
        </p:nvSpPr>
        <p:spPr>
          <a:xfrm>
            <a:off x="16398241" y="5220070"/>
            <a:ext cx="13698908" cy="1332881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7237DC7-40FD-47E5-85F0-F12CEAD04B38}"/>
              </a:ext>
            </a:extLst>
          </p:cNvPr>
          <p:cNvSpPr/>
          <p:nvPr/>
        </p:nvSpPr>
        <p:spPr>
          <a:xfrm>
            <a:off x="16401894" y="18769021"/>
            <a:ext cx="13665941" cy="1402091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Placeholder 8">
            <a:extLst>
              <a:ext uri="{FF2B5EF4-FFF2-40B4-BE49-F238E27FC236}">
                <a16:creationId xmlns:a16="http://schemas.microsoft.com/office/drawing/2014/main" id="{F0F66389-14C6-41AC-B7BE-DB388C094051}"/>
              </a:ext>
            </a:extLst>
          </p:cNvPr>
          <p:cNvSpPr txBox="1">
            <a:spLocks/>
          </p:cNvSpPr>
          <p:nvPr/>
        </p:nvSpPr>
        <p:spPr>
          <a:xfrm>
            <a:off x="31048399" y="15987237"/>
            <a:ext cx="11913137" cy="1677030"/>
          </a:xfrm>
          <a:prstGeom prst="round1Rect">
            <a:avLst/>
          </a:prstGeom>
          <a:solidFill>
            <a:schemeClr val="accent4"/>
          </a:solidFill>
        </p:spPr>
        <p:txBody>
          <a:bodyPr vert="horz" lIns="365760" tIns="45720" rIns="91440" bIns="45720" rtlCol="0" anchor="ctr">
            <a:noAutofit/>
          </a:bodyPr>
          <a:lstStyle>
            <a:lvl1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9pPr>
          </a:lstStyle>
          <a:p>
            <a:pPr algn="ctr"/>
            <a:r>
              <a:rPr lang="en-US" dirty="0"/>
              <a:t>7. Conclusion</a:t>
            </a:r>
          </a:p>
        </p:txBody>
      </p:sp>
      <p:sp>
        <p:nvSpPr>
          <p:cNvPr id="49" name="Rectangle 48">
            <a:extLst>
              <a:ext uri="{FF2B5EF4-FFF2-40B4-BE49-F238E27FC236}">
                <a16:creationId xmlns:a16="http://schemas.microsoft.com/office/drawing/2014/main" id="{1D99FF43-CD9D-4D7D-A9B5-CF6ADA94ED47}"/>
              </a:ext>
            </a:extLst>
          </p:cNvPr>
          <p:cNvSpPr/>
          <p:nvPr/>
        </p:nvSpPr>
        <p:spPr>
          <a:xfrm>
            <a:off x="30829828" y="5251156"/>
            <a:ext cx="12378512" cy="1027286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F9DB5B9-43CE-40F1-88EF-94AEE41CBB1B}"/>
              </a:ext>
            </a:extLst>
          </p:cNvPr>
          <p:cNvSpPr/>
          <p:nvPr/>
        </p:nvSpPr>
        <p:spPr>
          <a:xfrm>
            <a:off x="30843870" y="15758976"/>
            <a:ext cx="12364469" cy="953249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24DCA22B-6BF0-4BDE-BDC6-4E2B5961BEC4}"/>
              </a:ext>
            </a:extLst>
          </p:cNvPr>
          <p:cNvSpPr txBox="1"/>
          <p:nvPr/>
        </p:nvSpPr>
        <p:spPr>
          <a:xfrm>
            <a:off x="17235779" y="9903915"/>
            <a:ext cx="1612659" cy="523220"/>
          </a:xfrm>
          <a:prstGeom prst="rect">
            <a:avLst/>
          </a:prstGeom>
          <a:noFill/>
        </p:spPr>
        <p:txBody>
          <a:bodyPr wrap="square" rtlCol="0">
            <a:spAutoFit/>
          </a:bodyPr>
          <a:lstStyle/>
          <a:p>
            <a:r>
              <a:rPr lang="en-US" sz="2800" dirty="0"/>
              <a:t>April 1-30</a:t>
            </a:r>
          </a:p>
        </p:txBody>
      </p:sp>
      <p:sp>
        <p:nvSpPr>
          <p:cNvPr id="77" name="TextBox 76">
            <a:extLst>
              <a:ext uri="{FF2B5EF4-FFF2-40B4-BE49-F238E27FC236}">
                <a16:creationId xmlns:a16="http://schemas.microsoft.com/office/drawing/2014/main" id="{3E14C43B-F705-4DDC-9433-0803F68C2B68}"/>
              </a:ext>
            </a:extLst>
          </p:cNvPr>
          <p:cNvSpPr txBox="1"/>
          <p:nvPr/>
        </p:nvSpPr>
        <p:spPr>
          <a:xfrm>
            <a:off x="24478223" y="9899939"/>
            <a:ext cx="2355226" cy="523220"/>
          </a:xfrm>
          <a:prstGeom prst="rect">
            <a:avLst/>
          </a:prstGeom>
          <a:noFill/>
        </p:spPr>
        <p:txBody>
          <a:bodyPr wrap="square" rtlCol="0">
            <a:spAutoFit/>
          </a:bodyPr>
          <a:lstStyle/>
          <a:p>
            <a:r>
              <a:rPr lang="en-US" sz="2800" dirty="0"/>
              <a:t>April 14-16</a:t>
            </a:r>
          </a:p>
        </p:txBody>
      </p:sp>
      <p:sp>
        <p:nvSpPr>
          <p:cNvPr id="78" name="TextBox 77">
            <a:extLst>
              <a:ext uri="{FF2B5EF4-FFF2-40B4-BE49-F238E27FC236}">
                <a16:creationId xmlns:a16="http://schemas.microsoft.com/office/drawing/2014/main" id="{BBFBF1B7-CD55-4A82-BD36-906973C08CDF}"/>
              </a:ext>
            </a:extLst>
          </p:cNvPr>
          <p:cNvSpPr txBox="1"/>
          <p:nvPr/>
        </p:nvSpPr>
        <p:spPr>
          <a:xfrm>
            <a:off x="24469127" y="13046589"/>
            <a:ext cx="2323810" cy="523220"/>
          </a:xfrm>
          <a:prstGeom prst="rect">
            <a:avLst/>
          </a:prstGeom>
          <a:noFill/>
        </p:spPr>
        <p:txBody>
          <a:bodyPr wrap="square" rtlCol="0">
            <a:spAutoFit/>
          </a:bodyPr>
          <a:lstStyle/>
          <a:p>
            <a:r>
              <a:rPr lang="en-US" sz="2800" dirty="0"/>
              <a:t>April 21-27</a:t>
            </a:r>
          </a:p>
        </p:txBody>
      </p:sp>
      <p:sp>
        <p:nvSpPr>
          <p:cNvPr id="79" name="TextBox 78">
            <a:extLst>
              <a:ext uri="{FF2B5EF4-FFF2-40B4-BE49-F238E27FC236}">
                <a16:creationId xmlns:a16="http://schemas.microsoft.com/office/drawing/2014/main" id="{51F00520-062D-4746-9380-3EFEF5D1F1DC}"/>
              </a:ext>
            </a:extLst>
          </p:cNvPr>
          <p:cNvSpPr txBox="1"/>
          <p:nvPr/>
        </p:nvSpPr>
        <p:spPr>
          <a:xfrm>
            <a:off x="17264346" y="13046589"/>
            <a:ext cx="2275959" cy="523220"/>
          </a:xfrm>
          <a:prstGeom prst="rect">
            <a:avLst/>
          </a:prstGeom>
          <a:noFill/>
        </p:spPr>
        <p:txBody>
          <a:bodyPr wrap="square" rtlCol="0">
            <a:spAutoFit/>
          </a:bodyPr>
          <a:lstStyle/>
          <a:p>
            <a:r>
              <a:rPr lang="en-US" sz="2800" dirty="0"/>
              <a:t>April 21-27</a:t>
            </a:r>
          </a:p>
        </p:txBody>
      </p:sp>
      <p:sp>
        <p:nvSpPr>
          <p:cNvPr id="80" name="TextBox 79">
            <a:extLst>
              <a:ext uri="{FF2B5EF4-FFF2-40B4-BE49-F238E27FC236}">
                <a16:creationId xmlns:a16="http://schemas.microsoft.com/office/drawing/2014/main" id="{73D9FF8C-4C3A-4FF2-9494-C22A08E8911F}"/>
              </a:ext>
            </a:extLst>
          </p:cNvPr>
          <p:cNvSpPr txBox="1"/>
          <p:nvPr/>
        </p:nvSpPr>
        <p:spPr>
          <a:xfrm>
            <a:off x="17230023" y="16225033"/>
            <a:ext cx="2323810" cy="523220"/>
          </a:xfrm>
          <a:prstGeom prst="rect">
            <a:avLst/>
          </a:prstGeom>
          <a:noFill/>
        </p:spPr>
        <p:txBody>
          <a:bodyPr wrap="square" rtlCol="0">
            <a:spAutoFit/>
          </a:bodyPr>
          <a:lstStyle/>
          <a:p>
            <a:r>
              <a:rPr lang="en-US" sz="2800" dirty="0"/>
              <a:t>April 21-27</a:t>
            </a:r>
          </a:p>
        </p:txBody>
      </p:sp>
      <p:sp>
        <p:nvSpPr>
          <p:cNvPr id="54" name="TextBox 53">
            <a:extLst>
              <a:ext uri="{FF2B5EF4-FFF2-40B4-BE49-F238E27FC236}">
                <a16:creationId xmlns:a16="http://schemas.microsoft.com/office/drawing/2014/main" id="{3097881B-60B1-40A1-B2D0-55B33849C6B0}"/>
              </a:ext>
            </a:extLst>
          </p:cNvPr>
          <p:cNvSpPr txBox="1"/>
          <p:nvPr/>
        </p:nvSpPr>
        <p:spPr>
          <a:xfrm>
            <a:off x="26095316" y="13535586"/>
            <a:ext cx="3221103" cy="1708160"/>
          </a:xfrm>
          <a:prstGeom prst="rect">
            <a:avLst/>
          </a:prstGeom>
          <a:noFill/>
        </p:spPr>
        <p:txBody>
          <a:bodyPr wrap="square" lIns="91440" tIns="45720" rIns="91440" bIns="45720" rtlCol="0" anchor="t">
            <a:spAutoFit/>
          </a:bodyPr>
          <a:lstStyle/>
          <a:p>
            <a:r>
              <a:rPr lang="en-US" sz="1050" dirty="0">
                <a:solidFill>
                  <a:schemeClr val="bg1"/>
                </a:solidFill>
                <a:effectLst/>
                <a:ea typeface="Calibri" panose="020F0502020204030204" pitchFamily="34" charset="0"/>
                <a:cs typeface="Times New Roman"/>
              </a:rPr>
              <a:t>Figure 7: A-E represent the simulated tephra fall thickness from a Yellowstone eruption of 330 km³ </a:t>
            </a:r>
            <a:r>
              <a:rPr lang="en-US" sz="1050" dirty="0">
                <a:solidFill>
                  <a:schemeClr val="bg1"/>
                </a:solidFill>
                <a:ea typeface="Calibri" panose="020F0502020204030204" pitchFamily="34" charset="0"/>
                <a:cs typeface="Times New Roman"/>
              </a:rPr>
              <a:t>assuming </a:t>
            </a:r>
            <a:r>
              <a:rPr lang="en-US" sz="1050" dirty="0">
                <a:solidFill>
                  <a:schemeClr val="bg1"/>
                </a:solidFill>
                <a:effectLst/>
                <a:ea typeface="Calibri" panose="020F0502020204030204" pitchFamily="34" charset="0"/>
                <a:cs typeface="Times New Roman"/>
              </a:rPr>
              <a:t>April 2001 wind fields with </a:t>
            </a:r>
            <a:r>
              <a:rPr lang="en-US" sz="1050" dirty="0">
                <a:solidFill>
                  <a:schemeClr val="bg1"/>
                </a:solidFill>
                <a:ea typeface="Calibri" panose="020F0502020204030204" pitchFamily="34" charset="0"/>
                <a:cs typeface="Times New Roman"/>
              </a:rPr>
              <a:t>prescribed parameters</a:t>
            </a:r>
            <a:r>
              <a:rPr lang="en-US" sz="1050" dirty="0">
                <a:solidFill>
                  <a:schemeClr val="bg1"/>
                </a:solidFill>
                <a:effectLst/>
                <a:ea typeface="Calibri" panose="020F0502020204030204" pitchFamily="34" charset="0"/>
                <a:cs typeface="Times New Roman"/>
              </a:rPr>
              <a:t> </a:t>
            </a:r>
            <a:r>
              <a:rPr lang="en-US" sz="1050" dirty="0">
                <a:solidFill>
                  <a:schemeClr val="bg1"/>
                </a:solidFill>
                <a:ea typeface="Calibri" panose="020F0502020204030204" pitchFamily="34" charset="0"/>
                <a:cs typeface="Times New Roman"/>
              </a:rPr>
              <a:t>for umbrella</a:t>
            </a:r>
            <a:r>
              <a:rPr lang="en-US" sz="1050" dirty="0">
                <a:solidFill>
                  <a:schemeClr val="bg1"/>
                </a:solidFill>
                <a:effectLst/>
                <a:ea typeface="Calibri" panose="020F0502020204030204" pitchFamily="34" charset="0"/>
                <a:cs typeface="Times New Roman"/>
              </a:rPr>
              <a:t> cloud height, grain size distribution, and duration of </a:t>
            </a:r>
            <a:r>
              <a:rPr lang="en-US" sz="1050" dirty="0">
                <a:solidFill>
                  <a:schemeClr val="bg1"/>
                </a:solidFill>
                <a:ea typeface="Calibri" panose="020F0502020204030204" pitchFamily="34" charset="0"/>
                <a:cs typeface="Times New Roman"/>
              </a:rPr>
              <a:t>eruption</a:t>
            </a:r>
            <a:r>
              <a:rPr lang="en-US" sz="1050" dirty="0">
                <a:solidFill>
                  <a:schemeClr val="bg1"/>
                </a:solidFill>
                <a:effectLst/>
                <a:ea typeface="Calibri" panose="020F0502020204030204" pitchFamily="34" charset="0"/>
                <a:cs typeface="Times New Roman"/>
              </a:rPr>
              <a:t>. Airports </a:t>
            </a:r>
            <a:r>
              <a:rPr lang="en-US" sz="1050" dirty="0">
                <a:solidFill>
                  <a:schemeClr val="bg1"/>
                </a:solidFill>
                <a:ea typeface="Calibri" panose="020F0502020204030204" pitchFamily="34" charset="0"/>
                <a:cs typeface="Times New Roman"/>
              </a:rPr>
              <a:t>within </a:t>
            </a:r>
            <a:r>
              <a:rPr lang="en-US" sz="1050" dirty="0">
                <a:solidFill>
                  <a:schemeClr val="bg1"/>
                </a:solidFill>
                <a:effectLst/>
                <a:ea typeface="Calibri" panose="020F0502020204030204" pitchFamily="34" charset="0"/>
                <a:cs typeface="Times New Roman"/>
              </a:rPr>
              <a:t>U.S. are also shown, and the ten busiest airports are shown in red to show the effects on air travel in the U.S.. </a:t>
            </a:r>
            <a:r>
              <a:rPr lang="en-US" sz="1050" dirty="0">
                <a:solidFill>
                  <a:schemeClr val="bg1"/>
                </a:solidFill>
                <a:ea typeface="Calibri" panose="020F0502020204030204" pitchFamily="34" charset="0"/>
                <a:cs typeface="Times New Roman"/>
              </a:rPr>
              <a:t>Under all these </a:t>
            </a:r>
            <a:r>
              <a:rPr lang="en-US" sz="1050" dirty="0">
                <a:solidFill>
                  <a:schemeClr val="bg1"/>
                </a:solidFill>
                <a:effectLst/>
                <a:ea typeface="Calibri" panose="020F0502020204030204" pitchFamily="34" charset="0"/>
                <a:cs typeface="Times New Roman"/>
              </a:rPr>
              <a:t>simulations, New England is </a:t>
            </a:r>
            <a:r>
              <a:rPr lang="en-US" sz="1050" dirty="0">
                <a:solidFill>
                  <a:schemeClr val="bg1"/>
                </a:solidFill>
                <a:ea typeface="Calibri" panose="020F0502020204030204" pitchFamily="34" charset="0"/>
                <a:cs typeface="Times New Roman"/>
              </a:rPr>
              <a:t>predicted </a:t>
            </a:r>
            <a:r>
              <a:rPr lang="en-US" sz="1050" dirty="0">
                <a:solidFill>
                  <a:schemeClr val="bg1"/>
                </a:solidFill>
                <a:effectLst/>
                <a:ea typeface="Calibri" panose="020F0502020204030204" pitchFamily="34" charset="0"/>
                <a:cs typeface="Times New Roman"/>
              </a:rPr>
              <a:t>to receive some ash fall. Data from Mastin et al. (2014).</a:t>
            </a:r>
          </a:p>
        </p:txBody>
      </p:sp>
      <p:sp>
        <p:nvSpPr>
          <p:cNvPr id="59" name="TextBox 58">
            <a:extLst>
              <a:ext uri="{FF2B5EF4-FFF2-40B4-BE49-F238E27FC236}">
                <a16:creationId xmlns:a16="http://schemas.microsoft.com/office/drawing/2014/main" id="{3B19DCA1-96D7-4D26-A3D4-B1895F7DD6CB}"/>
              </a:ext>
            </a:extLst>
          </p:cNvPr>
          <p:cNvSpPr txBox="1"/>
          <p:nvPr/>
        </p:nvSpPr>
        <p:spPr>
          <a:xfrm>
            <a:off x="22113910" y="13972215"/>
            <a:ext cx="2398726" cy="577081"/>
          </a:xfrm>
          <a:prstGeom prst="rect">
            <a:avLst/>
          </a:prstGeom>
          <a:noFill/>
        </p:spPr>
        <p:txBody>
          <a:bodyPr wrap="square" rtlCol="0">
            <a:spAutoFit/>
          </a:bodyPr>
          <a:lstStyle/>
          <a:p>
            <a:r>
              <a:rPr lang="en-US" sz="1050" dirty="0">
                <a:solidFill>
                  <a:schemeClr val="bg1"/>
                </a:solidFill>
                <a:cs typeface="Times New Roman" panose="02020603050405020304" pitchFamily="18" charset="0"/>
              </a:rPr>
              <a:t>E: Week-long eruption with umbrella cloud height of 25 km and weakly aggregated grain size distribution.</a:t>
            </a:r>
          </a:p>
        </p:txBody>
      </p:sp>
      <p:sp>
        <p:nvSpPr>
          <p:cNvPr id="60" name="TextBox 59">
            <a:extLst>
              <a:ext uri="{FF2B5EF4-FFF2-40B4-BE49-F238E27FC236}">
                <a16:creationId xmlns:a16="http://schemas.microsoft.com/office/drawing/2014/main" id="{02D78A5E-9E42-4DEF-8B72-E344AEDCD759}"/>
              </a:ext>
            </a:extLst>
          </p:cNvPr>
          <p:cNvSpPr txBox="1"/>
          <p:nvPr/>
        </p:nvSpPr>
        <p:spPr>
          <a:xfrm>
            <a:off x="22081830" y="7661921"/>
            <a:ext cx="2430978" cy="1223412"/>
          </a:xfrm>
          <a:prstGeom prst="rect">
            <a:avLst/>
          </a:prstGeom>
          <a:noFill/>
        </p:spPr>
        <p:txBody>
          <a:bodyPr wrap="square" rtlCol="0">
            <a:spAutoFit/>
          </a:bodyPr>
          <a:lstStyle/>
          <a:p>
            <a:r>
              <a:rPr lang="en-US" sz="1050" dirty="0">
                <a:solidFill>
                  <a:schemeClr val="bg1"/>
                </a:solidFill>
                <a:cs typeface="Times New Roman" panose="02020603050405020304" pitchFamily="18" charset="0"/>
              </a:rPr>
              <a:t>A: Month-long eruption with umbrella cloud height of 25 km and heavily aggregated grain size distribution</a:t>
            </a:r>
          </a:p>
          <a:p>
            <a:endParaRPr lang="en-US" sz="1050" dirty="0">
              <a:solidFill>
                <a:schemeClr val="bg1"/>
              </a:solidFill>
              <a:cs typeface="Times New Roman" panose="02020603050405020304" pitchFamily="18" charset="0"/>
            </a:endParaRPr>
          </a:p>
          <a:p>
            <a:r>
              <a:rPr lang="en-US" sz="1050" dirty="0">
                <a:solidFill>
                  <a:schemeClr val="bg1"/>
                </a:solidFill>
                <a:cs typeface="Times New Roman" panose="02020603050405020304" pitchFamily="18" charset="0"/>
              </a:rPr>
              <a:t>B: 3-day long eruption with umbrella cloud height of 25 km and heavily aggregated grain size distribution.</a:t>
            </a:r>
          </a:p>
        </p:txBody>
      </p:sp>
      <p:sp>
        <p:nvSpPr>
          <p:cNvPr id="61" name="TextBox 60">
            <a:extLst>
              <a:ext uri="{FF2B5EF4-FFF2-40B4-BE49-F238E27FC236}">
                <a16:creationId xmlns:a16="http://schemas.microsoft.com/office/drawing/2014/main" id="{E93DC846-7C42-4407-94B1-173FE18C3BB9}"/>
              </a:ext>
            </a:extLst>
          </p:cNvPr>
          <p:cNvSpPr txBox="1"/>
          <p:nvPr/>
        </p:nvSpPr>
        <p:spPr>
          <a:xfrm>
            <a:off x="22113909" y="10701252"/>
            <a:ext cx="2407095" cy="1223412"/>
          </a:xfrm>
          <a:prstGeom prst="rect">
            <a:avLst/>
          </a:prstGeom>
          <a:noFill/>
        </p:spPr>
        <p:txBody>
          <a:bodyPr wrap="square" rtlCol="0">
            <a:spAutoFit/>
          </a:bodyPr>
          <a:lstStyle/>
          <a:p>
            <a:r>
              <a:rPr lang="en-US" sz="1050" dirty="0">
                <a:solidFill>
                  <a:schemeClr val="bg1"/>
                </a:solidFill>
                <a:cs typeface="Times New Roman" panose="02020603050405020304" pitchFamily="18" charset="0"/>
              </a:rPr>
              <a:t>C: Week-long eruption with umbrella cloud height of 15 km and heavily aggregated grain size distribution</a:t>
            </a:r>
          </a:p>
          <a:p>
            <a:endParaRPr lang="en-US" sz="1050" dirty="0">
              <a:solidFill>
                <a:schemeClr val="bg1"/>
              </a:solidFill>
              <a:cs typeface="Times New Roman" panose="02020603050405020304" pitchFamily="18" charset="0"/>
            </a:endParaRPr>
          </a:p>
          <a:p>
            <a:r>
              <a:rPr lang="en-US" sz="1050" dirty="0">
                <a:solidFill>
                  <a:schemeClr val="bg1"/>
                </a:solidFill>
                <a:cs typeface="Times New Roman" panose="02020603050405020304" pitchFamily="18" charset="0"/>
              </a:rPr>
              <a:t>D: Week-long eruption with umbrella cloud height of 35 km and heavily aggregated grain size distribution</a:t>
            </a:r>
          </a:p>
        </p:txBody>
      </p:sp>
      <p:sp>
        <p:nvSpPr>
          <p:cNvPr id="81" name="Rectangle 80">
            <a:extLst>
              <a:ext uri="{FF2B5EF4-FFF2-40B4-BE49-F238E27FC236}">
                <a16:creationId xmlns:a16="http://schemas.microsoft.com/office/drawing/2014/main" id="{CDB15408-120F-4AE0-BC01-E27086146309}"/>
              </a:ext>
            </a:extLst>
          </p:cNvPr>
          <p:cNvSpPr/>
          <p:nvPr/>
        </p:nvSpPr>
        <p:spPr>
          <a:xfrm>
            <a:off x="30843870" y="25531923"/>
            <a:ext cx="12364470" cy="6427646"/>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8">
            <a:extLst>
              <a:ext uri="{FF2B5EF4-FFF2-40B4-BE49-F238E27FC236}">
                <a16:creationId xmlns:a16="http://schemas.microsoft.com/office/drawing/2014/main" id="{AE55D6BC-C8AF-400E-95C8-1D7F2B6567F8}"/>
              </a:ext>
            </a:extLst>
          </p:cNvPr>
          <p:cNvSpPr txBox="1">
            <a:spLocks/>
          </p:cNvSpPr>
          <p:nvPr/>
        </p:nvSpPr>
        <p:spPr>
          <a:xfrm>
            <a:off x="17283958" y="18961058"/>
            <a:ext cx="12026722" cy="1677030"/>
          </a:xfrm>
          <a:prstGeom prst="round1Rect">
            <a:avLst/>
          </a:prstGeom>
          <a:solidFill>
            <a:schemeClr val="accent1"/>
          </a:solidFill>
        </p:spPr>
        <p:txBody>
          <a:bodyPr vert="horz" lIns="365760" tIns="45720" rIns="91440" bIns="45720" rtlCol="0" anchor="ctr">
            <a:noAutofit/>
          </a:bodyPr>
          <a:lstStyle>
            <a:lvl1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9pPr>
          </a:lstStyle>
          <a:p>
            <a:pPr algn="ctr"/>
            <a:r>
              <a:rPr lang="en-US" dirty="0"/>
              <a:t>5. Impacts on new england</a:t>
            </a:r>
          </a:p>
        </p:txBody>
      </p:sp>
      <p:pic>
        <p:nvPicPr>
          <p:cNvPr id="34" name="Picture 33" descr="Map&#10;&#10;Description automatically generated">
            <a:extLst>
              <a:ext uri="{FF2B5EF4-FFF2-40B4-BE49-F238E27FC236}">
                <a16:creationId xmlns:a16="http://schemas.microsoft.com/office/drawing/2014/main" id="{77980EEA-3C24-443E-8A30-A930C0037FC2}"/>
              </a:ext>
            </a:extLst>
          </p:cNvPr>
          <p:cNvPicPr>
            <a:picLocks noChangeAspect="1"/>
          </p:cNvPicPr>
          <p:nvPr/>
        </p:nvPicPr>
        <p:blipFill rotWithShape="1">
          <a:blip r:embed="rId26">
            <a:extLst>
              <a:ext uri="{28A0092B-C50C-407E-A947-70E740481C1C}">
                <a14:useLocalDpi xmlns:a14="http://schemas.microsoft.com/office/drawing/2010/main" val="0"/>
              </a:ext>
            </a:extLst>
          </a:blip>
          <a:srcRect l="33020" r="31046" b="13702"/>
          <a:stretch/>
        </p:blipFill>
        <p:spPr>
          <a:xfrm>
            <a:off x="24521004" y="24626669"/>
            <a:ext cx="5398363" cy="7431805"/>
          </a:xfrm>
          <a:prstGeom prst="rect">
            <a:avLst/>
          </a:prstGeom>
          <a:ln w="38100">
            <a:solidFill>
              <a:schemeClr val="accent1"/>
            </a:solidFill>
          </a:ln>
        </p:spPr>
      </p:pic>
      <p:sp>
        <p:nvSpPr>
          <p:cNvPr id="64" name="TextBox 63">
            <a:extLst>
              <a:ext uri="{FF2B5EF4-FFF2-40B4-BE49-F238E27FC236}">
                <a16:creationId xmlns:a16="http://schemas.microsoft.com/office/drawing/2014/main" id="{AF4FB014-CE2E-4B57-8D5F-553ABCD62504}"/>
              </a:ext>
            </a:extLst>
          </p:cNvPr>
          <p:cNvSpPr txBox="1"/>
          <p:nvPr/>
        </p:nvSpPr>
        <p:spPr>
          <a:xfrm>
            <a:off x="559982" y="11821614"/>
            <a:ext cx="8185935" cy="1754326"/>
          </a:xfrm>
          <a:prstGeom prst="rect">
            <a:avLst/>
          </a:prstGeom>
          <a:noFill/>
        </p:spPr>
        <p:txBody>
          <a:bodyPr wrap="square" lIns="91440" tIns="45720" rIns="91440" bIns="45720" rtlCol="0" anchor="t">
            <a:spAutoFit/>
          </a:bodyPr>
          <a:lstStyle/>
          <a:p>
            <a:r>
              <a:rPr lang="en-US" dirty="0">
                <a:solidFill>
                  <a:schemeClr val="bg1"/>
                </a:solidFill>
                <a:cs typeface="Times New Roman"/>
              </a:rPr>
              <a:t>The hotspot beneath Yellowstone National Park has been associated with three highly explosive eruptions during the Quaternary Period (~2.029 Ma, ~1.285 Ma, ~0.639 Ma). These events distributed volcanic ash deposits across the western U.S. The park is monitoring the hotspot's ongoing hydrothermal and seismic activities, but it is poorly understood what the pre-cursors would look like for a "super-volcano"-scale eruption because events of this magnitude have not occurred during human history.</a:t>
            </a:r>
          </a:p>
        </p:txBody>
      </p:sp>
      <p:sp>
        <p:nvSpPr>
          <p:cNvPr id="65" name="TextBox 64">
            <a:extLst>
              <a:ext uri="{FF2B5EF4-FFF2-40B4-BE49-F238E27FC236}">
                <a16:creationId xmlns:a16="http://schemas.microsoft.com/office/drawing/2014/main" id="{C6BC67B4-2703-4212-A801-FBCB73EE570E}"/>
              </a:ext>
            </a:extLst>
          </p:cNvPr>
          <p:cNvSpPr txBox="1"/>
          <p:nvPr/>
        </p:nvSpPr>
        <p:spPr>
          <a:xfrm>
            <a:off x="4970532" y="30516430"/>
            <a:ext cx="10709516" cy="2308324"/>
          </a:xfrm>
          <a:prstGeom prst="rect">
            <a:avLst/>
          </a:prstGeom>
          <a:noFill/>
        </p:spPr>
        <p:txBody>
          <a:bodyPr wrap="square" lIns="91440" tIns="45720" rIns="91440" bIns="45720" rtlCol="0" anchor="t">
            <a:spAutoFit/>
          </a:bodyPr>
          <a:lstStyle/>
          <a:p>
            <a:pPr marL="285750" indent="-285750">
              <a:buFont typeface="Courier New" panose="02070309020205020404" pitchFamily="49" charset="0"/>
              <a:buChar char="o"/>
            </a:pPr>
            <a:r>
              <a:rPr lang="en-US" dirty="0">
                <a:solidFill>
                  <a:schemeClr val="bg1"/>
                </a:solidFill>
                <a:cs typeface="Times New Roman"/>
              </a:rPr>
              <a:t>Mount Tambora, 1815: largest volcanic eruption during human history; had devastating impacts on entire globe, therefore is closest comparator for impacts of Yellowstone eruption.</a:t>
            </a:r>
          </a:p>
          <a:p>
            <a:pPr marL="285750" indent="-285750">
              <a:buFont typeface="Courier New" panose="02070309020205020404" pitchFamily="49" charset="0"/>
              <a:buChar char="o"/>
            </a:pPr>
            <a:r>
              <a:rPr lang="en-US" dirty="0">
                <a:solidFill>
                  <a:schemeClr val="bg1"/>
                </a:solidFill>
                <a:cs typeface="Times New Roman"/>
              </a:rPr>
              <a:t>Mount Pinatubo, 1991: closely monitored; locals were given warning to evacuate area, but after-effects of lahars and political self-interests negatively impacted residents; even with efficient warning systems, societal recovery could be prolonged due to people interfering for their own gain. </a:t>
            </a:r>
            <a:endParaRPr lang="en-US" dirty="0">
              <a:solidFill>
                <a:schemeClr val="bg1"/>
              </a:solidFill>
              <a:cs typeface="Times New Roman" panose="02020603050405020304" pitchFamily="18" charset="0"/>
            </a:endParaRPr>
          </a:p>
          <a:p>
            <a:pPr marL="285750" indent="-285750">
              <a:buFont typeface="Courier New" panose="02070309020205020404" pitchFamily="49" charset="0"/>
              <a:buChar char="o"/>
            </a:pPr>
            <a:r>
              <a:rPr lang="en-US" dirty="0">
                <a:solidFill>
                  <a:schemeClr val="bg1"/>
                </a:solidFill>
                <a:cs typeface="Times New Roman"/>
              </a:rPr>
              <a:t>Eyjafjallajökull, 2010: erupted for 59 days; 80% of European air traffic shut down from ash;</a:t>
            </a:r>
            <a:r>
              <a:rPr lang="en-US" b="0" i="0" dirty="0">
                <a:solidFill>
                  <a:srgbClr val="000000"/>
                </a:solidFill>
                <a:effectLst/>
              </a:rPr>
              <a:t> estimated economic impact of 5 billion USD (Sigurdsson et al., 2015); </a:t>
            </a:r>
            <a:r>
              <a:rPr lang="en-US" dirty="0">
                <a:solidFill>
                  <a:srgbClr val="000000"/>
                </a:solidFill>
              </a:rPr>
              <a:t>if</a:t>
            </a:r>
            <a:r>
              <a:rPr lang="en-US" b="0" i="0" dirty="0">
                <a:solidFill>
                  <a:srgbClr val="000000"/>
                </a:solidFill>
                <a:effectLst/>
              </a:rPr>
              <a:t> larger Yellowstone eruption occurred, air traffic could shut down across globe.</a:t>
            </a:r>
            <a:endParaRPr lang="en-US" dirty="0">
              <a:solidFill>
                <a:schemeClr val="bg1"/>
              </a:solidFill>
              <a:cs typeface="Times New Roman" panose="02020603050405020304" pitchFamily="18" charset="0"/>
            </a:endParaRPr>
          </a:p>
        </p:txBody>
      </p:sp>
      <p:sp>
        <p:nvSpPr>
          <p:cNvPr id="66" name="TextBox 65">
            <a:extLst>
              <a:ext uri="{FF2B5EF4-FFF2-40B4-BE49-F238E27FC236}">
                <a16:creationId xmlns:a16="http://schemas.microsoft.com/office/drawing/2014/main" id="{BB0581BF-9864-44D3-9250-EB375DF4FDD1}"/>
              </a:ext>
            </a:extLst>
          </p:cNvPr>
          <p:cNvSpPr txBox="1"/>
          <p:nvPr/>
        </p:nvSpPr>
        <p:spPr>
          <a:xfrm>
            <a:off x="16616128" y="27945635"/>
            <a:ext cx="7460730" cy="2862322"/>
          </a:xfrm>
          <a:prstGeom prst="rect">
            <a:avLst/>
          </a:prstGeom>
          <a:noFill/>
        </p:spPr>
        <p:txBody>
          <a:bodyPr wrap="square" lIns="91440" tIns="45720" rIns="91440" bIns="45720" rtlCol="0" anchor="t">
            <a:spAutoFit/>
          </a:bodyPr>
          <a:lstStyle/>
          <a:p>
            <a:pPr marL="342900" indent="-342900">
              <a:buFont typeface="Courier New" panose="02070309020205020404" pitchFamily="49" charset="0"/>
              <a:buChar char="o"/>
            </a:pPr>
            <a:r>
              <a:rPr lang="en-US" b="1" dirty="0">
                <a:solidFill>
                  <a:schemeClr val="bg1"/>
                </a:solidFill>
                <a:cs typeface="Times New Roman" panose="02020603050405020304" pitchFamily="18" charset="0"/>
              </a:rPr>
              <a:t>Agriculture: </a:t>
            </a:r>
            <a:r>
              <a:rPr lang="en-US" dirty="0">
                <a:solidFill>
                  <a:schemeClr val="bg1"/>
                </a:solidFill>
                <a:cs typeface="Times New Roman" panose="02020603050405020304" pitchFamily="18" charset="0"/>
              </a:rPr>
              <a:t>ash can destroy crops and harm livestock grazing/drinking on polluted land/waters</a:t>
            </a:r>
          </a:p>
          <a:p>
            <a:pPr marL="342900" indent="-342900">
              <a:buFont typeface="Courier New" panose="02070309020205020404" pitchFamily="49" charset="0"/>
              <a:buChar char="o"/>
            </a:pPr>
            <a:r>
              <a:rPr lang="en-US" b="1" dirty="0">
                <a:solidFill>
                  <a:schemeClr val="bg1"/>
                </a:solidFill>
                <a:cs typeface="Times New Roman"/>
              </a:rPr>
              <a:t>Climate: </a:t>
            </a:r>
            <a:r>
              <a:rPr lang="en-US" dirty="0">
                <a:solidFill>
                  <a:schemeClr val="bg1"/>
                </a:solidFill>
                <a:cs typeface="Times New Roman"/>
              </a:rPr>
              <a:t>predicted average cooling of 3-5°C, could incite new ice age (Sparks et al., 2005)</a:t>
            </a:r>
          </a:p>
          <a:p>
            <a:pPr marL="342900" indent="-342900">
              <a:buFont typeface="Courier New" panose="02070309020205020404" pitchFamily="49" charset="0"/>
              <a:buChar char="o"/>
            </a:pPr>
            <a:r>
              <a:rPr lang="en-US" b="1" dirty="0">
                <a:solidFill>
                  <a:schemeClr val="bg1"/>
                </a:solidFill>
                <a:cs typeface="Times New Roman"/>
              </a:rPr>
              <a:t>Relocation: </a:t>
            </a:r>
            <a:r>
              <a:rPr lang="en-US" dirty="0">
                <a:solidFill>
                  <a:schemeClr val="bg1"/>
                </a:solidFill>
                <a:cs typeface="Times New Roman"/>
              </a:rPr>
              <a:t>influx of western U.S. residents to eastern states, adding need for evacuation centers and relief funds/materials</a:t>
            </a:r>
          </a:p>
          <a:p>
            <a:pPr marL="342900" indent="-342900">
              <a:buFont typeface="Courier New" panose="02070309020205020404" pitchFamily="49" charset="0"/>
              <a:buChar char="o"/>
            </a:pPr>
            <a:r>
              <a:rPr lang="en-US" b="1" dirty="0">
                <a:solidFill>
                  <a:schemeClr val="bg1"/>
                </a:solidFill>
                <a:cs typeface="Times New Roman"/>
              </a:rPr>
              <a:t>Transportation: </a:t>
            </a:r>
            <a:r>
              <a:rPr lang="en-US" dirty="0">
                <a:solidFill>
                  <a:schemeClr val="bg1"/>
                </a:solidFill>
                <a:cs typeface="Times New Roman"/>
              </a:rPr>
              <a:t>air traffic shut down if ash is a hazard, affecting 18</a:t>
            </a:r>
            <a:r>
              <a:rPr lang="en-US" baseline="30000" dirty="0">
                <a:solidFill>
                  <a:schemeClr val="bg1"/>
                </a:solidFill>
                <a:cs typeface="Times New Roman"/>
              </a:rPr>
              <a:t>th</a:t>
            </a:r>
            <a:r>
              <a:rPr lang="en-US" dirty="0">
                <a:solidFill>
                  <a:schemeClr val="bg1"/>
                </a:solidFill>
                <a:cs typeface="Times New Roman"/>
              </a:rPr>
              <a:t> busiest U.S. airport (Boston-Logan Int.); roads slick from ash </a:t>
            </a:r>
            <a:endParaRPr lang="en-US" dirty="0">
              <a:solidFill>
                <a:schemeClr val="bg1"/>
              </a:solidFill>
              <a:cs typeface="Times New Roman" panose="02020603050405020304" pitchFamily="18" charset="0"/>
            </a:endParaRPr>
          </a:p>
          <a:p>
            <a:pPr marL="342900" indent="-342900">
              <a:buFont typeface="Courier New" panose="02070309020205020404" pitchFamily="49" charset="0"/>
              <a:buChar char="o"/>
            </a:pPr>
            <a:r>
              <a:rPr lang="en-US" b="1" dirty="0">
                <a:solidFill>
                  <a:schemeClr val="bg1"/>
                </a:solidFill>
                <a:cs typeface="Times New Roman"/>
              </a:rPr>
              <a:t>Economy: </a:t>
            </a:r>
            <a:r>
              <a:rPr lang="en-US" dirty="0">
                <a:solidFill>
                  <a:schemeClr val="bg1"/>
                </a:solidFill>
                <a:cs typeface="Times New Roman"/>
              </a:rPr>
              <a:t>all the above will impact U.S. economy, which can domino and affect entire world</a:t>
            </a:r>
          </a:p>
        </p:txBody>
      </p:sp>
      <p:sp>
        <p:nvSpPr>
          <p:cNvPr id="29" name="TextBox 28">
            <a:extLst>
              <a:ext uri="{FF2B5EF4-FFF2-40B4-BE49-F238E27FC236}">
                <a16:creationId xmlns:a16="http://schemas.microsoft.com/office/drawing/2014/main" id="{3186BCBC-4723-4F97-9160-EB291CAD3A46}"/>
              </a:ext>
            </a:extLst>
          </p:cNvPr>
          <p:cNvSpPr txBox="1"/>
          <p:nvPr/>
        </p:nvSpPr>
        <p:spPr>
          <a:xfrm>
            <a:off x="17283958" y="17068800"/>
            <a:ext cx="12026722" cy="1477328"/>
          </a:xfrm>
          <a:prstGeom prst="rect">
            <a:avLst/>
          </a:prstGeom>
          <a:noFill/>
        </p:spPr>
        <p:txBody>
          <a:bodyPr wrap="square" lIns="91440" tIns="45720" rIns="91440" bIns="45720" rtlCol="0" anchor="t">
            <a:spAutoFit/>
          </a:bodyPr>
          <a:lstStyle/>
          <a:p>
            <a:r>
              <a:rPr lang="en-US" dirty="0">
                <a:solidFill>
                  <a:schemeClr val="bg1"/>
                </a:solidFill>
                <a:cs typeface="Times New Roman"/>
              </a:rPr>
              <a:t>These tephra fall models over the United States indicate New England will receive 1-30 mm tephra fall depending on the parameters of umbrella cloud height, duration of the eruption, and the grain size distribution of the tephra. These data are based on 2001 wind fields, but if past eruptions have occurred during a glacial period, ice sheet topography would likely alter atmospheric circulation patterns and affect the distribution of tephra fall.</a:t>
            </a:r>
          </a:p>
          <a:p>
            <a:endParaRPr lang="en-US" dirty="0"/>
          </a:p>
        </p:txBody>
      </p:sp>
      <p:pic>
        <p:nvPicPr>
          <p:cNvPr id="32" name="Picture 31" descr="Map&#10;&#10;Description automatically generated">
            <a:extLst>
              <a:ext uri="{FF2B5EF4-FFF2-40B4-BE49-F238E27FC236}">
                <a16:creationId xmlns:a16="http://schemas.microsoft.com/office/drawing/2014/main" id="{99B11305-7089-4737-8103-1D74199B1916}"/>
              </a:ext>
            </a:extLst>
          </p:cNvPr>
          <p:cNvPicPr>
            <a:picLocks noChangeAspect="1"/>
          </p:cNvPicPr>
          <p:nvPr/>
        </p:nvPicPr>
        <p:blipFill rotWithShape="1">
          <a:blip r:embed="rId27">
            <a:extLst>
              <a:ext uri="{28A0092B-C50C-407E-A947-70E740481C1C}">
                <a14:useLocalDpi xmlns:a14="http://schemas.microsoft.com/office/drawing/2010/main" val="0"/>
              </a:ext>
            </a:extLst>
          </a:blip>
          <a:srcRect l="217" t="11549" r="732" b="11444"/>
          <a:stretch/>
        </p:blipFill>
        <p:spPr>
          <a:xfrm>
            <a:off x="32118604" y="18667833"/>
            <a:ext cx="9772723" cy="5688101"/>
          </a:xfrm>
          <a:prstGeom prst="rect">
            <a:avLst/>
          </a:prstGeom>
        </p:spPr>
      </p:pic>
      <p:sp>
        <p:nvSpPr>
          <p:cNvPr id="13" name="TextBox 12">
            <a:extLst>
              <a:ext uri="{FF2B5EF4-FFF2-40B4-BE49-F238E27FC236}">
                <a16:creationId xmlns:a16="http://schemas.microsoft.com/office/drawing/2014/main" id="{FB5855C4-5938-48FC-9755-53106E44D012}"/>
              </a:ext>
            </a:extLst>
          </p:cNvPr>
          <p:cNvSpPr txBox="1"/>
          <p:nvPr/>
        </p:nvSpPr>
        <p:spPr>
          <a:xfrm>
            <a:off x="31048398" y="27466498"/>
            <a:ext cx="11913137" cy="4708981"/>
          </a:xfrm>
          <a:prstGeom prst="rect">
            <a:avLst/>
          </a:prstGeom>
          <a:noFill/>
        </p:spPr>
        <p:txBody>
          <a:bodyPr wrap="square" lIns="91440" tIns="45720" rIns="91440" bIns="45720" rtlCol="0" anchor="t">
            <a:spAutoFit/>
          </a:bodyPr>
          <a:lstStyle/>
          <a:p>
            <a:pPr indent="-914400" algn="l" rtl="0" fontAlgn="base"/>
            <a:r>
              <a:rPr lang="en-US" sz="1200" b="0" i="0" u="none" strike="noStrike" dirty="0">
                <a:solidFill>
                  <a:srgbClr val="000000"/>
                </a:solidFill>
                <a:effectLst/>
              </a:rPr>
              <a:t>Boers, Bernice de Jong. (1995). Mount Tambora in 1815: A Volcanic Eruption in Indonesia and Its Aftermath. </a:t>
            </a:r>
            <a:r>
              <a:rPr lang="en-US" sz="1200" b="0" i="1" u="none" strike="noStrike" dirty="0">
                <a:solidFill>
                  <a:srgbClr val="000000"/>
                </a:solidFill>
                <a:effectLst/>
              </a:rPr>
              <a:t>Indonesia</a:t>
            </a:r>
            <a:r>
              <a:rPr lang="en-US" sz="1200" b="0" i="0" u="none" strike="noStrike" dirty="0">
                <a:solidFill>
                  <a:srgbClr val="000000"/>
                </a:solidFill>
                <a:effectLst/>
              </a:rPr>
              <a:t>, </a:t>
            </a:r>
            <a:r>
              <a:rPr lang="en-US" sz="1200" b="0" i="1" u="none" strike="noStrike" dirty="0">
                <a:solidFill>
                  <a:srgbClr val="000000"/>
                </a:solidFill>
                <a:effectLst/>
              </a:rPr>
              <a:t>60</a:t>
            </a:r>
            <a:r>
              <a:rPr lang="en-US" sz="1200" b="0" i="0" u="none" strike="noStrike" dirty="0">
                <a:solidFill>
                  <a:srgbClr val="000000"/>
                </a:solidFill>
                <a:effectLst/>
              </a:rPr>
              <a:t>, 36-60. </a:t>
            </a:r>
            <a:r>
              <a:rPr lang="en-US" sz="1200" b="0" i="0" u="sng" strike="noStrike" dirty="0">
                <a:solidFill>
                  <a:srgbClr val="6B9F25"/>
                </a:solidFill>
                <a:effectLst/>
                <a:hlinkClick r:id="rId28"/>
              </a:rPr>
              <a:t>https://doi.org/10.2307/3351140</a:t>
            </a:r>
            <a:r>
              <a:rPr lang="en-US" sz="1200" b="0" i="0" u="none" strike="noStrike" dirty="0">
                <a:solidFill>
                  <a:srgbClr val="000000"/>
                </a:solidFill>
                <a:effectLst/>
              </a:rPr>
              <a:t> </a:t>
            </a:r>
            <a:r>
              <a:rPr lang="en-US" sz="1200" b="0" i="0" dirty="0">
                <a:solidFill>
                  <a:srgbClr val="FFFFFF"/>
                </a:solidFill>
                <a:effectLst/>
              </a:rPr>
              <a:t>​</a:t>
            </a:r>
          </a:p>
          <a:p>
            <a:pPr indent="-914400" algn="l" rtl="0" fontAlgn="base"/>
            <a:r>
              <a:rPr lang="en-US" sz="1200" b="0" i="0" u="none" strike="noStrike" dirty="0">
                <a:solidFill>
                  <a:srgbClr val="000000"/>
                </a:solidFill>
                <a:effectLst/>
              </a:rPr>
              <a:t>Camp, Victor E. and Wells, Ray E. (2021, January). The Case for a Long-Lived and Robust Yellowstone Hotspot. The Geological Society of America. Vol. 31, no. 1, pp. 	4-	10. https://doi.org/10.1130/GSATG477A.1. CC-BY-NC. </a:t>
            </a:r>
            <a:r>
              <a:rPr lang="en-US" sz="1200" b="0" i="0" dirty="0">
                <a:solidFill>
                  <a:srgbClr val="FFFFFF"/>
                </a:solidFill>
                <a:effectLst/>
              </a:rPr>
              <a:t>​</a:t>
            </a:r>
          </a:p>
          <a:p>
            <a:pPr indent="-914400" algn="l" rtl="0" fontAlgn="base"/>
            <a:r>
              <a:rPr lang="en-US" sz="1200" b="0" i="0" u="none" strike="noStrike" dirty="0">
                <a:solidFill>
                  <a:srgbClr val="000000"/>
                </a:solidFill>
                <a:effectLst/>
              </a:rPr>
              <a:t>"CY 2014 Primary Airports -- Preliminary Data" (PDF). Faa.gov. Retrieved 13 April 2022.</a:t>
            </a:r>
            <a:r>
              <a:rPr lang="en-US" sz="1200" b="0" i="0" dirty="0">
                <a:solidFill>
                  <a:srgbClr val="FFFFFF"/>
                </a:solidFill>
                <a:effectLst/>
              </a:rPr>
              <a:t>​</a:t>
            </a:r>
          </a:p>
          <a:p>
            <a:pPr indent="-914400"/>
            <a:r>
              <a:rPr lang="en-US" sz="1200" dirty="0">
                <a:solidFill>
                  <a:schemeClr val="bg1"/>
                </a:solidFill>
                <a:ea typeface="+mn-lt"/>
                <a:cs typeface="+mn-lt"/>
              </a:rPr>
              <a:t>Global Volcanism Program, 2013. Volcanoes of the World, v. 4.10.6 (24 Mar 2022). Venzke, E (ed.). Smithsonian Institution. Downloaded 14 Apr 2022. </a:t>
            </a:r>
            <a:r>
              <a:rPr lang="en-US" sz="1200" dirty="0">
                <a:solidFill>
                  <a:schemeClr val="bg1"/>
                </a:solidFill>
                <a:ea typeface="+mn-lt"/>
                <a:cs typeface="+mn-lt"/>
                <a:hlinkClick r:id="rId29">
                  <a:extLst>
                    <a:ext uri="{A12FA001-AC4F-418D-AE19-62706E023703}">
                      <ahyp:hlinkClr xmlns:ahyp="http://schemas.microsoft.com/office/drawing/2018/hyperlinkcolor" val="tx"/>
                    </a:ext>
                  </a:extLst>
                </a:hlinkClick>
              </a:rPr>
              <a:t>https://doi.org/10.5479/si.GVP.VOTW4-2013</a:t>
            </a:r>
            <a:r>
              <a:rPr lang="en-US" sz="1200" dirty="0">
                <a:solidFill>
                  <a:schemeClr val="bg1"/>
                </a:solidFill>
                <a:ea typeface="+mn-lt"/>
                <a:cs typeface="+mn-lt"/>
              </a:rPr>
              <a:t>.</a:t>
            </a:r>
            <a:endParaRPr lang="en-US" sz="1200" dirty="0">
              <a:solidFill>
                <a:schemeClr val="bg1"/>
              </a:solidFill>
            </a:endParaRPr>
          </a:p>
          <a:p>
            <a:pPr indent="-914400" algn="l" rtl="0" fontAlgn="base"/>
            <a:r>
              <a:rPr lang="en-US" sz="1200" b="0" i="0" u="none" strike="noStrike" dirty="0">
                <a:solidFill>
                  <a:srgbClr val="000000"/>
                </a:solidFill>
                <a:effectLst/>
              </a:rPr>
              <a:t>Hurwitz, Shaul and Lowenstern, Jacob B.. (2014, August 11). Dynamics of the Yellowstone hydrothermal system</a:t>
            </a:r>
            <a:r>
              <a:rPr lang="en-US" sz="1200" b="0" i="1" u="none" strike="noStrike" dirty="0">
                <a:solidFill>
                  <a:srgbClr val="000000"/>
                </a:solidFill>
                <a:effectLst/>
              </a:rPr>
              <a:t>. Reviews of Geophysics</a:t>
            </a:r>
            <a:r>
              <a:rPr lang="en-US" sz="1200" b="0" i="0" u="none" strike="noStrike" dirty="0">
                <a:solidFill>
                  <a:srgbClr val="000000"/>
                </a:solidFill>
                <a:effectLst/>
              </a:rPr>
              <a:t>, 51, 375-411. doi:10.1002/2014RG000452. </a:t>
            </a:r>
            <a:r>
              <a:rPr lang="en-US" sz="1200" b="0" i="0" dirty="0">
                <a:solidFill>
                  <a:srgbClr val="FFFFFF"/>
                </a:solidFill>
                <a:effectLst/>
              </a:rPr>
              <a:t>​</a:t>
            </a:r>
          </a:p>
          <a:p>
            <a:pPr indent="-914400" algn="l" rtl="0" fontAlgn="base"/>
            <a:r>
              <a:rPr lang="en-US" sz="1200" b="0" i="0" u="none" strike="noStrike" dirty="0">
                <a:solidFill>
                  <a:srgbClr val="000000"/>
                </a:solidFill>
                <a:effectLst/>
              </a:rPr>
              <a:t>Hansell, A.L., Horwell, C.J., and Oppenheimer, C. (2006). The Health Hazards of Volcanoes and Geothermal Areas. Occupational and Environmental Medicine. Vol. 	63, No. 2, pp. 149-156. 	Doi: 10.1136/oem.2005.022459.</a:t>
            </a:r>
            <a:r>
              <a:rPr lang="en-US" sz="1200" b="0" i="0" dirty="0">
                <a:solidFill>
                  <a:srgbClr val="FFFFFF"/>
                </a:solidFill>
                <a:effectLst/>
              </a:rPr>
              <a:t>​</a:t>
            </a:r>
          </a:p>
          <a:p>
            <a:pPr indent="-914400" algn="l" rtl="0" fontAlgn="base"/>
            <a:r>
              <a:rPr lang="en-US" sz="1200" b="0" i="0" u="none" strike="noStrike" dirty="0">
                <a:solidFill>
                  <a:srgbClr val="000000"/>
                </a:solidFill>
                <a:effectLst/>
              </a:rPr>
              <a:t>Leone, F. (1996) Impacts et gestion des crises </a:t>
            </a:r>
            <a:r>
              <a:rPr lang="en-US" sz="1200" b="0" i="0" u="none" strike="noStrike" dirty="0" err="1">
                <a:solidFill>
                  <a:srgbClr val="000000"/>
                </a:solidFill>
                <a:effectLst/>
              </a:rPr>
              <a:t>liés</a:t>
            </a:r>
            <a:r>
              <a:rPr lang="en-US" sz="1200" b="0" i="0" u="none" strike="noStrike" dirty="0">
                <a:solidFill>
                  <a:srgbClr val="000000"/>
                </a:solidFill>
                <a:effectLst/>
              </a:rPr>
              <a:t> à </a:t>
            </a:r>
            <a:r>
              <a:rPr lang="en-US" sz="1200" b="0" i="0" u="none" strike="noStrike" dirty="0" err="1">
                <a:solidFill>
                  <a:srgbClr val="000000"/>
                </a:solidFill>
                <a:effectLst/>
              </a:rPr>
              <a:t>l'éruption</a:t>
            </a:r>
            <a:r>
              <a:rPr lang="en-US" sz="1200" b="0" i="0" u="none" strike="noStrike" dirty="0">
                <a:solidFill>
                  <a:srgbClr val="000000"/>
                </a:solidFill>
                <a:effectLst/>
              </a:rPr>
              <a:t> du volcan Pinatubo (1991-1996). Contribution à </a:t>
            </a:r>
            <a:r>
              <a:rPr lang="en-US" sz="1200" b="0" i="0" u="none" strike="noStrike" dirty="0" err="1">
                <a:solidFill>
                  <a:srgbClr val="000000"/>
                </a:solidFill>
                <a:effectLst/>
              </a:rPr>
              <a:t>l'analyse</a:t>
            </a:r>
            <a:r>
              <a:rPr lang="en-US" sz="1200" b="0" i="0" u="none" strike="noStrike" dirty="0">
                <a:solidFill>
                  <a:srgbClr val="000000"/>
                </a:solidFill>
                <a:effectLst/>
              </a:rPr>
              <a:t> du </a:t>
            </a:r>
            <a:r>
              <a:rPr lang="en-US" sz="1200" b="0" i="0" u="none" strike="noStrike" dirty="0" err="1">
                <a:solidFill>
                  <a:srgbClr val="000000"/>
                </a:solidFill>
                <a:effectLst/>
              </a:rPr>
              <a:t>système</a:t>
            </a:r>
            <a:r>
              <a:rPr lang="en-US" sz="1200" b="0" i="0" u="none" strike="noStrike" dirty="0">
                <a:solidFill>
                  <a:srgbClr val="000000"/>
                </a:solidFill>
                <a:effectLst/>
              </a:rPr>
              <a:t> </a:t>
            </a:r>
            <a:r>
              <a:rPr lang="en-US" sz="1200" b="0" i="0" u="none" strike="noStrike" dirty="0" err="1">
                <a:solidFill>
                  <a:srgbClr val="000000"/>
                </a:solidFill>
                <a:effectLst/>
              </a:rPr>
              <a:t>institu-tionnel</a:t>
            </a:r>
            <a:r>
              <a:rPr lang="en-US" sz="1200" b="0" i="0" u="none" strike="noStrike" dirty="0">
                <a:solidFill>
                  <a:srgbClr val="000000"/>
                </a:solidFill>
                <a:effectLst/>
              </a:rPr>
              <a:t> </a:t>
            </a:r>
            <a:r>
              <a:rPr lang="en-US" sz="1200" b="0" i="0" u="none" strike="noStrike" dirty="0" err="1">
                <a:solidFill>
                  <a:srgbClr val="000000"/>
                </a:solidFill>
                <a:effectLst/>
              </a:rPr>
              <a:t>philippin</a:t>
            </a:r>
            <a:r>
              <a:rPr lang="en-US" sz="1200" b="0" i="0" u="none" strike="noStrike" dirty="0">
                <a:solidFill>
                  <a:srgbClr val="000000"/>
                </a:solidFill>
                <a:effectLst/>
              </a:rPr>
              <a:t> de </a:t>
            </a:r>
            <a:r>
              <a:rPr lang="en-US" sz="1200" b="0" i="0" u="none" strike="noStrike" dirty="0" err="1">
                <a:solidFill>
                  <a:srgbClr val="000000"/>
                </a:solidFill>
                <a:effectLst/>
              </a:rPr>
              <a:t>réponse</a:t>
            </a:r>
            <a:r>
              <a:rPr lang="en-US" sz="1200" b="0" i="0" u="none" strike="noStrike" dirty="0">
                <a:solidFill>
                  <a:srgbClr val="000000"/>
                </a:solidFill>
                <a:effectLst/>
              </a:rPr>
              <a:t> aux 	catastrophes </a:t>
            </a:r>
            <a:r>
              <a:rPr lang="en-US" sz="1200" b="0" i="0" u="none" strike="noStrike" dirty="0" err="1">
                <a:solidFill>
                  <a:srgbClr val="000000"/>
                </a:solidFill>
                <a:effectLst/>
              </a:rPr>
              <a:t>volcaniques</a:t>
            </a:r>
            <a:r>
              <a:rPr lang="en-US" sz="1200" b="0" i="0" u="none" strike="noStrike" dirty="0">
                <a:solidFill>
                  <a:srgbClr val="000000"/>
                </a:solidFill>
                <a:effectLst/>
              </a:rPr>
              <a:t>.</a:t>
            </a:r>
            <a:r>
              <a:rPr lang="en-US" sz="1200" b="0" i="1" u="none" strike="noStrike" dirty="0">
                <a:solidFill>
                  <a:srgbClr val="000000"/>
                </a:solidFill>
                <a:effectLst/>
              </a:rPr>
              <a:t> PANGEA, Bulletin du Centre International pour la Formation et 	les </a:t>
            </a:r>
            <a:r>
              <a:rPr lang="en-US" sz="1200" b="0" i="1" u="none" strike="noStrike" dirty="0" err="1">
                <a:solidFill>
                  <a:srgbClr val="000000"/>
                </a:solidFill>
                <a:effectLst/>
              </a:rPr>
              <a:t>Echanges</a:t>
            </a:r>
            <a:r>
              <a:rPr lang="en-US" sz="1200" b="0" i="1" u="none" strike="noStrike" dirty="0">
                <a:solidFill>
                  <a:srgbClr val="000000"/>
                </a:solidFill>
                <a:effectLst/>
              </a:rPr>
              <a:t> </a:t>
            </a:r>
            <a:r>
              <a:rPr lang="en-US" sz="1200" b="0" i="1" u="none" strike="noStrike" dirty="0" err="1">
                <a:solidFill>
                  <a:srgbClr val="000000"/>
                </a:solidFill>
                <a:effectLst/>
              </a:rPr>
              <a:t>en</a:t>
            </a:r>
            <a:r>
              <a:rPr lang="en-US" sz="1200" b="0" i="1" u="none" strike="noStrike" dirty="0">
                <a:solidFill>
                  <a:srgbClr val="000000"/>
                </a:solidFill>
                <a:effectLst/>
              </a:rPr>
              <a:t> </a:t>
            </a:r>
            <a:r>
              <a:rPr lang="en-US" sz="1200" b="0" i="1" u="none" strike="noStrike" dirty="0" err="1">
                <a:solidFill>
                  <a:srgbClr val="000000"/>
                </a:solidFill>
                <a:effectLst/>
              </a:rPr>
              <a:t>Géosciences</a:t>
            </a:r>
            <a:r>
              <a:rPr lang="en-US" sz="1200" b="0" i="1" u="none" strike="noStrike" dirty="0">
                <a:solidFill>
                  <a:srgbClr val="000000"/>
                </a:solidFill>
                <a:effectLst/>
              </a:rPr>
              <a:t> </a:t>
            </a:r>
            <a:r>
              <a:rPr lang="en-US" sz="1200" b="0" i="0" u="none" strike="noStrike" dirty="0">
                <a:solidFill>
                  <a:srgbClr val="000000"/>
                </a:solidFill>
                <a:effectLst/>
              </a:rPr>
              <a:t>(CIFEG), Orléans, France, n. 26, </a:t>
            </a:r>
            <a:r>
              <a:rPr lang="en-US" sz="1200" b="0" i="0" u="none" strike="noStrike" dirty="0" err="1">
                <a:solidFill>
                  <a:srgbClr val="000000"/>
                </a:solidFill>
                <a:effectLst/>
              </a:rPr>
              <a:t>Décembre</a:t>
            </a:r>
            <a:r>
              <a:rPr lang="en-US" sz="1200" b="0" i="0" u="none" strike="noStrike" dirty="0">
                <a:solidFill>
                  <a:srgbClr val="000000"/>
                </a:solidFill>
                <a:effectLst/>
              </a:rPr>
              <a:t> 1996, pp. 13-34.</a:t>
            </a:r>
            <a:r>
              <a:rPr lang="en-US" sz="1200" b="0" i="0" dirty="0">
                <a:solidFill>
                  <a:srgbClr val="FFFFFF"/>
                </a:solidFill>
                <a:effectLst/>
              </a:rPr>
              <a:t>​</a:t>
            </a:r>
          </a:p>
          <a:p>
            <a:pPr indent="-914400" algn="l" rtl="0" fontAlgn="base"/>
            <a:r>
              <a:rPr lang="en-US" sz="1200" b="0" i="0" u="none" strike="noStrike" dirty="0">
                <a:solidFill>
                  <a:srgbClr val="000000"/>
                </a:solidFill>
                <a:effectLst/>
              </a:rPr>
              <a:t>Leone, F. and Gaillard, J.C. (1999). Analysis of the Institutional and social responses to the eruption and the lahars of Mount Pinatubo volcano from 1991 to 1998 (Central 	Luzon, Philippines). </a:t>
            </a:r>
            <a:r>
              <a:rPr lang="en-US" sz="1200" b="0" i="1" u="none" strike="noStrike" dirty="0" err="1">
                <a:solidFill>
                  <a:srgbClr val="000000"/>
                </a:solidFill>
                <a:effectLst/>
              </a:rPr>
              <a:t>GeoJournal</a:t>
            </a:r>
            <a:r>
              <a:rPr lang="en-US" sz="1200" b="0" i="0" u="none" strike="noStrike" dirty="0">
                <a:solidFill>
                  <a:srgbClr val="000000"/>
                </a:solidFill>
                <a:effectLst/>
              </a:rPr>
              <a:t>. Vol. 49, No. 2. https://www.jstor.org/stable/41147418?seq=1 </a:t>
            </a:r>
            <a:r>
              <a:rPr lang="en-US" sz="1200" b="0" i="0" dirty="0">
                <a:solidFill>
                  <a:srgbClr val="FFFFFF"/>
                </a:solidFill>
                <a:effectLst/>
              </a:rPr>
              <a:t>​</a:t>
            </a:r>
          </a:p>
          <a:p>
            <a:pPr indent="-914400" algn="l" rtl="0" fontAlgn="base"/>
            <a:r>
              <a:rPr lang="en-US" sz="1200" b="0" i="0" u="none" strike="noStrike" dirty="0">
                <a:solidFill>
                  <a:srgbClr val="000000"/>
                </a:solidFill>
                <a:effectLst/>
              </a:rPr>
              <a:t>Lund, K. A. and Benediktsson, K. (2011). Inhabiting a risky Earth: The Eyjafjallajökull eruption in 2010 and its impacts. </a:t>
            </a:r>
            <a:r>
              <a:rPr lang="en-US" sz="1200" b="0" i="1" u="none" strike="noStrike" dirty="0">
                <a:solidFill>
                  <a:srgbClr val="000000"/>
                </a:solidFill>
                <a:effectLst/>
              </a:rPr>
              <a:t>Anthropology Today</a:t>
            </a:r>
            <a:r>
              <a:rPr lang="en-US" sz="1200" b="0" i="0" u="none" strike="noStrike" dirty="0">
                <a:solidFill>
                  <a:srgbClr val="000000"/>
                </a:solidFill>
                <a:effectLst/>
              </a:rPr>
              <a:t>. Vol. 27, No. 1.</a:t>
            </a:r>
          </a:p>
          <a:p>
            <a:pPr indent="-914400" algn="l" rtl="0" fontAlgn="base"/>
            <a:r>
              <a:rPr lang="en-US" sz="1200" b="0" i="0" dirty="0">
                <a:solidFill>
                  <a:srgbClr val="333333"/>
                </a:solidFill>
                <a:effectLst/>
              </a:rPr>
              <a:t>Mason, B.G., Pyle, D.M. &amp; Oppenheimer, C (2004). The size and frequency of the largest explosive eruptions on Earth. </a:t>
            </a:r>
            <a:r>
              <a:rPr lang="en-US" sz="1200" b="0" i="1" dirty="0">
                <a:solidFill>
                  <a:srgbClr val="333333"/>
                </a:solidFill>
                <a:effectLst/>
              </a:rPr>
              <a:t>Bull </a:t>
            </a:r>
            <a:r>
              <a:rPr lang="en-US" sz="1200" b="0" i="1" dirty="0" err="1">
                <a:solidFill>
                  <a:srgbClr val="333333"/>
                </a:solidFill>
                <a:effectLst/>
              </a:rPr>
              <a:t>Volcanol</a:t>
            </a:r>
            <a:r>
              <a:rPr lang="en-US" sz="1200" b="0" i="0" dirty="0">
                <a:solidFill>
                  <a:srgbClr val="333333"/>
                </a:solidFill>
                <a:effectLst/>
              </a:rPr>
              <a:t> </a:t>
            </a:r>
            <a:r>
              <a:rPr lang="en-US" sz="1200" b="1" i="0" dirty="0">
                <a:solidFill>
                  <a:srgbClr val="333333"/>
                </a:solidFill>
                <a:effectLst/>
              </a:rPr>
              <a:t>66, </a:t>
            </a:r>
            <a:r>
              <a:rPr lang="en-US" sz="1200" b="0" i="0" dirty="0">
                <a:solidFill>
                  <a:srgbClr val="333333"/>
                </a:solidFill>
                <a:effectLst/>
              </a:rPr>
              <a:t>735–748. https://doi.org/10.1007/s00445-004-0355-9</a:t>
            </a:r>
            <a:r>
              <a:rPr lang="en-US" sz="1200" b="0" i="0" u="none" strike="noStrike" dirty="0">
                <a:solidFill>
                  <a:srgbClr val="000000"/>
                </a:solidFill>
                <a:effectLst/>
              </a:rPr>
              <a:t> </a:t>
            </a:r>
            <a:r>
              <a:rPr lang="en-US" sz="1200" b="0" i="0" dirty="0">
                <a:solidFill>
                  <a:srgbClr val="FFFFFF"/>
                </a:solidFill>
                <a:effectLst/>
              </a:rPr>
              <a:t>​</a:t>
            </a:r>
          </a:p>
          <a:p>
            <a:pPr indent="-914400" algn="l" rtl="0" fontAlgn="base"/>
            <a:r>
              <a:rPr lang="en-US" sz="1200" b="0" i="0" u="none" strike="noStrike" dirty="0">
                <a:solidFill>
                  <a:srgbClr val="000000"/>
                </a:solidFill>
                <a:effectLst/>
              </a:rPr>
              <a:t>Mastin, L. G., A. R. Van Eaton, and J. B. Lowenstern (2014). Modeling ash fall distribution from a Yellowstone </a:t>
            </a:r>
            <a:r>
              <a:rPr lang="en-US" sz="1200" b="0" i="0" u="none" strike="noStrike" dirty="0" err="1">
                <a:solidFill>
                  <a:srgbClr val="000000"/>
                </a:solidFill>
                <a:effectLst/>
              </a:rPr>
              <a:t>supereruption</a:t>
            </a:r>
            <a:r>
              <a:rPr lang="en-US" sz="1200" b="0" i="0" u="none" strike="noStrike" dirty="0">
                <a:solidFill>
                  <a:srgbClr val="000000"/>
                </a:solidFill>
                <a:effectLst/>
              </a:rPr>
              <a:t>. </a:t>
            </a:r>
            <a:r>
              <a:rPr lang="en-US" sz="1200" b="0" i="1" u="none" strike="noStrike" dirty="0">
                <a:solidFill>
                  <a:srgbClr val="000000"/>
                </a:solidFill>
                <a:effectLst/>
              </a:rPr>
              <a:t>Geochem. </a:t>
            </a:r>
            <a:r>
              <a:rPr lang="en-US" sz="1200" b="0" i="1" u="none" strike="noStrike" dirty="0" err="1">
                <a:solidFill>
                  <a:srgbClr val="000000"/>
                </a:solidFill>
                <a:effectLst/>
              </a:rPr>
              <a:t>Geophys</a:t>
            </a:r>
            <a:r>
              <a:rPr lang="en-US" sz="1200" b="0" i="1" u="none" strike="noStrike" dirty="0">
                <a:solidFill>
                  <a:srgbClr val="000000"/>
                </a:solidFill>
                <a:effectLst/>
              </a:rPr>
              <a:t>. </a:t>
            </a:r>
            <a:r>
              <a:rPr lang="en-US" sz="1200" b="0" i="1" u="none" strike="noStrike" dirty="0" err="1">
                <a:solidFill>
                  <a:srgbClr val="000000"/>
                </a:solidFill>
                <a:effectLst/>
              </a:rPr>
              <a:t>Geosyst</a:t>
            </a:r>
            <a:r>
              <a:rPr lang="en-US" sz="1200" b="0" i="0" u="none" strike="noStrike" dirty="0">
                <a:solidFill>
                  <a:srgbClr val="000000"/>
                </a:solidFill>
                <a:effectLst/>
              </a:rPr>
              <a:t>., 15, 3459–3475, 	doi:10.1002/ 2014GC005469. </a:t>
            </a:r>
            <a:r>
              <a:rPr lang="en-US" sz="1200" b="0" i="0" dirty="0">
                <a:solidFill>
                  <a:srgbClr val="FFFFFF"/>
                </a:solidFill>
                <a:effectLst/>
              </a:rPr>
              <a:t>​</a:t>
            </a:r>
          </a:p>
          <a:p>
            <a:pPr indent="-914400" algn="l" rtl="0" fontAlgn="base"/>
            <a:r>
              <a:rPr lang="en-US" sz="1200" b="0" i="0" dirty="0">
                <a:solidFill>
                  <a:srgbClr val="000000"/>
                </a:solidFill>
                <a:effectLst/>
              </a:rPr>
              <a:t>Self, S. (2006). The Effects and Consequences of Very Large Explosive Volcanic Eruptions. </a:t>
            </a:r>
            <a:r>
              <a:rPr lang="en-US" sz="1200" b="0" i="1" dirty="0">
                <a:solidFill>
                  <a:srgbClr val="000000"/>
                </a:solidFill>
                <a:effectLst/>
              </a:rPr>
              <a:t>Philosophical Transactions: Mathematical, Physical and Engineering Sciences</a:t>
            </a:r>
            <a:r>
              <a:rPr lang="en-US" sz="1200" b="0" i="0" dirty="0">
                <a:solidFill>
                  <a:srgbClr val="000000"/>
                </a:solidFill>
                <a:effectLst/>
              </a:rPr>
              <a:t>, 364(1845), 2073–2097. 	</a:t>
            </a:r>
            <a:r>
              <a:rPr lang="en-US" sz="1200" b="0" i="0" u="sng" strike="noStrike" dirty="0">
                <a:solidFill>
                  <a:srgbClr val="0563C1"/>
                </a:solidFill>
                <a:effectLst/>
                <a:hlinkClick r:id="rId30"/>
              </a:rPr>
              <a:t>http://www.jstor.org/stable/25190315</a:t>
            </a:r>
            <a:r>
              <a:rPr lang="en-US" sz="1200" b="0" i="0" dirty="0">
                <a:solidFill>
                  <a:srgbClr val="000000"/>
                </a:solidFill>
                <a:effectLst/>
              </a:rPr>
              <a:t> </a:t>
            </a:r>
            <a:endParaRPr lang="en-US" sz="1200" b="0" i="0" dirty="0">
              <a:solidFill>
                <a:srgbClr val="FFFFFF"/>
              </a:solidFill>
              <a:effectLst/>
            </a:endParaRPr>
          </a:p>
          <a:p>
            <a:pPr indent="-914400" algn="l" rtl="0" fontAlgn="base"/>
            <a:r>
              <a:rPr lang="en-US" sz="1200" b="0" i="0" u="none" strike="noStrike" dirty="0">
                <a:solidFill>
                  <a:srgbClr val="000000"/>
                </a:solidFill>
                <a:effectLst/>
              </a:rPr>
              <a:t>Sigurdsson, H., et al. (2015). </a:t>
            </a:r>
            <a:r>
              <a:rPr lang="en-US" sz="1200" b="0" i="1" u="none" strike="noStrike" dirty="0">
                <a:solidFill>
                  <a:srgbClr val="000000"/>
                </a:solidFill>
                <a:effectLst/>
              </a:rPr>
              <a:t>The Encyclopedia of Volcanoes</a:t>
            </a:r>
            <a:r>
              <a:rPr lang="en-US" sz="1200" b="0" i="0" u="none" strike="noStrike" dirty="0">
                <a:solidFill>
                  <a:srgbClr val="000000"/>
                </a:solidFill>
                <a:effectLst/>
              </a:rPr>
              <a:t>. Academic Press. </a:t>
            </a:r>
            <a:r>
              <a:rPr lang="en-US" sz="1200" b="0" i="0" dirty="0">
                <a:solidFill>
                  <a:srgbClr val="FFFFFF"/>
                </a:solidFill>
                <a:effectLst/>
              </a:rPr>
              <a:t>​</a:t>
            </a:r>
          </a:p>
          <a:p>
            <a:pPr indent="-914400" algn="l" rtl="0" fontAlgn="base"/>
            <a:r>
              <a:rPr lang="en-US" sz="1200" b="0" i="0" u="none" strike="noStrike" dirty="0">
                <a:solidFill>
                  <a:srgbClr val="000000"/>
                </a:solidFill>
                <a:effectLst/>
              </a:rPr>
              <a:t>Smith, Robert B. and Braile, Lawrence W. (1994). The Yellowstone hotspot. Journal of Volcanology and Geothermal Research. Vol.61, no.2-4, pp. 121–129, 135–187, doi:10.1016/0377-	0273(94)90002-7</a:t>
            </a:r>
            <a:r>
              <a:rPr lang="en-US" sz="1200" b="0" i="0" dirty="0">
                <a:solidFill>
                  <a:srgbClr val="FFFFFF"/>
                </a:solidFill>
                <a:effectLst/>
              </a:rPr>
              <a:t>​</a:t>
            </a:r>
          </a:p>
          <a:p>
            <a:pPr indent="-914400" algn="l" rtl="0" fontAlgn="base"/>
            <a:r>
              <a:rPr lang="en-US" sz="1200" b="0" i="0" u="none" strike="noStrike" dirty="0">
                <a:solidFill>
                  <a:srgbClr val="000000"/>
                </a:solidFill>
                <a:effectLst/>
              </a:rPr>
              <a:t>Sparks, S. &amp; Self, S., et al. (2005). Super-eruptions: global effects and future threats. Report of </a:t>
            </a:r>
            <a:r>
              <a:rPr lang="en-US" sz="1200" b="0" i="1" u="none" strike="noStrike" dirty="0">
                <a:solidFill>
                  <a:srgbClr val="000000"/>
                </a:solidFill>
                <a:effectLst/>
              </a:rPr>
              <a:t>Geological Society of London Working Group. </a:t>
            </a:r>
            <a:r>
              <a:rPr lang="en-US" sz="1200" b="0" i="0" u="none" strike="noStrike" dirty="0">
                <a:solidFill>
                  <a:srgbClr val="000000"/>
                </a:solidFill>
                <a:effectLst/>
              </a:rPr>
              <a:t>2nd (print) Ed., Original (Web) edition available at 	www.geolsoc.org.uk/supereruptions. </a:t>
            </a:r>
            <a:r>
              <a:rPr lang="en-US" sz="1200" b="0" i="0" dirty="0">
                <a:solidFill>
                  <a:srgbClr val="FFFFFF"/>
                </a:solidFill>
                <a:effectLst/>
              </a:rPr>
              <a:t>​</a:t>
            </a:r>
          </a:p>
          <a:p>
            <a:pPr algn="l" rtl="0" fontAlgn="base"/>
            <a:r>
              <a:rPr lang="en-US" sz="1200" b="0" i="0" dirty="0">
                <a:solidFill>
                  <a:srgbClr val="FFFFFF"/>
                </a:solidFill>
                <a:effectLst/>
              </a:rPr>
              <a:t>​</a:t>
            </a:r>
            <a:endParaRPr lang="en-US" sz="1050" b="0" i="0" dirty="0">
              <a:solidFill>
                <a:srgbClr val="FFFFFF"/>
              </a:solidFill>
              <a:effectLst/>
            </a:endParaRPr>
          </a:p>
        </p:txBody>
      </p:sp>
      <p:sp>
        <p:nvSpPr>
          <p:cNvPr id="88" name="Rectangle 87">
            <a:extLst>
              <a:ext uri="{FF2B5EF4-FFF2-40B4-BE49-F238E27FC236}">
                <a16:creationId xmlns:a16="http://schemas.microsoft.com/office/drawing/2014/main" id="{CCE27C7E-5C7B-4FB4-841F-0BB16186716D}"/>
              </a:ext>
            </a:extLst>
          </p:cNvPr>
          <p:cNvSpPr/>
          <p:nvPr/>
        </p:nvSpPr>
        <p:spPr>
          <a:xfrm>
            <a:off x="103576" y="5223316"/>
            <a:ext cx="15577257" cy="4570722"/>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Placeholder 19">
            <a:extLst>
              <a:ext uri="{FF2B5EF4-FFF2-40B4-BE49-F238E27FC236}">
                <a16:creationId xmlns:a16="http://schemas.microsoft.com/office/drawing/2014/main" id="{82B6A4E9-6762-45BD-B13B-421F738F63B9}"/>
              </a:ext>
            </a:extLst>
          </p:cNvPr>
          <p:cNvSpPr txBox="1">
            <a:spLocks/>
          </p:cNvSpPr>
          <p:nvPr/>
        </p:nvSpPr>
        <p:spPr>
          <a:xfrm>
            <a:off x="612250" y="5332596"/>
            <a:ext cx="14496850" cy="1575019"/>
          </a:xfrm>
          <a:prstGeom prst="round1Rect">
            <a:avLst/>
          </a:prstGeom>
          <a:solidFill>
            <a:schemeClr val="accent3">
              <a:lumMod val="60000"/>
              <a:lumOff val="40000"/>
            </a:schemeClr>
          </a:solidFill>
          <a:ln>
            <a:noFill/>
          </a:ln>
        </p:spPr>
        <p:txBody>
          <a:bodyPr vert="horz" lIns="365760" tIns="45720" rIns="91440" bIns="45720" rtlCol="0" anchor="ctr">
            <a:noAutofit/>
          </a:bodyPr>
          <a:lstStyle>
            <a:lvl1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90000"/>
              </a:lnSpc>
              <a:spcBef>
                <a:spcPts val="0"/>
              </a:spcBef>
              <a:buFont typeface="Arial" panose="020B0604020202020204" pitchFamily="34" charset="0"/>
              <a:buNone/>
              <a:defRPr sz="6000" kern="1200" cap="all" baseline="0">
                <a:solidFill>
                  <a:schemeClr val="bg1"/>
                </a:solidFill>
                <a:latin typeface="+mj-lt"/>
                <a:ea typeface="+mn-ea"/>
                <a:cs typeface="+mn-cs"/>
              </a:defRPr>
            </a:lvl9pPr>
          </a:lstStyle>
          <a:p>
            <a:pPr algn="ctr"/>
            <a:r>
              <a:rPr lang="en-US" dirty="0"/>
              <a:t>1. Project goals </a:t>
            </a:r>
          </a:p>
        </p:txBody>
      </p:sp>
      <p:sp>
        <p:nvSpPr>
          <p:cNvPr id="67" name="TextBox 66">
            <a:extLst>
              <a:ext uri="{FF2B5EF4-FFF2-40B4-BE49-F238E27FC236}">
                <a16:creationId xmlns:a16="http://schemas.microsoft.com/office/drawing/2014/main" id="{2E3503E1-166E-4D8D-AACB-1B37E685B40F}"/>
              </a:ext>
            </a:extLst>
          </p:cNvPr>
          <p:cNvSpPr txBox="1"/>
          <p:nvPr/>
        </p:nvSpPr>
        <p:spPr>
          <a:xfrm>
            <a:off x="213823" y="7284928"/>
            <a:ext cx="15621219" cy="1938992"/>
          </a:xfrm>
          <a:prstGeom prst="rect">
            <a:avLst/>
          </a:prstGeom>
          <a:noFill/>
        </p:spPr>
        <p:txBody>
          <a:bodyPr wrap="square" rtlCol="0">
            <a:spAutoFit/>
          </a:bodyPr>
          <a:lstStyle/>
          <a:p>
            <a:pPr marL="342900" indent="-342900">
              <a:buFont typeface="Courier New" panose="02070309020205020404" pitchFamily="49" charset="0"/>
              <a:buChar char="o"/>
            </a:pPr>
            <a:r>
              <a:rPr lang="en-US" sz="3000" dirty="0">
                <a:solidFill>
                  <a:schemeClr val="bg1"/>
                </a:solidFill>
              </a:rPr>
              <a:t>Investigate significant eruptions in human history to evaluate Yellowstone’s potential impacts</a:t>
            </a:r>
          </a:p>
          <a:p>
            <a:pPr marL="342900" indent="-342900">
              <a:buFont typeface="Courier New" panose="02070309020205020404" pitchFamily="49" charset="0"/>
              <a:buChar char="o"/>
            </a:pPr>
            <a:r>
              <a:rPr lang="en-US" sz="3000" dirty="0">
                <a:solidFill>
                  <a:schemeClr val="bg1"/>
                </a:solidFill>
              </a:rPr>
              <a:t>Determine what could happen to New England if Yellowstone’s “super-volcano” were to erupt</a:t>
            </a:r>
          </a:p>
          <a:p>
            <a:pPr marL="342900" indent="-342900">
              <a:buFont typeface="Courier New" panose="02070309020205020404" pitchFamily="49" charset="0"/>
              <a:buChar char="o"/>
            </a:pPr>
            <a:r>
              <a:rPr lang="en-US" sz="3000" dirty="0">
                <a:solidFill>
                  <a:schemeClr val="bg1"/>
                </a:solidFill>
              </a:rPr>
              <a:t>Evaluate predictions of ash fall models in terms of environmental and societal effects</a:t>
            </a:r>
          </a:p>
          <a:p>
            <a:pPr marL="342900" indent="-342900">
              <a:buFont typeface="Courier New" panose="02070309020205020404" pitchFamily="49" charset="0"/>
              <a:buChar char="o"/>
            </a:pPr>
            <a:r>
              <a:rPr lang="en-US" sz="3000" dirty="0">
                <a:solidFill>
                  <a:schemeClr val="bg1"/>
                </a:solidFill>
              </a:rPr>
              <a:t>Develop mitigation strategies to limit devastating effects of an eruption</a:t>
            </a:r>
          </a:p>
        </p:txBody>
      </p:sp>
      <p:sp>
        <p:nvSpPr>
          <p:cNvPr id="68" name="TextBox 67">
            <a:extLst>
              <a:ext uri="{FF2B5EF4-FFF2-40B4-BE49-F238E27FC236}">
                <a16:creationId xmlns:a16="http://schemas.microsoft.com/office/drawing/2014/main" id="{5552857A-E051-404E-A451-71D2E326F0C4}"/>
              </a:ext>
            </a:extLst>
          </p:cNvPr>
          <p:cNvSpPr txBox="1"/>
          <p:nvPr/>
        </p:nvSpPr>
        <p:spPr>
          <a:xfrm>
            <a:off x="16605618" y="24252316"/>
            <a:ext cx="4233777" cy="3693319"/>
          </a:xfrm>
          <a:prstGeom prst="rect">
            <a:avLst/>
          </a:prstGeom>
          <a:noFill/>
        </p:spPr>
        <p:txBody>
          <a:bodyPr wrap="square" lIns="91440" tIns="45720" rIns="91440" bIns="45720" rtlCol="0" anchor="t">
            <a:spAutoFit/>
          </a:bodyPr>
          <a:lstStyle/>
          <a:p>
            <a:pPr marL="342900" indent="-342900">
              <a:buFont typeface="Courier New" panose="02070309020205020404" pitchFamily="49" charset="0"/>
              <a:buChar char="o"/>
            </a:pPr>
            <a:r>
              <a:rPr lang="en-US" b="1" dirty="0">
                <a:solidFill>
                  <a:schemeClr val="bg1"/>
                </a:solidFill>
                <a:cs typeface="Times New Roman" panose="02020603050405020304" pitchFamily="18" charset="0"/>
              </a:rPr>
              <a:t>Health: </a:t>
            </a:r>
          </a:p>
          <a:p>
            <a:pPr marL="800100" lvl="1" indent="-342900">
              <a:buFont typeface="Courier New" panose="02070309020205020404" pitchFamily="49" charset="0"/>
              <a:buChar char="o"/>
            </a:pPr>
            <a:r>
              <a:rPr lang="en-US" dirty="0">
                <a:solidFill>
                  <a:schemeClr val="bg1"/>
                </a:solidFill>
                <a:cs typeface="Times New Roman"/>
              </a:rPr>
              <a:t>Those with pre-existing respiratory conditions likely impacted by silicosis and chronic pulmonary disease; others will experience inflamed lungs, irritated eyes and skin</a:t>
            </a:r>
          </a:p>
          <a:p>
            <a:pPr marL="800100" lvl="1" indent="-342900">
              <a:buFont typeface="Courier New" panose="02070309020205020404" pitchFamily="49" charset="0"/>
              <a:buChar char="o"/>
            </a:pPr>
            <a:r>
              <a:rPr lang="en-US" dirty="0">
                <a:solidFill>
                  <a:schemeClr val="bg1"/>
                </a:solidFill>
                <a:cs typeface="Times New Roman" panose="02020603050405020304" pitchFamily="18" charset="0"/>
              </a:rPr>
              <a:t>Diseases more common due to overcrowding</a:t>
            </a:r>
          </a:p>
          <a:p>
            <a:pPr marL="800100" lvl="1" indent="-342900">
              <a:buFont typeface="Courier New" panose="02070309020205020404" pitchFamily="49" charset="0"/>
              <a:buChar char="o"/>
            </a:pPr>
            <a:r>
              <a:rPr lang="en-US" dirty="0">
                <a:solidFill>
                  <a:schemeClr val="bg1"/>
                </a:solidFill>
                <a:cs typeface="Times New Roman" panose="02020603050405020304" pitchFamily="18" charset="0"/>
              </a:rPr>
              <a:t>Mass starvation from crop failures and harmed livestock</a:t>
            </a:r>
          </a:p>
          <a:p>
            <a:pPr marL="800100" lvl="1" indent="-342900">
              <a:buFont typeface="Courier New" panose="02070309020205020404" pitchFamily="49" charset="0"/>
              <a:buChar char="o"/>
            </a:pPr>
            <a:r>
              <a:rPr lang="en-US" dirty="0">
                <a:solidFill>
                  <a:schemeClr val="bg1"/>
                </a:solidFill>
                <a:cs typeface="Times New Roman"/>
              </a:rPr>
              <a:t>Fluorosis will develop if exposed to polluted water</a:t>
            </a:r>
          </a:p>
        </p:txBody>
      </p:sp>
      <p:cxnSp>
        <p:nvCxnSpPr>
          <p:cNvPr id="35" name="Straight Arrow Connector 34">
            <a:extLst>
              <a:ext uri="{FF2B5EF4-FFF2-40B4-BE49-F238E27FC236}">
                <a16:creationId xmlns:a16="http://schemas.microsoft.com/office/drawing/2014/main" id="{14E32219-E158-4DFB-AECE-93421F498D3C}"/>
              </a:ext>
            </a:extLst>
          </p:cNvPr>
          <p:cNvCxnSpPr>
            <a:cxnSpLocks/>
            <a:stCxn id="36" idx="3"/>
          </p:cNvCxnSpPr>
          <p:nvPr/>
        </p:nvCxnSpPr>
        <p:spPr>
          <a:xfrm>
            <a:off x="6730596" y="14402511"/>
            <a:ext cx="316577" cy="3564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BF5D6728-6FDE-48C7-AA1A-F23B21CFAADB}"/>
              </a:ext>
            </a:extLst>
          </p:cNvPr>
          <p:cNvSpPr txBox="1"/>
          <p:nvPr/>
        </p:nvSpPr>
        <p:spPr>
          <a:xfrm>
            <a:off x="19880826" y="9899938"/>
            <a:ext cx="2235589" cy="523220"/>
          </a:xfrm>
          <a:prstGeom prst="rect">
            <a:avLst/>
          </a:prstGeom>
          <a:noFill/>
        </p:spPr>
        <p:txBody>
          <a:bodyPr wrap="square" rtlCol="0">
            <a:spAutoFit/>
          </a:bodyPr>
          <a:lstStyle/>
          <a:p>
            <a:r>
              <a:rPr lang="en-US" sz="2800" dirty="0"/>
              <a:t>Height: 25 km</a:t>
            </a:r>
          </a:p>
        </p:txBody>
      </p:sp>
      <p:sp>
        <p:nvSpPr>
          <p:cNvPr id="92" name="TextBox 91">
            <a:extLst>
              <a:ext uri="{FF2B5EF4-FFF2-40B4-BE49-F238E27FC236}">
                <a16:creationId xmlns:a16="http://schemas.microsoft.com/office/drawing/2014/main" id="{5194BEE9-4A74-42EB-A95E-035D70A5DA50}"/>
              </a:ext>
            </a:extLst>
          </p:cNvPr>
          <p:cNvSpPr txBox="1"/>
          <p:nvPr/>
        </p:nvSpPr>
        <p:spPr>
          <a:xfrm>
            <a:off x="27199754" y="9881438"/>
            <a:ext cx="2235589" cy="523220"/>
          </a:xfrm>
          <a:prstGeom prst="rect">
            <a:avLst/>
          </a:prstGeom>
          <a:noFill/>
        </p:spPr>
        <p:txBody>
          <a:bodyPr wrap="square" rtlCol="0">
            <a:spAutoFit/>
          </a:bodyPr>
          <a:lstStyle/>
          <a:p>
            <a:r>
              <a:rPr lang="en-US" sz="2800" dirty="0"/>
              <a:t>Height: 25 km</a:t>
            </a:r>
          </a:p>
        </p:txBody>
      </p:sp>
      <p:sp>
        <p:nvSpPr>
          <p:cNvPr id="93" name="TextBox 92">
            <a:extLst>
              <a:ext uri="{FF2B5EF4-FFF2-40B4-BE49-F238E27FC236}">
                <a16:creationId xmlns:a16="http://schemas.microsoft.com/office/drawing/2014/main" id="{079B00C5-3DC7-4EB1-9CF4-07BE49B50BE3}"/>
              </a:ext>
            </a:extLst>
          </p:cNvPr>
          <p:cNvSpPr txBox="1"/>
          <p:nvPr/>
        </p:nvSpPr>
        <p:spPr>
          <a:xfrm>
            <a:off x="20022266" y="13052866"/>
            <a:ext cx="2235589" cy="523220"/>
          </a:xfrm>
          <a:prstGeom prst="rect">
            <a:avLst/>
          </a:prstGeom>
          <a:noFill/>
        </p:spPr>
        <p:txBody>
          <a:bodyPr wrap="square" rtlCol="0">
            <a:spAutoFit/>
          </a:bodyPr>
          <a:lstStyle/>
          <a:p>
            <a:r>
              <a:rPr lang="en-US" sz="2800" dirty="0"/>
              <a:t>Height: 15 km</a:t>
            </a:r>
          </a:p>
        </p:txBody>
      </p:sp>
      <p:sp>
        <p:nvSpPr>
          <p:cNvPr id="94" name="TextBox 93">
            <a:extLst>
              <a:ext uri="{FF2B5EF4-FFF2-40B4-BE49-F238E27FC236}">
                <a16:creationId xmlns:a16="http://schemas.microsoft.com/office/drawing/2014/main" id="{CFB77B19-8D54-49E5-8210-DCDD85565531}"/>
              </a:ext>
            </a:extLst>
          </p:cNvPr>
          <p:cNvSpPr txBox="1"/>
          <p:nvPr/>
        </p:nvSpPr>
        <p:spPr>
          <a:xfrm>
            <a:off x="27190907" y="13020686"/>
            <a:ext cx="2235589" cy="523220"/>
          </a:xfrm>
          <a:prstGeom prst="rect">
            <a:avLst/>
          </a:prstGeom>
          <a:noFill/>
        </p:spPr>
        <p:txBody>
          <a:bodyPr wrap="square" rtlCol="0">
            <a:spAutoFit/>
          </a:bodyPr>
          <a:lstStyle/>
          <a:p>
            <a:r>
              <a:rPr lang="en-US" sz="2800" dirty="0"/>
              <a:t>Height: 35 km</a:t>
            </a:r>
          </a:p>
        </p:txBody>
      </p:sp>
      <p:sp>
        <p:nvSpPr>
          <p:cNvPr id="95" name="TextBox 94">
            <a:extLst>
              <a:ext uri="{FF2B5EF4-FFF2-40B4-BE49-F238E27FC236}">
                <a16:creationId xmlns:a16="http://schemas.microsoft.com/office/drawing/2014/main" id="{47B77AF2-7DA6-49B3-BE74-BE747880685F}"/>
              </a:ext>
            </a:extLst>
          </p:cNvPr>
          <p:cNvSpPr txBox="1"/>
          <p:nvPr/>
        </p:nvSpPr>
        <p:spPr>
          <a:xfrm>
            <a:off x="19986803" y="16215817"/>
            <a:ext cx="2235589" cy="523220"/>
          </a:xfrm>
          <a:prstGeom prst="rect">
            <a:avLst/>
          </a:prstGeom>
          <a:noFill/>
        </p:spPr>
        <p:txBody>
          <a:bodyPr wrap="square" rtlCol="0">
            <a:spAutoFit/>
          </a:bodyPr>
          <a:lstStyle/>
          <a:p>
            <a:r>
              <a:rPr lang="en-US" sz="2800" dirty="0"/>
              <a:t>Height: 25 km</a:t>
            </a:r>
          </a:p>
        </p:txBody>
      </p:sp>
      <p:sp>
        <p:nvSpPr>
          <p:cNvPr id="69" name="TextBox 68">
            <a:extLst>
              <a:ext uri="{FF2B5EF4-FFF2-40B4-BE49-F238E27FC236}">
                <a16:creationId xmlns:a16="http://schemas.microsoft.com/office/drawing/2014/main" id="{AA843059-0A18-4886-A0B9-80A9D34A25DB}"/>
              </a:ext>
            </a:extLst>
          </p:cNvPr>
          <p:cNvSpPr txBox="1"/>
          <p:nvPr/>
        </p:nvSpPr>
        <p:spPr>
          <a:xfrm>
            <a:off x="40929347" y="15184221"/>
            <a:ext cx="3815080" cy="261610"/>
          </a:xfrm>
          <a:prstGeom prst="rect">
            <a:avLst/>
          </a:prstGeom>
          <a:noFill/>
        </p:spPr>
        <p:txBody>
          <a:bodyPr wrap="square" lIns="91440" tIns="45720" rIns="91440" bIns="45720" rtlCol="0" anchor="t">
            <a:spAutoFit/>
          </a:bodyPr>
          <a:lstStyle/>
          <a:p>
            <a:r>
              <a:rPr lang="en-US" sz="1050" dirty="0">
                <a:solidFill>
                  <a:schemeClr val="bg1"/>
                </a:solidFill>
              </a:rPr>
              <a:t>Adapted from Sigurdsson et al. (2015)</a:t>
            </a:r>
          </a:p>
        </p:txBody>
      </p:sp>
      <p:sp>
        <p:nvSpPr>
          <p:cNvPr id="83" name="TextBox 82">
            <a:extLst>
              <a:ext uri="{FF2B5EF4-FFF2-40B4-BE49-F238E27FC236}">
                <a16:creationId xmlns:a16="http://schemas.microsoft.com/office/drawing/2014/main" id="{65BB9DA7-86EA-49D4-9034-23C88A19AFE1}"/>
              </a:ext>
            </a:extLst>
          </p:cNvPr>
          <p:cNvSpPr txBox="1"/>
          <p:nvPr/>
        </p:nvSpPr>
        <p:spPr>
          <a:xfrm>
            <a:off x="25786999" y="30110698"/>
            <a:ext cx="2530549" cy="338554"/>
          </a:xfrm>
          <a:prstGeom prst="rect">
            <a:avLst/>
          </a:prstGeom>
          <a:noFill/>
        </p:spPr>
        <p:txBody>
          <a:bodyPr wrap="square" rtlCol="0">
            <a:spAutoFit/>
          </a:bodyPr>
          <a:lstStyle/>
          <a:p>
            <a:r>
              <a:rPr lang="en-US" sz="1600" dirty="0">
                <a:solidFill>
                  <a:schemeClr val="tx2">
                    <a:lumMod val="75000"/>
                  </a:schemeClr>
                </a:solidFill>
              </a:rPr>
              <a:t>MA</a:t>
            </a:r>
          </a:p>
        </p:txBody>
      </p:sp>
      <p:sp>
        <p:nvSpPr>
          <p:cNvPr id="102" name="TextBox 101">
            <a:extLst>
              <a:ext uri="{FF2B5EF4-FFF2-40B4-BE49-F238E27FC236}">
                <a16:creationId xmlns:a16="http://schemas.microsoft.com/office/drawing/2014/main" id="{139D2B76-5A7D-46E0-A2C5-9612E48C2EEF}"/>
              </a:ext>
            </a:extLst>
          </p:cNvPr>
          <p:cNvSpPr txBox="1"/>
          <p:nvPr/>
        </p:nvSpPr>
        <p:spPr>
          <a:xfrm>
            <a:off x="26346246" y="30850099"/>
            <a:ext cx="446691" cy="338554"/>
          </a:xfrm>
          <a:prstGeom prst="rect">
            <a:avLst/>
          </a:prstGeom>
          <a:noFill/>
        </p:spPr>
        <p:txBody>
          <a:bodyPr wrap="square" rtlCol="0">
            <a:spAutoFit/>
          </a:bodyPr>
          <a:lstStyle/>
          <a:p>
            <a:r>
              <a:rPr lang="en-US" sz="1600" dirty="0">
                <a:solidFill>
                  <a:schemeClr val="tx2">
                    <a:lumMod val="75000"/>
                  </a:schemeClr>
                </a:solidFill>
              </a:rPr>
              <a:t>RI</a:t>
            </a:r>
          </a:p>
        </p:txBody>
      </p:sp>
      <p:sp>
        <p:nvSpPr>
          <p:cNvPr id="86" name="Oval 85">
            <a:extLst>
              <a:ext uri="{FF2B5EF4-FFF2-40B4-BE49-F238E27FC236}">
                <a16:creationId xmlns:a16="http://schemas.microsoft.com/office/drawing/2014/main" id="{F7E73DAB-3C84-4729-94B3-73463761DB09}"/>
              </a:ext>
            </a:extLst>
          </p:cNvPr>
          <p:cNvSpPr/>
          <p:nvPr/>
        </p:nvSpPr>
        <p:spPr>
          <a:xfrm>
            <a:off x="26918711" y="29528503"/>
            <a:ext cx="59097" cy="541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683FC1D9-A4F9-41A8-98EF-E52F43D7227B}"/>
              </a:ext>
            </a:extLst>
          </p:cNvPr>
          <p:cNvCxnSpPr>
            <a:cxnSpLocks/>
          </p:cNvCxnSpPr>
          <p:nvPr/>
        </p:nvCxnSpPr>
        <p:spPr>
          <a:xfrm>
            <a:off x="26973633" y="29558582"/>
            <a:ext cx="417405" cy="7929"/>
          </a:xfrm>
          <a:prstGeom prst="line">
            <a:avLst/>
          </a:prstGeom>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23EA5EAD-7898-4883-909B-295CD28005AF}"/>
              </a:ext>
            </a:extLst>
          </p:cNvPr>
          <p:cNvSpPr txBox="1"/>
          <p:nvPr/>
        </p:nvSpPr>
        <p:spPr>
          <a:xfrm>
            <a:off x="27280009" y="29370908"/>
            <a:ext cx="2530549" cy="338554"/>
          </a:xfrm>
          <a:prstGeom prst="rect">
            <a:avLst/>
          </a:prstGeom>
          <a:noFill/>
        </p:spPr>
        <p:txBody>
          <a:bodyPr wrap="square" rtlCol="0">
            <a:spAutoFit/>
          </a:bodyPr>
          <a:lstStyle/>
          <a:p>
            <a:r>
              <a:rPr lang="en-US" sz="1600" dirty="0">
                <a:solidFill>
                  <a:schemeClr val="tx2">
                    <a:lumMod val="75000"/>
                  </a:schemeClr>
                </a:solidFill>
              </a:rPr>
              <a:t>Durham, NH</a:t>
            </a:r>
          </a:p>
        </p:txBody>
      </p:sp>
      <p:sp>
        <p:nvSpPr>
          <p:cNvPr id="96" name="TextBox 95">
            <a:extLst>
              <a:ext uri="{FF2B5EF4-FFF2-40B4-BE49-F238E27FC236}">
                <a16:creationId xmlns:a16="http://schemas.microsoft.com/office/drawing/2014/main" id="{5ABF9906-00FC-4F49-A899-A2494ED4C3FA}"/>
              </a:ext>
            </a:extLst>
          </p:cNvPr>
          <p:cNvSpPr txBox="1"/>
          <p:nvPr/>
        </p:nvSpPr>
        <p:spPr>
          <a:xfrm>
            <a:off x="30789681" y="31959569"/>
            <a:ext cx="12393782" cy="923330"/>
          </a:xfrm>
          <a:prstGeom prst="rect">
            <a:avLst/>
          </a:prstGeom>
          <a:noFill/>
        </p:spPr>
        <p:txBody>
          <a:bodyPr wrap="square" rtlCol="0">
            <a:spAutoFit/>
          </a:bodyPr>
          <a:lstStyle/>
          <a:p>
            <a:r>
              <a:rPr lang="en-US" dirty="0">
                <a:solidFill>
                  <a:schemeClr val="bg1"/>
                </a:solidFill>
              </a:rPr>
              <a:t>I would like to thank my advisor for this thesis, Joseph Licciardi from the Department of Earth Sciences, for his expertise and passion for volcanoes as well as assisting and guiding me throughout this project. I would also like to thank the UNH Department of Earth Sciences for the past four years of opportunities and education.</a:t>
            </a:r>
          </a:p>
        </p:txBody>
      </p:sp>
      <p:sp>
        <p:nvSpPr>
          <p:cNvPr id="33" name="Oval 32">
            <a:extLst>
              <a:ext uri="{FF2B5EF4-FFF2-40B4-BE49-F238E27FC236}">
                <a16:creationId xmlns:a16="http://schemas.microsoft.com/office/drawing/2014/main" id="{7A28937F-6ED5-4D48-B978-5DDA5EFB34FF}"/>
              </a:ext>
            </a:extLst>
          </p:cNvPr>
          <p:cNvSpPr/>
          <p:nvPr/>
        </p:nvSpPr>
        <p:spPr>
          <a:xfrm>
            <a:off x="34785300" y="21462371"/>
            <a:ext cx="169333" cy="148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4AC08D54-617B-428B-9DA0-D0FCEDEAEA6D}"/>
              </a:ext>
            </a:extLst>
          </p:cNvPr>
          <p:cNvSpPr/>
          <p:nvPr/>
        </p:nvSpPr>
        <p:spPr>
          <a:xfrm>
            <a:off x="38866233" y="20181230"/>
            <a:ext cx="169333" cy="148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6CB2A41E-3FDA-4088-8D05-D299EB49D88B}"/>
              </a:ext>
            </a:extLst>
          </p:cNvPr>
          <p:cNvSpPr/>
          <p:nvPr/>
        </p:nvSpPr>
        <p:spPr>
          <a:xfrm>
            <a:off x="40013467" y="22239074"/>
            <a:ext cx="169333" cy="148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D127C7EC-5A09-407C-9EA5-E854F646B9CC}"/>
              </a:ext>
            </a:extLst>
          </p:cNvPr>
          <p:cNvSpPr/>
          <p:nvPr/>
        </p:nvSpPr>
        <p:spPr>
          <a:xfrm>
            <a:off x="36901905" y="22705926"/>
            <a:ext cx="169333" cy="148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D7FA0A0F-3034-49FA-AF85-01D82B34CDA5}"/>
              </a:ext>
            </a:extLst>
          </p:cNvPr>
          <p:cNvSpPr/>
          <p:nvPr/>
        </p:nvSpPr>
        <p:spPr>
          <a:xfrm>
            <a:off x="38620700" y="20415129"/>
            <a:ext cx="169333" cy="148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1CD611CF-41AD-42BE-B12B-0A9E2BBA49C9}"/>
              </a:ext>
            </a:extLst>
          </p:cNvPr>
          <p:cNvSpPr/>
          <p:nvPr/>
        </p:nvSpPr>
        <p:spPr>
          <a:xfrm>
            <a:off x="35661600" y="20617703"/>
            <a:ext cx="169333" cy="148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38ADEE31-20E2-4AA9-96E9-14155F6BCE27}"/>
              </a:ext>
            </a:extLst>
          </p:cNvPr>
          <p:cNvSpPr/>
          <p:nvPr/>
        </p:nvSpPr>
        <p:spPr>
          <a:xfrm>
            <a:off x="36216167" y="21650864"/>
            <a:ext cx="169333" cy="148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D676EABC-9F19-4B36-A69F-AE2BDD42FCA7}"/>
              </a:ext>
            </a:extLst>
          </p:cNvPr>
          <p:cNvSpPr/>
          <p:nvPr/>
        </p:nvSpPr>
        <p:spPr>
          <a:xfrm>
            <a:off x="35433000" y="21130251"/>
            <a:ext cx="169333" cy="148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740982B0-587B-44A6-8D35-9CC9CF581BDC}"/>
              </a:ext>
            </a:extLst>
          </p:cNvPr>
          <p:cNvSpPr/>
          <p:nvPr/>
        </p:nvSpPr>
        <p:spPr>
          <a:xfrm>
            <a:off x="32541633" y="20373175"/>
            <a:ext cx="169333" cy="148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534648BF-72A8-4321-9F80-0F79F7039244}"/>
              </a:ext>
            </a:extLst>
          </p:cNvPr>
          <p:cNvSpPr/>
          <p:nvPr/>
        </p:nvSpPr>
        <p:spPr>
          <a:xfrm>
            <a:off x="32853676" y="20492860"/>
            <a:ext cx="169333" cy="148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DF96E49B-41A0-40CC-B282-245811A03A5D}"/>
              </a:ext>
            </a:extLst>
          </p:cNvPr>
          <p:cNvSpPr/>
          <p:nvPr/>
        </p:nvSpPr>
        <p:spPr>
          <a:xfrm>
            <a:off x="39899166" y="22728563"/>
            <a:ext cx="169333" cy="148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F1C1D5DE-3462-452D-8F79-22FDCEA03F7C}"/>
              </a:ext>
            </a:extLst>
          </p:cNvPr>
          <p:cNvSpPr txBox="1"/>
          <p:nvPr/>
        </p:nvSpPr>
        <p:spPr>
          <a:xfrm>
            <a:off x="279932" y="25581432"/>
            <a:ext cx="4685812" cy="253916"/>
          </a:xfrm>
          <a:prstGeom prst="rect">
            <a:avLst/>
          </a:prstGeom>
          <a:noFill/>
        </p:spPr>
        <p:txBody>
          <a:bodyPr wrap="square" lIns="91440" tIns="45720" rIns="91440" bIns="45720" rtlCol="0" anchor="t">
            <a:spAutoFit/>
          </a:bodyPr>
          <a:lstStyle/>
          <a:p>
            <a:r>
              <a:rPr lang="en-US" sz="1050" dirty="0">
                <a:solidFill>
                  <a:schemeClr val="bg1"/>
                </a:solidFill>
                <a:cs typeface="Times New Roman"/>
              </a:rPr>
              <a:t>Photo 3: View of Eyjafjallajökull ash cloud in 2010. Photo by Joe Licciardi.</a:t>
            </a:r>
          </a:p>
        </p:txBody>
      </p:sp>
      <p:sp>
        <p:nvSpPr>
          <p:cNvPr id="47" name="TextBox 46">
            <a:extLst>
              <a:ext uri="{FF2B5EF4-FFF2-40B4-BE49-F238E27FC236}">
                <a16:creationId xmlns:a16="http://schemas.microsoft.com/office/drawing/2014/main" id="{9B4B05A7-C4DB-4BD9-B9D2-D0989BDDE26D}"/>
              </a:ext>
            </a:extLst>
          </p:cNvPr>
          <p:cNvSpPr txBox="1"/>
          <p:nvPr/>
        </p:nvSpPr>
        <p:spPr>
          <a:xfrm>
            <a:off x="38980676" y="20128851"/>
            <a:ext cx="867707" cy="253916"/>
          </a:xfrm>
          <a:prstGeom prst="rect">
            <a:avLst/>
          </a:prstGeom>
          <a:noFill/>
        </p:spPr>
        <p:txBody>
          <a:bodyPr wrap="square" rtlCol="0">
            <a:spAutoFit/>
          </a:bodyPr>
          <a:lstStyle/>
          <a:p>
            <a:r>
              <a:rPr lang="en-US" sz="1050" dirty="0">
                <a:solidFill>
                  <a:schemeClr val="bg1"/>
                </a:solidFill>
              </a:rPr>
              <a:t>Yellowstone</a:t>
            </a:r>
          </a:p>
        </p:txBody>
      </p:sp>
      <p:sp>
        <p:nvSpPr>
          <p:cNvPr id="114" name="TextBox 113">
            <a:extLst>
              <a:ext uri="{FF2B5EF4-FFF2-40B4-BE49-F238E27FC236}">
                <a16:creationId xmlns:a16="http://schemas.microsoft.com/office/drawing/2014/main" id="{C3183F5B-C3FF-439A-AF78-7D66C423FF67}"/>
              </a:ext>
            </a:extLst>
          </p:cNvPr>
          <p:cNvSpPr txBox="1"/>
          <p:nvPr/>
        </p:nvSpPr>
        <p:spPr>
          <a:xfrm>
            <a:off x="37874803" y="20365957"/>
            <a:ext cx="867707" cy="253916"/>
          </a:xfrm>
          <a:prstGeom prst="rect">
            <a:avLst/>
          </a:prstGeom>
          <a:noFill/>
        </p:spPr>
        <p:txBody>
          <a:bodyPr wrap="square" rtlCol="0">
            <a:spAutoFit/>
          </a:bodyPr>
          <a:lstStyle/>
          <a:p>
            <a:r>
              <a:rPr lang="en-US" sz="1050" dirty="0">
                <a:solidFill>
                  <a:schemeClr val="bg1"/>
                </a:solidFill>
              </a:rPr>
              <a:t>Long Valley</a:t>
            </a:r>
          </a:p>
        </p:txBody>
      </p:sp>
      <p:sp>
        <p:nvSpPr>
          <p:cNvPr id="115" name="TextBox 114">
            <a:extLst>
              <a:ext uri="{FF2B5EF4-FFF2-40B4-BE49-F238E27FC236}">
                <a16:creationId xmlns:a16="http://schemas.microsoft.com/office/drawing/2014/main" id="{E5EEC219-D2CA-45CD-9958-717484727C66}"/>
              </a:ext>
            </a:extLst>
          </p:cNvPr>
          <p:cNvSpPr txBox="1"/>
          <p:nvPr/>
        </p:nvSpPr>
        <p:spPr>
          <a:xfrm>
            <a:off x="39315093" y="22191142"/>
            <a:ext cx="867707" cy="253916"/>
          </a:xfrm>
          <a:prstGeom prst="rect">
            <a:avLst/>
          </a:prstGeom>
          <a:noFill/>
        </p:spPr>
        <p:txBody>
          <a:bodyPr wrap="square" rtlCol="0">
            <a:spAutoFit/>
          </a:bodyPr>
          <a:lstStyle/>
          <a:p>
            <a:r>
              <a:rPr lang="en-US" sz="1050" dirty="0">
                <a:solidFill>
                  <a:schemeClr val="bg1"/>
                </a:solidFill>
              </a:rPr>
              <a:t>La </a:t>
            </a:r>
            <a:r>
              <a:rPr lang="en-US" sz="1050" dirty="0" err="1">
                <a:solidFill>
                  <a:schemeClr val="bg1"/>
                </a:solidFill>
              </a:rPr>
              <a:t>Pacana</a:t>
            </a:r>
            <a:endParaRPr lang="en-US" sz="1050" dirty="0">
              <a:solidFill>
                <a:schemeClr val="bg1"/>
              </a:solidFill>
            </a:endParaRPr>
          </a:p>
        </p:txBody>
      </p:sp>
      <p:sp>
        <p:nvSpPr>
          <p:cNvPr id="116" name="TextBox 115">
            <a:extLst>
              <a:ext uri="{FF2B5EF4-FFF2-40B4-BE49-F238E27FC236}">
                <a16:creationId xmlns:a16="http://schemas.microsoft.com/office/drawing/2014/main" id="{C828EDFD-317E-44E8-913A-7C651EEE8BDC}"/>
              </a:ext>
            </a:extLst>
          </p:cNvPr>
          <p:cNvSpPr txBox="1"/>
          <p:nvPr/>
        </p:nvSpPr>
        <p:spPr>
          <a:xfrm>
            <a:off x="38827952" y="22667644"/>
            <a:ext cx="1155880" cy="253916"/>
          </a:xfrm>
          <a:prstGeom prst="rect">
            <a:avLst/>
          </a:prstGeom>
          <a:noFill/>
        </p:spPr>
        <p:txBody>
          <a:bodyPr wrap="square" rtlCol="0">
            <a:spAutoFit/>
          </a:bodyPr>
          <a:lstStyle/>
          <a:p>
            <a:r>
              <a:rPr lang="en-US" sz="1050" dirty="0">
                <a:solidFill>
                  <a:schemeClr val="bg1"/>
                </a:solidFill>
              </a:rPr>
              <a:t>Laguna del Maule</a:t>
            </a:r>
          </a:p>
        </p:txBody>
      </p:sp>
      <p:sp>
        <p:nvSpPr>
          <p:cNvPr id="117" name="TextBox 116">
            <a:extLst>
              <a:ext uri="{FF2B5EF4-FFF2-40B4-BE49-F238E27FC236}">
                <a16:creationId xmlns:a16="http://schemas.microsoft.com/office/drawing/2014/main" id="{0E9CE0F3-45A6-4BD7-BB96-81F5C19A9FA5}"/>
              </a:ext>
            </a:extLst>
          </p:cNvPr>
          <p:cNvSpPr txBox="1"/>
          <p:nvPr/>
        </p:nvSpPr>
        <p:spPr>
          <a:xfrm>
            <a:off x="34377549" y="21409811"/>
            <a:ext cx="498435" cy="253916"/>
          </a:xfrm>
          <a:prstGeom prst="rect">
            <a:avLst/>
          </a:prstGeom>
          <a:noFill/>
        </p:spPr>
        <p:txBody>
          <a:bodyPr wrap="square" rtlCol="0">
            <a:spAutoFit/>
          </a:bodyPr>
          <a:lstStyle/>
          <a:p>
            <a:r>
              <a:rPr lang="en-US" sz="1050" dirty="0">
                <a:solidFill>
                  <a:schemeClr val="bg1"/>
                </a:solidFill>
              </a:rPr>
              <a:t>Toba</a:t>
            </a:r>
          </a:p>
        </p:txBody>
      </p:sp>
      <p:sp>
        <p:nvSpPr>
          <p:cNvPr id="118" name="TextBox 117">
            <a:extLst>
              <a:ext uri="{FF2B5EF4-FFF2-40B4-BE49-F238E27FC236}">
                <a16:creationId xmlns:a16="http://schemas.microsoft.com/office/drawing/2014/main" id="{0AD7AFC6-12BF-4A76-9CC9-419412FDFD49}"/>
              </a:ext>
            </a:extLst>
          </p:cNvPr>
          <p:cNvSpPr txBox="1"/>
          <p:nvPr/>
        </p:nvSpPr>
        <p:spPr>
          <a:xfrm>
            <a:off x="36447595" y="22653366"/>
            <a:ext cx="538976" cy="253916"/>
          </a:xfrm>
          <a:prstGeom prst="rect">
            <a:avLst/>
          </a:prstGeom>
          <a:noFill/>
        </p:spPr>
        <p:txBody>
          <a:bodyPr wrap="square" rtlCol="0">
            <a:spAutoFit/>
          </a:bodyPr>
          <a:lstStyle/>
          <a:p>
            <a:r>
              <a:rPr lang="en-US" sz="1050" dirty="0">
                <a:solidFill>
                  <a:schemeClr val="bg1"/>
                </a:solidFill>
              </a:rPr>
              <a:t>Taupo</a:t>
            </a:r>
          </a:p>
        </p:txBody>
      </p:sp>
      <p:sp>
        <p:nvSpPr>
          <p:cNvPr id="119" name="TextBox 118">
            <a:extLst>
              <a:ext uri="{FF2B5EF4-FFF2-40B4-BE49-F238E27FC236}">
                <a16:creationId xmlns:a16="http://schemas.microsoft.com/office/drawing/2014/main" id="{8D78FD03-06C9-49D4-8B3E-1B3A4715947F}"/>
              </a:ext>
            </a:extLst>
          </p:cNvPr>
          <p:cNvSpPr txBox="1"/>
          <p:nvPr/>
        </p:nvSpPr>
        <p:spPr>
          <a:xfrm>
            <a:off x="35695809" y="20642952"/>
            <a:ext cx="960966" cy="253916"/>
          </a:xfrm>
          <a:prstGeom prst="rect">
            <a:avLst/>
          </a:prstGeom>
          <a:noFill/>
        </p:spPr>
        <p:txBody>
          <a:bodyPr wrap="square" rtlCol="0">
            <a:spAutoFit/>
          </a:bodyPr>
          <a:lstStyle/>
          <a:p>
            <a:r>
              <a:rPr lang="en-US" sz="1050" dirty="0">
                <a:solidFill>
                  <a:schemeClr val="bg1"/>
                </a:solidFill>
              </a:rPr>
              <a:t>Aira</a:t>
            </a:r>
          </a:p>
        </p:txBody>
      </p:sp>
      <p:sp>
        <p:nvSpPr>
          <p:cNvPr id="120" name="TextBox 119">
            <a:extLst>
              <a:ext uri="{FF2B5EF4-FFF2-40B4-BE49-F238E27FC236}">
                <a16:creationId xmlns:a16="http://schemas.microsoft.com/office/drawing/2014/main" id="{CA37AC26-A163-4A88-955C-AE834E42B164}"/>
              </a:ext>
            </a:extLst>
          </p:cNvPr>
          <p:cNvSpPr txBox="1"/>
          <p:nvPr/>
        </p:nvSpPr>
        <p:spPr>
          <a:xfrm>
            <a:off x="35517793" y="20992496"/>
            <a:ext cx="867707" cy="253916"/>
          </a:xfrm>
          <a:prstGeom prst="rect">
            <a:avLst/>
          </a:prstGeom>
          <a:noFill/>
        </p:spPr>
        <p:txBody>
          <a:bodyPr wrap="square" rtlCol="0">
            <a:spAutoFit/>
          </a:bodyPr>
          <a:lstStyle/>
          <a:p>
            <a:r>
              <a:rPr lang="en-US" sz="1050" dirty="0">
                <a:solidFill>
                  <a:schemeClr val="bg1"/>
                </a:solidFill>
              </a:rPr>
              <a:t>Taal</a:t>
            </a:r>
          </a:p>
        </p:txBody>
      </p:sp>
      <p:sp>
        <p:nvSpPr>
          <p:cNvPr id="121" name="TextBox 120">
            <a:extLst>
              <a:ext uri="{FF2B5EF4-FFF2-40B4-BE49-F238E27FC236}">
                <a16:creationId xmlns:a16="http://schemas.microsoft.com/office/drawing/2014/main" id="{58E1F90E-FC1B-4081-973C-D10B88E6DBF5}"/>
              </a:ext>
            </a:extLst>
          </p:cNvPr>
          <p:cNvSpPr txBox="1"/>
          <p:nvPr/>
        </p:nvSpPr>
        <p:spPr>
          <a:xfrm>
            <a:off x="36327337" y="21589864"/>
            <a:ext cx="867707" cy="253916"/>
          </a:xfrm>
          <a:prstGeom prst="rect">
            <a:avLst/>
          </a:prstGeom>
          <a:noFill/>
        </p:spPr>
        <p:txBody>
          <a:bodyPr wrap="square" rtlCol="0">
            <a:spAutoFit/>
          </a:bodyPr>
          <a:lstStyle/>
          <a:p>
            <a:r>
              <a:rPr lang="en-US" sz="1050" dirty="0" err="1">
                <a:solidFill>
                  <a:schemeClr val="bg1"/>
                </a:solidFill>
              </a:rPr>
              <a:t>Rabaul</a:t>
            </a:r>
            <a:endParaRPr lang="en-US" sz="1050" dirty="0">
              <a:solidFill>
                <a:schemeClr val="bg1"/>
              </a:solidFill>
            </a:endParaRPr>
          </a:p>
        </p:txBody>
      </p:sp>
      <p:sp>
        <p:nvSpPr>
          <p:cNvPr id="122" name="TextBox 121">
            <a:extLst>
              <a:ext uri="{FF2B5EF4-FFF2-40B4-BE49-F238E27FC236}">
                <a16:creationId xmlns:a16="http://schemas.microsoft.com/office/drawing/2014/main" id="{EE144A72-F989-4EE7-AB30-9770BC3762EE}"/>
              </a:ext>
            </a:extLst>
          </p:cNvPr>
          <p:cNvSpPr txBox="1"/>
          <p:nvPr/>
        </p:nvSpPr>
        <p:spPr>
          <a:xfrm>
            <a:off x="32626299" y="20580496"/>
            <a:ext cx="867707" cy="253916"/>
          </a:xfrm>
          <a:prstGeom prst="rect">
            <a:avLst/>
          </a:prstGeom>
          <a:noFill/>
        </p:spPr>
        <p:txBody>
          <a:bodyPr wrap="square" rtlCol="0">
            <a:spAutoFit/>
          </a:bodyPr>
          <a:lstStyle/>
          <a:p>
            <a:r>
              <a:rPr lang="en-US" sz="1050" dirty="0">
                <a:solidFill>
                  <a:schemeClr val="bg1"/>
                </a:solidFill>
              </a:rPr>
              <a:t>Santorini</a:t>
            </a:r>
          </a:p>
        </p:txBody>
      </p:sp>
      <p:sp>
        <p:nvSpPr>
          <p:cNvPr id="123" name="TextBox 122">
            <a:extLst>
              <a:ext uri="{FF2B5EF4-FFF2-40B4-BE49-F238E27FC236}">
                <a16:creationId xmlns:a16="http://schemas.microsoft.com/office/drawing/2014/main" id="{D9CA99A9-E5E1-4DF9-AFD8-093D40BF8FCC}"/>
              </a:ext>
            </a:extLst>
          </p:cNvPr>
          <p:cNvSpPr txBox="1"/>
          <p:nvPr/>
        </p:nvSpPr>
        <p:spPr>
          <a:xfrm>
            <a:off x="32264412" y="20154522"/>
            <a:ext cx="1034988" cy="253916"/>
          </a:xfrm>
          <a:prstGeom prst="rect">
            <a:avLst/>
          </a:prstGeom>
          <a:noFill/>
        </p:spPr>
        <p:txBody>
          <a:bodyPr wrap="square" rtlCol="0">
            <a:spAutoFit/>
          </a:bodyPr>
          <a:lstStyle/>
          <a:p>
            <a:r>
              <a:rPr lang="en-US" sz="1050" dirty="0" err="1">
                <a:solidFill>
                  <a:schemeClr val="bg1"/>
                </a:solidFill>
              </a:rPr>
              <a:t>Campi</a:t>
            </a:r>
            <a:r>
              <a:rPr lang="en-US" sz="1050" dirty="0">
                <a:solidFill>
                  <a:schemeClr val="bg1"/>
                </a:solidFill>
              </a:rPr>
              <a:t> </a:t>
            </a:r>
            <a:r>
              <a:rPr lang="en-US" sz="1050" dirty="0" err="1">
                <a:solidFill>
                  <a:schemeClr val="bg1"/>
                </a:solidFill>
              </a:rPr>
              <a:t>Flegrei</a:t>
            </a:r>
            <a:endParaRPr lang="en-US" sz="1050" dirty="0">
              <a:solidFill>
                <a:schemeClr val="bg1"/>
              </a:solidFill>
            </a:endParaRPr>
          </a:p>
        </p:txBody>
      </p:sp>
      <p:pic>
        <p:nvPicPr>
          <p:cNvPr id="73" name="Picture 72" descr="Map&#10;&#10;Description automatically generated">
            <a:extLst>
              <a:ext uri="{FF2B5EF4-FFF2-40B4-BE49-F238E27FC236}">
                <a16:creationId xmlns:a16="http://schemas.microsoft.com/office/drawing/2014/main" id="{4703D98A-3C4C-497B-80BD-56E1674BE034}"/>
              </a:ext>
            </a:extLst>
          </p:cNvPr>
          <p:cNvPicPr>
            <a:picLocks noChangeAspect="1"/>
          </p:cNvPicPr>
          <p:nvPr/>
        </p:nvPicPr>
        <p:blipFill rotWithShape="1">
          <a:blip r:embed="rId31">
            <a:extLst>
              <a:ext uri="{28A0092B-C50C-407E-A947-70E740481C1C}">
                <a14:useLocalDpi xmlns:a14="http://schemas.microsoft.com/office/drawing/2010/main" val="0"/>
              </a:ext>
            </a:extLst>
          </a:blip>
          <a:srcRect l="11142" t="12655" r="24098" b="11452"/>
          <a:stretch/>
        </p:blipFill>
        <p:spPr>
          <a:xfrm>
            <a:off x="20998620" y="24824092"/>
            <a:ext cx="3972645" cy="2668788"/>
          </a:xfrm>
          <a:prstGeom prst="rect">
            <a:avLst/>
          </a:prstGeom>
        </p:spPr>
      </p:pic>
      <p:sp>
        <p:nvSpPr>
          <p:cNvPr id="84" name="Rectangle 83">
            <a:extLst>
              <a:ext uri="{FF2B5EF4-FFF2-40B4-BE49-F238E27FC236}">
                <a16:creationId xmlns:a16="http://schemas.microsoft.com/office/drawing/2014/main" id="{4DC2618B-497A-4111-A1DF-529AE183E10B}"/>
              </a:ext>
            </a:extLst>
          </p:cNvPr>
          <p:cNvSpPr/>
          <p:nvPr/>
        </p:nvSpPr>
        <p:spPr>
          <a:xfrm>
            <a:off x="24417403" y="24827037"/>
            <a:ext cx="557644" cy="867940"/>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97" name="Straight Arrow Connector 96">
            <a:extLst>
              <a:ext uri="{FF2B5EF4-FFF2-40B4-BE49-F238E27FC236}">
                <a16:creationId xmlns:a16="http://schemas.microsoft.com/office/drawing/2014/main" id="{884E7D7B-D968-43D7-AAC1-E3E275A240CF}"/>
              </a:ext>
            </a:extLst>
          </p:cNvPr>
          <p:cNvCxnSpPr>
            <a:cxnSpLocks/>
            <a:stCxn id="84" idx="2"/>
          </p:cNvCxnSpPr>
          <p:nvPr/>
        </p:nvCxnSpPr>
        <p:spPr>
          <a:xfrm>
            <a:off x="24696225" y="25694977"/>
            <a:ext cx="596723" cy="1071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198942"/>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1110015-E380-4C53-980C-698226C61C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2375</Words>
  <Application>Microsoft Office PowerPoint</Application>
  <PresentationFormat>Custom</PresentationFormat>
  <Paragraphs>107</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Courier New</vt:lpstr>
      <vt:lpstr>Times New Roman</vt:lpstr>
      <vt:lpstr>Office Theme</vt:lpstr>
      <vt:lpstr>Environmental and Societal Impacts of a Potential  Yellowstone Eruption on New England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and Societal Impacts of a Potential  Yellowstone Eruption on New England</dc:title>
  <dc:creator/>
  <cp:lastModifiedBy/>
  <cp:revision>174</cp:revision>
  <dcterms:created xsi:type="dcterms:W3CDTF">2015-04-29T17:08:18Z</dcterms:created>
  <dcterms:modified xsi:type="dcterms:W3CDTF">2022-04-16T14:07:40Z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TC040015519991</vt:lpwstr>
  </property>
</Properties>
</file>