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Lst>
  <p:notesMasterIdLst>
    <p:notesMasterId r:id="rId6"/>
  </p:notesMasterIdLst>
  <p:sldIdLst>
    <p:sldId id="258" r:id="rId5"/>
  </p:sldIdLst>
  <p:sldSz cx="402336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F3FF5D-5649-49BE-99E8-4286EEE808C5}" name="Mairi Poisson" initials="MP" userId="S::mp1466@usnh.edu::516c5218-e25a-4e45-b7ea-fe9864af4cd1" providerId="AD"/>
  <p188:author id="{EC2F52E4-EF6D-C2D2-3BE2-D44857191D47}" name="Guest User" initials="GU" userId="S::urn:spo:anon#edd7927c16be1ea2a6852f8a2e92adf9fd71828141eba3a9792ee6e1700241ca::" providerId="AD"/>
  <p188:author id="{0FBE48F2-F065-D240-C9E6-F45CC39951D9}" name="Andrew Butler" initials="AB" userId="S::arv39@usnh.edu::692f596b-a44d-4af6-adc3-9a84e3167b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9" autoAdjust="0"/>
    <p:restoredTop sz="94650"/>
  </p:normalViewPr>
  <p:slideViewPr>
    <p:cSldViewPr snapToGrid="0">
      <p:cViewPr>
        <p:scale>
          <a:sx n="33" d="100"/>
          <a:sy n="33" d="100"/>
        </p:scale>
        <p:origin x="1288" y="-1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itwikbaral\Desktop\Capstone%20Senior%20year\Nh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itwikbaral\Desktop\Capstone%20Senior%20year\Nh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itwikbaral\Desktop\Capstone%20Senior%20year\NhSta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NH POPULATION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NhStats!$C$22</c:f>
              <c:strCache>
                <c:ptCount val="1"/>
                <c:pt idx="0">
                  <c:v>population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FE6-7043-9229-E3986937473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FE6-7043-9229-E3986937473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FE6-7043-9229-E3986937473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FE6-7043-9229-E3986937473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FE6-7043-9229-E3986937473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BFE6-7043-9229-E39869374730}"/>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BFE6-7043-9229-E39869374730}"/>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BFE6-7043-9229-E39869374730}"/>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BFE6-7043-9229-E39869374730}"/>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BFE6-7043-9229-E398693747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NhStats!$B$23:$B$32</c:f>
              <c:strCache>
                <c:ptCount val="10"/>
                <c:pt idx="0">
                  <c:v>Hillsborough County</c:v>
                </c:pt>
                <c:pt idx="1">
                  <c:v>Rockingham County</c:v>
                </c:pt>
                <c:pt idx="2">
                  <c:v>Merrimack County</c:v>
                </c:pt>
                <c:pt idx="3">
                  <c:v>Strafford County</c:v>
                </c:pt>
                <c:pt idx="4">
                  <c:v>Grafton County</c:v>
                </c:pt>
                <c:pt idx="5">
                  <c:v>Cheshire County</c:v>
                </c:pt>
                <c:pt idx="6">
                  <c:v>Belknap County</c:v>
                </c:pt>
                <c:pt idx="7">
                  <c:v>Carroll County</c:v>
                </c:pt>
                <c:pt idx="8">
                  <c:v>Sullivan County</c:v>
                </c:pt>
                <c:pt idx="9">
                  <c:v>Coos County</c:v>
                </c:pt>
              </c:strCache>
            </c:strRef>
          </c:cat>
          <c:val>
            <c:numRef>
              <c:f>NhStats!$C$23:$C$32</c:f>
              <c:numCache>
                <c:formatCode>#,##0</c:formatCode>
                <c:ptCount val="10"/>
                <c:pt idx="0">
                  <c:v>417025</c:v>
                </c:pt>
                <c:pt idx="1">
                  <c:v>309769</c:v>
                </c:pt>
                <c:pt idx="2">
                  <c:v>151391</c:v>
                </c:pt>
                <c:pt idx="3">
                  <c:v>130633</c:v>
                </c:pt>
                <c:pt idx="4">
                  <c:v>89886</c:v>
                </c:pt>
                <c:pt idx="5">
                  <c:v>76085</c:v>
                </c:pt>
                <c:pt idx="6">
                  <c:v>61303</c:v>
                </c:pt>
                <c:pt idx="7">
                  <c:v>48910</c:v>
                </c:pt>
                <c:pt idx="8">
                  <c:v>43146</c:v>
                </c:pt>
                <c:pt idx="9">
                  <c:v>31563</c:v>
                </c:pt>
              </c:numCache>
            </c:numRef>
          </c:val>
          <c:extLst>
            <c:ext xmlns:c16="http://schemas.microsoft.com/office/drawing/2014/chart" uri="{C3380CC4-5D6E-409C-BE32-E72D297353CC}">
              <c16:uniqueId val="{00000014-BFE6-7043-9229-E398693747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VT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Sheet1!$P$11</c:f>
              <c:strCache>
                <c:ptCount val="1"/>
                <c:pt idx="0">
                  <c:v>Population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23-A445-9127-4D5DE83E23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23-A445-9127-4D5DE83E23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23-A445-9127-4D5DE83E23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23-A445-9127-4D5DE83E23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23-A445-9127-4D5DE83E23A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523-A445-9127-4D5DE83E23A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523-A445-9127-4D5DE83E23A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523-A445-9127-4D5DE83E23A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523-A445-9127-4D5DE83E23A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523-A445-9127-4D5DE83E23A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523-A445-9127-4D5DE83E23A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523-A445-9127-4D5DE83E23AC}"/>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523-A445-9127-4D5DE83E23AC}"/>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523-A445-9127-4D5DE83E23A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Sheet1!$O$12:$O$25</c:f>
              <c:strCache>
                <c:ptCount val="14"/>
                <c:pt idx="0">
                  <c:v>Chittenden County</c:v>
                </c:pt>
                <c:pt idx="1">
                  <c:v>Washington County</c:v>
                </c:pt>
                <c:pt idx="2">
                  <c:v>Rutland County</c:v>
                </c:pt>
                <c:pt idx="3">
                  <c:v>Windsor County</c:v>
                </c:pt>
                <c:pt idx="4">
                  <c:v>Franklin County</c:v>
                </c:pt>
                <c:pt idx="5">
                  <c:v>Windham County</c:v>
                </c:pt>
                <c:pt idx="6">
                  <c:v>Addison County</c:v>
                </c:pt>
                <c:pt idx="7">
                  <c:v>Bennington County</c:v>
                </c:pt>
                <c:pt idx="8">
                  <c:v>Caledonia County</c:v>
                </c:pt>
                <c:pt idx="9">
                  <c:v>Orange County</c:v>
                </c:pt>
                <c:pt idx="10">
                  <c:v>Orleans County</c:v>
                </c:pt>
                <c:pt idx="11">
                  <c:v>Lamoille County</c:v>
                </c:pt>
                <c:pt idx="12">
                  <c:v>Grand Isle County</c:v>
                </c:pt>
                <c:pt idx="13">
                  <c:v>Essex County</c:v>
                </c:pt>
              </c:strCache>
            </c:strRef>
          </c:cat>
          <c:val>
            <c:numRef>
              <c:f>Sheet1!$P$12:$P$25</c:f>
              <c:numCache>
                <c:formatCode>#,##0</c:formatCode>
                <c:ptCount val="14"/>
                <c:pt idx="0">
                  <c:v>163774</c:v>
                </c:pt>
                <c:pt idx="1">
                  <c:v>58409</c:v>
                </c:pt>
                <c:pt idx="2">
                  <c:v>58191</c:v>
                </c:pt>
                <c:pt idx="3">
                  <c:v>55062</c:v>
                </c:pt>
                <c:pt idx="4">
                  <c:v>49402</c:v>
                </c:pt>
                <c:pt idx="5">
                  <c:v>42222</c:v>
                </c:pt>
                <c:pt idx="6">
                  <c:v>36777</c:v>
                </c:pt>
                <c:pt idx="7">
                  <c:v>35470</c:v>
                </c:pt>
                <c:pt idx="8">
                  <c:v>29993</c:v>
                </c:pt>
                <c:pt idx="9">
                  <c:v>28892</c:v>
                </c:pt>
                <c:pt idx="10">
                  <c:v>27037</c:v>
                </c:pt>
                <c:pt idx="11">
                  <c:v>25362</c:v>
                </c:pt>
                <c:pt idx="12">
                  <c:v>7235</c:v>
                </c:pt>
                <c:pt idx="13">
                  <c:v>6163</c:v>
                </c:pt>
              </c:numCache>
            </c:numRef>
          </c:val>
          <c:extLst>
            <c:ext xmlns:c16="http://schemas.microsoft.com/office/drawing/2014/chart" uri="{C3380CC4-5D6E-409C-BE32-E72D297353CC}">
              <c16:uniqueId val="{0000001C-1523-A445-9127-4D5DE83E23A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CALIFORNIA POPULATION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Sheet2!$AC$10</c:f>
              <c:strCache>
                <c:ptCount val="1"/>
                <c:pt idx="0">
                  <c:v>Population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9C3-2D42-8DD0-E2507EAD3B5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9C3-2D42-8DD0-E2507EAD3B5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9C3-2D42-8DD0-E2507EAD3B5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49C3-2D42-8DD0-E2507EAD3B5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9C3-2D42-8DD0-E2507EAD3B5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9C3-2D42-8DD0-E2507EAD3B57}"/>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49C3-2D42-8DD0-E2507EAD3B57}"/>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49C3-2D42-8DD0-E2507EAD3B57}"/>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49C3-2D42-8DD0-E2507EAD3B57}"/>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49C3-2D42-8DD0-E2507EAD3B57}"/>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49C3-2D42-8DD0-E2507EAD3B57}"/>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49C3-2D42-8DD0-E2507EAD3B57}"/>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9-49C3-2D42-8DD0-E2507EAD3B57}"/>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B-49C3-2D42-8DD0-E2507EAD3B57}"/>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D-49C3-2D42-8DD0-E2507EAD3B57}"/>
              </c:ext>
            </c:extLst>
          </c:dPt>
          <c:dPt>
            <c:idx val="15"/>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F-49C3-2D42-8DD0-E2507EAD3B57}"/>
              </c:ext>
            </c:extLst>
          </c:dPt>
          <c:dPt>
            <c:idx val="16"/>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1-49C3-2D42-8DD0-E2507EAD3B57}"/>
              </c:ext>
            </c:extLst>
          </c:dPt>
          <c:dPt>
            <c:idx val="17"/>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3-49C3-2D42-8DD0-E2507EAD3B57}"/>
              </c:ext>
            </c:extLst>
          </c:dPt>
          <c:dPt>
            <c:idx val="18"/>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5-49C3-2D42-8DD0-E2507EAD3B57}"/>
              </c:ext>
            </c:extLst>
          </c:dPt>
          <c:dPt>
            <c:idx val="19"/>
            <c:bubble3D val="0"/>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7-49C3-2D42-8DD0-E2507EAD3B57}"/>
              </c:ext>
            </c:extLst>
          </c:dPt>
          <c:dPt>
            <c:idx val="20"/>
            <c:bubble3D val="0"/>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9-49C3-2D42-8DD0-E2507EAD3B57}"/>
              </c:ext>
            </c:extLst>
          </c:dPt>
          <c:dPt>
            <c:idx val="21"/>
            <c:bubble3D val="0"/>
            <c:spPr>
              <a:gradFill rotWithShape="1">
                <a:gsLst>
                  <a:gs pos="0">
                    <a:schemeClr val="accent4">
                      <a:lumMod val="80000"/>
                      <a:satMod val="103000"/>
                      <a:lumMod val="102000"/>
                      <a:tint val="94000"/>
                    </a:schemeClr>
                  </a:gs>
                  <a:gs pos="50000">
                    <a:schemeClr val="accent4">
                      <a:lumMod val="80000"/>
                      <a:satMod val="110000"/>
                      <a:lumMod val="100000"/>
                      <a:shade val="100000"/>
                    </a:schemeClr>
                  </a:gs>
                  <a:gs pos="100000">
                    <a:schemeClr val="accent4">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B-49C3-2D42-8DD0-E2507EAD3B57}"/>
              </c:ext>
            </c:extLst>
          </c:dPt>
          <c:dPt>
            <c:idx val="22"/>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D-49C3-2D42-8DD0-E2507EAD3B57}"/>
              </c:ext>
            </c:extLst>
          </c:dPt>
          <c:dPt>
            <c:idx val="23"/>
            <c:bubble3D val="0"/>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F-49C3-2D42-8DD0-E2507EAD3B57}"/>
              </c:ext>
            </c:extLst>
          </c:dPt>
          <c:dPt>
            <c:idx val="24"/>
            <c:bubble3D val="0"/>
            <c:spPr>
              <a:gradFill rotWithShape="1">
                <a:gsLst>
                  <a:gs pos="0">
                    <a:schemeClr val="accent1">
                      <a:lumMod val="60000"/>
                      <a:lumOff val="40000"/>
                      <a:satMod val="103000"/>
                      <a:lumMod val="102000"/>
                      <a:tint val="94000"/>
                    </a:schemeClr>
                  </a:gs>
                  <a:gs pos="50000">
                    <a:schemeClr val="accent1">
                      <a:lumMod val="60000"/>
                      <a:lumOff val="40000"/>
                      <a:satMod val="110000"/>
                      <a:lumMod val="100000"/>
                      <a:shade val="100000"/>
                    </a:schemeClr>
                  </a:gs>
                  <a:gs pos="100000">
                    <a:schemeClr val="accent1">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1-49C3-2D42-8DD0-E2507EAD3B57}"/>
              </c:ext>
            </c:extLst>
          </c:dPt>
          <c:dPt>
            <c:idx val="25"/>
            <c:bubble3D val="0"/>
            <c:spPr>
              <a:gradFill rotWithShape="1">
                <a:gsLst>
                  <a:gs pos="0">
                    <a:schemeClr val="accent2">
                      <a:lumMod val="60000"/>
                      <a:lumOff val="40000"/>
                      <a:satMod val="103000"/>
                      <a:lumMod val="102000"/>
                      <a:tint val="94000"/>
                    </a:schemeClr>
                  </a:gs>
                  <a:gs pos="50000">
                    <a:schemeClr val="accent2">
                      <a:lumMod val="60000"/>
                      <a:lumOff val="40000"/>
                      <a:satMod val="110000"/>
                      <a:lumMod val="100000"/>
                      <a:shade val="100000"/>
                    </a:schemeClr>
                  </a:gs>
                  <a:gs pos="100000">
                    <a:schemeClr val="accent2">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3-49C3-2D42-8DD0-E2507EAD3B57}"/>
              </c:ext>
            </c:extLst>
          </c:dPt>
          <c:dPt>
            <c:idx val="26"/>
            <c:bubble3D val="0"/>
            <c:spPr>
              <a:gradFill rotWithShape="1">
                <a:gsLst>
                  <a:gs pos="0">
                    <a:schemeClr val="accent3">
                      <a:lumMod val="60000"/>
                      <a:lumOff val="40000"/>
                      <a:satMod val="103000"/>
                      <a:lumMod val="102000"/>
                      <a:tint val="94000"/>
                    </a:schemeClr>
                  </a:gs>
                  <a:gs pos="50000">
                    <a:schemeClr val="accent3">
                      <a:lumMod val="60000"/>
                      <a:lumOff val="40000"/>
                      <a:satMod val="110000"/>
                      <a:lumMod val="100000"/>
                      <a:shade val="100000"/>
                    </a:schemeClr>
                  </a:gs>
                  <a:gs pos="100000">
                    <a:schemeClr val="accent3">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5-49C3-2D42-8DD0-E2507EAD3B57}"/>
              </c:ext>
            </c:extLst>
          </c:dPt>
          <c:dPt>
            <c:idx val="27"/>
            <c:bubble3D val="0"/>
            <c:spPr>
              <a:gradFill rotWithShape="1">
                <a:gsLst>
                  <a:gs pos="0">
                    <a:schemeClr val="accent4">
                      <a:lumMod val="60000"/>
                      <a:lumOff val="40000"/>
                      <a:satMod val="103000"/>
                      <a:lumMod val="102000"/>
                      <a:tint val="94000"/>
                    </a:schemeClr>
                  </a:gs>
                  <a:gs pos="50000">
                    <a:schemeClr val="accent4">
                      <a:lumMod val="60000"/>
                      <a:lumOff val="40000"/>
                      <a:satMod val="110000"/>
                      <a:lumMod val="100000"/>
                      <a:shade val="100000"/>
                    </a:schemeClr>
                  </a:gs>
                  <a:gs pos="100000">
                    <a:schemeClr val="accent4">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7-49C3-2D42-8DD0-E2507EAD3B57}"/>
              </c:ext>
            </c:extLst>
          </c:dPt>
          <c:dPt>
            <c:idx val="28"/>
            <c:bubble3D val="0"/>
            <c:spPr>
              <a:gradFill rotWithShape="1">
                <a:gsLst>
                  <a:gs pos="0">
                    <a:schemeClr val="accent5">
                      <a:lumMod val="60000"/>
                      <a:lumOff val="40000"/>
                      <a:satMod val="103000"/>
                      <a:lumMod val="102000"/>
                      <a:tint val="94000"/>
                    </a:schemeClr>
                  </a:gs>
                  <a:gs pos="50000">
                    <a:schemeClr val="accent5">
                      <a:lumMod val="60000"/>
                      <a:lumOff val="40000"/>
                      <a:satMod val="110000"/>
                      <a:lumMod val="100000"/>
                      <a:shade val="100000"/>
                    </a:schemeClr>
                  </a:gs>
                  <a:gs pos="100000">
                    <a:schemeClr val="accent5">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9-49C3-2D42-8DD0-E2507EAD3B57}"/>
              </c:ext>
            </c:extLst>
          </c:dPt>
          <c:dPt>
            <c:idx val="29"/>
            <c:bubble3D val="0"/>
            <c:spPr>
              <a:gradFill rotWithShape="1">
                <a:gsLst>
                  <a:gs pos="0">
                    <a:schemeClr val="accent6">
                      <a:lumMod val="60000"/>
                      <a:lumOff val="40000"/>
                      <a:satMod val="103000"/>
                      <a:lumMod val="102000"/>
                      <a:tint val="94000"/>
                    </a:schemeClr>
                  </a:gs>
                  <a:gs pos="50000">
                    <a:schemeClr val="accent6">
                      <a:lumMod val="60000"/>
                      <a:lumOff val="40000"/>
                      <a:satMod val="110000"/>
                      <a:lumMod val="100000"/>
                      <a:shade val="100000"/>
                    </a:schemeClr>
                  </a:gs>
                  <a:gs pos="100000">
                    <a:schemeClr val="accent6">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B-49C3-2D42-8DD0-E2507EAD3B57}"/>
              </c:ext>
            </c:extLst>
          </c:dPt>
          <c:dPt>
            <c:idx val="30"/>
            <c:bubble3D val="0"/>
            <c:spPr>
              <a:gradFill rotWithShape="1">
                <a:gsLst>
                  <a:gs pos="0">
                    <a:schemeClr val="accent1">
                      <a:lumMod val="50000"/>
                      <a:satMod val="103000"/>
                      <a:lumMod val="102000"/>
                      <a:tint val="94000"/>
                    </a:schemeClr>
                  </a:gs>
                  <a:gs pos="50000">
                    <a:schemeClr val="accent1">
                      <a:lumMod val="50000"/>
                      <a:satMod val="110000"/>
                      <a:lumMod val="100000"/>
                      <a:shade val="100000"/>
                    </a:schemeClr>
                  </a:gs>
                  <a:gs pos="100000">
                    <a:schemeClr val="accent1">
                      <a:lumMod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D-49C3-2D42-8DD0-E2507EAD3B57}"/>
              </c:ext>
            </c:extLst>
          </c:dPt>
          <c:dPt>
            <c:idx val="31"/>
            <c:bubble3D val="0"/>
            <c:spPr>
              <a:gradFill rotWithShape="1">
                <a:gsLst>
                  <a:gs pos="0">
                    <a:schemeClr val="accent2">
                      <a:lumMod val="50000"/>
                      <a:satMod val="103000"/>
                      <a:lumMod val="102000"/>
                      <a:tint val="94000"/>
                    </a:schemeClr>
                  </a:gs>
                  <a:gs pos="50000">
                    <a:schemeClr val="accent2">
                      <a:lumMod val="50000"/>
                      <a:satMod val="110000"/>
                      <a:lumMod val="100000"/>
                      <a:shade val="100000"/>
                    </a:schemeClr>
                  </a:gs>
                  <a:gs pos="100000">
                    <a:schemeClr val="accent2">
                      <a:lumMod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F-49C3-2D42-8DD0-E2507EAD3B57}"/>
              </c:ext>
            </c:extLst>
          </c:dPt>
          <c:dPt>
            <c:idx val="32"/>
            <c:bubble3D val="0"/>
            <c:spPr>
              <a:gradFill rotWithShape="1">
                <a:gsLst>
                  <a:gs pos="0">
                    <a:schemeClr val="accent3">
                      <a:lumMod val="50000"/>
                      <a:satMod val="103000"/>
                      <a:lumMod val="102000"/>
                      <a:tint val="94000"/>
                    </a:schemeClr>
                  </a:gs>
                  <a:gs pos="50000">
                    <a:schemeClr val="accent3">
                      <a:lumMod val="50000"/>
                      <a:satMod val="110000"/>
                      <a:lumMod val="100000"/>
                      <a:shade val="100000"/>
                    </a:schemeClr>
                  </a:gs>
                  <a:gs pos="100000">
                    <a:schemeClr val="accent3">
                      <a:lumMod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1-49C3-2D42-8DD0-E2507EAD3B57}"/>
              </c:ext>
            </c:extLst>
          </c:dPt>
          <c:dPt>
            <c:idx val="33"/>
            <c:bubble3D val="0"/>
            <c:spPr>
              <a:gradFill rotWithShape="1">
                <a:gsLst>
                  <a:gs pos="0">
                    <a:schemeClr val="accent4">
                      <a:lumMod val="50000"/>
                      <a:satMod val="103000"/>
                      <a:lumMod val="102000"/>
                      <a:tint val="94000"/>
                    </a:schemeClr>
                  </a:gs>
                  <a:gs pos="50000">
                    <a:schemeClr val="accent4">
                      <a:lumMod val="50000"/>
                      <a:satMod val="110000"/>
                      <a:lumMod val="100000"/>
                      <a:shade val="100000"/>
                    </a:schemeClr>
                  </a:gs>
                  <a:gs pos="100000">
                    <a:schemeClr val="accent4">
                      <a:lumMod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3-49C3-2D42-8DD0-E2507EAD3B57}"/>
              </c:ext>
            </c:extLst>
          </c:dPt>
          <c:dPt>
            <c:idx val="34"/>
            <c:bubble3D val="0"/>
            <c:spPr>
              <a:gradFill rotWithShape="1">
                <a:gsLst>
                  <a:gs pos="0">
                    <a:schemeClr val="accent5">
                      <a:lumMod val="50000"/>
                      <a:satMod val="103000"/>
                      <a:lumMod val="102000"/>
                      <a:tint val="94000"/>
                    </a:schemeClr>
                  </a:gs>
                  <a:gs pos="50000">
                    <a:schemeClr val="accent5">
                      <a:lumMod val="50000"/>
                      <a:satMod val="110000"/>
                      <a:lumMod val="100000"/>
                      <a:shade val="100000"/>
                    </a:schemeClr>
                  </a:gs>
                  <a:gs pos="100000">
                    <a:schemeClr val="accent5">
                      <a:lumMod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5-49C3-2D42-8DD0-E2507EAD3B57}"/>
              </c:ext>
            </c:extLst>
          </c:dPt>
          <c:dPt>
            <c:idx val="35"/>
            <c:bubble3D val="0"/>
            <c:spPr>
              <a:gradFill rotWithShape="1">
                <a:gsLst>
                  <a:gs pos="0">
                    <a:schemeClr val="accent6">
                      <a:lumMod val="50000"/>
                      <a:satMod val="103000"/>
                      <a:lumMod val="102000"/>
                      <a:tint val="94000"/>
                    </a:schemeClr>
                  </a:gs>
                  <a:gs pos="50000">
                    <a:schemeClr val="accent6">
                      <a:lumMod val="50000"/>
                      <a:satMod val="110000"/>
                      <a:lumMod val="100000"/>
                      <a:shade val="100000"/>
                    </a:schemeClr>
                  </a:gs>
                  <a:gs pos="100000">
                    <a:schemeClr val="accent6">
                      <a:lumMod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7-49C3-2D42-8DD0-E2507EAD3B57}"/>
              </c:ext>
            </c:extLst>
          </c:dPt>
          <c:dPt>
            <c:idx val="36"/>
            <c:bubble3D val="0"/>
            <c:spPr>
              <a:gradFill rotWithShape="1">
                <a:gsLst>
                  <a:gs pos="0">
                    <a:schemeClr val="accent1">
                      <a:lumMod val="70000"/>
                      <a:lumOff val="30000"/>
                      <a:satMod val="103000"/>
                      <a:lumMod val="102000"/>
                      <a:tint val="94000"/>
                    </a:schemeClr>
                  </a:gs>
                  <a:gs pos="50000">
                    <a:schemeClr val="accent1">
                      <a:lumMod val="70000"/>
                      <a:lumOff val="30000"/>
                      <a:satMod val="110000"/>
                      <a:lumMod val="100000"/>
                      <a:shade val="100000"/>
                    </a:schemeClr>
                  </a:gs>
                  <a:gs pos="100000">
                    <a:schemeClr val="accent1">
                      <a:lumMod val="70000"/>
                      <a:lum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9-49C3-2D42-8DD0-E2507EAD3B57}"/>
              </c:ext>
            </c:extLst>
          </c:dPt>
          <c:dPt>
            <c:idx val="37"/>
            <c:bubble3D val="0"/>
            <c:spPr>
              <a:gradFill rotWithShape="1">
                <a:gsLst>
                  <a:gs pos="0">
                    <a:schemeClr val="accent2">
                      <a:lumMod val="70000"/>
                      <a:lumOff val="30000"/>
                      <a:satMod val="103000"/>
                      <a:lumMod val="102000"/>
                      <a:tint val="94000"/>
                    </a:schemeClr>
                  </a:gs>
                  <a:gs pos="50000">
                    <a:schemeClr val="accent2">
                      <a:lumMod val="70000"/>
                      <a:lumOff val="30000"/>
                      <a:satMod val="110000"/>
                      <a:lumMod val="100000"/>
                      <a:shade val="100000"/>
                    </a:schemeClr>
                  </a:gs>
                  <a:gs pos="100000">
                    <a:schemeClr val="accent2">
                      <a:lumMod val="70000"/>
                      <a:lum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B-49C3-2D42-8DD0-E2507EAD3B57}"/>
              </c:ext>
            </c:extLst>
          </c:dPt>
          <c:dPt>
            <c:idx val="38"/>
            <c:bubble3D val="0"/>
            <c:spPr>
              <a:gradFill rotWithShape="1">
                <a:gsLst>
                  <a:gs pos="0">
                    <a:schemeClr val="accent3">
                      <a:lumMod val="70000"/>
                      <a:lumOff val="30000"/>
                      <a:satMod val="103000"/>
                      <a:lumMod val="102000"/>
                      <a:tint val="94000"/>
                    </a:schemeClr>
                  </a:gs>
                  <a:gs pos="50000">
                    <a:schemeClr val="accent3">
                      <a:lumMod val="70000"/>
                      <a:lumOff val="30000"/>
                      <a:satMod val="110000"/>
                      <a:lumMod val="100000"/>
                      <a:shade val="100000"/>
                    </a:schemeClr>
                  </a:gs>
                  <a:gs pos="100000">
                    <a:schemeClr val="accent3">
                      <a:lumMod val="70000"/>
                      <a:lum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D-49C3-2D42-8DD0-E2507EAD3B57}"/>
              </c:ext>
            </c:extLst>
          </c:dPt>
          <c:dPt>
            <c:idx val="39"/>
            <c:bubble3D val="0"/>
            <c:spPr>
              <a:gradFill rotWithShape="1">
                <a:gsLst>
                  <a:gs pos="0">
                    <a:schemeClr val="accent4">
                      <a:lumMod val="70000"/>
                      <a:lumOff val="30000"/>
                      <a:satMod val="103000"/>
                      <a:lumMod val="102000"/>
                      <a:tint val="94000"/>
                    </a:schemeClr>
                  </a:gs>
                  <a:gs pos="50000">
                    <a:schemeClr val="accent4">
                      <a:lumMod val="70000"/>
                      <a:lumOff val="30000"/>
                      <a:satMod val="110000"/>
                      <a:lumMod val="100000"/>
                      <a:shade val="100000"/>
                    </a:schemeClr>
                  </a:gs>
                  <a:gs pos="100000">
                    <a:schemeClr val="accent4">
                      <a:lumMod val="70000"/>
                      <a:lum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4F-49C3-2D42-8DD0-E2507EAD3B57}"/>
              </c:ext>
            </c:extLst>
          </c:dPt>
          <c:dPt>
            <c:idx val="40"/>
            <c:bubble3D val="0"/>
            <c:spPr>
              <a:gradFill rotWithShape="1">
                <a:gsLst>
                  <a:gs pos="0">
                    <a:schemeClr val="accent5">
                      <a:lumMod val="70000"/>
                      <a:lumOff val="30000"/>
                      <a:satMod val="103000"/>
                      <a:lumMod val="102000"/>
                      <a:tint val="94000"/>
                    </a:schemeClr>
                  </a:gs>
                  <a:gs pos="50000">
                    <a:schemeClr val="accent5">
                      <a:lumMod val="70000"/>
                      <a:lumOff val="30000"/>
                      <a:satMod val="110000"/>
                      <a:lumMod val="100000"/>
                      <a:shade val="100000"/>
                    </a:schemeClr>
                  </a:gs>
                  <a:gs pos="100000">
                    <a:schemeClr val="accent5">
                      <a:lumMod val="70000"/>
                      <a:lum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1-49C3-2D42-8DD0-E2507EAD3B57}"/>
              </c:ext>
            </c:extLst>
          </c:dPt>
          <c:dPt>
            <c:idx val="41"/>
            <c:bubble3D val="0"/>
            <c:spPr>
              <a:gradFill rotWithShape="1">
                <a:gsLst>
                  <a:gs pos="0">
                    <a:schemeClr val="accent6">
                      <a:lumMod val="70000"/>
                      <a:lumOff val="30000"/>
                      <a:satMod val="103000"/>
                      <a:lumMod val="102000"/>
                      <a:tint val="94000"/>
                    </a:schemeClr>
                  </a:gs>
                  <a:gs pos="50000">
                    <a:schemeClr val="accent6">
                      <a:lumMod val="70000"/>
                      <a:lumOff val="30000"/>
                      <a:satMod val="110000"/>
                      <a:lumMod val="100000"/>
                      <a:shade val="100000"/>
                    </a:schemeClr>
                  </a:gs>
                  <a:gs pos="100000">
                    <a:schemeClr val="accent6">
                      <a:lumMod val="70000"/>
                      <a:lum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3-49C3-2D42-8DD0-E2507EAD3B57}"/>
              </c:ext>
            </c:extLst>
          </c:dPt>
          <c:dPt>
            <c:idx val="42"/>
            <c:bubble3D val="0"/>
            <c:spPr>
              <a:gradFill rotWithShape="1">
                <a:gsLst>
                  <a:gs pos="0">
                    <a:schemeClr val="accent1">
                      <a:lumMod val="70000"/>
                      <a:satMod val="103000"/>
                      <a:lumMod val="102000"/>
                      <a:tint val="94000"/>
                    </a:schemeClr>
                  </a:gs>
                  <a:gs pos="50000">
                    <a:schemeClr val="accent1">
                      <a:lumMod val="70000"/>
                      <a:satMod val="110000"/>
                      <a:lumMod val="100000"/>
                      <a:shade val="100000"/>
                    </a:schemeClr>
                  </a:gs>
                  <a:gs pos="100000">
                    <a:schemeClr val="accent1">
                      <a:lumMod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5-49C3-2D42-8DD0-E2507EAD3B57}"/>
              </c:ext>
            </c:extLst>
          </c:dPt>
          <c:dPt>
            <c:idx val="43"/>
            <c:bubble3D val="0"/>
            <c:spPr>
              <a:gradFill rotWithShape="1">
                <a:gsLst>
                  <a:gs pos="0">
                    <a:schemeClr val="accent2">
                      <a:lumMod val="70000"/>
                      <a:satMod val="103000"/>
                      <a:lumMod val="102000"/>
                      <a:tint val="94000"/>
                    </a:schemeClr>
                  </a:gs>
                  <a:gs pos="50000">
                    <a:schemeClr val="accent2">
                      <a:lumMod val="70000"/>
                      <a:satMod val="110000"/>
                      <a:lumMod val="100000"/>
                      <a:shade val="100000"/>
                    </a:schemeClr>
                  </a:gs>
                  <a:gs pos="100000">
                    <a:schemeClr val="accent2">
                      <a:lumMod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7-49C3-2D42-8DD0-E2507EAD3B57}"/>
              </c:ext>
            </c:extLst>
          </c:dPt>
          <c:dPt>
            <c:idx val="44"/>
            <c:bubble3D val="0"/>
            <c:spPr>
              <a:gradFill rotWithShape="1">
                <a:gsLst>
                  <a:gs pos="0">
                    <a:schemeClr val="accent3">
                      <a:lumMod val="70000"/>
                      <a:satMod val="103000"/>
                      <a:lumMod val="102000"/>
                      <a:tint val="94000"/>
                    </a:schemeClr>
                  </a:gs>
                  <a:gs pos="50000">
                    <a:schemeClr val="accent3">
                      <a:lumMod val="70000"/>
                      <a:satMod val="110000"/>
                      <a:lumMod val="100000"/>
                      <a:shade val="100000"/>
                    </a:schemeClr>
                  </a:gs>
                  <a:gs pos="100000">
                    <a:schemeClr val="accent3">
                      <a:lumMod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9-49C3-2D42-8DD0-E2507EAD3B57}"/>
              </c:ext>
            </c:extLst>
          </c:dPt>
          <c:dPt>
            <c:idx val="45"/>
            <c:bubble3D val="0"/>
            <c:spPr>
              <a:gradFill rotWithShape="1">
                <a:gsLst>
                  <a:gs pos="0">
                    <a:schemeClr val="accent4">
                      <a:lumMod val="70000"/>
                      <a:satMod val="103000"/>
                      <a:lumMod val="102000"/>
                      <a:tint val="94000"/>
                    </a:schemeClr>
                  </a:gs>
                  <a:gs pos="50000">
                    <a:schemeClr val="accent4">
                      <a:lumMod val="70000"/>
                      <a:satMod val="110000"/>
                      <a:lumMod val="100000"/>
                      <a:shade val="100000"/>
                    </a:schemeClr>
                  </a:gs>
                  <a:gs pos="100000">
                    <a:schemeClr val="accent4">
                      <a:lumMod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B-49C3-2D42-8DD0-E2507EAD3B57}"/>
              </c:ext>
            </c:extLst>
          </c:dPt>
          <c:dPt>
            <c:idx val="46"/>
            <c:bubble3D val="0"/>
            <c:spPr>
              <a:gradFill rotWithShape="1">
                <a:gsLst>
                  <a:gs pos="0">
                    <a:schemeClr val="accent5">
                      <a:lumMod val="70000"/>
                      <a:satMod val="103000"/>
                      <a:lumMod val="102000"/>
                      <a:tint val="94000"/>
                    </a:schemeClr>
                  </a:gs>
                  <a:gs pos="50000">
                    <a:schemeClr val="accent5">
                      <a:lumMod val="70000"/>
                      <a:satMod val="110000"/>
                      <a:lumMod val="100000"/>
                      <a:shade val="100000"/>
                    </a:schemeClr>
                  </a:gs>
                  <a:gs pos="100000">
                    <a:schemeClr val="accent5">
                      <a:lumMod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D-49C3-2D42-8DD0-E2507EAD3B57}"/>
              </c:ext>
            </c:extLst>
          </c:dPt>
          <c:dPt>
            <c:idx val="47"/>
            <c:bubble3D val="0"/>
            <c:spPr>
              <a:gradFill rotWithShape="1">
                <a:gsLst>
                  <a:gs pos="0">
                    <a:schemeClr val="accent6">
                      <a:lumMod val="70000"/>
                      <a:satMod val="103000"/>
                      <a:lumMod val="102000"/>
                      <a:tint val="94000"/>
                    </a:schemeClr>
                  </a:gs>
                  <a:gs pos="50000">
                    <a:schemeClr val="accent6">
                      <a:lumMod val="70000"/>
                      <a:satMod val="110000"/>
                      <a:lumMod val="100000"/>
                      <a:shade val="100000"/>
                    </a:schemeClr>
                  </a:gs>
                  <a:gs pos="100000">
                    <a:schemeClr val="accent6">
                      <a:lumMod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5F-49C3-2D42-8DD0-E2507EAD3B57}"/>
              </c:ext>
            </c:extLst>
          </c:dPt>
          <c:dPt>
            <c:idx val="48"/>
            <c:bubble3D val="0"/>
            <c:spPr>
              <a:gradFill rotWithShape="1">
                <a:gsLst>
                  <a:gs pos="0">
                    <a:schemeClr val="accent1">
                      <a:lumMod val="50000"/>
                      <a:lumOff val="50000"/>
                      <a:satMod val="103000"/>
                      <a:lumMod val="102000"/>
                      <a:tint val="94000"/>
                    </a:schemeClr>
                  </a:gs>
                  <a:gs pos="50000">
                    <a:schemeClr val="accent1">
                      <a:lumMod val="50000"/>
                      <a:lumOff val="50000"/>
                      <a:satMod val="110000"/>
                      <a:lumMod val="100000"/>
                      <a:shade val="100000"/>
                    </a:schemeClr>
                  </a:gs>
                  <a:gs pos="100000">
                    <a:schemeClr val="accent1">
                      <a:lumMod val="50000"/>
                      <a:lum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1-49C3-2D42-8DD0-E2507EAD3B57}"/>
              </c:ext>
            </c:extLst>
          </c:dPt>
          <c:dPt>
            <c:idx val="49"/>
            <c:bubble3D val="0"/>
            <c:spPr>
              <a:gradFill rotWithShape="1">
                <a:gsLst>
                  <a:gs pos="0">
                    <a:schemeClr val="accent2">
                      <a:lumMod val="50000"/>
                      <a:lumOff val="50000"/>
                      <a:satMod val="103000"/>
                      <a:lumMod val="102000"/>
                      <a:tint val="94000"/>
                    </a:schemeClr>
                  </a:gs>
                  <a:gs pos="50000">
                    <a:schemeClr val="accent2">
                      <a:lumMod val="50000"/>
                      <a:lumOff val="50000"/>
                      <a:satMod val="110000"/>
                      <a:lumMod val="100000"/>
                      <a:shade val="100000"/>
                    </a:schemeClr>
                  </a:gs>
                  <a:gs pos="100000">
                    <a:schemeClr val="accent2">
                      <a:lumMod val="50000"/>
                      <a:lum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3-49C3-2D42-8DD0-E2507EAD3B57}"/>
              </c:ext>
            </c:extLst>
          </c:dPt>
          <c:dPt>
            <c:idx val="50"/>
            <c:bubble3D val="0"/>
            <c:spPr>
              <a:gradFill rotWithShape="1">
                <a:gsLst>
                  <a:gs pos="0">
                    <a:schemeClr val="accent3">
                      <a:lumMod val="50000"/>
                      <a:lumOff val="50000"/>
                      <a:satMod val="103000"/>
                      <a:lumMod val="102000"/>
                      <a:tint val="94000"/>
                    </a:schemeClr>
                  </a:gs>
                  <a:gs pos="50000">
                    <a:schemeClr val="accent3">
                      <a:lumMod val="50000"/>
                      <a:lumOff val="50000"/>
                      <a:satMod val="110000"/>
                      <a:lumMod val="100000"/>
                      <a:shade val="100000"/>
                    </a:schemeClr>
                  </a:gs>
                  <a:gs pos="100000">
                    <a:schemeClr val="accent3">
                      <a:lumMod val="50000"/>
                      <a:lum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5-49C3-2D42-8DD0-E2507EAD3B57}"/>
              </c:ext>
            </c:extLst>
          </c:dPt>
          <c:dPt>
            <c:idx val="51"/>
            <c:bubble3D val="0"/>
            <c:spPr>
              <a:gradFill rotWithShape="1">
                <a:gsLst>
                  <a:gs pos="0">
                    <a:schemeClr val="accent4">
                      <a:lumMod val="50000"/>
                      <a:lumOff val="50000"/>
                      <a:satMod val="103000"/>
                      <a:lumMod val="102000"/>
                      <a:tint val="94000"/>
                    </a:schemeClr>
                  </a:gs>
                  <a:gs pos="50000">
                    <a:schemeClr val="accent4">
                      <a:lumMod val="50000"/>
                      <a:lumOff val="50000"/>
                      <a:satMod val="110000"/>
                      <a:lumMod val="100000"/>
                      <a:shade val="100000"/>
                    </a:schemeClr>
                  </a:gs>
                  <a:gs pos="100000">
                    <a:schemeClr val="accent4">
                      <a:lumMod val="50000"/>
                      <a:lum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7-49C3-2D42-8DD0-E2507EAD3B57}"/>
              </c:ext>
            </c:extLst>
          </c:dPt>
          <c:dPt>
            <c:idx val="52"/>
            <c:bubble3D val="0"/>
            <c:spPr>
              <a:gradFill rotWithShape="1">
                <a:gsLst>
                  <a:gs pos="0">
                    <a:schemeClr val="accent5">
                      <a:lumMod val="50000"/>
                      <a:lumOff val="50000"/>
                      <a:satMod val="103000"/>
                      <a:lumMod val="102000"/>
                      <a:tint val="94000"/>
                    </a:schemeClr>
                  </a:gs>
                  <a:gs pos="50000">
                    <a:schemeClr val="accent5">
                      <a:lumMod val="50000"/>
                      <a:lumOff val="50000"/>
                      <a:satMod val="110000"/>
                      <a:lumMod val="100000"/>
                      <a:shade val="100000"/>
                    </a:schemeClr>
                  </a:gs>
                  <a:gs pos="100000">
                    <a:schemeClr val="accent5">
                      <a:lumMod val="50000"/>
                      <a:lum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9-49C3-2D42-8DD0-E2507EAD3B57}"/>
              </c:ext>
            </c:extLst>
          </c:dPt>
          <c:dPt>
            <c:idx val="53"/>
            <c:bubble3D val="0"/>
            <c:spPr>
              <a:gradFill rotWithShape="1">
                <a:gsLst>
                  <a:gs pos="0">
                    <a:schemeClr val="accent6">
                      <a:lumMod val="50000"/>
                      <a:lumOff val="50000"/>
                      <a:satMod val="103000"/>
                      <a:lumMod val="102000"/>
                      <a:tint val="94000"/>
                    </a:schemeClr>
                  </a:gs>
                  <a:gs pos="50000">
                    <a:schemeClr val="accent6">
                      <a:lumMod val="50000"/>
                      <a:lumOff val="50000"/>
                      <a:satMod val="110000"/>
                      <a:lumMod val="100000"/>
                      <a:shade val="100000"/>
                    </a:schemeClr>
                  </a:gs>
                  <a:gs pos="100000">
                    <a:schemeClr val="accent6">
                      <a:lumMod val="50000"/>
                      <a:lumOff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B-49C3-2D42-8DD0-E2507EAD3B57}"/>
              </c:ext>
            </c:extLst>
          </c:dPt>
          <c:dPt>
            <c:idx val="54"/>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D-49C3-2D42-8DD0-E2507EAD3B57}"/>
              </c:ext>
            </c:extLst>
          </c:dPt>
          <c:dPt>
            <c:idx val="55"/>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6F-49C3-2D42-8DD0-E2507EAD3B57}"/>
              </c:ext>
            </c:extLst>
          </c:dPt>
          <c:dPt>
            <c:idx val="56"/>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71-49C3-2D42-8DD0-E2507EAD3B57}"/>
              </c:ext>
            </c:extLst>
          </c:dPt>
          <c:dPt>
            <c:idx val="57"/>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73-49C3-2D42-8DD0-E2507EAD3B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Sheet2!$AB$11:$AB$68</c:f>
              <c:strCache>
                <c:ptCount val="58"/>
                <c:pt idx="0">
                  <c:v>Los Angeles County</c:v>
                </c:pt>
                <c:pt idx="1">
                  <c:v>San Diego County</c:v>
                </c:pt>
                <c:pt idx="2">
                  <c:v>Orange County</c:v>
                </c:pt>
                <c:pt idx="3">
                  <c:v>Riverside County</c:v>
                </c:pt>
                <c:pt idx="4">
                  <c:v>San Bernardino County</c:v>
                </c:pt>
                <c:pt idx="5">
                  <c:v>Santa Clara County</c:v>
                </c:pt>
                <c:pt idx="6">
                  <c:v>Alameda County</c:v>
                </c:pt>
                <c:pt idx="7">
                  <c:v>Sacramento County</c:v>
                </c:pt>
                <c:pt idx="8">
                  <c:v>Contra Costa County</c:v>
                </c:pt>
                <c:pt idx="9">
                  <c:v>Fresno County</c:v>
                </c:pt>
                <c:pt idx="10">
                  <c:v>Kern County</c:v>
                </c:pt>
                <c:pt idx="11">
                  <c:v>San Francisco County</c:v>
                </c:pt>
                <c:pt idx="12">
                  <c:v>Ventura County</c:v>
                </c:pt>
                <c:pt idx="13">
                  <c:v>San Mateo County</c:v>
                </c:pt>
                <c:pt idx="14">
                  <c:v>San Joaquin County</c:v>
                </c:pt>
                <c:pt idx="15">
                  <c:v>Stanislaus County</c:v>
                </c:pt>
                <c:pt idx="16">
                  <c:v>Sonoma County</c:v>
                </c:pt>
                <c:pt idx="17">
                  <c:v>Tulare County</c:v>
                </c:pt>
                <c:pt idx="18">
                  <c:v>Solano County</c:v>
                </c:pt>
                <c:pt idx="19">
                  <c:v>Santa Barbara County</c:v>
                </c:pt>
                <c:pt idx="20">
                  <c:v>Monterey County</c:v>
                </c:pt>
                <c:pt idx="21">
                  <c:v>Placer County</c:v>
                </c:pt>
                <c:pt idx="22">
                  <c:v>San Luis Obispo County</c:v>
                </c:pt>
                <c:pt idx="23">
                  <c:v>Merced County</c:v>
                </c:pt>
                <c:pt idx="24">
                  <c:v>Santa Cruz County</c:v>
                </c:pt>
                <c:pt idx="25">
                  <c:v>Marin County</c:v>
                </c:pt>
                <c:pt idx="26">
                  <c:v>Yolo County</c:v>
                </c:pt>
                <c:pt idx="27">
                  <c:v>Butte County</c:v>
                </c:pt>
                <c:pt idx="28">
                  <c:v>El Dorado County</c:v>
                </c:pt>
                <c:pt idx="29">
                  <c:v>Imperial County</c:v>
                </c:pt>
                <c:pt idx="30">
                  <c:v>Shasta County</c:v>
                </c:pt>
                <c:pt idx="31">
                  <c:v>Madera County</c:v>
                </c:pt>
                <c:pt idx="32">
                  <c:v>Kings County</c:v>
                </c:pt>
                <c:pt idx="33">
                  <c:v>Napa County</c:v>
                </c:pt>
                <c:pt idx="34">
                  <c:v>Humboldt County</c:v>
                </c:pt>
                <c:pt idx="35">
                  <c:v>Nevada County</c:v>
                </c:pt>
                <c:pt idx="36">
                  <c:v>Sutter County</c:v>
                </c:pt>
                <c:pt idx="37">
                  <c:v>Mendocino County</c:v>
                </c:pt>
                <c:pt idx="38">
                  <c:v>Yuba County</c:v>
                </c:pt>
                <c:pt idx="39">
                  <c:v>Tehama County</c:v>
                </c:pt>
                <c:pt idx="40">
                  <c:v>Lake County</c:v>
                </c:pt>
                <c:pt idx="41">
                  <c:v>San Benito County</c:v>
                </c:pt>
                <c:pt idx="42">
                  <c:v>Tuolumne County</c:v>
                </c:pt>
                <c:pt idx="43">
                  <c:v>Calaveras County</c:v>
                </c:pt>
                <c:pt idx="44">
                  <c:v>Siskiyou County</c:v>
                </c:pt>
                <c:pt idx="45">
                  <c:v>Amador County</c:v>
                </c:pt>
                <c:pt idx="46">
                  <c:v>Lassen County</c:v>
                </c:pt>
                <c:pt idx="47">
                  <c:v>Glenn County</c:v>
                </c:pt>
                <c:pt idx="48">
                  <c:v>Del Norte County</c:v>
                </c:pt>
                <c:pt idx="49">
                  <c:v>Colusa County</c:v>
                </c:pt>
                <c:pt idx="50">
                  <c:v>Plumas County</c:v>
                </c:pt>
                <c:pt idx="51">
                  <c:v>Inyo County</c:v>
                </c:pt>
                <c:pt idx="52">
                  <c:v>Mariposa County</c:v>
                </c:pt>
                <c:pt idx="53">
                  <c:v>Mono County</c:v>
                </c:pt>
                <c:pt idx="54">
                  <c:v>Trinity County</c:v>
                </c:pt>
                <c:pt idx="55">
                  <c:v>Modoc County</c:v>
                </c:pt>
                <c:pt idx="56">
                  <c:v>Sierra County</c:v>
                </c:pt>
                <c:pt idx="57">
                  <c:v>Alpine County</c:v>
                </c:pt>
              </c:strCache>
            </c:strRef>
          </c:cat>
          <c:val>
            <c:numRef>
              <c:f>Sheet2!$AC$11:$AC$68</c:f>
              <c:numCache>
                <c:formatCode>#,##0</c:formatCode>
                <c:ptCount val="58"/>
                <c:pt idx="0">
                  <c:v>10039107</c:v>
                </c:pt>
                <c:pt idx="1">
                  <c:v>3338330</c:v>
                </c:pt>
                <c:pt idx="2">
                  <c:v>3175692</c:v>
                </c:pt>
                <c:pt idx="3">
                  <c:v>2470546</c:v>
                </c:pt>
                <c:pt idx="4">
                  <c:v>2180085</c:v>
                </c:pt>
                <c:pt idx="5">
                  <c:v>1927852</c:v>
                </c:pt>
                <c:pt idx="6">
                  <c:v>1671329</c:v>
                </c:pt>
                <c:pt idx="7">
                  <c:v>1552058</c:v>
                </c:pt>
                <c:pt idx="8">
                  <c:v>1153526</c:v>
                </c:pt>
                <c:pt idx="9">
                  <c:v>999101</c:v>
                </c:pt>
                <c:pt idx="10">
                  <c:v>900202</c:v>
                </c:pt>
                <c:pt idx="11">
                  <c:v>881549</c:v>
                </c:pt>
                <c:pt idx="12">
                  <c:v>846006</c:v>
                </c:pt>
                <c:pt idx="13">
                  <c:v>766573</c:v>
                </c:pt>
                <c:pt idx="14">
                  <c:v>762148</c:v>
                </c:pt>
                <c:pt idx="15">
                  <c:v>550660</c:v>
                </c:pt>
                <c:pt idx="16">
                  <c:v>494336</c:v>
                </c:pt>
                <c:pt idx="17">
                  <c:v>466195</c:v>
                </c:pt>
                <c:pt idx="18">
                  <c:v>447643</c:v>
                </c:pt>
                <c:pt idx="19">
                  <c:v>446499</c:v>
                </c:pt>
                <c:pt idx="20">
                  <c:v>434061</c:v>
                </c:pt>
                <c:pt idx="21">
                  <c:v>398329</c:v>
                </c:pt>
                <c:pt idx="22">
                  <c:v>283111</c:v>
                </c:pt>
                <c:pt idx="23">
                  <c:v>277680</c:v>
                </c:pt>
                <c:pt idx="24">
                  <c:v>273213</c:v>
                </c:pt>
                <c:pt idx="25">
                  <c:v>258826</c:v>
                </c:pt>
                <c:pt idx="26">
                  <c:v>220500</c:v>
                </c:pt>
                <c:pt idx="27">
                  <c:v>219186</c:v>
                </c:pt>
                <c:pt idx="28">
                  <c:v>192843</c:v>
                </c:pt>
                <c:pt idx="29">
                  <c:v>181215</c:v>
                </c:pt>
                <c:pt idx="30">
                  <c:v>180080</c:v>
                </c:pt>
                <c:pt idx="31">
                  <c:v>157327</c:v>
                </c:pt>
                <c:pt idx="32">
                  <c:v>152940</c:v>
                </c:pt>
                <c:pt idx="33">
                  <c:v>137744</c:v>
                </c:pt>
                <c:pt idx="34">
                  <c:v>135558</c:v>
                </c:pt>
                <c:pt idx="35">
                  <c:v>99755</c:v>
                </c:pt>
                <c:pt idx="36">
                  <c:v>96971</c:v>
                </c:pt>
                <c:pt idx="37">
                  <c:v>86749</c:v>
                </c:pt>
                <c:pt idx="38">
                  <c:v>78668</c:v>
                </c:pt>
                <c:pt idx="39">
                  <c:v>65084</c:v>
                </c:pt>
                <c:pt idx="40">
                  <c:v>64386</c:v>
                </c:pt>
                <c:pt idx="41">
                  <c:v>62808</c:v>
                </c:pt>
                <c:pt idx="42">
                  <c:v>54478</c:v>
                </c:pt>
                <c:pt idx="43">
                  <c:v>45905</c:v>
                </c:pt>
                <c:pt idx="44">
                  <c:v>43539</c:v>
                </c:pt>
                <c:pt idx="45">
                  <c:v>39752</c:v>
                </c:pt>
                <c:pt idx="46">
                  <c:v>30573</c:v>
                </c:pt>
                <c:pt idx="47">
                  <c:v>28393</c:v>
                </c:pt>
                <c:pt idx="48">
                  <c:v>27812</c:v>
                </c:pt>
                <c:pt idx="49">
                  <c:v>21547</c:v>
                </c:pt>
                <c:pt idx="50">
                  <c:v>18807</c:v>
                </c:pt>
                <c:pt idx="51">
                  <c:v>18039</c:v>
                </c:pt>
                <c:pt idx="52">
                  <c:v>17203</c:v>
                </c:pt>
                <c:pt idx="53">
                  <c:v>14444</c:v>
                </c:pt>
                <c:pt idx="54">
                  <c:v>12285</c:v>
                </c:pt>
                <c:pt idx="55">
                  <c:v>8841</c:v>
                </c:pt>
                <c:pt idx="56">
                  <c:v>3005</c:v>
                </c:pt>
                <c:pt idx="57">
                  <c:v>1129</c:v>
                </c:pt>
              </c:numCache>
            </c:numRef>
          </c:val>
          <c:extLst>
            <c:ext xmlns:c16="http://schemas.microsoft.com/office/drawing/2014/chart" uri="{C3380CC4-5D6E-409C-BE32-E72D297353CC}">
              <c16:uniqueId val="{00000074-49C3-2D42-8DD0-E2507EAD3B5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619A0-158E-4354-A5CE-E8C3B8B97B5A}" type="datetimeFigureOut">
              <a:rPr lang="en-US" smtClean="0"/>
              <a:t>4/18/22</a:t>
            </a:fld>
            <a:endParaRPr lang="en-US"/>
          </a:p>
        </p:txBody>
      </p:sp>
      <p:sp>
        <p:nvSpPr>
          <p:cNvPr id="4" name="Slide Image Placeholder 3"/>
          <p:cNvSpPr>
            <a:spLocks noGrp="1" noRot="1" noChangeAspect="1"/>
          </p:cNvSpPr>
          <p:nvPr>
            <p:ph type="sldImg" idx="2"/>
          </p:nvPr>
        </p:nvSpPr>
        <p:spPr>
          <a:xfrm>
            <a:off x="1543050" y="1143000"/>
            <a:ext cx="3771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3FC33-2C0F-4993-B162-E19054494F19}" type="slidenum">
              <a:rPr lang="en-US" smtClean="0"/>
              <a:t>‹#›</a:t>
            </a:fld>
            <a:endParaRPr lang="en-US"/>
          </a:p>
        </p:txBody>
      </p:sp>
    </p:spTree>
    <p:extLst>
      <p:ext uri="{BB962C8B-B14F-4D97-AF65-F5344CB8AC3E}">
        <p14:creationId xmlns:p14="http://schemas.microsoft.com/office/powerpoint/2010/main" val="715417739"/>
      </p:ext>
    </p:extLst>
  </p:cSld>
  <p:clrMap bg1="lt1" tx1="dk1" bg2="lt2" tx2="dk2" accent1="accent1" accent2="accent2" accent3="accent3" accent4="accent4" accent5="accent5" accent6="accent6" hlink="hlink" folHlink="folHlink"/>
  <p:notesStyle>
    <a:lvl1pPr marL="0" algn="l" defTabSz="1015990" rtl="0" eaLnBrk="1" latinLnBrk="0" hangingPunct="1">
      <a:defRPr sz="1333" kern="1200">
        <a:solidFill>
          <a:schemeClr val="tx1"/>
        </a:solidFill>
        <a:latin typeface="+mn-lt"/>
        <a:ea typeface="+mn-ea"/>
        <a:cs typeface="+mn-cs"/>
      </a:defRPr>
    </a:lvl1pPr>
    <a:lvl2pPr marL="507995" algn="l" defTabSz="1015990" rtl="0" eaLnBrk="1" latinLnBrk="0" hangingPunct="1">
      <a:defRPr sz="1333" kern="1200">
        <a:solidFill>
          <a:schemeClr val="tx1"/>
        </a:solidFill>
        <a:latin typeface="+mn-lt"/>
        <a:ea typeface="+mn-ea"/>
        <a:cs typeface="+mn-cs"/>
      </a:defRPr>
    </a:lvl2pPr>
    <a:lvl3pPr marL="1015990" algn="l" defTabSz="1015990" rtl="0" eaLnBrk="1" latinLnBrk="0" hangingPunct="1">
      <a:defRPr sz="1333" kern="1200">
        <a:solidFill>
          <a:schemeClr val="tx1"/>
        </a:solidFill>
        <a:latin typeface="+mn-lt"/>
        <a:ea typeface="+mn-ea"/>
        <a:cs typeface="+mn-cs"/>
      </a:defRPr>
    </a:lvl3pPr>
    <a:lvl4pPr marL="1523985" algn="l" defTabSz="1015990" rtl="0" eaLnBrk="1" latinLnBrk="0" hangingPunct="1">
      <a:defRPr sz="1333" kern="1200">
        <a:solidFill>
          <a:schemeClr val="tx1"/>
        </a:solidFill>
        <a:latin typeface="+mn-lt"/>
        <a:ea typeface="+mn-ea"/>
        <a:cs typeface="+mn-cs"/>
      </a:defRPr>
    </a:lvl4pPr>
    <a:lvl5pPr marL="2031980" algn="l" defTabSz="1015990" rtl="0" eaLnBrk="1" latinLnBrk="0" hangingPunct="1">
      <a:defRPr sz="1333" kern="1200">
        <a:solidFill>
          <a:schemeClr val="tx1"/>
        </a:solidFill>
        <a:latin typeface="+mn-lt"/>
        <a:ea typeface="+mn-ea"/>
        <a:cs typeface="+mn-cs"/>
      </a:defRPr>
    </a:lvl5pPr>
    <a:lvl6pPr marL="2539975" algn="l" defTabSz="1015990" rtl="0" eaLnBrk="1" latinLnBrk="0" hangingPunct="1">
      <a:defRPr sz="1333" kern="1200">
        <a:solidFill>
          <a:schemeClr val="tx1"/>
        </a:solidFill>
        <a:latin typeface="+mn-lt"/>
        <a:ea typeface="+mn-ea"/>
        <a:cs typeface="+mn-cs"/>
      </a:defRPr>
    </a:lvl6pPr>
    <a:lvl7pPr marL="3047970" algn="l" defTabSz="1015990" rtl="0" eaLnBrk="1" latinLnBrk="0" hangingPunct="1">
      <a:defRPr sz="1333" kern="1200">
        <a:solidFill>
          <a:schemeClr val="tx1"/>
        </a:solidFill>
        <a:latin typeface="+mn-lt"/>
        <a:ea typeface="+mn-ea"/>
        <a:cs typeface="+mn-cs"/>
      </a:defRPr>
    </a:lvl7pPr>
    <a:lvl8pPr marL="3555964" algn="l" defTabSz="1015990" rtl="0" eaLnBrk="1" latinLnBrk="0" hangingPunct="1">
      <a:defRPr sz="1333" kern="1200">
        <a:solidFill>
          <a:schemeClr val="tx1"/>
        </a:solidFill>
        <a:latin typeface="+mn-lt"/>
        <a:ea typeface="+mn-ea"/>
        <a:cs typeface="+mn-cs"/>
      </a:defRPr>
    </a:lvl8pPr>
    <a:lvl9pPr marL="4063959" algn="l" defTabSz="1015990" rtl="0" eaLnBrk="1" latinLnBrk="0" hangingPunct="1">
      <a:defRPr sz="13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143000"/>
            <a:ext cx="37719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3FC33-2C0F-4993-B162-E19054494F19}" type="slidenum">
              <a:rPr lang="en-US" smtClean="0"/>
              <a:t>1</a:t>
            </a:fld>
            <a:endParaRPr lang="en-US"/>
          </a:p>
        </p:txBody>
      </p:sp>
    </p:spTree>
    <p:extLst>
      <p:ext uri="{BB962C8B-B14F-4D97-AF65-F5344CB8AC3E}">
        <p14:creationId xmlns:p14="http://schemas.microsoft.com/office/powerpoint/2010/main" val="70180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01C7-2416-4F32-B9B9-AC1271161496}"/>
              </a:ext>
            </a:extLst>
          </p:cNvPr>
          <p:cNvSpPr>
            <a:spLocks noGrp="1"/>
          </p:cNvSpPr>
          <p:nvPr>
            <p:ph type="ctrTitle"/>
          </p:nvPr>
        </p:nvSpPr>
        <p:spPr>
          <a:xfrm>
            <a:off x="5029200" y="5387342"/>
            <a:ext cx="30175200" cy="11460480"/>
          </a:xfrm>
        </p:spPr>
        <p:txBody>
          <a:bodyPr anchor="b"/>
          <a:lstStyle>
            <a:lvl1pPr algn="ctr">
              <a:defRPr sz="19800"/>
            </a:lvl1pPr>
          </a:lstStyle>
          <a:p>
            <a:r>
              <a:rPr lang="en-US"/>
              <a:t>Click to edit Master title style</a:t>
            </a:r>
          </a:p>
        </p:txBody>
      </p:sp>
      <p:sp>
        <p:nvSpPr>
          <p:cNvPr id="3" name="Subtitle 2">
            <a:extLst>
              <a:ext uri="{FF2B5EF4-FFF2-40B4-BE49-F238E27FC236}">
                <a16:creationId xmlns:a16="http://schemas.microsoft.com/office/drawing/2014/main" id="{00409223-033C-4BF1-BEC9-2D8956CB90A0}"/>
              </a:ext>
            </a:extLst>
          </p:cNvPr>
          <p:cNvSpPr>
            <a:spLocks noGrp="1"/>
          </p:cNvSpPr>
          <p:nvPr>
            <p:ph type="subTitle" idx="1"/>
          </p:nvPr>
        </p:nvSpPr>
        <p:spPr>
          <a:xfrm>
            <a:off x="5029200" y="17289782"/>
            <a:ext cx="30175200" cy="7947658"/>
          </a:xfrm>
        </p:spPr>
        <p:txBody>
          <a:bodyPr/>
          <a:lstStyle>
            <a:lvl1pPr marL="0" indent="0" algn="ctr">
              <a:buNone/>
              <a:defRPr sz="7920"/>
            </a:lvl1pPr>
            <a:lvl2pPr marL="1508760" indent="0" algn="ctr">
              <a:buNone/>
              <a:defRPr sz="6600"/>
            </a:lvl2pPr>
            <a:lvl3pPr marL="3017520" indent="0" algn="ctr">
              <a:buNone/>
              <a:defRPr sz="5940"/>
            </a:lvl3pPr>
            <a:lvl4pPr marL="4526280" indent="0" algn="ctr">
              <a:buNone/>
              <a:defRPr sz="5280"/>
            </a:lvl4pPr>
            <a:lvl5pPr marL="6035040" indent="0" algn="ctr">
              <a:buNone/>
              <a:defRPr sz="5280"/>
            </a:lvl5pPr>
            <a:lvl6pPr marL="7543800" indent="0" algn="ctr">
              <a:buNone/>
              <a:defRPr sz="5280"/>
            </a:lvl6pPr>
            <a:lvl7pPr marL="9052560" indent="0" algn="ctr">
              <a:buNone/>
              <a:defRPr sz="5280"/>
            </a:lvl7pPr>
            <a:lvl8pPr marL="10561320" indent="0" algn="ctr">
              <a:buNone/>
              <a:defRPr sz="5280"/>
            </a:lvl8pPr>
            <a:lvl9pPr marL="12070080" indent="0" algn="ctr">
              <a:buNone/>
              <a:defRPr sz="5280"/>
            </a:lvl9pPr>
          </a:lstStyle>
          <a:p>
            <a:r>
              <a:rPr lang="en-US"/>
              <a:t>Click to edit Master subtitle style</a:t>
            </a:r>
          </a:p>
        </p:txBody>
      </p:sp>
      <p:sp>
        <p:nvSpPr>
          <p:cNvPr id="4" name="Date Placeholder 3">
            <a:extLst>
              <a:ext uri="{FF2B5EF4-FFF2-40B4-BE49-F238E27FC236}">
                <a16:creationId xmlns:a16="http://schemas.microsoft.com/office/drawing/2014/main" id="{4A71D9A6-4C8A-4C11-8085-59717FF7141A}"/>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5" name="Footer Placeholder 4">
            <a:extLst>
              <a:ext uri="{FF2B5EF4-FFF2-40B4-BE49-F238E27FC236}">
                <a16:creationId xmlns:a16="http://schemas.microsoft.com/office/drawing/2014/main" id="{3092775B-3C6A-4CD0-94BD-AC6F540B4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0DDBB-8250-4463-B346-6A84D901383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1397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6C89-FA71-48F8-B375-5DA8A940AC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11258-D607-49FF-AC41-C4C5AA26E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07CF1-F940-4F8B-A4A3-D2585CBF94B1}"/>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5" name="Footer Placeholder 4">
            <a:extLst>
              <a:ext uri="{FF2B5EF4-FFF2-40B4-BE49-F238E27FC236}">
                <a16:creationId xmlns:a16="http://schemas.microsoft.com/office/drawing/2014/main" id="{44AFF9CF-3A9C-4060-9737-21A859519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58293-4386-4E27-BE24-2751D37E7BD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56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07276-FE1A-4337-A4AF-345CE29AD41F}"/>
              </a:ext>
            </a:extLst>
          </p:cNvPr>
          <p:cNvSpPr>
            <a:spLocks noGrp="1"/>
          </p:cNvSpPr>
          <p:nvPr>
            <p:ph type="title" orient="vert"/>
          </p:nvPr>
        </p:nvSpPr>
        <p:spPr>
          <a:xfrm>
            <a:off x="28792170" y="1752600"/>
            <a:ext cx="867537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907B3E-C80A-4301-ADC6-F5E3F2621E26}"/>
              </a:ext>
            </a:extLst>
          </p:cNvPr>
          <p:cNvSpPr>
            <a:spLocks noGrp="1"/>
          </p:cNvSpPr>
          <p:nvPr>
            <p:ph type="body" orient="vert" idx="1"/>
          </p:nvPr>
        </p:nvSpPr>
        <p:spPr>
          <a:xfrm>
            <a:off x="2766060"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B31D6-F65E-493D-9665-82F1DD5A01B1}"/>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5" name="Footer Placeholder 4">
            <a:extLst>
              <a:ext uri="{FF2B5EF4-FFF2-40B4-BE49-F238E27FC236}">
                <a16:creationId xmlns:a16="http://schemas.microsoft.com/office/drawing/2014/main" id="{69C28A8C-6C67-4E68-BB2F-2BE675A0A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10B45-E2DB-44B8-A976-AF317D7D3AC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4131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D2C0-290B-49B9-BA18-CEC433156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06142-6938-47BC-9B4A-5A18C96F3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78BE2-9FAF-42F1-9EE7-843F66D41EB5}"/>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5" name="Footer Placeholder 4">
            <a:extLst>
              <a:ext uri="{FF2B5EF4-FFF2-40B4-BE49-F238E27FC236}">
                <a16:creationId xmlns:a16="http://schemas.microsoft.com/office/drawing/2014/main" id="{937DC015-1E20-412A-BDDC-06AFA3782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1B405-4E40-4684-A0BD-FC09875FD55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7572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310F-FA72-4692-AF65-8B02B096F090}"/>
              </a:ext>
            </a:extLst>
          </p:cNvPr>
          <p:cNvSpPr>
            <a:spLocks noGrp="1"/>
          </p:cNvSpPr>
          <p:nvPr>
            <p:ph type="title"/>
          </p:nvPr>
        </p:nvSpPr>
        <p:spPr>
          <a:xfrm>
            <a:off x="2745105" y="8206745"/>
            <a:ext cx="34701480" cy="13693138"/>
          </a:xfrm>
        </p:spPr>
        <p:txBody>
          <a:bodyPr anchor="b"/>
          <a:lstStyle>
            <a:lvl1pPr>
              <a:defRPr sz="19800"/>
            </a:lvl1pPr>
          </a:lstStyle>
          <a:p>
            <a:r>
              <a:rPr lang="en-US"/>
              <a:t>Click to edit Master title style</a:t>
            </a:r>
          </a:p>
        </p:txBody>
      </p:sp>
      <p:sp>
        <p:nvSpPr>
          <p:cNvPr id="3" name="Text Placeholder 2">
            <a:extLst>
              <a:ext uri="{FF2B5EF4-FFF2-40B4-BE49-F238E27FC236}">
                <a16:creationId xmlns:a16="http://schemas.microsoft.com/office/drawing/2014/main" id="{7222673A-DF10-4041-867D-A2B8B4A00133}"/>
              </a:ext>
            </a:extLst>
          </p:cNvPr>
          <p:cNvSpPr>
            <a:spLocks noGrp="1"/>
          </p:cNvSpPr>
          <p:nvPr>
            <p:ph type="body" idx="1"/>
          </p:nvPr>
        </p:nvSpPr>
        <p:spPr>
          <a:xfrm>
            <a:off x="2745105" y="22029425"/>
            <a:ext cx="34701480" cy="7200898"/>
          </a:xfrm>
        </p:spPr>
        <p:txBody>
          <a:bodyPr/>
          <a:lstStyle>
            <a:lvl1pPr marL="0" indent="0">
              <a:buNone/>
              <a:defRPr sz="7920">
                <a:solidFill>
                  <a:schemeClr val="tx1">
                    <a:tint val="75000"/>
                  </a:schemeClr>
                </a:solidFill>
              </a:defRPr>
            </a:lvl1pPr>
            <a:lvl2pPr marL="1508760" indent="0">
              <a:buNone/>
              <a:defRPr sz="6600">
                <a:solidFill>
                  <a:schemeClr val="tx1">
                    <a:tint val="75000"/>
                  </a:schemeClr>
                </a:solidFill>
              </a:defRPr>
            </a:lvl2pPr>
            <a:lvl3pPr marL="3017520" indent="0">
              <a:buNone/>
              <a:defRPr sz="5940">
                <a:solidFill>
                  <a:schemeClr val="tx1">
                    <a:tint val="75000"/>
                  </a:schemeClr>
                </a:solidFill>
              </a:defRPr>
            </a:lvl3pPr>
            <a:lvl4pPr marL="4526280" indent="0">
              <a:buNone/>
              <a:defRPr sz="5280">
                <a:solidFill>
                  <a:schemeClr val="tx1">
                    <a:tint val="75000"/>
                  </a:schemeClr>
                </a:solidFill>
              </a:defRPr>
            </a:lvl4pPr>
            <a:lvl5pPr marL="6035040" indent="0">
              <a:buNone/>
              <a:defRPr sz="5280">
                <a:solidFill>
                  <a:schemeClr val="tx1">
                    <a:tint val="75000"/>
                  </a:schemeClr>
                </a:solidFill>
              </a:defRPr>
            </a:lvl5pPr>
            <a:lvl6pPr marL="7543800" indent="0">
              <a:buNone/>
              <a:defRPr sz="5280">
                <a:solidFill>
                  <a:schemeClr val="tx1">
                    <a:tint val="75000"/>
                  </a:schemeClr>
                </a:solidFill>
              </a:defRPr>
            </a:lvl6pPr>
            <a:lvl7pPr marL="9052560" indent="0">
              <a:buNone/>
              <a:defRPr sz="5280">
                <a:solidFill>
                  <a:schemeClr val="tx1">
                    <a:tint val="75000"/>
                  </a:schemeClr>
                </a:solidFill>
              </a:defRPr>
            </a:lvl7pPr>
            <a:lvl8pPr marL="10561320" indent="0">
              <a:buNone/>
              <a:defRPr sz="5280">
                <a:solidFill>
                  <a:schemeClr val="tx1">
                    <a:tint val="75000"/>
                  </a:schemeClr>
                </a:solidFill>
              </a:defRPr>
            </a:lvl8pPr>
            <a:lvl9pPr marL="12070080" indent="0">
              <a:buNone/>
              <a:defRPr sz="52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1B298-6E30-4816-85C3-48CA6BBB481A}"/>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5" name="Footer Placeholder 4">
            <a:extLst>
              <a:ext uri="{FF2B5EF4-FFF2-40B4-BE49-F238E27FC236}">
                <a16:creationId xmlns:a16="http://schemas.microsoft.com/office/drawing/2014/main" id="{B28E1688-AA24-4F0C-AF5E-C303687C6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E28BF-D6F8-47E3-9F46-C236341C32A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536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E122-184E-491C-B790-761D8E3FB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EEA3E-64F6-4308-879C-86EBF890BA2A}"/>
              </a:ext>
            </a:extLst>
          </p:cNvPr>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741CF-B213-4A45-8AFF-DA789C3FB02D}"/>
              </a:ext>
            </a:extLst>
          </p:cNvPr>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082DF-7162-465A-93F0-54A17C94C770}"/>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6" name="Footer Placeholder 5">
            <a:extLst>
              <a:ext uri="{FF2B5EF4-FFF2-40B4-BE49-F238E27FC236}">
                <a16:creationId xmlns:a16="http://schemas.microsoft.com/office/drawing/2014/main" id="{62372CA7-0743-40D7-8A8E-89E1DC13A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92183-58E3-4E25-91A3-A2800A482F8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7713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CBDC-B7FE-4CE3-A313-2F3F6031AC02}"/>
              </a:ext>
            </a:extLst>
          </p:cNvPr>
          <p:cNvSpPr>
            <a:spLocks noGrp="1"/>
          </p:cNvSpPr>
          <p:nvPr>
            <p:ph type="title"/>
          </p:nvPr>
        </p:nvSpPr>
        <p:spPr>
          <a:xfrm>
            <a:off x="2771300" y="1752603"/>
            <a:ext cx="3470148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7F2DBA-7CD6-45E7-BFC8-6B516F65532B}"/>
              </a:ext>
            </a:extLst>
          </p:cNvPr>
          <p:cNvSpPr>
            <a:spLocks noGrp="1"/>
          </p:cNvSpPr>
          <p:nvPr>
            <p:ph type="body" idx="1"/>
          </p:nvPr>
        </p:nvSpPr>
        <p:spPr>
          <a:xfrm>
            <a:off x="2771302" y="8069582"/>
            <a:ext cx="17020697" cy="3954778"/>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Click to edit Master text styles</a:t>
            </a:r>
          </a:p>
        </p:txBody>
      </p:sp>
      <p:sp>
        <p:nvSpPr>
          <p:cNvPr id="4" name="Content Placeholder 3">
            <a:extLst>
              <a:ext uri="{FF2B5EF4-FFF2-40B4-BE49-F238E27FC236}">
                <a16:creationId xmlns:a16="http://schemas.microsoft.com/office/drawing/2014/main" id="{463677DA-F88D-4D50-8F89-413EAEC01AB4}"/>
              </a:ext>
            </a:extLst>
          </p:cNvPr>
          <p:cNvSpPr>
            <a:spLocks noGrp="1"/>
          </p:cNvSpPr>
          <p:nvPr>
            <p:ph sz="half" idx="2"/>
          </p:nvPr>
        </p:nvSpPr>
        <p:spPr>
          <a:xfrm>
            <a:off x="2771302" y="12024360"/>
            <a:ext cx="1702069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0B1773-B819-4356-BDCE-01A904C1B429}"/>
              </a:ext>
            </a:extLst>
          </p:cNvPr>
          <p:cNvSpPr>
            <a:spLocks noGrp="1"/>
          </p:cNvSpPr>
          <p:nvPr>
            <p:ph type="body" sz="quarter" idx="3"/>
          </p:nvPr>
        </p:nvSpPr>
        <p:spPr>
          <a:xfrm>
            <a:off x="20368260" y="8069582"/>
            <a:ext cx="17104520" cy="3954778"/>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Click to edit Master text styles</a:t>
            </a:r>
          </a:p>
        </p:txBody>
      </p:sp>
      <p:sp>
        <p:nvSpPr>
          <p:cNvPr id="6" name="Content Placeholder 5">
            <a:extLst>
              <a:ext uri="{FF2B5EF4-FFF2-40B4-BE49-F238E27FC236}">
                <a16:creationId xmlns:a16="http://schemas.microsoft.com/office/drawing/2014/main" id="{AB91D8F5-4547-4545-BF17-842C9B864347}"/>
              </a:ext>
            </a:extLst>
          </p:cNvPr>
          <p:cNvSpPr>
            <a:spLocks noGrp="1"/>
          </p:cNvSpPr>
          <p:nvPr>
            <p:ph sz="quarter" idx="4"/>
          </p:nvPr>
        </p:nvSpPr>
        <p:spPr>
          <a:xfrm>
            <a:off x="20368260"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D73193-CF8B-4283-98AF-DD7495C4B4B0}"/>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8" name="Footer Placeholder 7">
            <a:extLst>
              <a:ext uri="{FF2B5EF4-FFF2-40B4-BE49-F238E27FC236}">
                <a16:creationId xmlns:a16="http://schemas.microsoft.com/office/drawing/2014/main" id="{56DABE49-1C50-4047-B3C5-B4AA68B032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F2650-11B6-440E-B8F1-AAEAE81DEE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637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A2E0-927F-4F01-9DD8-ED7B7DF36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EA96FE-4726-4E64-A8F3-88D51EF20F25}"/>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4" name="Footer Placeholder 3">
            <a:extLst>
              <a:ext uri="{FF2B5EF4-FFF2-40B4-BE49-F238E27FC236}">
                <a16:creationId xmlns:a16="http://schemas.microsoft.com/office/drawing/2014/main" id="{673E74F9-827C-44E9-ADCC-F8C34A1CFD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06C443-9528-4DE4-9E0F-7334E1C6D6A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6744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416EA-74CC-4007-AE3C-7BDC57A0C410}"/>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3" name="Footer Placeholder 2">
            <a:extLst>
              <a:ext uri="{FF2B5EF4-FFF2-40B4-BE49-F238E27FC236}">
                <a16:creationId xmlns:a16="http://schemas.microsoft.com/office/drawing/2014/main" id="{CE0EA45F-915B-4DE4-9F66-46615642F4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54B266-A76C-44FD-99BF-170946D8E5C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2277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FB5B-533E-4111-A2CA-8E8FCC832B02}"/>
              </a:ext>
            </a:extLst>
          </p:cNvPr>
          <p:cNvSpPr>
            <a:spLocks noGrp="1"/>
          </p:cNvSpPr>
          <p:nvPr>
            <p:ph type="title"/>
          </p:nvPr>
        </p:nvSpPr>
        <p:spPr>
          <a:xfrm>
            <a:off x="2771302" y="2194560"/>
            <a:ext cx="12976382" cy="7680960"/>
          </a:xfrm>
        </p:spPr>
        <p:txBody>
          <a:bodyPr anchor="b"/>
          <a:lstStyle>
            <a:lvl1pPr>
              <a:defRPr sz="10560"/>
            </a:lvl1pPr>
          </a:lstStyle>
          <a:p>
            <a:r>
              <a:rPr lang="en-US"/>
              <a:t>Click to edit Master title style</a:t>
            </a:r>
          </a:p>
        </p:txBody>
      </p:sp>
      <p:sp>
        <p:nvSpPr>
          <p:cNvPr id="3" name="Content Placeholder 2">
            <a:extLst>
              <a:ext uri="{FF2B5EF4-FFF2-40B4-BE49-F238E27FC236}">
                <a16:creationId xmlns:a16="http://schemas.microsoft.com/office/drawing/2014/main" id="{60746730-6E48-4DDE-8FDE-E1196797FF22}"/>
              </a:ext>
            </a:extLst>
          </p:cNvPr>
          <p:cNvSpPr>
            <a:spLocks noGrp="1"/>
          </p:cNvSpPr>
          <p:nvPr>
            <p:ph idx="1"/>
          </p:nvPr>
        </p:nvSpPr>
        <p:spPr>
          <a:xfrm>
            <a:off x="17104520" y="4739642"/>
            <a:ext cx="20368260" cy="23393400"/>
          </a:xfrm>
        </p:spPr>
        <p:txBody>
          <a:bodyPr/>
          <a:lstStyle>
            <a:lvl1pPr>
              <a:defRPr sz="10560"/>
            </a:lvl1pPr>
            <a:lvl2pPr>
              <a:defRPr sz="9240"/>
            </a:lvl2pPr>
            <a:lvl3pPr>
              <a:defRPr sz="792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4B30E-074A-436A-B15B-79767EDB4A25}"/>
              </a:ext>
            </a:extLst>
          </p:cNvPr>
          <p:cNvSpPr>
            <a:spLocks noGrp="1"/>
          </p:cNvSpPr>
          <p:nvPr>
            <p:ph type="body" sz="half" idx="2"/>
          </p:nvPr>
        </p:nvSpPr>
        <p:spPr>
          <a:xfrm>
            <a:off x="2771302" y="9875520"/>
            <a:ext cx="12976382" cy="18295622"/>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Click to edit Master text styles</a:t>
            </a:r>
          </a:p>
        </p:txBody>
      </p:sp>
      <p:sp>
        <p:nvSpPr>
          <p:cNvPr id="5" name="Date Placeholder 4">
            <a:extLst>
              <a:ext uri="{FF2B5EF4-FFF2-40B4-BE49-F238E27FC236}">
                <a16:creationId xmlns:a16="http://schemas.microsoft.com/office/drawing/2014/main" id="{254801CE-95CC-4418-86F7-35E7DFEC7CD4}"/>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6" name="Footer Placeholder 5">
            <a:extLst>
              <a:ext uri="{FF2B5EF4-FFF2-40B4-BE49-F238E27FC236}">
                <a16:creationId xmlns:a16="http://schemas.microsoft.com/office/drawing/2014/main" id="{D63EA99D-4DBE-4EE8-B359-A0896B94B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FEA69-27C6-4717-B8E5-F567CD44AB6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2964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C1A4-5FAB-4541-A3FC-7A94B00D9BC0}"/>
              </a:ext>
            </a:extLst>
          </p:cNvPr>
          <p:cNvSpPr>
            <a:spLocks noGrp="1"/>
          </p:cNvSpPr>
          <p:nvPr>
            <p:ph type="title"/>
          </p:nvPr>
        </p:nvSpPr>
        <p:spPr>
          <a:xfrm>
            <a:off x="2771302" y="2194560"/>
            <a:ext cx="12976382" cy="7680960"/>
          </a:xfrm>
        </p:spPr>
        <p:txBody>
          <a:bodyPr anchor="b"/>
          <a:lstStyle>
            <a:lvl1pPr>
              <a:defRPr sz="10560"/>
            </a:lvl1pPr>
          </a:lstStyle>
          <a:p>
            <a:r>
              <a:rPr lang="en-US"/>
              <a:t>Click to edit Master title style</a:t>
            </a:r>
          </a:p>
        </p:txBody>
      </p:sp>
      <p:sp>
        <p:nvSpPr>
          <p:cNvPr id="3" name="Picture Placeholder 2">
            <a:extLst>
              <a:ext uri="{FF2B5EF4-FFF2-40B4-BE49-F238E27FC236}">
                <a16:creationId xmlns:a16="http://schemas.microsoft.com/office/drawing/2014/main" id="{C0FE531B-7B45-454D-A5DB-16A1861E20E3}"/>
              </a:ext>
            </a:extLst>
          </p:cNvPr>
          <p:cNvSpPr>
            <a:spLocks noGrp="1"/>
          </p:cNvSpPr>
          <p:nvPr>
            <p:ph type="pic" idx="1"/>
          </p:nvPr>
        </p:nvSpPr>
        <p:spPr>
          <a:xfrm>
            <a:off x="17104520" y="4739642"/>
            <a:ext cx="20368260" cy="23393400"/>
          </a:xfrm>
        </p:spPr>
        <p:txBody>
          <a:bodyPr/>
          <a:lstStyle>
            <a:lvl1pPr marL="0" indent="0">
              <a:buNone/>
              <a:defRPr sz="1056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endParaRPr lang="en-US"/>
          </a:p>
        </p:txBody>
      </p:sp>
      <p:sp>
        <p:nvSpPr>
          <p:cNvPr id="4" name="Text Placeholder 3">
            <a:extLst>
              <a:ext uri="{FF2B5EF4-FFF2-40B4-BE49-F238E27FC236}">
                <a16:creationId xmlns:a16="http://schemas.microsoft.com/office/drawing/2014/main" id="{88597CCD-1709-4B5C-B068-EE2386C90878}"/>
              </a:ext>
            </a:extLst>
          </p:cNvPr>
          <p:cNvSpPr>
            <a:spLocks noGrp="1"/>
          </p:cNvSpPr>
          <p:nvPr>
            <p:ph type="body" sz="half" idx="2"/>
          </p:nvPr>
        </p:nvSpPr>
        <p:spPr>
          <a:xfrm>
            <a:off x="2771302" y="9875520"/>
            <a:ext cx="12976382" cy="18295622"/>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Click to edit Master text styles</a:t>
            </a:r>
          </a:p>
        </p:txBody>
      </p:sp>
      <p:sp>
        <p:nvSpPr>
          <p:cNvPr id="5" name="Date Placeholder 4">
            <a:extLst>
              <a:ext uri="{FF2B5EF4-FFF2-40B4-BE49-F238E27FC236}">
                <a16:creationId xmlns:a16="http://schemas.microsoft.com/office/drawing/2014/main" id="{1741E970-847C-43D5-B6C7-790975F2B479}"/>
              </a:ext>
            </a:extLst>
          </p:cNvPr>
          <p:cNvSpPr>
            <a:spLocks noGrp="1"/>
          </p:cNvSpPr>
          <p:nvPr>
            <p:ph type="dt" sz="half" idx="10"/>
          </p:nvPr>
        </p:nvSpPr>
        <p:spPr/>
        <p:txBody>
          <a:bodyPr/>
          <a:lstStyle/>
          <a:p>
            <a:fld id="{C764DE79-268F-4C1A-8933-263129D2AF90}" type="datetimeFigureOut">
              <a:rPr lang="en-US" smtClean="0"/>
              <a:t>4/18/22</a:t>
            </a:fld>
            <a:endParaRPr lang="en-US"/>
          </a:p>
        </p:txBody>
      </p:sp>
      <p:sp>
        <p:nvSpPr>
          <p:cNvPr id="6" name="Footer Placeholder 5">
            <a:extLst>
              <a:ext uri="{FF2B5EF4-FFF2-40B4-BE49-F238E27FC236}">
                <a16:creationId xmlns:a16="http://schemas.microsoft.com/office/drawing/2014/main" id="{7AFBAB4E-AC23-4C55-BD16-72479754F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B116A-538B-4264-A018-A364EF733DE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499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02BFB-5965-4F62-AAFA-7B8B165643AF}"/>
              </a:ext>
            </a:extLst>
          </p:cNvPr>
          <p:cNvSpPr>
            <a:spLocks noGrp="1"/>
          </p:cNvSpPr>
          <p:nvPr>
            <p:ph type="title"/>
          </p:nvPr>
        </p:nvSpPr>
        <p:spPr>
          <a:xfrm>
            <a:off x="2766060" y="1752603"/>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555C56-4E33-4B01-9449-6C0034E2AA66}"/>
              </a:ext>
            </a:extLst>
          </p:cNvPr>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54386-3099-4CDB-A258-F15F3480AE0F}"/>
              </a:ext>
            </a:extLst>
          </p:cNvPr>
          <p:cNvSpPr>
            <a:spLocks noGrp="1"/>
          </p:cNvSpPr>
          <p:nvPr>
            <p:ph type="dt" sz="half" idx="2"/>
          </p:nvPr>
        </p:nvSpPr>
        <p:spPr>
          <a:xfrm>
            <a:off x="2766060" y="30510482"/>
            <a:ext cx="9052560" cy="1752600"/>
          </a:xfrm>
          <a:prstGeom prst="rect">
            <a:avLst/>
          </a:prstGeom>
        </p:spPr>
        <p:txBody>
          <a:bodyPr vert="horz" lIns="91440" tIns="45720" rIns="91440" bIns="45720" rtlCol="0" anchor="ctr"/>
          <a:lstStyle>
            <a:lvl1pPr algn="l">
              <a:defRPr sz="3960">
                <a:solidFill>
                  <a:schemeClr val="tx1">
                    <a:tint val="75000"/>
                  </a:schemeClr>
                </a:solidFill>
              </a:defRPr>
            </a:lvl1pPr>
          </a:lstStyle>
          <a:p>
            <a:fld id="{C764DE79-268F-4C1A-8933-263129D2AF90}" type="datetimeFigureOut">
              <a:rPr lang="en-US" smtClean="0"/>
              <a:t>4/18/22</a:t>
            </a:fld>
            <a:endParaRPr lang="en-US"/>
          </a:p>
        </p:txBody>
      </p:sp>
      <p:sp>
        <p:nvSpPr>
          <p:cNvPr id="5" name="Footer Placeholder 4">
            <a:extLst>
              <a:ext uri="{FF2B5EF4-FFF2-40B4-BE49-F238E27FC236}">
                <a16:creationId xmlns:a16="http://schemas.microsoft.com/office/drawing/2014/main" id="{43F2AA8C-8FE9-4E63-9C3C-800E5BD76CE1}"/>
              </a:ext>
            </a:extLst>
          </p:cNvPr>
          <p:cNvSpPr>
            <a:spLocks noGrp="1"/>
          </p:cNvSpPr>
          <p:nvPr>
            <p:ph type="ftr" sz="quarter" idx="3"/>
          </p:nvPr>
        </p:nvSpPr>
        <p:spPr>
          <a:xfrm>
            <a:off x="13327380" y="30510482"/>
            <a:ext cx="13578840" cy="1752600"/>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CAE8B-5561-407A-9D69-387D2A095C7C}"/>
              </a:ext>
            </a:extLst>
          </p:cNvPr>
          <p:cNvSpPr>
            <a:spLocks noGrp="1"/>
          </p:cNvSpPr>
          <p:nvPr>
            <p:ph type="sldNum" sz="quarter" idx="4"/>
          </p:nvPr>
        </p:nvSpPr>
        <p:spPr>
          <a:xfrm>
            <a:off x="28414980" y="30510482"/>
            <a:ext cx="9052560" cy="1752600"/>
          </a:xfrm>
          <a:prstGeom prst="rect">
            <a:avLst/>
          </a:prstGeom>
        </p:spPr>
        <p:txBody>
          <a:bodyPr vert="horz" lIns="91440" tIns="45720" rIns="91440" bIns="45720" rtlCol="0" anchor="ctr"/>
          <a:lstStyle>
            <a:lvl1pPr algn="r">
              <a:defRPr sz="396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94129960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chart" Target="../charts/chart2.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9" name="Rounded Rectangle 108"/>
          <p:cNvSpPr/>
          <p:nvPr/>
        </p:nvSpPr>
        <p:spPr>
          <a:xfrm>
            <a:off x="27288283" y="27516451"/>
            <a:ext cx="6510498" cy="4790973"/>
          </a:xfrm>
          <a:prstGeom prst="roundRect">
            <a:avLst>
              <a:gd name="adj" fmla="val 5012"/>
            </a:avLst>
          </a:prstGeom>
          <a:solidFill>
            <a:schemeClr val="accent4">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endParaRPr lang="en-US" sz="6482"/>
          </a:p>
        </p:txBody>
      </p:sp>
      <p:sp>
        <p:nvSpPr>
          <p:cNvPr id="56" name="Rounded Rectangle 55"/>
          <p:cNvSpPr/>
          <p:nvPr/>
        </p:nvSpPr>
        <p:spPr>
          <a:xfrm>
            <a:off x="27051017" y="5630435"/>
            <a:ext cx="12630274" cy="21429648"/>
          </a:xfrm>
          <a:prstGeom prst="roundRect">
            <a:avLst>
              <a:gd name="adj" fmla="val 5012"/>
            </a:avLst>
          </a:prstGeom>
          <a:solidFill>
            <a:schemeClr val="accent1">
              <a:lumMod val="20000"/>
              <a:lumOff val="80000"/>
            </a:schemeClr>
          </a:solidFill>
          <a:ln w="952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endParaRPr lang="en-US" sz="6482" b="1" dirty="0"/>
          </a:p>
        </p:txBody>
      </p:sp>
      <p:sp>
        <p:nvSpPr>
          <p:cNvPr id="55" name="Rounded Rectangle 54"/>
          <p:cNvSpPr/>
          <p:nvPr/>
        </p:nvSpPr>
        <p:spPr>
          <a:xfrm>
            <a:off x="12896081" y="5519588"/>
            <a:ext cx="13272087" cy="26990110"/>
          </a:xfrm>
          <a:prstGeom prst="roundRect">
            <a:avLst>
              <a:gd name="adj" fmla="val 5012"/>
            </a:avLst>
          </a:prstGeom>
          <a:solidFill>
            <a:schemeClr val="accent1">
              <a:lumMod val="20000"/>
              <a:lumOff val="80000"/>
            </a:schemeClr>
          </a:solidFill>
          <a:ln w="952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endParaRPr lang="en-US" sz="6482" b="1"/>
          </a:p>
        </p:txBody>
      </p:sp>
      <p:sp>
        <p:nvSpPr>
          <p:cNvPr id="46" name="Rounded Rectangle 45"/>
          <p:cNvSpPr/>
          <p:nvPr/>
        </p:nvSpPr>
        <p:spPr>
          <a:xfrm>
            <a:off x="552309" y="11822118"/>
            <a:ext cx="11729664" cy="20687581"/>
          </a:xfrm>
          <a:prstGeom prst="roundRect">
            <a:avLst>
              <a:gd name="adj" fmla="val 6189"/>
            </a:avLst>
          </a:prstGeom>
          <a:solidFill>
            <a:schemeClr val="accent1">
              <a:lumMod val="20000"/>
              <a:lumOff val="80000"/>
            </a:schemeClr>
          </a:solidFill>
          <a:ln w="952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endParaRPr lang="en-US" sz="6482" dirty="0"/>
          </a:p>
        </p:txBody>
      </p:sp>
      <p:sp>
        <p:nvSpPr>
          <p:cNvPr id="45" name="Rounded Rectangle 44"/>
          <p:cNvSpPr/>
          <p:nvPr/>
        </p:nvSpPr>
        <p:spPr>
          <a:xfrm>
            <a:off x="612006" y="5634390"/>
            <a:ext cx="11741538" cy="5905199"/>
          </a:xfrm>
          <a:prstGeom prst="roundRect">
            <a:avLst>
              <a:gd name="adj" fmla="val 13095"/>
            </a:avLst>
          </a:prstGeom>
          <a:solidFill>
            <a:schemeClr val="accent1">
              <a:lumMod val="20000"/>
              <a:lumOff val="80000"/>
            </a:schemeClr>
          </a:solidFill>
          <a:ln w="952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endParaRPr lang="en-US" sz="6482" b="1"/>
          </a:p>
        </p:txBody>
      </p:sp>
      <p:sp>
        <p:nvSpPr>
          <p:cNvPr id="32" name="TextBox 31"/>
          <p:cNvSpPr txBox="1"/>
          <p:nvPr/>
        </p:nvSpPr>
        <p:spPr>
          <a:xfrm>
            <a:off x="990977" y="7043204"/>
            <a:ext cx="10820029" cy="4795159"/>
          </a:xfrm>
          <a:prstGeom prst="rect">
            <a:avLst/>
          </a:prstGeom>
          <a:noFill/>
        </p:spPr>
        <p:txBody>
          <a:bodyPr wrap="square" lIns="100584" tIns="50292" rIns="100584" bIns="50292" rtlCol="0" anchor="t">
            <a:spAutoFit/>
          </a:bodyP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just"/>
            <a:r>
              <a:rPr lang="en-US" sz="3400" dirty="0">
                <a:solidFill>
                  <a:srgbClr val="000000"/>
                </a:solidFill>
              </a:rPr>
              <a:t>Ever since 2020, our world has never been the same. The Covid-19 Pandemic has taken a major toll on families and businesses all around the world. Here we are looking at 3 specific states to see how some factors effected the spread of this disease. We will be using population, wind speed, solar radiation, and road networks to create an effective conclusion between New Hampshire, Vermont and California</a:t>
            </a:r>
            <a:r>
              <a:rPr lang="en-US" sz="3200" dirty="0">
                <a:solidFill>
                  <a:srgbClr val="000000"/>
                </a:solidFill>
              </a:rPr>
              <a:t>. </a:t>
            </a:r>
            <a:endParaRPr lang="en-US" sz="3200" dirty="0"/>
          </a:p>
          <a:p>
            <a:pPr algn="just"/>
            <a:endParaRPr lang="en-US" sz="3300" dirty="0"/>
          </a:p>
        </p:txBody>
      </p:sp>
      <p:sp>
        <p:nvSpPr>
          <p:cNvPr id="2" name="Rounded Rectangle 1"/>
          <p:cNvSpPr/>
          <p:nvPr/>
        </p:nvSpPr>
        <p:spPr>
          <a:xfrm>
            <a:off x="985437" y="577953"/>
            <a:ext cx="38158182" cy="4650638"/>
          </a:xfrm>
          <a:prstGeom prst="roundRect">
            <a:avLst/>
          </a:prstGeom>
          <a:solidFill>
            <a:schemeClr val="bg1">
              <a:lumMod val="95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584" tIns="50292" rIns="100584" bIns="50292"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8000" b="1" dirty="0">
                <a:solidFill>
                  <a:schemeClr val="tx1">
                    <a:lumMod val="85000"/>
                    <a:lumOff val="15000"/>
                  </a:schemeClr>
                </a:solidFill>
              </a:rPr>
              <a:t>Using Q-GIS to Analyze Road Networks and Climate Factors to show Covid-19 Correlation Between New Hampshire, Vermont and California</a:t>
            </a:r>
            <a:endParaRPr lang="en-US" sz="8000" b="1" dirty="0">
              <a:solidFill>
                <a:schemeClr val="tx1">
                  <a:lumMod val="85000"/>
                  <a:lumOff val="15000"/>
                </a:schemeClr>
              </a:solidFill>
              <a:cs typeface="Calibri"/>
            </a:endParaRPr>
          </a:p>
          <a:p>
            <a:pPr algn="ctr"/>
            <a:endParaRPr lang="en-US" sz="8800" b="1" dirty="0">
              <a:solidFill>
                <a:schemeClr val="tx1">
                  <a:lumMod val="85000"/>
                  <a:lumOff val="15000"/>
                </a:schemeClr>
              </a:solidFill>
              <a:cs typeface="Calibri"/>
            </a:endParaRPr>
          </a:p>
        </p:txBody>
      </p:sp>
      <p:sp>
        <p:nvSpPr>
          <p:cNvPr id="75" name="Rounded Rectangle 74"/>
          <p:cNvSpPr/>
          <p:nvPr/>
        </p:nvSpPr>
        <p:spPr>
          <a:xfrm>
            <a:off x="4112609" y="5835820"/>
            <a:ext cx="4609064" cy="85386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4400" b="1" dirty="0">
                <a:solidFill>
                  <a:schemeClr val="bg1"/>
                </a:solidFill>
              </a:rPr>
              <a:t> Background </a:t>
            </a:r>
          </a:p>
        </p:txBody>
      </p:sp>
      <p:sp>
        <p:nvSpPr>
          <p:cNvPr id="91" name="TextBox 90"/>
          <p:cNvSpPr txBox="1"/>
          <p:nvPr/>
        </p:nvSpPr>
        <p:spPr>
          <a:xfrm>
            <a:off x="13527328" y="12259890"/>
            <a:ext cx="12281493" cy="609398"/>
          </a:xfrm>
          <a:prstGeom prst="rect">
            <a:avLst/>
          </a:prstGeom>
          <a:noFill/>
        </p:spPr>
        <p:txBody>
          <a:bodyPr wrap="square" lIns="100584" tIns="50292" rIns="100584" bIns="50292" rtlCol="0" anchor="t">
            <a:spAutoFit/>
          </a:bodyP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endParaRPr lang="en-US" sz="3300">
              <a:cs typeface="Calibri"/>
            </a:endParaRPr>
          </a:p>
        </p:txBody>
      </p:sp>
      <p:sp>
        <p:nvSpPr>
          <p:cNvPr id="92" name="Rounded Rectangle 91"/>
          <p:cNvSpPr/>
          <p:nvPr/>
        </p:nvSpPr>
        <p:spPr>
          <a:xfrm>
            <a:off x="17226366" y="5762325"/>
            <a:ext cx="4758422" cy="84166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4400" b="1">
                <a:solidFill>
                  <a:schemeClr val="bg1"/>
                </a:solidFill>
              </a:rPr>
              <a:t> Results </a:t>
            </a:r>
          </a:p>
        </p:txBody>
      </p:sp>
      <p:sp>
        <p:nvSpPr>
          <p:cNvPr id="93" name="Rounded Rectangle 92"/>
          <p:cNvSpPr/>
          <p:nvPr/>
        </p:nvSpPr>
        <p:spPr>
          <a:xfrm>
            <a:off x="3766603" y="12137659"/>
            <a:ext cx="5268775" cy="85386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4400" b="1" dirty="0">
                <a:solidFill>
                  <a:schemeClr val="bg1"/>
                </a:solidFill>
              </a:rPr>
              <a:t> Methods</a:t>
            </a:r>
          </a:p>
        </p:txBody>
      </p:sp>
      <p:sp>
        <p:nvSpPr>
          <p:cNvPr id="94" name="Rounded Rectangle 93"/>
          <p:cNvSpPr/>
          <p:nvPr/>
        </p:nvSpPr>
        <p:spPr>
          <a:xfrm>
            <a:off x="31232145" y="5868584"/>
            <a:ext cx="5014018" cy="859099"/>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4400" b="1" dirty="0">
                <a:solidFill>
                  <a:schemeClr val="bg1"/>
                </a:solidFill>
              </a:rPr>
              <a:t> Conclusions </a:t>
            </a:r>
          </a:p>
        </p:txBody>
      </p:sp>
      <p:sp>
        <p:nvSpPr>
          <p:cNvPr id="95" name="TextBox 94"/>
          <p:cNvSpPr txBox="1"/>
          <p:nvPr/>
        </p:nvSpPr>
        <p:spPr>
          <a:xfrm>
            <a:off x="27380898" y="28101431"/>
            <a:ext cx="6136588" cy="710964"/>
          </a:xfrm>
          <a:prstGeom prst="rect">
            <a:avLst/>
          </a:prstGeom>
          <a:noFill/>
        </p:spPr>
        <p:txBody>
          <a:bodyPr wrap="square" lIns="100584" tIns="50292" rIns="100584" bIns="50292" rtlCol="0" anchor="t">
            <a:spAutoFit/>
          </a:bodyP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r>
              <a:rPr lang="en-US" sz="1980" b="1" dirty="0"/>
              <a:t>References: </a:t>
            </a:r>
          </a:p>
          <a:p>
            <a:endParaRPr lang="en-US" sz="1980" dirty="0"/>
          </a:p>
        </p:txBody>
      </p:sp>
      <p:sp>
        <p:nvSpPr>
          <p:cNvPr id="6" name="TextBox 5"/>
          <p:cNvSpPr txBox="1"/>
          <p:nvPr/>
        </p:nvSpPr>
        <p:spPr>
          <a:xfrm>
            <a:off x="1843276" y="3564135"/>
            <a:ext cx="35837134" cy="812530"/>
          </a:xfrm>
          <a:prstGeom prst="rect">
            <a:avLst/>
          </a:prstGeom>
          <a:noFill/>
        </p:spPr>
        <p:txBody>
          <a:bodyPr wrap="square" lIns="100584" tIns="50292" rIns="100584" bIns="50292" rtlCol="0" anchor="t">
            <a:spAutoFit/>
          </a:bodyP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4620" dirty="0" err="1">
                <a:solidFill>
                  <a:schemeClr val="tx1">
                    <a:lumMod val="95000"/>
                    <a:lumOff val="5000"/>
                  </a:schemeClr>
                </a:solidFill>
              </a:rPr>
              <a:t>Ritwik</a:t>
            </a:r>
            <a:r>
              <a:rPr lang="en-US" sz="4620" dirty="0">
                <a:solidFill>
                  <a:schemeClr val="tx1">
                    <a:lumMod val="95000"/>
                    <a:lumOff val="5000"/>
                  </a:schemeClr>
                </a:solidFill>
              </a:rPr>
              <a:t> </a:t>
            </a:r>
            <a:r>
              <a:rPr lang="en-US" sz="4620" dirty="0" err="1">
                <a:solidFill>
                  <a:schemeClr val="tx1">
                    <a:lumMod val="95000"/>
                    <a:lumOff val="5000"/>
                  </a:schemeClr>
                </a:solidFill>
              </a:rPr>
              <a:t>Baral</a:t>
            </a:r>
            <a:endParaRPr lang="en-US" sz="4620" baseline="30000" dirty="0">
              <a:solidFill>
                <a:schemeClr val="tx1">
                  <a:lumMod val="95000"/>
                  <a:lumOff val="5000"/>
                </a:schemeClr>
              </a:solidFill>
              <a:cs typeface="Calibri"/>
            </a:endParaRPr>
          </a:p>
        </p:txBody>
      </p:sp>
      <p:sp>
        <p:nvSpPr>
          <p:cNvPr id="36" name="TextBox 35"/>
          <p:cNvSpPr txBox="1"/>
          <p:nvPr/>
        </p:nvSpPr>
        <p:spPr>
          <a:xfrm>
            <a:off x="8016726" y="4351418"/>
            <a:ext cx="24393211" cy="694036"/>
          </a:xfrm>
          <a:prstGeom prst="rect">
            <a:avLst/>
          </a:prstGeom>
          <a:noFill/>
        </p:spPr>
        <p:txBody>
          <a:bodyPr wrap="square" lIns="100584" tIns="50292" rIns="100584" bIns="50292" rtlCol="0" anchor="t">
            <a:spAutoFit/>
          </a:bodyPr>
          <a:lstStyle>
            <a:defPPr>
              <a:defRPr lang="en-US"/>
            </a:defPPr>
            <a:lvl1pPr marL="0" algn="l" defTabSz="2404135" rtl="0" eaLnBrk="1" latinLnBrk="0" hangingPunct="1">
              <a:defRPr sz="4733" kern="1200">
                <a:solidFill>
                  <a:schemeClr val="tx1"/>
                </a:solidFill>
                <a:latin typeface="+mn-lt"/>
                <a:ea typeface="+mn-ea"/>
                <a:cs typeface="+mn-cs"/>
              </a:defRPr>
            </a:lvl1pPr>
            <a:lvl2pPr marL="1202067" algn="l" defTabSz="2404135" rtl="0" eaLnBrk="1" latinLnBrk="0" hangingPunct="1">
              <a:defRPr sz="4733" kern="1200">
                <a:solidFill>
                  <a:schemeClr val="tx1"/>
                </a:solidFill>
                <a:latin typeface="+mn-lt"/>
                <a:ea typeface="+mn-ea"/>
                <a:cs typeface="+mn-cs"/>
              </a:defRPr>
            </a:lvl2pPr>
            <a:lvl3pPr marL="2404135" algn="l" defTabSz="2404135" rtl="0" eaLnBrk="1" latinLnBrk="0" hangingPunct="1">
              <a:defRPr sz="4733" kern="1200">
                <a:solidFill>
                  <a:schemeClr val="tx1"/>
                </a:solidFill>
                <a:latin typeface="+mn-lt"/>
                <a:ea typeface="+mn-ea"/>
                <a:cs typeface="+mn-cs"/>
              </a:defRPr>
            </a:lvl3pPr>
            <a:lvl4pPr marL="3606201" algn="l" defTabSz="2404135" rtl="0" eaLnBrk="1" latinLnBrk="0" hangingPunct="1">
              <a:defRPr sz="4733" kern="1200">
                <a:solidFill>
                  <a:schemeClr val="tx1"/>
                </a:solidFill>
                <a:latin typeface="+mn-lt"/>
                <a:ea typeface="+mn-ea"/>
                <a:cs typeface="+mn-cs"/>
              </a:defRPr>
            </a:lvl4pPr>
            <a:lvl5pPr marL="4808269" algn="l" defTabSz="2404135" rtl="0" eaLnBrk="1" latinLnBrk="0" hangingPunct="1">
              <a:defRPr sz="4733" kern="1200">
                <a:solidFill>
                  <a:schemeClr val="tx1"/>
                </a:solidFill>
                <a:latin typeface="+mn-lt"/>
                <a:ea typeface="+mn-ea"/>
                <a:cs typeface="+mn-cs"/>
              </a:defRPr>
            </a:lvl5pPr>
            <a:lvl6pPr marL="6010336" algn="l" defTabSz="2404135" rtl="0" eaLnBrk="1" latinLnBrk="0" hangingPunct="1">
              <a:defRPr sz="4733" kern="1200">
                <a:solidFill>
                  <a:schemeClr val="tx1"/>
                </a:solidFill>
                <a:latin typeface="+mn-lt"/>
                <a:ea typeface="+mn-ea"/>
                <a:cs typeface="+mn-cs"/>
              </a:defRPr>
            </a:lvl6pPr>
            <a:lvl7pPr marL="7212403" algn="l" defTabSz="2404135" rtl="0" eaLnBrk="1" latinLnBrk="0" hangingPunct="1">
              <a:defRPr sz="4733" kern="1200">
                <a:solidFill>
                  <a:schemeClr val="tx1"/>
                </a:solidFill>
                <a:latin typeface="+mn-lt"/>
                <a:ea typeface="+mn-ea"/>
                <a:cs typeface="+mn-cs"/>
              </a:defRPr>
            </a:lvl7pPr>
            <a:lvl8pPr marL="8414470" algn="l" defTabSz="2404135" rtl="0" eaLnBrk="1" latinLnBrk="0" hangingPunct="1">
              <a:defRPr sz="4733" kern="1200">
                <a:solidFill>
                  <a:schemeClr val="tx1"/>
                </a:solidFill>
                <a:latin typeface="+mn-lt"/>
                <a:ea typeface="+mn-ea"/>
                <a:cs typeface="+mn-cs"/>
              </a:defRPr>
            </a:lvl8pPr>
            <a:lvl9pPr marL="9616538" algn="l" defTabSz="2404135" rtl="0" eaLnBrk="1" latinLnBrk="0" hangingPunct="1">
              <a:defRPr sz="4733" kern="1200">
                <a:solidFill>
                  <a:schemeClr val="tx1"/>
                </a:solidFill>
                <a:latin typeface="+mn-lt"/>
                <a:ea typeface="+mn-ea"/>
                <a:cs typeface="+mn-cs"/>
              </a:defRPr>
            </a:lvl9pPr>
          </a:lstStyle>
          <a:p>
            <a:pPr algn="ctr"/>
            <a:r>
              <a:rPr lang="en-US" sz="3850" dirty="0">
                <a:solidFill>
                  <a:schemeClr val="tx1">
                    <a:lumMod val="85000"/>
                    <a:lumOff val="15000"/>
                  </a:schemeClr>
                </a:solidFill>
              </a:rPr>
              <a:t>College of Engineering and Physical Sciences - Hydrology  , University of New Hampshire</a:t>
            </a:r>
            <a:endParaRPr lang="en-US" sz="3850" dirty="0">
              <a:solidFill>
                <a:schemeClr val="tx1">
                  <a:lumMod val="85000"/>
                  <a:lumOff val="15000"/>
                </a:schemeClr>
              </a:solidFill>
              <a:cs typeface="Calibri" panose="020F0502020204030204"/>
            </a:endParaRPr>
          </a:p>
        </p:txBody>
      </p:sp>
      <p:sp>
        <p:nvSpPr>
          <p:cNvPr id="4" name="TextBox 3">
            <a:extLst>
              <a:ext uri="{FF2B5EF4-FFF2-40B4-BE49-F238E27FC236}">
                <a16:creationId xmlns:a16="http://schemas.microsoft.com/office/drawing/2014/main" id="{E8AE14F4-6670-4527-8B8F-C8145893E956}"/>
              </a:ext>
            </a:extLst>
          </p:cNvPr>
          <p:cNvSpPr txBox="1"/>
          <p:nvPr/>
        </p:nvSpPr>
        <p:spPr>
          <a:xfrm>
            <a:off x="27252394" y="28667993"/>
            <a:ext cx="4845597" cy="2369880"/>
          </a:xfrm>
          <a:prstGeom prst="rect">
            <a:avLst/>
          </a:prstGeom>
          <a:noFill/>
        </p:spPr>
        <p:txBody>
          <a:bodyPr wrap="square" rtlCol="0">
            <a:spAutoFit/>
          </a:bodyPr>
          <a:lstStyle/>
          <a:p>
            <a:pPr marL="342900" indent="-342900">
              <a:buFontTx/>
              <a:buAutoNum type="arabicPeriod"/>
            </a:pPr>
            <a:r>
              <a:rPr lang="en-US" sz="1200" dirty="0"/>
              <a:t>“SARS-COV-2 Transmission: The Effect of Wind Speed.” </a:t>
            </a:r>
            <a:r>
              <a:rPr lang="en-US" sz="1200" i="1" dirty="0"/>
              <a:t>Medical News Today</a:t>
            </a:r>
            <a:r>
              <a:rPr lang="en-US" sz="1200" dirty="0"/>
              <a:t>, </a:t>
            </a:r>
            <a:r>
              <a:rPr lang="en-US" sz="1200" dirty="0" err="1"/>
              <a:t>MediLexicon</a:t>
            </a:r>
            <a:r>
              <a:rPr lang="en-US" sz="1200" dirty="0"/>
              <a:t> International, https://</a:t>
            </a:r>
            <a:r>
              <a:rPr lang="en-US" sz="1200" dirty="0" err="1"/>
              <a:t>www.medicalnewstoday.com</a:t>
            </a:r>
            <a:r>
              <a:rPr lang="en-US" sz="1200" dirty="0"/>
              <a:t>/articles/covid-19-do-windy-days-reduce-transmission#We-need-a-multifaceted-approach. </a:t>
            </a:r>
          </a:p>
          <a:p>
            <a:r>
              <a:rPr lang="en-US" sz="1200" dirty="0"/>
              <a:t>2. </a:t>
            </a:r>
            <a:r>
              <a:rPr lang="en-US" sz="1200" dirty="0" err="1"/>
              <a:t>Isaia</a:t>
            </a:r>
            <a:r>
              <a:rPr lang="en-US" sz="1200" dirty="0"/>
              <a:t>, Giancarlo, et al. “Does Solar Ultraviolet Radiation Play a Role in COVID-19 Infection and Deaths? An Environmental Ecological Study in Italy.” </a:t>
            </a:r>
            <a:r>
              <a:rPr lang="en-US" sz="1200" i="1" dirty="0"/>
              <a:t>Science of the Total Environment</a:t>
            </a:r>
            <a:r>
              <a:rPr lang="en-US" sz="1200" dirty="0"/>
              <a:t>, vol. 757, Feb. 2021, p. 143757, 10.1016/j.scitotenv.2020.143757.</a:t>
            </a:r>
          </a:p>
          <a:p>
            <a:r>
              <a:rPr lang="en-US" sz="1200" dirty="0"/>
              <a:t>‌</a:t>
            </a:r>
          </a:p>
          <a:p>
            <a:pPr marL="342900" indent="-342900" rtl="0">
              <a:spcBef>
                <a:spcPts val="0"/>
              </a:spcBef>
              <a:spcAft>
                <a:spcPts val="0"/>
              </a:spcAft>
              <a:buAutoNum type="arabicPeriod"/>
            </a:pPr>
            <a:endParaRPr lang="en-US" sz="1400" dirty="0"/>
          </a:p>
          <a:p>
            <a:r>
              <a:rPr lang="en-US" sz="1400" b="1" dirty="0"/>
              <a:t>Thanks to: </a:t>
            </a:r>
            <a:r>
              <a:rPr lang="en-US" sz="1400" dirty="0">
                <a:solidFill>
                  <a:srgbClr val="000000"/>
                </a:solidFill>
                <a:effectLst/>
                <a:ea typeface="Times New Roman" panose="02020603050405020304" pitchFamily="18" charset="0"/>
                <a:cs typeface="Times New Roman" panose="02020603050405020304" pitchFamily="18" charset="0"/>
              </a:rPr>
              <a:t>Michael Palace </a:t>
            </a:r>
            <a:endParaRPr lang="en-US" sz="1400" b="1" dirty="0"/>
          </a:p>
        </p:txBody>
      </p:sp>
      <p:pic>
        <p:nvPicPr>
          <p:cNvPr id="11" name="Picture 10" descr="Diagram, map&#10;&#10;Description automatically generated">
            <a:extLst>
              <a:ext uri="{FF2B5EF4-FFF2-40B4-BE49-F238E27FC236}">
                <a16:creationId xmlns:a16="http://schemas.microsoft.com/office/drawing/2014/main" id="{5EC61A29-A6CC-D740-B084-0DC9B982D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71" y="16351165"/>
            <a:ext cx="7879954" cy="7163594"/>
          </a:xfrm>
          <a:prstGeom prst="rect">
            <a:avLst/>
          </a:prstGeom>
        </p:spPr>
      </p:pic>
      <p:sp>
        <p:nvSpPr>
          <p:cNvPr id="17" name="TextBox 16">
            <a:extLst>
              <a:ext uri="{FF2B5EF4-FFF2-40B4-BE49-F238E27FC236}">
                <a16:creationId xmlns:a16="http://schemas.microsoft.com/office/drawing/2014/main" id="{BBBDFACA-AB74-114C-8E25-E346C8D80E13}"/>
              </a:ext>
            </a:extLst>
          </p:cNvPr>
          <p:cNvSpPr txBox="1"/>
          <p:nvPr/>
        </p:nvSpPr>
        <p:spPr>
          <a:xfrm>
            <a:off x="985437" y="13392021"/>
            <a:ext cx="10996060" cy="2862322"/>
          </a:xfrm>
          <a:prstGeom prst="rect">
            <a:avLst/>
          </a:prstGeom>
          <a:noFill/>
        </p:spPr>
        <p:txBody>
          <a:bodyPr wrap="square" rtlCol="0">
            <a:spAutoFit/>
          </a:bodyPr>
          <a:lstStyle/>
          <a:p>
            <a:pPr algn="just"/>
            <a:r>
              <a:rPr lang="en-US" sz="3000" dirty="0"/>
              <a:t>First image below shows the state of California, the green lines represent major road networks throughout the state, each county is separated, and color coded with in the manner of highest cases per state. This image is an example of solar radiation around the state. Multiple research studies have shown a correlation between the effects of solar radiation and Covid-19 cases/deaths. </a:t>
            </a:r>
          </a:p>
        </p:txBody>
      </p:sp>
      <p:sp>
        <p:nvSpPr>
          <p:cNvPr id="18" name="TextBox 17">
            <a:extLst>
              <a:ext uri="{FF2B5EF4-FFF2-40B4-BE49-F238E27FC236}">
                <a16:creationId xmlns:a16="http://schemas.microsoft.com/office/drawing/2014/main" id="{6A9C511B-53DC-BA48-A074-193E68692996}"/>
              </a:ext>
            </a:extLst>
          </p:cNvPr>
          <p:cNvSpPr txBox="1"/>
          <p:nvPr/>
        </p:nvSpPr>
        <p:spPr>
          <a:xfrm>
            <a:off x="805370" y="23514759"/>
            <a:ext cx="11191245" cy="646331"/>
          </a:xfrm>
          <a:prstGeom prst="rect">
            <a:avLst/>
          </a:prstGeom>
          <a:noFill/>
        </p:spPr>
        <p:txBody>
          <a:bodyPr wrap="square" rtlCol="0">
            <a:spAutoFit/>
          </a:bodyPr>
          <a:lstStyle/>
          <a:p>
            <a:r>
              <a:rPr lang="en-US" dirty="0"/>
              <a:t>The two images below shows wind speed around New Hampshire and Vermont, the correlation for wind speed and Covid-19 transmission was quite interesting. Many human factors related to this correlation. </a:t>
            </a:r>
          </a:p>
        </p:txBody>
      </p:sp>
      <p:pic>
        <p:nvPicPr>
          <p:cNvPr id="22" name="Picture 21">
            <a:extLst>
              <a:ext uri="{FF2B5EF4-FFF2-40B4-BE49-F238E27FC236}">
                <a16:creationId xmlns:a16="http://schemas.microsoft.com/office/drawing/2014/main" id="{75823BF1-173F-1042-8312-6D7725461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993" y="24447675"/>
            <a:ext cx="5410200" cy="6413500"/>
          </a:xfrm>
          <a:prstGeom prst="rect">
            <a:avLst/>
          </a:prstGeom>
        </p:spPr>
      </p:pic>
      <p:pic>
        <p:nvPicPr>
          <p:cNvPr id="26" name="Picture 25" descr="Map&#10;&#10;Description automatically generated">
            <a:extLst>
              <a:ext uri="{FF2B5EF4-FFF2-40B4-BE49-F238E27FC236}">
                <a16:creationId xmlns:a16="http://schemas.microsoft.com/office/drawing/2014/main" id="{01F1496F-7E23-9A48-9F36-3917C3F26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557" y="24293016"/>
            <a:ext cx="5398591" cy="7180392"/>
          </a:xfrm>
          <a:prstGeom prst="rect">
            <a:avLst/>
          </a:prstGeom>
        </p:spPr>
      </p:pic>
      <p:sp>
        <p:nvSpPr>
          <p:cNvPr id="28" name="TextBox 27">
            <a:extLst>
              <a:ext uri="{FF2B5EF4-FFF2-40B4-BE49-F238E27FC236}">
                <a16:creationId xmlns:a16="http://schemas.microsoft.com/office/drawing/2014/main" id="{4EE9540D-F6D2-6541-A63B-333C19AD881C}"/>
              </a:ext>
            </a:extLst>
          </p:cNvPr>
          <p:cNvSpPr txBox="1"/>
          <p:nvPr/>
        </p:nvSpPr>
        <p:spPr>
          <a:xfrm>
            <a:off x="1750180" y="31776536"/>
            <a:ext cx="2951290" cy="379864"/>
          </a:xfrm>
          <a:prstGeom prst="rect">
            <a:avLst/>
          </a:prstGeom>
          <a:noFill/>
        </p:spPr>
        <p:txBody>
          <a:bodyPr wrap="square" rtlCol="0">
            <a:spAutoFit/>
          </a:bodyPr>
          <a:lstStyle/>
          <a:p>
            <a:r>
              <a:rPr lang="en-US" dirty="0"/>
              <a:t>New Hampshire Windspeed</a:t>
            </a:r>
          </a:p>
        </p:txBody>
      </p:sp>
      <p:sp>
        <p:nvSpPr>
          <p:cNvPr id="30" name="TextBox 29">
            <a:extLst>
              <a:ext uri="{FF2B5EF4-FFF2-40B4-BE49-F238E27FC236}">
                <a16:creationId xmlns:a16="http://schemas.microsoft.com/office/drawing/2014/main" id="{88933243-51EE-9C46-8FED-C9C4AEB288D0}"/>
              </a:ext>
            </a:extLst>
          </p:cNvPr>
          <p:cNvSpPr txBox="1"/>
          <p:nvPr/>
        </p:nvSpPr>
        <p:spPr>
          <a:xfrm>
            <a:off x="7658820" y="31210406"/>
            <a:ext cx="2903191" cy="369332"/>
          </a:xfrm>
          <a:prstGeom prst="rect">
            <a:avLst/>
          </a:prstGeom>
          <a:noFill/>
        </p:spPr>
        <p:txBody>
          <a:bodyPr wrap="square" rtlCol="0">
            <a:spAutoFit/>
          </a:bodyPr>
          <a:lstStyle/>
          <a:p>
            <a:r>
              <a:rPr lang="en-US" dirty="0"/>
              <a:t>Vermont Windspeed</a:t>
            </a:r>
          </a:p>
        </p:txBody>
      </p:sp>
      <p:sp>
        <p:nvSpPr>
          <p:cNvPr id="31" name="TextBox 30">
            <a:extLst>
              <a:ext uri="{FF2B5EF4-FFF2-40B4-BE49-F238E27FC236}">
                <a16:creationId xmlns:a16="http://schemas.microsoft.com/office/drawing/2014/main" id="{5BC0EA13-A47F-334E-B5B7-7E0453BEB6A5}"/>
              </a:ext>
            </a:extLst>
          </p:cNvPr>
          <p:cNvSpPr txBox="1"/>
          <p:nvPr/>
        </p:nvSpPr>
        <p:spPr>
          <a:xfrm rot="10800000" flipV="1">
            <a:off x="13255099" y="16503482"/>
            <a:ext cx="12553722" cy="1200329"/>
          </a:xfrm>
          <a:prstGeom prst="rect">
            <a:avLst/>
          </a:prstGeom>
          <a:noFill/>
        </p:spPr>
        <p:txBody>
          <a:bodyPr wrap="square" rtlCol="0">
            <a:spAutoFit/>
          </a:bodyPr>
          <a:lstStyle/>
          <a:p>
            <a:r>
              <a:rPr lang="en-US" dirty="0"/>
              <a:t>The x-y scatters above show the correlation of average windspeeds in miles per hour for each state, and how It effects the cases of Covid-19 within each state. The x-y scatters below show correlation of Covid-19 cases and solar radiation in Kilojoules within each state. Using Zonal Statistics in Q-GIS, I was able to retrieve mean statistics of both windspeed and solar radiation for each county within each state. </a:t>
            </a:r>
          </a:p>
        </p:txBody>
      </p:sp>
      <p:graphicFrame>
        <p:nvGraphicFramePr>
          <p:cNvPr id="80" name="Chart 79">
            <a:extLst>
              <a:ext uri="{FF2B5EF4-FFF2-40B4-BE49-F238E27FC236}">
                <a16:creationId xmlns:a16="http://schemas.microsoft.com/office/drawing/2014/main" id="{879F8C42-AF4F-074A-B47D-37307CA47A31}"/>
              </a:ext>
            </a:extLst>
          </p:cNvPr>
          <p:cNvGraphicFramePr>
            <a:graphicFrameLocks/>
          </p:cNvGraphicFramePr>
          <p:nvPr>
            <p:extLst>
              <p:ext uri="{D42A27DB-BD31-4B8C-83A1-F6EECF244321}">
                <p14:modId xmlns:p14="http://schemas.microsoft.com/office/powerpoint/2010/main" val="184474776"/>
              </p:ext>
            </p:extLst>
          </p:nvPr>
        </p:nvGraphicFramePr>
        <p:xfrm>
          <a:off x="13022015" y="28690455"/>
          <a:ext cx="4139313" cy="26277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1" name="Chart 80">
            <a:extLst>
              <a:ext uri="{FF2B5EF4-FFF2-40B4-BE49-F238E27FC236}">
                <a16:creationId xmlns:a16="http://schemas.microsoft.com/office/drawing/2014/main" id="{BCF737C7-5202-0E49-A289-5275928CE5B4}"/>
              </a:ext>
            </a:extLst>
          </p:cNvPr>
          <p:cNvGraphicFramePr>
            <a:graphicFrameLocks/>
          </p:cNvGraphicFramePr>
          <p:nvPr>
            <p:extLst>
              <p:ext uri="{D42A27DB-BD31-4B8C-83A1-F6EECF244321}">
                <p14:modId xmlns:p14="http://schemas.microsoft.com/office/powerpoint/2010/main" val="1132469539"/>
              </p:ext>
            </p:extLst>
          </p:nvPr>
        </p:nvGraphicFramePr>
        <p:xfrm>
          <a:off x="17198213" y="28722406"/>
          <a:ext cx="4198220" cy="25547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2" name="Chart 81">
            <a:extLst>
              <a:ext uri="{FF2B5EF4-FFF2-40B4-BE49-F238E27FC236}">
                <a16:creationId xmlns:a16="http://schemas.microsoft.com/office/drawing/2014/main" id="{227AD15B-FF2E-0F46-AB5C-2F942391960A}"/>
              </a:ext>
            </a:extLst>
          </p:cNvPr>
          <p:cNvGraphicFramePr>
            <a:graphicFrameLocks/>
          </p:cNvGraphicFramePr>
          <p:nvPr>
            <p:extLst>
              <p:ext uri="{D42A27DB-BD31-4B8C-83A1-F6EECF244321}">
                <p14:modId xmlns:p14="http://schemas.microsoft.com/office/powerpoint/2010/main" val="806919377"/>
              </p:ext>
            </p:extLst>
          </p:nvPr>
        </p:nvGraphicFramePr>
        <p:xfrm>
          <a:off x="21003486" y="28632984"/>
          <a:ext cx="4834453" cy="3674441"/>
        </p:xfrm>
        <a:graphic>
          <a:graphicData uri="http://schemas.openxmlformats.org/drawingml/2006/chart">
            <c:chart xmlns:c="http://schemas.openxmlformats.org/drawingml/2006/chart" xmlns:r="http://schemas.openxmlformats.org/officeDocument/2006/relationships" r:id="rId8"/>
          </a:graphicData>
        </a:graphic>
      </p:graphicFrame>
      <p:sp>
        <p:nvSpPr>
          <p:cNvPr id="34" name="TextBox 33">
            <a:extLst>
              <a:ext uri="{FF2B5EF4-FFF2-40B4-BE49-F238E27FC236}">
                <a16:creationId xmlns:a16="http://schemas.microsoft.com/office/drawing/2014/main" id="{98A34A73-6288-4643-8ED4-032DEA78FD4B}"/>
              </a:ext>
            </a:extLst>
          </p:cNvPr>
          <p:cNvSpPr txBox="1"/>
          <p:nvPr/>
        </p:nvSpPr>
        <p:spPr>
          <a:xfrm>
            <a:off x="14261401" y="27654425"/>
            <a:ext cx="10353916" cy="646331"/>
          </a:xfrm>
          <a:prstGeom prst="rect">
            <a:avLst/>
          </a:prstGeom>
          <a:noFill/>
        </p:spPr>
        <p:txBody>
          <a:bodyPr wrap="square" rtlCol="0">
            <a:spAutoFit/>
          </a:bodyPr>
          <a:lstStyle/>
          <a:p>
            <a:r>
              <a:rPr lang="en-US" dirty="0"/>
              <a:t>The pie charts below simply show populations of each county within the states, to give a better understanding of why the Covid-19 statistics may vary by state. </a:t>
            </a:r>
          </a:p>
        </p:txBody>
      </p:sp>
      <p:sp>
        <p:nvSpPr>
          <p:cNvPr id="35" name="TextBox 34">
            <a:extLst>
              <a:ext uri="{FF2B5EF4-FFF2-40B4-BE49-F238E27FC236}">
                <a16:creationId xmlns:a16="http://schemas.microsoft.com/office/drawing/2014/main" id="{E3805ACE-68D4-2244-86EA-8DBF4035811F}"/>
              </a:ext>
            </a:extLst>
          </p:cNvPr>
          <p:cNvSpPr txBox="1"/>
          <p:nvPr/>
        </p:nvSpPr>
        <p:spPr>
          <a:xfrm>
            <a:off x="27410026" y="7294552"/>
            <a:ext cx="12018204" cy="5909310"/>
          </a:xfrm>
          <a:prstGeom prst="rect">
            <a:avLst/>
          </a:prstGeom>
          <a:noFill/>
        </p:spPr>
        <p:txBody>
          <a:bodyPr wrap="square" rtlCol="0">
            <a:spAutoFit/>
          </a:bodyPr>
          <a:lstStyle/>
          <a:p>
            <a:pPr marL="285750" indent="-285750">
              <a:buFont typeface="Arial" panose="020B0604020202020204" pitchFamily="34" charset="0"/>
              <a:buChar char="•"/>
            </a:pPr>
            <a:r>
              <a:rPr lang="en-US" sz="2000" dirty="0"/>
              <a:t>Between the 3 states, California had the highest population, as well as the highest Covid-19 cases. Looking at the major road networks in California, we can see that there is a major junction and a lot of travel between the counties that are next to Los Angeles, as well as Santa Clara. This indicates that those are high impact areas, and since so much travel occurs between those counties, there is much more human interaction and points of interest as those are also high tourist areas. </a:t>
            </a:r>
          </a:p>
          <a:p>
            <a:pPr marL="285750" indent="-285750">
              <a:buFont typeface="Arial" panose="020B0604020202020204" pitchFamily="34" charset="0"/>
              <a:buChar char="•"/>
            </a:pPr>
            <a:r>
              <a:rPr lang="en-US" sz="2000" dirty="0"/>
              <a:t>Wind speed in California ranged from 1.9 MPH to 3.7 MPH between counties. Surprisingly, from many research studies, it has been shown that higher windspeeds diminish the disease in the air and break down the particles faster, so it is less transmissible. </a:t>
            </a:r>
          </a:p>
          <a:p>
            <a:pPr marL="285750" indent="-285750">
              <a:buFont typeface="Arial" panose="020B0604020202020204" pitchFamily="34" charset="0"/>
              <a:buChar char="•"/>
            </a:pPr>
            <a:r>
              <a:rPr lang="en-US" sz="2000" dirty="0"/>
              <a:t>However, higher windspeeds can also correlate to transmission rates being higher, this is due to people socializing more inside when wind rates are high, since windspeed cannot be measured from climate indoors, Covid-19 is more transmissible in standstill air conditions. </a:t>
            </a:r>
          </a:p>
          <a:p>
            <a:pPr marL="285750" indent="-285750">
              <a:buFont typeface="Arial" panose="020B0604020202020204" pitchFamily="34" charset="0"/>
              <a:buChar char="•"/>
            </a:pPr>
            <a:r>
              <a:rPr lang="en-US" sz="2000" dirty="0"/>
              <a:t>Looking at the windspeed scatter for New Hampshire, we can see that when windspeed is at its lowest, the cases are at the highest. However, there are other factors effecting this correlation, for example, population of the county, as well as the most major road network crossing through Hillsborough county. </a:t>
            </a:r>
          </a:p>
          <a:p>
            <a:pPr marL="285750" indent="-285750">
              <a:buFont typeface="Arial" panose="020B0604020202020204" pitchFamily="34" charset="0"/>
              <a:buChar char="•"/>
            </a:pPr>
            <a:r>
              <a:rPr lang="en-US" sz="2000" dirty="0"/>
              <a:t>The same correlation occurs within the windspeed scatter for Vermont, within Chittenden and Franklin county. A major road network crosses through these counties, and these counties also having the highest cases and most transmissible rates. </a:t>
            </a:r>
          </a:p>
          <a:p>
            <a:pPr marL="285750" indent="-285750">
              <a:buFont typeface="Arial" panose="020B0604020202020204" pitchFamily="34" charset="0"/>
              <a:buChar char="•"/>
            </a:pPr>
            <a:endParaRPr lang="en-US" dirty="0"/>
          </a:p>
        </p:txBody>
      </p:sp>
      <p:sp>
        <p:nvSpPr>
          <p:cNvPr id="37" name="TextBox 36">
            <a:extLst>
              <a:ext uri="{FF2B5EF4-FFF2-40B4-BE49-F238E27FC236}">
                <a16:creationId xmlns:a16="http://schemas.microsoft.com/office/drawing/2014/main" id="{CC20DA14-E73D-914C-9249-DEED3DFEC8CF}"/>
              </a:ext>
            </a:extLst>
          </p:cNvPr>
          <p:cNvSpPr txBox="1"/>
          <p:nvPr/>
        </p:nvSpPr>
        <p:spPr>
          <a:xfrm>
            <a:off x="27534204" y="13392021"/>
            <a:ext cx="1159097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Moving forward to solar radiation in all 3 states, we can see that with a higher solar radiation reading, the disease is most transmissible. California, being on the west coast had the highest solar radiation rates. Much higher than both New Hampshire and Vermont.</a:t>
            </a:r>
          </a:p>
          <a:p>
            <a:pPr marL="285750" indent="-285750">
              <a:buFont typeface="Arial" panose="020B0604020202020204" pitchFamily="34" charset="0"/>
              <a:buChar char="•"/>
            </a:pPr>
            <a:r>
              <a:rPr lang="en-US" dirty="0"/>
              <a:t>The increase of solar radiation shows a direct correlation to the number of cases, with other effecting factors such as population and human interaction and road network intersections. Sunlight causes disease inactivation and the increase of Vitamin-D activation, also effecting human white blood cells. </a:t>
            </a:r>
          </a:p>
          <a:p>
            <a:pPr marL="285750" indent="-285750">
              <a:buFont typeface="Arial" panose="020B0604020202020204" pitchFamily="34" charset="0"/>
              <a:buChar char="•"/>
            </a:pPr>
            <a:r>
              <a:rPr lang="en-US" dirty="0"/>
              <a:t>Solar radiations ended at a maximum in the mid 4000’s for both New Hampshire and Vermont. California nearly reaches 11,000 Kilojoules which is more than double the amount. </a:t>
            </a:r>
          </a:p>
          <a:p>
            <a:pPr marL="285750" indent="-285750">
              <a:buFont typeface="Arial" panose="020B0604020202020204" pitchFamily="34" charset="0"/>
              <a:buChar char="•"/>
            </a:pPr>
            <a:r>
              <a:rPr lang="en-US" dirty="0"/>
              <a:t>Having a warmer state also means that there are more tourist attractions, as well as beaches and outdoor activities.</a:t>
            </a:r>
          </a:p>
          <a:p>
            <a:pPr marL="285750" indent="-285750">
              <a:buFont typeface="Arial" panose="020B0604020202020204" pitchFamily="34" charset="0"/>
              <a:buChar char="•"/>
            </a:pPr>
            <a:r>
              <a:rPr lang="en-US" dirty="0"/>
              <a:t>With the population already being extremely high, and solar radiation rates exceeding both states in conversation, and windspeeds being lower than both New Hampshire and Vermont, California has the highest cases as well as deaths caused by the Virus. </a:t>
            </a:r>
          </a:p>
        </p:txBody>
      </p:sp>
      <p:sp>
        <p:nvSpPr>
          <p:cNvPr id="43" name="TextBox 42">
            <a:extLst>
              <a:ext uri="{FF2B5EF4-FFF2-40B4-BE49-F238E27FC236}">
                <a16:creationId xmlns:a16="http://schemas.microsoft.com/office/drawing/2014/main" id="{4D535D50-A701-6D40-BCE4-FB5211C8F569}"/>
              </a:ext>
            </a:extLst>
          </p:cNvPr>
          <p:cNvSpPr txBox="1"/>
          <p:nvPr/>
        </p:nvSpPr>
        <p:spPr>
          <a:xfrm>
            <a:off x="28220782" y="24975781"/>
            <a:ext cx="4839852" cy="369332"/>
          </a:xfrm>
          <a:prstGeom prst="rect">
            <a:avLst/>
          </a:prstGeom>
          <a:noFill/>
        </p:spPr>
        <p:txBody>
          <a:bodyPr wrap="square" rtlCol="0">
            <a:spAutoFit/>
          </a:bodyPr>
          <a:lstStyle/>
          <a:p>
            <a:r>
              <a:rPr lang="en-US" dirty="0"/>
              <a:t>New Hampshire Solar Radiation</a:t>
            </a:r>
          </a:p>
        </p:txBody>
      </p:sp>
      <p:sp>
        <p:nvSpPr>
          <p:cNvPr id="52" name="TextBox 51">
            <a:extLst>
              <a:ext uri="{FF2B5EF4-FFF2-40B4-BE49-F238E27FC236}">
                <a16:creationId xmlns:a16="http://schemas.microsoft.com/office/drawing/2014/main" id="{92BBB7D7-A1B7-1743-B4C0-83A6FB4B177D}"/>
              </a:ext>
            </a:extLst>
          </p:cNvPr>
          <p:cNvSpPr txBox="1"/>
          <p:nvPr/>
        </p:nvSpPr>
        <p:spPr>
          <a:xfrm>
            <a:off x="35051182" y="24975781"/>
            <a:ext cx="4073999" cy="369332"/>
          </a:xfrm>
          <a:prstGeom prst="rect">
            <a:avLst/>
          </a:prstGeom>
          <a:noFill/>
        </p:spPr>
        <p:txBody>
          <a:bodyPr wrap="square" rtlCol="0">
            <a:spAutoFit/>
          </a:bodyPr>
          <a:lstStyle/>
          <a:p>
            <a:r>
              <a:rPr lang="en-US" dirty="0"/>
              <a:t>Vermont Solar Radiation</a:t>
            </a:r>
          </a:p>
        </p:txBody>
      </p:sp>
      <p:pic>
        <p:nvPicPr>
          <p:cNvPr id="1026" name="Picture 2" descr="UNH CEPS (@UNH_CEPS) / Twitter">
            <a:extLst>
              <a:ext uri="{FF2B5EF4-FFF2-40B4-BE49-F238E27FC236}">
                <a16:creationId xmlns:a16="http://schemas.microsoft.com/office/drawing/2014/main" id="{06269C2A-FDF2-FC44-BE23-B841AA5458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36155" y="27389183"/>
            <a:ext cx="508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5C2831C4-3B23-A144-BD1F-0F513BE916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57398" y="17844833"/>
            <a:ext cx="6488871" cy="6972299"/>
          </a:xfrm>
          <a:prstGeom prst="rect">
            <a:avLst/>
          </a:prstGeom>
        </p:spPr>
      </p:pic>
      <p:pic>
        <p:nvPicPr>
          <p:cNvPr id="8" name="Picture 7" descr="Map&#10;&#10;Description automatically generated">
            <a:extLst>
              <a:ext uri="{FF2B5EF4-FFF2-40B4-BE49-F238E27FC236}">
                <a16:creationId xmlns:a16="http://schemas.microsoft.com/office/drawing/2014/main" id="{695795A4-C763-7849-AB15-E9AA1A5541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26028" y="17844833"/>
            <a:ext cx="5831370" cy="6972298"/>
          </a:xfrm>
          <a:prstGeom prst="rect">
            <a:avLst/>
          </a:prstGeom>
        </p:spPr>
      </p:pic>
      <p:pic>
        <p:nvPicPr>
          <p:cNvPr id="7" name="Picture 6" descr="Chart, line chart&#10;&#10;Description automatically generated">
            <a:extLst>
              <a:ext uri="{FF2B5EF4-FFF2-40B4-BE49-F238E27FC236}">
                <a16:creationId xmlns:a16="http://schemas.microsoft.com/office/drawing/2014/main" id="{0DC6CA41-9BE5-C021-3E01-DA386B05FF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18149" y="6900432"/>
            <a:ext cx="6223000" cy="3886200"/>
          </a:xfrm>
          <a:prstGeom prst="rect">
            <a:avLst/>
          </a:prstGeom>
        </p:spPr>
      </p:pic>
      <p:pic>
        <p:nvPicPr>
          <p:cNvPr id="10" name="Picture 9" descr="Chart, line chart&#10;&#10;Description automatically generated">
            <a:extLst>
              <a:ext uri="{FF2B5EF4-FFF2-40B4-BE49-F238E27FC236}">
                <a16:creationId xmlns:a16="http://schemas.microsoft.com/office/drawing/2014/main" id="{6DE9A012-BFDF-6BF8-640D-636F5F9B6CE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030321" y="6848028"/>
            <a:ext cx="5778500" cy="3860800"/>
          </a:xfrm>
          <a:prstGeom prst="rect">
            <a:avLst/>
          </a:prstGeom>
        </p:spPr>
      </p:pic>
      <p:pic>
        <p:nvPicPr>
          <p:cNvPr id="13" name="Picture 12" descr="Chart&#10;&#10;Description automatically generated">
            <a:extLst>
              <a:ext uri="{FF2B5EF4-FFF2-40B4-BE49-F238E27FC236}">
                <a16:creationId xmlns:a16="http://schemas.microsoft.com/office/drawing/2014/main" id="{D0276F8A-0FFC-0111-E540-5ACB4A3D41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720897" y="11002778"/>
            <a:ext cx="9829800" cy="5422900"/>
          </a:xfrm>
          <a:prstGeom prst="rect">
            <a:avLst/>
          </a:prstGeom>
        </p:spPr>
      </p:pic>
      <p:pic>
        <p:nvPicPr>
          <p:cNvPr id="15" name="Picture 14" descr="Chart, line chart&#10;&#10;Description automatically generated">
            <a:extLst>
              <a:ext uri="{FF2B5EF4-FFF2-40B4-BE49-F238E27FC236}">
                <a16:creationId xmlns:a16="http://schemas.microsoft.com/office/drawing/2014/main" id="{B0CF480E-D0B6-18D2-5CD0-36DC7B0B7F5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22015" y="17992293"/>
            <a:ext cx="5778500" cy="3492500"/>
          </a:xfrm>
          <a:prstGeom prst="rect">
            <a:avLst/>
          </a:prstGeom>
        </p:spPr>
      </p:pic>
      <p:pic>
        <p:nvPicPr>
          <p:cNvPr id="19" name="Picture 18" descr="Chart, line chart&#10;&#10;Description automatically generated">
            <a:extLst>
              <a:ext uri="{FF2B5EF4-FFF2-40B4-BE49-F238E27FC236}">
                <a16:creationId xmlns:a16="http://schemas.microsoft.com/office/drawing/2014/main" id="{CA9854D1-418C-429E-3B02-2827A654AE5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504461" y="17811526"/>
            <a:ext cx="6426200" cy="3886200"/>
          </a:xfrm>
          <a:prstGeom prst="rect">
            <a:avLst/>
          </a:prstGeom>
        </p:spPr>
      </p:pic>
      <p:pic>
        <p:nvPicPr>
          <p:cNvPr id="21" name="Picture 20" descr="Chart, histogram&#10;&#10;Description automatically generated">
            <a:extLst>
              <a:ext uri="{FF2B5EF4-FFF2-40B4-BE49-F238E27FC236}">
                <a16:creationId xmlns:a16="http://schemas.microsoft.com/office/drawing/2014/main" id="{BB772210-3B43-3345-E9E1-575D312D86E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220835" y="21697516"/>
            <a:ext cx="9571904" cy="5818935"/>
          </a:xfrm>
          <a:prstGeom prst="rect">
            <a:avLst/>
          </a:prstGeom>
        </p:spPr>
      </p:pic>
    </p:spTree>
    <p:extLst>
      <p:ext uri="{BB962C8B-B14F-4D97-AF65-F5344CB8AC3E}">
        <p14:creationId xmlns:p14="http://schemas.microsoft.com/office/powerpoint/2010/main" val="480028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8B2B77AC9789489BD252F9AFAEE128" ma:contentTypeVersion="10" ma:contentTypeDescription="Create a new document." ma:contentTypeScope="" ma:versionID="e62f5b6b244459ce28f5894914e8b5f0">
  <xsd:schema xmlns:xsd="http://www.w3.org/2001/XMLSchema" xmlns:xs="http://www.w3.org/2001/XMLSchema" xmlns:p="http://schemas.microsoft.com/office/2006/metadata/properties" xmlns:ns3="19e0dda0-a187-4059-a8ab-f0e49578b4b4" xmlns:ns4="f9ef554e-ae7c-4866-85b0-6e2da819a107" targetNamespace="http://schemas.microsoft.com/office/2006/metadata/properties" ma:root="true" ma:fieldsID="53421be5641e63846d46d9ac0ef29bfa" ns3:_="" ns4:_="">
    <xsd:import namespace="19e0dda0-a187-4059-a8ab-f0e49578b4b4"/>
    <xsd:import namespace="f9ef554e-ae7c-4866-85b0-6e2da819a1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0dda0-a187-4059-a8ab-f0e49578b4b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f554e-ae7c-4866-85b0-6e2da819a1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03F23-B8B5-468C-96EF-606368EA3ED9}">
  <ds:schemaRefs>
    <ds:schemaRef ds:uri="http://schemas.openxmlformats.org/package/2006/metadata/core-properties"/>
    <ds:schemaRef ds:uri="http://schemas.microsoft.com/office/2006/documentManagement/types"/>
    <ds:schemaRef ds:uri="f9ef554e-ae7c-4866-85b0-6e2da819a107"/>
    <ds:schemaRef ds:uri="http://purl.org/dc/terms/"/>
    <ds:schemaRef ds:uri="http://www.w3.org/XML/1998/namespace"/>
    <ds:schemaRef ds:uri="http://schemas.microsoft.com/office/2006/metadata/properties"/>
    <ds:schemaRef ds:uri="http://purl.org/dc/elements/1.1/"/>
    <ds:schemaRef ds:uri="19e0dda0-a187-4059-a8ab-f0e49578b4b4"/>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EC67BE2-23DE-4669-A7CA-7A30C87D5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0dda0-a187-4059-a8ab-f0e49578b4b4"/>
    <ds:schemaRef ds:uri="f9ef554e-ae7c-4866-85b0-6e2da819a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7D90CC-C337-4E09-AFA1-C7FF48EEF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1051</TotalTime>
  <Words>915</Words>
  <Application>Microsoft Macintosh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 Remington J.</dc:creator>
  <cp:lastModifiedBy>Baral, Ritwik</cp:lastModifiedBy>
  <cp:revision>34</cp:revision>
  <dcterms:created xsi:type="dcterms:W3CDTF">2018-01-02T16:09:54Z</dcterms:created>
  <dcterms:modified xsi:type="dcterms:W3CDTF">2022-04-18T18:46:09Z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0x0101009D8B2B77AC9789489BD252F9AFAEE128</vt:lpwstr>
  </property>
</Properties>
</file>