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sldIdLst>
    <p:sldId id="256" r:id="rId4"/>
  </p:sldIdLst>
  <p:sldSz cx="402336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F1D3B-5300-4682-8CF9-46EC14FA6001}" v="4" dt="2022-04-18T15:38:28.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088" autoAdjust="0"/>
    <p:restoredTop sz="94660"/>
  </p:normalViewPr>
  <p:slideViewPr>
    <p:cSldViewPr snapToGrid="0">
      <p:cViewPr varScale="1">
        <p:scale>
          <a:sx n="18" d="100"/>
          <a:sy n="18" d="100"/>
        </p:scale>
        <p:origin x="1951" y="60"/>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49290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275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35692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04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8167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60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82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06095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1139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5460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2312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541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1911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08E81BC7-D5A5-445F-BF4D-797F02B50EB4}" type="datetimeFigureOut">
              <a:rPr lang="en-US" smtClean="0"/>
              <a:t>4/18/2022</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2695880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jp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12" name="Subtitle 2"/>
          <p:cNvSpPr txBox="1">
            <a:spLocks/>
          </p:cNvSpPr>
          <p:nvPr/>
        </p:nvSpPr>
        <p:spPr>
          <a:xfrm>
            <a:off x="29873379" y="13472628"/>
            <a:ext cx="10005181" cy="19193493"/>
          </a:xfrm>
          <a:prstGeom prst="rect">
            <a:avLst/>
          </a:prstGeom>
          <a:solidFill>
            <a:schemeClr val="bg1"/>
          </a:solidFill>
          <a:ln>
            <a:no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350">
              <a:latin typeface="Cambria"/>
              <a:ea typeface="Cambria"/>
            </a:endParaRPr>
          </a:p>
        </p:txBody>
      </p:sp>
      <p:sp>
        <p:nvSpPr>
          <p:cNvPr id="19" name="Subtitle 2"/>
          <p:cNvSpPr txBox="1">
            <a:spLocks/>
          </p:cNvSpPr>
          <p:nvPr/>
        </p:nvSpPr>
        <p:spPr>
          <a:xfrm>
            <a:off x="29886354" y="5309258"/>
            <a:ext cx="9929437" cy="6613665"/>
          </a:xfrm>
          <a:prstGeom prst="rect">
            <a:avLst/>
          </a:prstGeom>
          <a:solidFill>
            <a:schemeClr val="bg1"/>
          </a:solidFill>
          <a:ln>
            <a:no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392">
              <a:latin typeface="Cambria" panose="02040503050406030204" pitchFamily="18" charset="0"/>
            </a:endParaRPr>
          </a:p>
          <a:p>
            <a:pPr marL="457200" indent="-457200" algn="l">
              <a:spcBef>
                <a:spcPts val="0"/>
              </a:spcBef>
              <a:buFont typeface="Arial" panose="020B0604020202020204" pitchFamily="34" charset="0"/>
              <a:buChar char="•"/>
            </a:pPr>
            <a:endParaRPr lang="en-US" sz="3392">
              <a:latin typeface="Cambria" panose="02040503050406030204" pitchFamily="18" charset="0"/>
            </a:endParaRPr>
          </a:p>
        </p:txBody>
      </p:sp>
      <p:sp>
        <p:nvSpPr>
          <p:cNvPr id="33" name="Subtitle 2"/>
          <p:cNvSpPr txBox="1">
            <a:spLocks/>
          </p:cNvSpPr>
          <p:nvPr/>
        </p:nvSpPr>
        <p:spPr>
          <a:xfrm>
            <a:off x="11042401" y="25032735"/>
            <a:ext cx="18163904" cy="7633460"/>
          </a:xfrm>
          <a:prstGeom prst="rect">
            <a:avLst/>
          </a:prstGeom>
          <a:solidFill>
            <a:schemeClr val="bg1"/>
          </a:solidFill>
          <a:ln>
            <a:no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a:latin typeface="Cambria" panose="02040503050406030204" pitchFamily="18" charset="0"/>
            </a:endParaRPr>
          </a:p>
        </p:txBody>
      </p:sp>
      <p:sp>
        <p:nvSpPr>
          <p:cNvPr id="62" name="TextBox 61"/>
          <p:cNvSpPr txBox="1"/>
          <p:nvPr/>
        </p:nvSpPr>
        <p:spPr>
          <a:xfrm>
            <a:off x="22048848" y="5314990"/>
            <a:ext cx="7025969" cy="4499944"/>
          </a:xfrm>
          <a:prstGeom prst="rect">
            <a:avLst/>
          </a:prstGeom>
          <a:solidFill>
            <a:schemeClr val="bg1"/>
          </a:solidFill>
        </p:spPr>
        <p:txBody>
          <a:bodyPr wrap="square" lIns="97785" tIns="48892" rIns="97785" bIns="48892" rtlCol="0" anchor="t">
            <a:spAutoFit/>
          </a:bodyPr>
          <a:lstStyle/>
          <a:p>
            <a:r>
              <a:rPr lang="en-US" sz="2200" dirty="0">
                <a:latin typeface="Cambria"/>
                <a:ea typeface="Cambria"/>
              </a:rPr>
              <a:t>Challenges:</a:t>
            </a:r>
          </a:p>
          <a:p>
            <a:pPr marL="342900" indent="-342900">
              <a:buFont typeface="Arial" panose="020B0604020202020204" pitchFamily="34" charset="0"/>
              <a:buChar char="•"/>
            </a:pPr>
            <a:r>
              <a:rPr lang="en-US" sz="2200" dirty="0">
                <a:latin typeface="Cambria"/>
                <a:ea typeface="Cambria"/>
              </a:rPr>
              <a:t>Endangered eelgrass patches cannot be disturbed or shaded</a:t>
            </a:r>
          </a:p>
          <a:p>
            <a:pPr marL="342900" indent="-342900">
              <a:buFont typeface="Arial" panose="020B0604020202020204" pitchFamily="34" charset="0"/>
              <a:buChar char="•"/>
            </a:pPr>
            <a:r>
              <a:rPr lang="en-US" sz="2200" dirty="0">
                <a:latin typeface="Cambria"/>
                <a:ea typeface="Cambria"/>
              </a:rPr>
              <a:t>The vessel must avoid the southern shoal when docking</a:t>
            </a:r>
          </a:p>
          <a:p>
            <a:pPr marL="342900" indent="-342900">
              <a:buFont typeface="Arial" panose="020B0604020202020204" pitchFamily="34" charset="0"/>
              <a:buChar char="•"/>
            </a:pPr>
            <a:r>
              <a:rPr lang="en-US" sz="2200" dirty="0">
                <a:latin typeface="Cambria"/>
                <a:ea typeface="Cambria"/>
              </a:rPr>
              <a:t>A water depth of ~20’ is needed to accommodate large vessels</a:t>
            </a:r>
          </a:p>
          <a:p>
            <a:pPr marL="342900" indent="-342900">
              <a:buFont typeface="Arial" panose="020B0604020202020204" pitchFamily="34" charset="0"/>
              <a:buChar char="•"/>
            </a:pPr>
            <a:r>
              <a:rPr lang="en-US" sz="2200" dirty="0">
                <a:latin typeface="Cambria"/>
                <a:ea typeface="Cambria"/>
              </a:rPr>
              <a:t>The sea level is predicted to rise over the pier’s 50-year design life</a:t>
            </a:r>
          </a:p>
          <a:p>
            <a:pPr marL="342900" indent="-342900">
              <a:buFont typeface="Arial" panose="020B0604020202020204" pitchFamily="34" charset="0"/>
              <a:buChar char="•"/>
            </a:pPr>
            <a:r>
              <a:rPr lang="en-US" sz="2200" dirty="0">
                <a:latin typeface="Cambria"/>
                <a:ea typeface="Cambria"/>
              </a:rPr>
              <a:t>The current pier width of 36’ feels too small according to URI researchers</a:t>
            </a:r>
          </a:p>
          <a:p>
            <a:pPr marL="342900" indent="-342900">
              <a:buFont typeface="Arial" panose="020B0604020202020204" pitchFamily="34" charset="0"/>
              <a:buChar char="•"/>
            </a:pPr>
            <a:r>
              <a:rPr lang="en-US" sz="2200" dirty="0">
                <a:latin typeface="Cambria"/>
                <a:ea typeface="Cambria"/>
              </a:rPr>
              <a:t>The vessel is ~200’ long</a:t>
            </a:r>
          </a:p>
          <a:p>
            <a:pPr marL="342900" indent="-342900">
              <a:buFont typeface="Arial" panose="020B0604020202020204" pitchFamily="34" charset="0"/>
              <a:buChar char="•"/>
            </a:pPr>
            <a:endParaRPr lang="en-US" sz="2200" dirty="0">
              <a:latin typeface="Cambria" panose="02040503050406030204" pitchFamily="18" charset="0"/>
              <a:ea typeface="Cambria"/>
            </a:endParaRPr>
          </a:p>
        </p:txBody>
      </p:sp>
      <p:sp>
        <p:nvSpPr>
          <p:cNvPr id="85" name="Subtitle 2"/>
          <p:cNvSpPr txBox="1">
            <a:spLocks/>
          </p:cNvSpPr>
          <p:nvPr/>
        </p:nvSpPr>
        <p:spPr>
          <a:xfrm>
            <a:off x="265392" y="29763101"/>
            <a:ext cx="10005181" cy="2903020"/>
          </a:xfrm>
          <a:prstGeom prst="rect">
            <a:avLst/>
          </a:prstGeom>
          <a:solidFill>
            <a:schemeClr val="bg1"/>
          </a:solidFill>
          <a:ln>
            <a:noFill/>
          </a:ln>
        </p:spPr>
        <p:txBody>
          <a:bodyPr vert="horz" lIns="97785" tIns="48892" rIns="97785" bIns="48892" rtlCol="0" anchor="t">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500" dirty="0">
                <a:latin typeface="Cambria" panose="02040503050406030204" pitchFamily="18" charset="0"/>
              </a:rPr>
              <a:t>UFC (Unified Facilities Criteria), Design: Piers and Wharves</a:t>
            </a:r>
          </a:p>
          <a:p>
            <a:pPr algn="l">
              <a:spcBef>
                <a:spcPts val="0"/>
              </a:spcBef>
            </a:pPr>
            <a:endParaRPr lang="en-US" sz="2500" dirty="0">
              <a:latin typeface="Cambria" panose="02040503050406030204" pitchFamily="18" charset="0"/>
            </a:endParaRPr>
          </a:p>
          <a:p>
            <a:pPr algn="l">
              <a:spcBef>
                <a:spcPts val="0"/>
              </a:spcBef>
            </a:pPr>
            <a:r>
              <a:rPr lang="en-US" sz="2500" dirty="0">
                <a:latin typeface="Cambria" panose="02040503050406030204" pitchFamily="18" charset="0"/>
              </a:rPr>
              <a:t>AISC (American Institute of Steel Construction) Steel Construction Manual, 15</a:t>
            </a:r>
            <a:r>
              <a:rPr lang="en-US" sz="2500" baseline="30000" dirty="0">
                <a:latin typeface="Cambria" panose="02040503050406030204" pitchFamily="18" charset="0"/>
              </a:rPr>
              <a:t>th</a:t>
            </a:r>
            <a:r>
              <a:rPr lang="en-US" sz="2500" dirty="0">
                <a:latin typeface="Cambria" panose="02040503050406030204" pitchFamily="18" charset="0"/>
              </a:rPr>
              <a:t> Edition</a:t>
            </a:r>
          </a:p>
          <a:p>
            <a:pPr algn="l">
              <a:spcBef>
                <a:spcPts val="0"/>
              </a:spcBef>
            </a:pPr>
            <a:endParaRPr lang="en-US" sz="2500" dirty="0">
              <a:latin typeface="Cambria" panose="02040503050406030204" pitchFamily="18" charset="0"/>
            </a:endParaRPr>
          </a:p>
          <a:p>
            <a:pPr algn="l">
              <a:spcBef>
                <a:spcPts val="0"/>
              </a:spcBef>
            </a:pPr>
            <a:r>
              <a:rPr lang="en-US" sz="2500" dirty="0">
                <a:latin typeface="Cambria" panose="02040503050406030204" pitchFamily="18" charset="0"/>
              </a:rPr>
              <a:t>ACI (American Concrete Institute). (2019). “Building Code Requirements for Structural Concrete.”</a:t>
            </a:r>
          </a:p>
          <a:p>
            <a:pPr algn="l">
              <a:spcBef>
                <a:spcPts val="0"/>
              </a:spcBef>
            </a:pPr>
            <a:endParaRPr lang="en-US" sz="2500" dirty="0">
              <a:latin typeface="Cambria" panose="02040503050406030204" pitchFamily="18" charset="0"/>
            </a:endParaRPr>
          </a:p>
          <a:p>
            <a:pPr algn="l">
              <a:spcBef>
                <a:spcPts val="0"/>
              </a:spcBef>
            </a:pPr>
            <a:r>
              <a:rPr lang="en-US" sz="2500" dirty="0">
                <a:latin typeface="Cambria" panose="02040503050406030204" pitchFamily="18" charset="0"/>
              </a:rPr>
              <a:t>ASCE</a:t>
            </a:r>
            <a:r>
              <a:rPr lang="en-US" sz="2500">
                <a:latin typeface="Cambria" panose="02040503050406030204" pitchFamily="18" charset="0"/>
              </a:rPr>
              <a:t>. 2018. </a:t>
            </a:r>
            <a:r>
              <a:rPr lang="en-US" sz="2500" i="1">
                <a:latin typeface="Cambria" panose="02040503050406030204" pitchFamily="18" charset="0"/>
              </a:rPr>
              <a:t>Minimum Design Loads for Buildings and Other Structures. </a:t>
            </a:r>
            <a:r>
              <a:rPr lang="en-US" sz="2500">
                <a:latin typeface="Cambria" panose="02040503050406030204" pitchFamily="18" charset="0"/>
              </a:rPr>
              <a:t>ASCE/SEI Standard 7-10.</a:t>
            </a:r>
            <a:r>
              <a:rPr lang="en-US" sz="2500" dirty="0">
                <a:latin typeface="Cambria" panose="02040503050406030204" pitchFamily="18" charset="0"/>
              </a:rPr>
              <a:t> </a:t>
            </a:r>
          </a:p>
          <a:p>
            <a:pPr algn="l">
              <a:spcBef>
                <a:spcPts val="0"/>
              </a:spcBef>
            </a:pPr>
            <a:endParaRPr lang="en-US" sz="2500" dirty="0">
              <a:latin typeface="Cambria" panose="02040503050406030204" pitchFamily="18" charset="0"/>
            </a:endParaRPr>
          </a:p>
          <a:p>
            <a:pPr algn="l">
              <a:spcBef>
                <a:spcPts val="0"/>
              </a:spcBef>
            </a:pPr>
            <a:endParaRPr lang="en-US" sz="2500" dirty="0">
              <a:latin typeface="Cambria" panose="02040503050406030204" pitchFamily="18" charset="0"/>
            </a:endParaRPr>
          </a:p>
          <a:p>
            <a:pPr algn="l">
              <a:spcBef>
                <a:spcPts val="0"/>
              </a:spcBef>
            </a:pPr>
            <a:endParaRPr lang="en-US" sz="2500" dirty="0">
              <a:latin typeface="Cambria" panose="02040503050406030204" pitchFamily="18" charset="0"/>
            </a:endParaRPr>
          </a:p>
        </p:txBody>
      </p:sp>
      <p:sp>
        <p:nvSpPr>
          <p:cNvPr id="99" name="Subtitle 2"/>
          <p:cNvSpPr txBox="1">
            <a:spLocks/>
          </p:cNvSpPr>
          <p:nvPr/>
        </p:nvSpPr>
        <p:spPr>
          <a:xfrm>
            <a:off x="293389" y="11211119"/>
            <a:ext cx="10032380" cy="7374071"/>
          </a:xfrm>
          <a:prstGeom prst="rect">
            <a:avLst/>
          </a:prstGeom>
          <a:solidFill>
            <a:schemeClr val="bg1"/>
          </a:solidFill>
          <a:ln>
            <a:noFill/>
          </a:ln>
        </p:spPr>
        <p:txBody>
          <a:bodyPr vert="horz" lIns="97785" tIns="48892" rIns="97785" bIns="48892"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300" dirty="0">
                <a:latin typeface="Cambria"/>
                <a:ea typeface="+mn-lt"/>
                <a:cs typeface="+mn-lt"/>
              </a:rPr>
              <a:t>The approach to designing the new pier began with thorough research into the client's desired use. This includes the specifications of the vessel as well as their plans for equipment and materials that will be on the structure. Besides live loads, berthing, mooring, and environmental loads will result in larger forces that will need to be resolved through the pier. By determining the demand on the pier and where it acts, structural elements like piles, decking, and mooring fittings can be selected. The capacity of the members is determined and compared to their respective demands to determine a DCR. Keeping the DCR in a target range ensures an efficient and safe design. The layout and cross-section of the pier were determined with constructability and geometric strength in mind. </a:t>
            </a:r>
            <a:endParaRPr lang="en-US" sz="3300" dirty="0">
              <a:highlight>
                <a:srgbClr val="FFFF00"/>
              </a:highlight>
              <a:latin typeface="Cambria"/>
              <a:ea typeface="Cambria"/>
            </a:endParaRPr>
          </a:p>
          <a:p>
            <a:pPr marL="366395" indent="-366395" algn="just">
              <a:spcBef>
                <a:spcPts val="0"/>
              </a:spcBef>
              <a:buFont typeface="Arial" panose="020B0604020202020204" pitchFamily="34" charset="0"/>
              <a:buChar char="•"/>
            </a:pPr>
            <a:endParaRPr lang="en-US" sz="3300" dirty="0">
              <a:highlight>
                <a:srgbClr val="FFFF00"/>
              </a:highlight>
              <a:latin typeface="Cambria" panose="02040503050406030204" pitchFamily="18" charset="0"/>
              <a:ea typeface="Cambria"/>
            </a:endParaRPr>
          </a:p>
          <a:p>
            <a:pPr algn="just">
              <a:spcBef>
                <a:spcPts val="0"/>
              </a:spcBef>
            </a:pPr>
            <a:endParaRPr lang="en-US" sz="3200" dirty="0">
              <a:latin typeface="Cambria" panose="02040503050406030204" pitchFamily="18" charset="0"/>
              <a:ea typeface="Cambria" panose="02040503050406030204" pitchFamily="18" charset="0"/>
            </a:endParaRPr>
          </a:p>
          <a:p>
            <a:pPr algn="l">
              <a:spcBef>
                <a:spcPts val="0"/>
              </a:spcBef>
            </a:pPr>
            <a:endParaRPr lang="en-US" sz="3200" dirty="0">
              <a:latin typeface="Cambria" panose="02040503050406030204" pitchFamily="18" charset="0"/>
              <a:ea typeface="Cambria" panose="02040503050406030204" pitchFamily="18" charset="0"/>
            </a:endParaRPr>
          </a:p>
          <a:p>
            <a:pPr algn="l">
              <a:spcBef>
                <a:spcPts val="0"/>
              </a:spcBef>
            </a:pPr>
            <a:endParaRPr lang="en-US" sz="3200" dirty="0">
              <a:latin typeface="Cambria" panose="02040503050406030204" pitchFamily="18" charset="0"/>
              <a:ea typeface="Cambria" panose="02040503050406030204" pitchFamily="18" charset="0"/>
            </a:endParaRPr>
          </a:p>
          <a:p>
            <a:pPr algn="l">
              <a:spcBef>
                <a:spcPts val="0"/>
              </a:spcBef>
            </a:pPr>
            <a:endParaRPr lang="en-US" sz="3200" dirty="0">
              <a:latin typeface="Cambria" panose="02040503050406030204" pitchFamily="18" charset="0"/>
              <a:ea typeface="Cambria" panose="02040503050406030204" pitchFamily="18" charset="0"/>
            </a:endParaRPr>
          </a:p>
        </p:txBody>
      </p:sp>
      <p:sp>
        <p:nvSpPr>
          <p:cNvPr id="108" name="Subtitle 2"/>
          <p:cNvSpPr txBox="1">
            <a:spLocks/>
          </p:cNvSpPr>
          <p:nvPr/>
        </p:nvSpPr>
        <p:spPr>
          <a:xfrm>
            <a:off x="276740" y="26967012"/>
            <a:ext cx="10005181" cy="1789541"/>
          </a:xfrm>
          <a:prstGeom prst="rect">
            <a:avLst/>
          </a:prstGeom>
          <a:solidFill>
            <a:schemeClr val="bg1"/>
          </a:solidFill>
          <a:ln>
            <a:noFill/>
          </a:ln>
        </p:spPr>
        <p:txBody>
          <a:bodyPr vert="horz" lIns="97785" tIns="91440" rIns="97785" bIns="48892"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500" dirty="0">
                <a:latin typeface="Cambria" panose="02040503050406030204" pitchFamily="18" charset="0"/>
              </a:rPr>
              <a:t>Project Sponsor:  Michael Moser, PE</a:t>
            </a:r>
          </a:p>
          <a:p>
            <a:pPr algn="l">
              <a:spcBef>
                <a:spcPts val="0"/>
              </a:spcBef>
            </a:pPr>
            <a:r>
              <a:rPr lang="en-US" sz="2500" dirty="0">
                <a:latin typeface="Cambria" panose="02040503050406030204" pitchFamily="18" charset="0"/>
              </a:rPr>
              <a:t>                                  Appledore Marine Engineering, LLC</a:t>
            </a:r>
          </a:p>
          <a:p>
            <a:pPr algn="l">
              <a:spcBef>
                <a:spcPts val="0"/>
              </a:spcBef>
            </a:pPr>
            <a:endParaRPr lang="en-US" sz="2500" dirty="0">
              <a:latin typeface="Cambria" panose="02040503050406030204" pitchFamily="18" charset="0"/>
            </a:endParaRPr>
          </a:p>
          <a:p>
            <a:pPr algn="l">
              <a:spcBef>
                <a:spcPts val="0"/>
              </a:spcBef>
            </a:pPr>
            <a:r>
              <a:rPr lang="en-US" sz="2500" dirty="0">
                <a:latin typeface="Cambria" panose="02040503050406030204" pitchFamily="18" charset="0"/>
              </a:rPr>
              <a:t>Project Advisor:   Majid Ghayoomi, PhD, PE</a:t>
            </a:r>
          </a:p>
          <a:p>
            <a:pPr algn="l">
              <a:spcBef>
                <a:spcPts val="0"/>
              </a:spcBef>
            </a:pPr>
            <a:r>
              <a:rPr lang="en-US" sz="2500" dirty="0">
                <a:latin typeface="Cambria" panose="02040503050406030204" pitchFamily="18" charset="0"/>
              </a:rPr>
              <a:t>                                  University of New Hampshire</a:t>
            </a:r>
          </a:p>
          <a:p>
            <a:pPr algn="l"/>
            <a:endParaRPr lang="en-US" sz="2500" dirty="0">
              <a:latin typeface="Cambria" panose="02040503050406030204" pitchFamily="18" charset="0"/>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3125" r="2135" b="44717"/>
          <a:stretch/>
        </p:blipFill>
        <p:spPr>
          <a:xfrm>
            <a:off x="11138962" y="5309258"/>
            <a:ext cx="10935880" cy="4241689"/>
          </a:xfrm>
          <a:prstGeom prst="rect">
            <a:avLst/>
          </a:prstGeom>
        </p:spPr>
      </p:pic>
      <p:sp>
        <p:nvSpPr>
          <p:cNvPr id="45" name="TextBox 44">
            <a:extLst>
              <a:ext uri="{FF2B5EF4-FFF2-40B4-BE49-F238E27FC236}">
                <a16:creationId xmlns:a16="http://schemas.microsoft.com/office/drawing/2014/main" id="{8954E0B7-450B-4AB2-BDB7-3628E669B9A7}"/>
              </a:ext>
            </a:extLst>
          </p:cNvPr>
          <p:cNvSpPr txBox="1"/>
          <p:nvPr/>
        </p:nvSpPr>
        <p:spPr>
          <a:xfrm>
            <a:off x="11125888" y="9556390"/>
            <a:ext cx="7476770" cy="4161390"/>
          </a:xfrm>
          <a:prstGeom prst="rect">
            <a:avLst/>
          </a:prstGeom>
          <a:solidFill>
            <a:schemeClr val="bg1"/>
          </a:solidFill>
        </p:spPr>
        <p:txBody>
          <a:bodyPr wrap="square" lIns="97785" tIns="48892" rIns="97785" bIns="48892" rtlCol="0" anchor="t">
            <a:spAutoFit/>
          </a:bodyPr>
          <a:lstStyle/>
          <a:p>
            <a:r>
              <a:rPr lang="en-US" sz="2200" dirty="0">
                <a:latin typeface="Cambria"/>
                <a:ea typeface="Cambria"/>
              </a:rPr>
              <a:t>Solutions:</a:t>
            </a:r>
          </a:p>
          <a:p>
            <a:pPr marL="342900" indent="-342900">
              <a:buFont typeface="Arial" panose="020B0604020202020204" pitchFamily="34" charset="0"/>
              <a:buChar char="•"/>
            </a:pPr>
            <a:r>
              <a:rPr lang="en-US" sz="2200" dirty="0">
                <a:latin typeface="Cambria"/>
                <a:ea typeface="Cambria"/>
              </a:rPr>
              <a:t>Extend the new access trestle and rotate ~10 degrees from the current position. This orientation minimizes challenging winds while avoiding the eelgrass and shoal, and the water depth will be at least 20’. </a:t>
            </a:r>
            <a:endParaRPr lang="en-US" sz="2200" dirty="0">
              <a:latin typeface="Cambria" panose="02040503050406030204" pitchFamily="18" charset="0"/>
              <a:ea typeface="Cambria"/>
            </a:endParaRPr>
          </a:p>
          <a:p>
            <a:pPr marL="342900" indent="-342900">
              <a:buFont typeface="Arial" panose="020B0604020202020204" pitchFamily="34" charset="0"/>
              <a:buChar char="•"/>
            </a:pPr>
            <a:r>
              <a:rPr lang="en-US" sz="2200" dirty="0">
                <a:latin typeface="Cambria"/>
                <a:ea typeface="Cambria"/>
              </a:rPr>
              <a:t>The deck elevation is +12.5’ above MLLW, which accounts for future sea level rise, without creating problems accessing the vessel at low tide.</a:t>
            </a:r>
          </a:p>
          <a:p>
            <a:pPr marL="342900" indent="-342900">
              <a:buFont typeface="Arial" panose="020B0604020202020204" pitchFamily="34" charset="0"/>
              <a:buChar char="•"/>
            </a:pPr>
            <a:r>
              <a:rPr lang="en-US" sz="2200" dirty="0">
                <a:latin typeface="Cambria"/>
                <a:ea typeface="Cambria"/>
              </a:rPr>
              <a:t>The pier deck dimensions will be 210’ by 50’ to provide room for the ship at berth and add more space for URI researchers to work on deck.</a:t>
            </a:r>
          </a:p>
          <a:p>
            <a:pPr marL="342900" indent="-342900">
              <a:buFont typeface="Arial" panose="020B0604020202020204" pitchFamily="34" charset="0"/>
              <a:buChar char="•"/>
            </a:pPr>
            <a:endParaRPr lang="en-US" sz="2200" dirty="0">
              <a:latin typeface="Cambria" panose="02040503050406030204" pitchFamily="18" charset="0"/>
              <a:ea typeface="Cambria"/>
            </a:endParaRPr>
          </a:p>
        </p:txBody>
      </p:sp>
      <p:pic>
        <p:nvPicPr>
          <p:cNvPr id="23" name="Picture 22">
            <a:extLst>
              <a:ext uri="{FF2B5EF4-FFF2-40B4-BE49-F238E27FC236}">
                <a16:creationId xmlns:a16="http://schemas.microsoft.com/office/drawing/2014/main" id="{7058EA73-3489-49E9-BA1C-A5354CD1F83D}"/>
              </a:ext>
            </a:extLst>
          </p:cNvPr>
          <p:cNvPicPr>
            <a:picLocks noChangeAspect="1"/>
          </p:cNvPicPr>
          <p:nvPr/>
        </p:nvPicPr>
        <p:blipFill rotWithShape="1">
          <a:blip r:embed="rId3"/>
          <a:srcRect l="6050" r="6812"/>
          <a:stretch/>
        </p:blipFill>
        <p:spPr>
          <a:xfrm rot="16200000">
            <a:off x="34645951" y="7296286"/>
            <a:ext cx="6055762" cy="2509598"/>
          </a:xfrm>
          <a:prstGeom prst="rect">
            <a:avLst/>
          </a:prstGeom>
        </p:spPr>
      </p:pic>
      <p:pic>
        <p:nvPicPr>
          <p:cNvPr id="21" name="Picture 4">
            <a:extLst>
              <a:ext uri="{FF2B5EF4-FFF2-40B4-BE49-F238E27FC236}">
                <a16:creationId xmlns:a16="http://schemas.microsoft.com/office/drawing/2014/main" id="{CF5450C2-00EC-4707-A0D2-DB9DF5AE0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1246" y="25991000"/>
            <a:ext cx="9424689" cy="66157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591B758-4F03-4BCB-AF3F-520E315E2A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391" t="30391" r="6751" b="41977"/>
          <a:stretch/>
        </p:blipFill>
        <p:spPr bwMode="auto">
          <a:xfrm>
            <a:off x="11813998" y="28719000"/>
            <a:ext cx="7259559" cy="3295185"/>
          </a:xfrm>
          <a:prstGeom prst="rect">
            <a:avLst/>
          </a:prstGeom>
          <a:noFill/>
          <a:extLst>
            <a:ext uri="{909E8E84-426E-40DD-AFC4-6F175D3DCCD1}">
              <a14:hiddenFill xmlns:a14="http://schemas.microsoft.com/office/drawing/2010/main">
                <a:solidFill>
                  <a:srgbClr val="FFFFFF"/>
                </a:solidFill>
              </a14:hiddenFill>
            </a:ext>
          </a:extLst>
        </p:spPr>
      </p:pic>
      <p:sp>
        <p:nvSpPr>
          <p:cNvPr id="54" name="Subtitle 2">
            <a:extLst>
              <a:ext uri="{FF2B5EF4-FFF2-40B4-BE49-F238E27FC236}">
                <a16:creationId xmlns:a16="http://schemas.microsoft.com/office/drawing/2014/main" id="{79770E9C-2D7B-4CBA-923A-792BA4BDB52A}"/>
              </a:ext>
            </a:extLst>
          </p:cNvPr>
          <p:cNvSpPr txBox="1">
            <a:spLocks/>
          </p:cNvSpPr>
          <p:nvPr/>
        </p:nvSpPr>
        <p:spPr>
          <a:xfrm>
            <a:off x="346530" y="5345246"/>
            <a:ext cx="9982476" cy="5072809"/>
          </a:xfrm>
          <a:prstGeom prst="rect">
            <a:avLst/>
          </a:prstGeom>
          <a:solidFill>
            <a:schemeClr val="bg1"/>
          </a:solidFill>
          <a:ln>
            <a:no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300" dirty="0">
                <a:latin typeface="Cambria"/>
                <a:ea typeface="Cambria"/>
              </a:rPr>
              <a:t>The University of Rhode Island has purchased a new 200-foot-long research vessel , the Resolution, which is set to replace their outdated research vessel, the Endeavor . To home this new ship a new pier must be designed and constructed in the Narragansett Bay. The existing pier is over 50 years old and is regularly flooded during high tide or storm events. The current size will not accommodate the new, larger vessel and the anticipated activity on the deck. A small research building and jib crane will be added as well. </a:t>
            </a:r>
            <a:endParaRPr lang="en-US" sz="3300" dirty="0">
              <a:latin typeface="Cambria" panose="02040503050406030204" pitchFamily="18" charset="0"/>
              <a:ea typeface="Cambria"/>
            </a:endParaRPr>
          </a:p>
          <a:p>
            <a:pPr algn="l">
              <a:spcBef>
                <a:spcPts val="0"/>
              </a:spcBef>
            </a:pPr>
            <a:endParaRPr lang="en-US" sz="3392" dirty="0">
              <a:latin typeface="Cambria" panose="02040503050406030204" pitchFamily="18" charset="0"/>
            </a:endParaRPr>
          </a:p>
        </p:txBody>
      </p:sp>
      <p:sp>
        <p:nvSpPr>
          <p:cNvPr id="24" name="TextBox 23">
            <a:extLst>
              <a:ext uri="{FF2B5EF4-FFF2-40B4-BE49-F238E27FC236}">
                <a16:creationId xmlns:a16="http://schemas.microsoft.com/office/drawing/2014/main" id="{A5CDA3CF-3A68-4787-BB6E-C03C68478013}"/>
              </a:ext>
            </a:extLst>
          </p:cNvPr>
          <p:cNvSpPr txBox="1"/>
          <p:nvPr/>
        </p:nvSpPr>
        <p:spPr>
          <a:xfrm>
            <a:off x="30596932" y="6365339"/>
            <a:ext cx="4388949" cy="4787464"/>
          </a:xfrm>
          <a:prstGeom prst="rect">
            <a:avLst/>
          </a:prstGeom>
          <a:noFill/>
        </p:spPr>
        <p:txBody>
          <a:bodyPr wrap="square" rtlCol="0">
            <a:spAutoFit/>
          </a:bodyPr>
          <a:lstStyle/>
          <a:p>
            <a:pPr algn="l">
              <a:spcBef>
                <a:spcPts val="0"/>
              </a:spcBef>
            </a:pPr>
            <a:r>
              <a:rPr lang="en-US" sz="3390" dirty="0">
                <a:latin typeface="Cambria"/>
                <a:ea typeface="Cambria"/>
              </a:rPr>
              <a:t>Gravity Loads</a:t>
            </a:r>
          </a:p>
          <a:p>
            <a:pPr marL="457200" indent="-457200" algn="l">
              <a:spcBef>
                <a:spcPts val="0"/>
              </a:spcBef>
              <a:buFont typeface="Arial" panose="020B0604020202020204" pitchFamily="34" charset="0"/>
              <a:buChar char="•"/>
            </a:pPr>
            <a:r>
              <a:rPr lang="en-US" sz="3390" dirty="0">
                <a:latin typeface="Cambria"/>
                <a:ea typeface="Cambria"/>
              </a:rPr>
              <a:t>Dead Load</a:t>
            </a:r>
          </a:p>
          <a:p>
            <a:pPr marL="457200" indent="-457200" algn="l">
              <a:spcBef>
                <a:spcPts val="0"/>
              </a:spcBef>
              <a:buFont typeface="Arial" panose="020B0604020202020204" pitchFamily="34" charset="0"/>
              <a:buChar char="•"/>
            </a:pPr>
            <a:r>
              <a:rPr lang="en-US" sz="3390" dirty="0">
                <a:latin typeface="Cambria"/>
                <a:ea typeface="Cambria"/>
              </a:rPr>
              <a:t>Live Load</a:t>
            </a:r>
            <a:endParaRPr lang="en-US" sz="3390" dirty="0">
              <a:latin typeface="Cambria" panose="02040503050406030204" pitchFamily="18" charset="0"/>
            </a:endParaRPr>
          </a:p>
          <a:p>
            <a:pPr algn="l">
              <a:spcBef>
                <a:spcPts val="0"/>
              </a:spcBef>
            </a:pPr>
            <a:r>
              <a:rPr lang="en-US" sz="3390" dirty="0">
                <a:latin typeface="Cambria" panose="02040503050406030204" pitchFamily="18" charset="0"/>
              </a:rPr>
              <a:t>Lateral Loads</a:t>
            </a:r>
          </a:p>
          <a:p>
            <a:pPr marL="457200" indent="-457200" algn="l">
              <a:spcBef>
                <a:spcPts val="0"/>
              </a:spcBef>
              <a:buFont typeface="Arial" panose="020B0604020202020204" pitchFamily="34" charset="0"/>
              <a:buChar char="•"/>
            </a:pPr>
            <a:r>
              <a:rPr lang="en-US" sz="3390" dirty="0">
                <a:latin typeface="Cambria" panose="02040503050406030204" pitchFamily="18" charset="0"/>
              </a:rPr>
              <a:t>Mooring Load</a:t>
            </a:r>
          </a:p>
          <a:p>
            <a:pPr marL="457200" indent="-457200" algn="l">
              <a:spcBef>
                <a:spcPts val="0"/>
              </a:spcBef>
              <a:buFont typeface="Arial" panose="020B0604020202020204" pitchFamily="34" charset="0"/>
              <a:buChar char="•"/>
            </a:pPr>
            <a:r>
              <a:rPr lang="en-US" sz="3390" dirty="0">
                <a:latin typeface="Cambria" panose="02040503050406030204" pitchFamily="18" charset="0"/>
              </a:rPr>
              <a:t>Berthing Load</a:t>
            </a:r>
          </a:p>
          <a:p>
            <a:pPr marL="457200" indent="-457200" algn="l">
              <a:spcBef>
                <a:spcPts val="0"/>
              </a:spcBef>
              <a:buFont typeface="Arial" panose="020B0604020202020204" pitchFamily="34" charset="0"/>
              <a:buChar char="•"/>
            </a:pPr>
            <a:r>
              <a:rPr lang="en-US" sz="3390" dirty="0">
                <a:latin typeface="Cambria" panose="02040503050406030204" pitchFamily="18" charset="0"/>
              </a:rPr>
              <a:t>Wind/Wave Load</a:t>
            </a:r>
          </a:p>
          <a:p>
            <a:pPr marL="457200" indent="-457200" algn="l">
              <a:spcBef>
                <a:spcPts val="0"/>
              </a:spcBef>
              <a:buFont typeface="Arial" panose="020B0604020202020204" pitchFamily="34" charset="0"/>
              <a:buChar char="•"/>
            </a:pPr>
            <a:r>
              <a:rPr lang="en-US" sz="3390" dirty="0">
                <a:latin typeface="Cambria" panose="02040503050406030204" pitchFamily="18" charset="0"/>
              </a:rPr>
              <a:t>Ice Load</a:t>
            </a:r>
          </a:p>
          <a:p>
            <a:pPr marL="457200" indent="-457200" algn="l">
              <a:spcBef>
                <a:spcPts val="0"/>
              </a:spcBef>
              <a:buFont typeface="Arial" panose="020B0604020202020204" pitchFamily="34" charset="0"/>
              <a:buChar char="•"/>
            </a:pPr>
            <a:r>
              <a:rPr lang="en-US" sz="3390" dirty="0">
                <a:latin typeface="Cambria" panose="02040503050406030204" pitchFamily="18" charset="0"/>
              </a:rPr>
              <a:t>Current Load</a:t>
            </a:r>
          </a:p>
        </p:txBody>
      </p:sp>
      <p:sp>
        <p:nvSpPr>
          <p:cNvPr id="52" name="TextBox 51">
            <a:extLst>
              <a:ext uri="{FF2B5EF4-FFF2-40B4-BE49-F238E27FC236}">
                <a16:creationId xmlns:a16="http://schemas.microsoft.com/office/drawing/2014/main" id="{75697E3F-4960-40FB-B966-941556A86F12}"/>
              </a:ext>
            </a:extLst>
          </p:cNvPr>
          <p:cNvSpPr txBox="1"/>
          <p:nvPr/>
        </p:nvSpPr>
        <p:spPr>
          <a:xfrm>
            <a:off x="30208757" y="5762312"/>
            <a:ext cx="6311959" cy="614014"/>
          </a:xfrm>
          <a:prstGeom prst="rect">
            <a:avLst/>
          </a:prstGeom>
          <a:noFill/>
        </p:spPr>
        <p:txBody>
          <a:bodyPr wrap="square" lIns="91440" tIns="45720" rIns="91440" bIns="45720" rtlCol="0" anchor="t">
            <a:spAutoFit/>
          </a:bodyPr>
          <a:lstStyle/>
          <a:p>
            <a:pPr algn="l">
              <a:spcBef>
                <a:spcPts val="0"/>
              </a:spcBef>
            </a:pPr>
            <a:r>
              <a:rPr lang="en-US" sz="3390" dirty="0">
                <a:latin typeface="Cambria"/>
                <a:ea typeface="Cambria"/>
              </a:rPr>
              <a:t>UFC LRFD Load Combinations</a:t>
            </a:r>
          </a:p>
        </p:txBody>
      </p:sp>
      <p:pic>
        <p:nvPicPr>
          <p:cNvPr id="4" name="Picture 5" descr="Chart, scatter chart&#10;&#10;Description automatically generated">
            <a:extLst>
              <a:ext uri="{FF2B5EF4-FFF2-40B4-BE49-F238E27FC236}">
                <a16:creationId xmlns:a16="http://schemas.microsoft.com/office/drawing/2014/main" id="{00B85902-1F6B-904C-EC6C-79B6F2B54DF3}"/>
              </a:ext>
            </a:extLst>
          </p:cNvPr>
          <p:cNvPicPr>
            <a:picLocks noChangeAspect="1"/>
          </p:cNvPicPr>
          <p:nvPr/>
        </p:nvPicPr>
        <p:blipFill>
          <a:blip r:embed="rId6"/>
          <a:stretch>
            <a:fillRect/>
          </a:stretch>
        </p:blipFill>
        <p:spPr>
          <a:xfrm>
            <a:off x="18543207" y="9538305"/>
            <a:ext cx="10554126" cy="4179475"/>
          </a:xfrm>
          <a:prstGeom prst="rect">
            <a:avLst/>
          </a:prstGeom>
          <a:ln>
            <a:noFill/>
          </a:ln>
        </p:spPr>
      </p:pic>
      <p:sp>
        <p:nvSpPr>
          <p:cNvPr id="39" name="Subtitle 2">
            <a:extLst>
              <a:ext uri="{FF2B5EF4-FFF2-40B4-BE49-F238E27FC236}">
                <a16:creationId xmlns:a16="http://schemas.microsoft.com/office/drawing/2014/main" id="{30527380-9B66-B4B8-3C98-698E47169AD9}"/>
              </a:ext>
            </a:extLst>
          </p:cNvPr>
          <p:cNvSpPr txBox="1">
            <a:spLocks/>
          </p:cNvSpPr>
          <p:nvPr/>
        </p:nvSpPr>
        <p:spPr>
          <a:xfrm>
            <a:off x="20116800" y="20647347"/>
            <a:ext cx="9028857" cy="4188397"/>
          </a:xfrm>
          <a:prstGeom prst="rect">
            <a:avLst/>
          </a:prstGeom>
          <a:solidFill>
            <a:schemeClr val="bg1"/>
          </a:solidFill>
          <a:ln>
            <a:no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spcBef>
                <a:spcPts val="0"/>
              </a:spcBef>
            </a:pPr>
            <a:r>
              <a:rPr lang="en-US" sz="3400" dirty="0">
                <a:latin typeface="Cambria" panose="02040503050406030204" pitchFamily="18" charset="0"/>
                <a:ea typeface="Cambria" panose="02040503050406030204" pitchFamily="18" charset="0"/>
                <a:cs typeface="Arial"/>
              </a:rPr>
              <a:t>Trelleborg SANP 400 E1.2 Arch Fender</a:t>
            </a:r>
          </a:p>
        </p:txBody>
      </p:sp>
      <p:sp>
        <p:nvSpPr>
          <p:cNvPr id="40" name="Subtitle 2">
            <a:extLst>
              <a:ext uri="{FF2B5EF4-FFF2-40B4-BE49-F238E27FC236}">
                <a16:creationId xmlns:a16="http://schemas.microsoft.com/office/drawing/2014/main" id="{463CAF2D-187A-55A4-AC89-2BC94902229F}"/>
              </a:ext>
            </a:extLst>
          </p:cNvPr>
          <p:cNvSpPr txBox="1">
            <a:spLocks/>
          </p:cNvSpPr>
          <p:nvPr/>
        </p:nvSpPr>
        <p:spPr>
          <a:xfrm>
            <a:off x="11120264" y="20669271"/>
            <a:ext cx="9006153" cy="4116108"/>
          </a:xfrm>
          <a:prstGeom prst="rect">
            <a:avLst/>
          </a:prstGeom>
          <a:solidFill>
            <a:schemeClr val="bg1"/>
          </a:solidFill>
          <a:ln>
            <a:no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spcBef>
                <a:spcPts val="0"/>
              </a:spcBef>
            </a:pPr>
            <a:r>
              <a:rPr lang="en-US" sz="3350" dirty="0">
                <a:latin typeface="Cambria"/>
                <a:ea typeface="Cambria"/>
              </a:rPr>
              <a:t>50T Cast Iron Single Bitt Bollard</a:t>
            </a:r>
          </a:p>
        </p:txBody>
      </p:sp>
      <p:pic>
        <p:nvPicPr>
          <p:cNvPr id="6" name="Picture 9" descr="A picture containing text, transport&#10;&#10;Description automatically generated">
            <a:extLst>
              <a:ext uri="{FF2B5EF4-FFF2-40B4-BE49-F238E27FC236}">
                <a16:creationId xmlns:a16="http://schemas.microsoft.com/office/drawing/2014/main" id="{4A4824FA-559B-52B0-35A5-DE506E8BAACA}"/>
              </a:ext>
            </a:extLst>
          </p:cNvPr>
          <p:cNvPicPr>
            <a:picLocks noChangeAspect="1"/>
          </p:cNvPicPr>
          <p:nvPr/>
        </p:nvPicPr>
        <p:blipFill rotWithShape="1">
          <a:blip r:embed="rId7"/>
          <a:srcRect l="7145" t="5047" r="7015" b="5982"/>
          <a:stretch/>
        </p:blipFill>
        <p:spPr>
          <a:xfrm>
            <a:off x="35172645" y="13751546"/>
            <a:ext cx="4324355" cy="4527046"/>
          </a:xfrm>
          <a:prstGeom prst="rect">
            <a:avLst/>
          </a:prstGeom>
        </p:spPr>
      </p:pic>
      <p:sp>
        <p:nvSpPr>
          <p:cNvPr id="10" name="TextBox 9">
            <a:extLst>
              <a:ext uri="{FF2B5EF4-FFF2-40B4-BE49-F238E27FC236}">
                <a16:creationId xmlns:a16="http://schemas.microsoft.com/office/drawing/2014/main" id="{087FC61B-B9FC-8C77-A082-2E49C8B6F898}"/>
              </a:ext>
            </a:extLst>
          </p:cNvPr>
          <p:cNvSpPr txBox="1"/>
          <p:nvPr/>
        </p:nvSpPr>
        <p:spPr>
          <a:xfrm>
            <a:off x="11137225" y="15098692"/>
            <a:ext cx="17978384" cy="532453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a:p>
            <a:br>
              <a:rPr lang="en-US"/>
            </a:br>
            <a:endParaRPr lang="en-US"/>
          </a:p>
          <a:p>
            <a:endParaRPr lang="en-US">
              <a:cs typeface="Calibri"/>
            </a:endParaRPr>
          </a:p>
        </p:txBody>
      </p:sp>
      <p:sp>
        <p:nvSpPr>
          <p:cNvPr id="46" name="Subtitle 2">
            <a:extLst>
              <a:ext uri="{FF2B5EF4-FFF2-40B4-BE49-F238E27FC236}">
                <a16:creationId xmlns:a16="http://schemas.microsoft.com/office/drawing/2014/main" id="{86F21AAF-276C-DF54-518C-7370688609BC}"/>
              </a:ext>
            </a:extLst>
          </p:cNvPr>
          <p:cNvSpPr txBox="1">
            <a:spLocks/>
          </p:cNvSpPr>
          <p:nvPr/>
        </p:nvSpPr>
        <p:spPr>
          <a:xfrm>
            <a:off x="300489" y="19767582"/>
            <a:ext cx="9973277" cy="6340848"/>
          </a:xfrm>
          <a:prstGeom prst="rect">
            <a:avLst/>
          </a:prstGeom>
          <a:solidFill>
            <a:schemeClr val="bg1"/>
          </a:solidFill>
          <a:ln>
            <a:no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350" dirty="0">
              <a:latin typeface="Cambria"/>
              <a:ea typeface="Cambria"/>
            </a:endParaRPr>
          </a:p>
          <a:p>
            <a:pPr algn="l">
              <a:spcBef>
                <a:spcPts val="0"/>
              </a:spcBef>
            </a:pPr>
            <a:r>
              <a:rPr lang="en-US" sz="3350" dirty="0">
                <a:latin typeface="Cambria"/>
                <a:ea typeface="Cambria"/>
              </a:rPr>
              <a:t>Piles</a:t>
            </a:r>
            <a:endParaRPr lang="en-US" sz="3350" dirty="0">
              <a:latin typeface="Cambria" panose="02040503050406030204" pitchFamily="18" charset="0"/>
              <a:ea typeface="Cambria" panose="02040503050406030204" pitchFamily="18" charset="0"/>
            </a:endParaRPr>
          </a:p>
          <a:p>
            <a:pPr marL="457200" indent="-457200" algn="l">
              <a:spcBef>
                <a:spcPts val="0"/>
              </a:spcBef>
              <a:buChar char="•"/>
            </a:pPr>
            <a:r>
              <a:rPr lang="en-US" sz="3350" dirty="0">
                <a:latin typeface="Cambria"/>
                <a:ea typeface="Cambria"/>
              </a:rPr>
              <a:t>CIP concrete-filled steel</a:t>
            </a:r>
            <a:endParaRPr lang="en-US" sz="3350" dirty="0">
              <a:latin typeface="Cambria" panose="02040503050406030204" pitchFamily="18" charset="0"/>
              <a:ea typeface="Cambria"/>
            </a:endParaRPr>
          </a:p>
          <a:p>
            <a:pPr marL="457200" indent="-457200" algn="l">
              <a:spcBef>
                <a:spcPts val="0"/>
              </a:spcBef>
              <a:buChar char="•"/>
            </a:pPr>
            <a:r>
              <a:rPr lang="en-US" sz="3350" dirty="0">
                <a:latin typeface="Cambria"/>
                <a:ea typeface="Cambria"/>
              </a:rPr>
              <a:t>Zinc-galvanized plating</a:t>
            </a:r>
          </a:p>
          <a:p>
            <a:pPr marL="457200" indent="-457200" algn="l">
              <a:spcBef>
                <a:spcPts val="0"/>
              </a:spcBef>
              <a:buChar char="•"/>
            </a:pPr>
            <a:r>
              <a:rPr lang="en-US" sz="3350" dirty="0">
                <a:latin typeface="Cambria"/>
                <a:ea typeface="Cambria"/>
              </a:rPr>
              <a:t>20” dia. Friction piles </a:t>
            </a:r>
            <a:endParaRPr lang="en-US" sz="3350" dirty="0">
              <a:latin typeface="Cambria" panose="02040503050406030204" pitchFamily="18" charset="0"/>
              <a:ea typeface="Cambria"/>
            </a:endParaRPr>
          </a:p>
          <a:p>
            <a:pPr algn="l">
              <a:spcBef>
                <a:spcPts val="0"/>
              </a:spcBef>
            </a:pPr>
            <a:endParaRPr lang="en-US" sz="3350" dirty="0">
              <a:latin typeface="Cambria" panose="02040503050406030204" pitchFamily="18" charset="0"/>
              <a:ea typeface="Cambria"/>
            </a:endParaRPr>
          </a:p>
        </p:txBody>
      </p:sp>
      <p:sp>
        <p:nvSpPr>
          <p:cNvPr id="26" name="Rectangle: Rounded Corners 25">
            <a:extLst>
              <a:ext uri="{FF2B5EF4-FFF2-40B4-BE49-F238E27FC236}">
                <a16:creationId xmlns:a16="http://schemas.microsoft.com/office/drawing/2014/main" id="{17BBBC6A-A664-374E-BEF4-580758BE74D6}"/>
              </a:ext>
            </a:extLst>
          </p:cNvPr>
          <p:cNvSpPr/>
          <p:nvPr/>
        </p:nvSpPr>
        <p:spPr>
          <a:xfrm>
            <a:off x="364056" y="409430"/>
            <a:ext cx="39529624" cy="35415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00" dirty="0">
              <a:solidFill>
                <a:schemeClr val="bg1"/>
              </a:solidFill>
              <a:latin typeface="Cambria"/>
              <a:ea typeface="Cambria"/>
            </a:endParaRPr>
          </a:p>
          <a:p>
            <a:pPr algn="ctr"/>
            <a:endParaRPr lang="en-US" sz="5300" dirty="0">
              <a:solidFill>
                <a:schemeClr val="bg1"/>
              </a:solidFill>
              <a:latin typeface="Cambria"/>
              <a:ea typeface="Cambria"/>
            </a:endParaRPr>
          </a:p>
          <a:p>
            <a:pPr algn="ctr"/>
            <a:r>
              <a:rPr lang="en-US" sz="7700" dirty="0">
                <a:solidFill>
                  <a:schemeClr val="bg1"/>
                </a:solidFill>
                <a:latin typeface="Cambria"/>
                <a:ea typeface="Cambria"/>
              </a:rPr>
              <a:t>Narragansett Bay Campus (NBC) Pier Reconstruction</a:t>
            </a:r>
            <a:br>
              <a:rPr lang="en-US" sz="5300" dirty="0">
                <a:latin typeface="Cambria"/>
                <a:ea typeface="Cambria"/>
              </a:rPr>
            </a:br>
            <a:r>
              <a:rPr lang="en-US" sz="5300" dirty="0">
                <a:solidFill>
                  <a:schemeClr val="bg1"/>
                </a:solidFill>
                <a:latin typeface="Cambria"/>
                <a:ea typeface="Cambria"/>
              </a:rPr>
              <a:t>Michael Libby, Haley Brown, Dan </a:t>
            </a:r>
            <a:r>
              <a:rPr lang="en-US" sz="5300" u="sng" dirty="0">
                <a:solidFill>
                  <a:schemeClr val="bg1"/>
                </a:solidFill>
                <a:latin typeface="Cambria"/>
                <a:ea typeface="Cambria"/>
              </a:rPr>
              <a:t>Bukunt, Chris </a:t>
            </a:r>
            <a:r>
              <a:rPr lang="en-US" sz="5300" u="sng" dirty="0" err="1">
                <a:solidFill>
                  <a:schemeClr val="bg1"/>
                </a:solidFill>
                <a:latin typeface="Cambria"/>
                <a:ea typeface="Cambria"/>
              </a:rPr>
              <a:t>Piekarski</a:t>
            </a:r>
            <a:r>
              <a:rPr lang="en-US" sz="5300" u="sng" dirty="0">
                <a:solidFill>
                  <a:schemeClr val="bg1"/>
                </a:solidFill>
                <a:latin typeface="Cambria"/>
                <a:ea typeface="Cambria"/>
              </a:rPr>
              <a:t>, Sean Van </a:t>
            </a:r>
            <a:r>
              <a:rPr lang="en-US" sz="5300" u="sng" dirty="0" err="1">
                <a:solidFill>
                  <a:schemeClr val="bg1"/>
                </a:solidFill>
                <a:latin typeface="Cambria"/>
                <a:ea typeface="Cambria"/>
              </a:rPr>
              <a:t>Scoy</a:t>
            </a:r>
            <a:br>
              <a:rPr lang="en-US" sz="5300" u="sng" dirty="0">
                <a:latin typeface="Cambria"/>
                <a:ea typeface="Cambria"/>
              </a:rPr>
            </a:br>
            <a:r>
              <a:rPr lang="en-US" sz="5300" u="sng" dirty="0">
                <a:solidFill>
                  <a:schemeClr val="bg1"/>
                </a:solidFill>
                <a:latin typeface="Cambria"/>
                <a:ea typeface="Cambria"/>
              </a:rPr>
              <a:t>Civil and Environmental Engineering, University of New Hampshire, Durham, NH 03824</a:t>
            </a:r>
            <a:endParaRPr lang="en-US" sz="5300" dirty="0">
              <a:solidFill>
                <a:schemeClr val="bg1"/>
              </a:solidFill>
              <a:ea typeface="+mn-lt"/>
              <a:cs typeface="+mn-lt"/>
            </a:endParaRPr>
          </a:p>
          <a:p>
            <a:pPr algn="ctr"/>
            <a:endParaRPr lang="en-US" dirty="0">
              <a:cs typeface="Calibri"/>
            </a:endParaRPr>
          </a:p>
        </p:txBody>
      </p:sp>
      <p:pic>
        <p:nvPicPr>
          <p:cNvPr id="56" name="Picture 55">
            <a:extLst>
              <a:ext uri="{FF2B5EF4-FFF2-40B4-BE49-F238E27FC236}">
                <a16:creationId xmlns:a16="http://schemas.microsoft.com/office/drawing/2014/main" id="{E59540A7-6908-8CF2-03DD-392EC6761F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1311" y="944001"/>
            <a:ext cx="2296228" cy="3006321"/>
          </a:xfrm>
          <a:prstGeom prst="rect">
            <a:avLst/>
          </a:prstGeom>
        </p:spPr>
      </p:pic>
      <p:pic>
        <p:nvPicPr>
          <p:cNvPr id="57" name="Picture 4" descr="University of Rhode Island - Wikipedia">
            <a:extLst>
              <a:ext uri="{FF2B5EF4-FFF2-40B4-BE49-F238E27FC236}">
                <a16:creationId xmlns:a16="http://schemas.microsoft.com/office/drawing/2014/main" id="{EA9C9CB8-79A0-AAD6-D1D3-54E6313D36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26256" y="1051183"/>
            <a:ext cx="2492777" cy="242462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Appledore Marine Engineering, LLC - Overview, Competitors, And Employees |  Ampliz.com">
            <a:extLst>
              <a:ext uri="{FF2B5EF4-FFF2-40B4-BE49-F238E27FC236}">
                <a16:creationId xmlns:a16="http://schemas.microsoft.com/office/drawing/2014/main" id="{6E498E3A-47C0-E6DC-C825-D43754E7632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0933" b="12138"/>
          <a:stretch/>
        </p:blipFill>
        <p:spPr bwMode="auto">
          <a:xfrm>
            <a:off x="36419033" y="1222020"/>
            <a:ext cx="2654271" cy="2094196"/>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Rounded Corners 58">
            <a:extLst>
              <a:ext uri="{FF2B5EF4-FFF2-40B4-BE49-F238E27FC236}">
                <a16:creationId xmlns:a16="http://schemas.microsoft.com/office/drawing/2014/main" id="{281DC9FF-0D5B-1471-D9B0-6EDB5AD6C021}"/>
              </a:ext>
            </a:extLst>
          </p:cNvPr>
          <p:cNvSpPr/>
          <p:nvPr/>
        </p:nvSpPr>
        <p:spPr>
          <a:xfrm>
            <a:off x="341289" y="4224676"/>
            <a:ext cx="9995577" cy="11338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365760" rtlCol="0" anchor="ctr"/>
          <a:lstStyle/>
          <a:p>
            <a:pPr algn="ctr"/>
            <a:endParaRPr lang="en-US" sz="5300" dirty="0">
              <a:solidFill>
                <a:schemeClr val="bg1"/>
              </a:solidFill>
              <a:latin typeface="Cambria"/>
              <a:ea typeface="Cambria"/>
            </a:endParaRPr>
          </a:p>
          <a:p>
            <a:pPr algn="ctr"/>
            <a:endParaRPr lang="en-US" sz="5300" dirty="0">
              <a:solidFill>
                <a:schemeClr val="bg1"/>
              </a:solidFill>
              <a:latin typeface="Cambria"/>
              <a:ea typeface="Cambria"/>
            </a:endParaRPr>
          </a:p>
          <a:p>
            <a:pPr algn="ctr"/>
            <a:r>
              <a:rPr lang="en-US" sz="5000" dirty="0">
                <a:solidFill>
                  <a:schemeClr val="bg1"/>
                </a:solidFill>
                <a:latin typeface="Cambria"/>
                <a:ea typeface="Cambria"/>
              </a:rPr>
              <a:t>Introduction</a:t>
            </a:r>
            <a:endParaRPr lang="en-US" sz="5000" dirty="0">
              <a:solidFill>
                <a:schemeClr val="bg1"/>
              </a:solidFill>
              <a:cs typeface="Calibri" panose="020F0502020204030204"/>
            </a:endParaRPr>
          </a:p>
          <a:p>
            <a:pPr algn="ctr"/>
            <a:endParaRPr lang="en-US" dirty="0">
              <a:cs typeface="Calibri"/>
            </a:endParaRPr>
          </a:p>
        </p:txBody>
      </p:sp>
      <p:sp>
        <p:nvSpPr>
          <p:cNvPr id="60" name="Rectangle: Rounded Corners 59">
            <a:extLst>
              <a:ext uri="{FF2B5EF4-FFF2-40B4-BE49-F238E27FC236}">
                <a16:creationId xmlns:a16="http://schemas.microsoft.com/office/drawing/2014/main" id="{E902BD97-90F4-F9FA-0354-7FA3FACFE498}"/>
              </a:ext>
            </a:extLst>
          </p:cNvPr>
          <p:cNvSpPr/>
          <p:nvPr/>
        </p:nvSpPr>
        <p:spPr>
          <a:xfrm>
            <a:off x="295785" y="10077255"/>
            <a:ext cx="10041081" cy="11338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365760" rtlCol="0" anchor="ctr"/>
          <a:lstStyle/>
          <a:p>
            <a:pPr algn="ctr"/>
            <a:endParaRPr lang="en-US" sz="5300" dirty="0">
              <a:solidFill>
                <a:schemeClr val="bg1"/>
              </a:solidFill>
              <a:latin typeface="Cambria"/>
              <a:ea typeface="Cambria"/>
            </a:endParaRPr>
          </a:p>
          <a:p>
            <a:pPr algn="ctr"/>
            <a:endParaRPr lang="en-US" sz="5300" dirty="0">
              <a:solidFill>
                <a:schemeClr val="bg1"/>
              </a:solidFill>
              <a:latin typeface="Cambria"/>
              <a:ea typeface="Cambria"/>
            </a:endParaRPr>
          </a:p>
          <a:p>
            <a:pPr algn="ctr"/>
            <a:r>
              <a:rPr lang="en-US" sz="5000" dirty="0">
                <a:solidFill>
                  <a:schemeClr val="bg1"/>
                </a:solidFill>
                <a:latin typeface="Cambria"/>
                <a:ea typeface="Cambria"/>
              </a:rPr>
              <a:t>Methodology</a:t>
            </a:r>
            <a:endParaRPr lang="en-US" sz="5000" dirty="0">
              <a:solidFill>
                <a:schemeClr val="bg1"/>
              </a:solidFill>
              <a:latin typeface="Cambria"/>
              <a:ea typeface="Cambria"/>
              <a:cs typeface="Calibri" panose="020F0502020204030204"/>
            </a:endParaRPr>
          </a:p>
          <a:p>
            <a:pPr algn="ctr"/>
            <a:endParaRPr lang="en-US" dirty="0">
              <a:cs typeface="Calibri"/>
            </a:endParaRPr>
          </a:p>
        </p:txBody>
      </p:sp>
      <p:sp>
        <p:nvSpPr>
          <p:cNvPr id="61" name="Rectangle: Rounded Corners 60">
            <a:extLst>
              <a:ext uri="{FF2B5EF4-FFF2-40B4-BE49-F238E27FC236}">
                <a16:creationId xmlns:a16="http://schemas.microsoft.com/office/drawing/2014/main" id="{F24BACC5-CCEC-D96E-58C3-B2455E7CDED0}"/>
              </a:ext>
            </a:extLst>
          </p:cNvPr>
          <p:cNvSpPr/>
          <p:nvPr/>
        </p:nvSpPr>
        <p:spPr>
          <a:xfrm>
            <a:off x="227338" y="26107218"/>
            <a:ext cx="10058285" cy="86268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365760" rtlCol="0" anchor="ctr"/>
          <a:lstStyle/>
          <a:p>
            <a:pPr algn="ctr"/>
            <a:endParaRPr lang="en-US" sz="5300" dirty="0">
              <a:solidFill>
                <a:schemeClr val="bg1"/>
              </a:solidFill>
              <a:latin typeface="Cambria"/>
              <a:ea typeface="Cambria"/>
            </a:endParaRPr>
          </a:p>
          <a:p>
            <a:pPr algn="ctr"/>
            <a:endParaRPr lang="en-US" sz="5300" dirty="0">
              <a:solidFill>
                <a:schemeClr val="bg1"/>
              </a:solidFill>
              <a:latin typeface="Cambria"/>
              <a:ea typeface="Cambria"/>
            </a:endParaRPr>
          </a:p>
          <a:p>
            <a:pPr algn="ctr"/>
            <a:r>
              <a:rPr lang="en-US" sz="5000" dirty="0">
                <a:solidFill>
                  <a:schemeClr val="bg1"/>
                </a:solidFill>
                <a:latin typeface="Cambria"/>
                <a:ea typeface="Cambria"/>
              </a:rPr>
              <a:t>Acknowledgements</a:t>
            </a:r>
          </a:p>
          <a:p>
            <a:pPr algn="ctr"/>
            <a:endParaRPr lang="en-US" dirty="0">
              <a:cs typeface="Calibri"/>
            </a:endParaRPr>
          </a:p>
        </p:txBody>
      </p:sp>
      <p:sp>
        <p:nvSpPr>
          <p:cNvPr id="64" name="Rectangle: Rounded Corners 63">
            <a:extLst>
              <a:ext uri="{FF2B5EF4-FFF2-40B4-BE49-F238E27FC236}">
                <a16:creationId xmlns:a16="http://schemas.microsoft.com/office/drawing/2014/main" id="{141639E7-69E9-17CE-FD8A-FF6A68C18469}"/>
              </a:ext>
            </a:extLst>
          </p:cNvPr>
          <p:cNvSpPr/>
          <p:nvPr/>
        </p:nvSpPr>
        <p:spPr>
          <a:xfrm>
            <a:off x="227338" y="28747916"/>
            <a:ext cx="10032379" cy="98333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365760" rtlCol="0" anchor="ctr"/>
          <a:lstStyle/>
          <a:p>
            <a:pPr algn="ctr"/>
            <a:endParaRPr lang="en-US" sz="5300" dirty="0">
              <a:solidFill>
                <a:schemeClr val="bg1"/>
              </a:solidFill>
              <a:latin typeface="Cambria"/>
              <a:ea typeface="Cambria"/>
            </a:endParaRPr>
          </a:p>
          <a:p>
            <a:pPr algn="ctr"/>
            <a:endParaRPr lang="en-US" sz="5300" dirty="0">
              <a:solidFill>
                <a:schemeClr val="bg1"/>
              </a:solidFill>
              <a:latin typeface="Cambria"/>
              <a:ea typeface="Cambria"/>
            </a:endParaRPr>
          </a:p>
          <a:p>
            <a:pPr algn="ctr"/>
            <a:r>
              <a:rPr lang="en-US" sz="5000" dirty="0">
                <a:solidFill>
                  <a:schemeClr val="bg1"/>
                </a:solidFill>
                <a:latin typeface="Cambria"/>
                <a:ea typeface="Cambria"/>
              </a:rPr>
              <a:t>References</a:t>
            </a:r>
            <a:endParaRPr lang="en-US" sz="5000" dirty="0">
              <a:solidFill>
                <a:schemeClr val="bg1"/>
              </a:solidFill>
              <a:latin typeface="Cambria"/>
              <a:ea typeface="Cambria"/>
              <a:cs typeface="Calibri" panose="020F0502020204030204"/>
            </a:endParaRPr>
          </a:p>
          <a:p>
            <a:pPr algn="ctr"/>
            <a:endParaRPr lang="en-US" dirty="0">
              <a:cs typeface="Calibri"/>
            </a:endParaRPr>
          </a:p>
        </p:txBody>
      </p:sp>
      <p:sp>
        <p:nvSpPr>
          <p:cNvPr id="65" name="Rectangle: Rounded Corners 64">
            <a:extLst>
              <a:ext uri="{FF2B5EF4-FFF2-40B4-BE49-F238E27FC236}">
                <a16:creationId xmlns:a16="http://schemas.microsoft.com/office/drawing/2014/main" id="{04182EE4-7FF7-CBD1-15FB-3E38C8E8EA52}"/>
              </a:ext>
            </a:extLst>
          </p:cNvPr>
          <p:cNvSpPr/>
          <p:nvPr/>
        </p:nvSpPr>
        <p:spPr>
          <a:xfrm>
            <a:off x="11138962" y="4199400"/>
            <a:ext cx="17893634" cy="113386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365760" rtlCol="0" anchor="ctr"/>
          <a:lstStyle/>
          <a:p>
            <a:pPr algn="ctr"/>
            <a:endParaRPr lang="en-US" sz="5300" dirty="0">
              <a:solidFill>
                <a:schemeClr val="bg1"/>
              </a:solidFill>
              <a:latin typeface="Cambria"/>
              <a:ea typeface="Cambria"/>
            </a:endParaRPr>
          </a:p>
          <a:p>
            <a:pPr algn="ctr"/>
            <a:endParaRPr lang="en-US" sz="5000" dirty="0">
              <a:solidFill>
                <a:schemeClr val="bg1"/>
              </a:solidFill>
              <a:latin typeface="Cambria"/>
              <a:ea typeface="Cambria"/>
              <a:cs typeface="Calibri" panose="020F0502020204030204"/>
            </a:endParaRPr>
          </a:p>
          <a:p>
            <a:pPr algn="ctr"/>
            <a:r>
              <a:rPr lang="en-US" sz="5000" dirty="0">
                <a:solidFill>
                  <a:schemeClr val="bg1"/>
                </a:solidFill>
                <a:latin typeface="Cambria"/>
                <a:ea typeface="Cambria"/>
                <a:cs typeface="Calibri" panose="020F0502020204030204"/>
              </a:rPr>
              <a:t>Site Constraints</a:t>
            </a:r>
          </a:p>
          <a:p>
            <a:pPr algn="ctr"/>
            <a:endParaRPr lang="en-US" dirty="0">
              <a:solidFill>
                <a:schemeClr val="bg1"/>
              </a:solidFill>
              <a:latin typeface="Calibri"/>
              <a:ea typeface="Cambria"/>
              <a:cs typeface="Calibri" panose="020F0502020204030204"/>
            </a:endParaRPr>
          </a:p>
        </p:txBody>
      </p:sp>
      <p:sp>
        <p:nvSpPr>
          <p:cNvPr id="68" name="Rectangle: Rounded Corners 67">
            <a:extLst>
              <a:ext uri="{FF2B5EF4-FFF2-40B4-BE49-F238E27FC236}">
                <a16:creationId xmlns:a16="http://schemas.microsoft.com/office/drawing/2014/main" id="{354727B6-2466-383E-CA43-3B107B1F2BCF}"/>
              </a:ext>
            </a:extLst>
          </p:cNvPr>
          <p:cNvSpPr/>
          <p:nvPr/>
        </p:nvSpPr>
        <p:spPr>
          <a:xfrm>
            <a:off x="11087100" y="13751546"/>
            <a:ext cx="18211381" cy="1347146"/>
          </a:xfrm>
          <a:prstGeom prst="roundRect">
            <a:avLst>
              <a:gd name="adj" fmla="val 16969"/>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365760" rtlCol="0" anchor="ctr"/>
          <a:lstStyle/>
          <a:p>
            <a:pPr algn="ctr"/>
            <a:endParaRPr lang="en-US" sz="5300" dirty="0">
              <a:solidFill>
                <a:schemeClr val="bg1"/>
              </a:solidFill>
              <a:latin typeface="Cambria"/>
              <a:ea typeface="Cambria"/>
            </a:endParaRPr>
          </a:p>
          <a:p>
            <a:pPr algn="ctr"/>
            <a:endParaRPr lang="en-US" sz="5300" dirty="0">
              <a:solidFill>
                <a:schemeClr val="bg1"/>
              </a:solidFill>
              <a:latin typeface="Cambria"/>
              <a:ea typeface="Cambria"/>
            </a:endParaRPr>
          </a:p>
          <a:p>
            <a:pPr algn="ctr"/>
            <a:r>
              <a:rPr lang="en-US" sz="5000" dirty="0">
                <a:solidFill>
                  <a:schemeClr val="bg1"/>
                </a:solidFill>
                <a:latin typeface="Cambria"/>
                <a:ea typeface="Cambria"/>
                <a:cs typeface="Calibri" panose="020F0502020204030204"/>
              </a:rPr>
              <a:t>Structural Design Calculations</a:t>
            </a:r>
          </a:p>
          <a:p>
            <a:pPr algn="ctr"/>
            <a:endParaRPr lang="en-US" dirty="0">
              <a:solidFill>
                <a:schemeClr val="bg1"/>
              </a:solidFill>
              <a:latin typeface="Calibri"/>
              <a:ea typeface="Cambria"/>
              <a:cs typeface="Calibri" panose="020F0502020204030204"/>
            </a:endParaRPr>
          </a:p>
        </p:txBody>
      </p:sp>
      <p:sp>
        <p:nvSpPr>
          <p:cNvPr id="69" name="Rectangle: Rounded Corners 68">
            <a:extLst>
              <a:ext uri="{FF2B5EF4-FFF2-40B4-BE49-F238E27FC236}">
                <a16:creationId xmlns:a16="http://schemas.microsoft.com/office/drawing/2014/main" id="{79394F97-BCE1-C04A-18E1-E0264F878EC7}"/>
              </a:ext>
            </a:extLst>
          </p:cNvPr>
          <p:cNvSpPr/>
          <p:nvPr/>
        </p:nvSpPr>
        <p:spPr>
          <a:xfrm>
            <a:off x="11085222" y="19774529"/>
            <a:ext cx="9127372" cy="9495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365760" rtlCol="0" anchor="ctr"/>
          <a:lstStyle/>
          <a:p>
            <a:pPr algn="ctr"/>
            <a:endParaRPr lang="en-US" sz="5300" dirty="0">
              <a:solidFill>
                <a:schemeClr val="bg1"/>
              </a:solidFill>
              <a:latin typeface="Cambria"/>
              <a:ea typeface="Cambria"/>
            </a:endParaRPr>
          </a:p>
          <a:p>
            <a:pPr algn="ctr"/>
            <a:endParaRPr lang="en-US" sz="5300" dirty="0">
              <a:solidFill>
                <a:schemeClr val="bg1"/>
              </a:solidFill>
              <a:latin typeface="Cambria"/>
              <a:ea typeface="Cambria"/>
            </a:endParaRPr>
          </a:p>
          <a:p>
            <a:pPr algn="ctr"/>
            <a:r>
              <a:rPr lang="en-US" sz="5000" dirty="0">
                <a:solidFill>
                  <a:schemeClr val="bg1"/>
                </a:solidFill>
                <a:latin typeface="Cambria"/>
                <a:ea typeface="Cambria"/>
              </a:rPr>
              <a:t>Mooring Equipment</a:t>
            </a:r>
            <a:endParaRPr lang="en-US" sz="5000" dirty="0">
              <a:solidFill>
                <a:schemeClr val="bg1"/>
              </a:solidFill>
              <a:latin typeface="Cambria"/>
              <a:ea typeface="Cambria"/>
              <a:cs typeface="Calibri" panose="020F0502020204030204"/>
            </a:endParaRPr>
          </a:p>
          <a:p>
            <a:pPr algn="ctr"/>
            <a:endParaRPr lang="en-US" dirty="0">
              <a:cs typeface="Calibri"/>
            </a:endParaRPr>
          </a:p>
        </p:txBody>
      </p:sp>
      <p:sp>
        <p:nvSpPr>
          <p:cNvPr id="72" name="Rectangle: Rounded Corners 71">
            <a:extLst>
              <a:ext uri="{FF2B5EF4-FFF2-40B4-BE49-F238E27FC236}">
                <a16:creationId xmlns:a16="http://schemas.microsoft.com/office/drawing/2014/main" id="{82EB38D1-24A1-43F9-942E-91366D5F1139}"/>
              </a:ext>
            </a:extLst>
          </p:cNvPr>
          <p:cNvSpPr/>
          <p:nvPr/>
        </p:nvSpPr>
        <p:spPr>
          <a:xfrm>
            <a:off x="19753946" y="19774528"/>
            <a:ext cx="9422539" cy="9495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365760" rtlCol="0" anchor="ctr"/>
          <a:lstStyle/>
          <a:p>
            <a:pPr algn="ctr"/>
            <a:endParaRPr lang="en-US" sz="5300" dirty="0">
              <a:solidFill>
                <a:schemeClr val="bg1"/>
              </a:solidFill>
              <a:latin typeface="Cambria"/>
              <a:ea typeface="Cambria"/>
            </a:endParaRPr>
          </a:p>
          <a:p>
            <a:pPr algn="ctr"/>
            <a:endParaRPr lang="en-US" sz="5300" dirty="0">
              <a:solidFill>
                <a:schemeClr val="bg1"/>
              </a:solidFill>
              <a:latin typeface="Cambria"/>
              <a:ea typeface="Cambria"/>
            </a:endParaRPr>
          </a:p>
          <a:p>
            <a:pPr algn="ctr"/>
            <a:r>
              <a:rPr lang="en-US" sz="5000" dirty="0">
                <a:solidFill>
                  <a:schemeClr val="bg1"/>
                </a:solidFill>
                <a:latin typeface="Cambria"/>
                <a:ea typeface="Cambria"/>
              </a:rPr>
              <a:t>Fender System</a:t>
            </a:r>
            <a:endParaRPr lang="en-US" sz="5000" dirty="0">
              <a:solidFill>
                <a:schemeClr val="bg1"/>
              </a:solidFill>
              <a:latin typeface="Cambria"/>
              <a:ea typeface="Cambria"/>
              <a:cs typeface="Calibri" panose="020F0502020204030204"/>
            </a:endParaRPr>
          </a:p>
          <a:p>
            <a:pPr algn="ctr"/>
            <a:endParaRPr lang="en-US" dirty="0">
              <a:cs typeface="Calibri"/>
            </a:endParaRPr>
          </a:p>
        </p:txBody>
      </p:sp>
      <p:sp>
        <p:nvSpPr>
          <p:cNvPr id="73" name="Rectangle: Rounded Corners 72">
            <a:extLst>
              <a:ext uri="{FF2B5EF4-FFF2-40B4-BE49-F238E27FC236}">
                <a16:creationId xmlns:a16="http://schemas.microsoft.com/office/drawing/2014/main" id="{E926F397-8575-CD02-6D96-363459C937C2}"/>
              </a:ext>
            </a:extLst>
          </p:cNvPr>
          <p:cNvSpPr/>
          <p:nvPr/>
        </p:nvSpPr>
        <p:spPr>
          <a:xfrm>
            <a:off x="11034246" y="24785379"/>
            <a:ext cx="18186744" cy="1205621"/>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365760" rtlCol="0" anchor="ctr"/>
          <a:lstStyle/>
          <a:p>
            <a:pPr algn="ctr"/>
            <a:endParaRPr lang="en-US" sz="5300" dirty="0">
              <a:solidFill>
                <a:schemeClr val="bg1"/>
              </a:solidFill>
              <a:latin typeface="Cambria"/>
              <a:ea typeface="Cambria"/>
            </a:endParaRPr>
          </a:p>
          <a:p>
            <a:pPr algn="ctr"/>
            <a:endParaRPr lang="en-US" sz="5300" dirty="0">
              <a:solidFill>
                <a:schemeClr val="bg1"/>
              </a:solidFill>
              <a:latin typeface="Cambria"/>
              <a:ea typeface="Cambria"/>
            </a:endParaRPr>
          </a:p>
          <a:p>
            <a:pPr algn="ctr"/>
            <a:r>
              <a:rPr lang="en-US" sz="5000" dirty="0">
                <a:solidFill>
                  <a:schemeClr val="bg1"/>
                </a:solidFill>
                <a:latin typeface="Cambria"/>
                <a:ea typeface="Cambria"/>
                <a:cs typeface="Calibri" panose="020F0502020204030204"/>
              </a:rPr>
              <a:t>Construction Methods</a:t>
            </a:r>
          </a:p>
          <a:p>
            <a:pPr algn="ctr"/>
            <a:endParaRPr lang="en-US" dirty="0">
              <a:solidFill>
                <a:schemeClr val="bg1"/>
              </a:solidFill>
              <a:latin typeface="Calibri"/>
              <a:ea typeface="Cambria"/>
              <a:cs typeface="Calibri" panose="020F0502020204030204"/>
            </a:endParaRPr>
          </a:p>
        </p:txBody>
      </p:sp>
      <p:sp>
        <p:nvSpPr>
          <p:cNvPr id="74" name="Rectangle: Rounded Corners 73">
            <a:extLst>
              <a:ext uri="{FF2B5EF4-FFF2-40B4-BE49-F238E27FC236}">
                <a16:creationId xmlns:a16="http://schemas.microsoft.com/office/drawing/2014/main" id="{5169ADFA-FB75-126C-4CFE-CEF836B412AF}"/>
              </a:ext>
            </a:extLst>
          </p:cNvPr>
          <p:cNvSpPr/>
          <p:nvPr/>
        </p:nvSpPr>
        <p:spPr>
          <a:xfrm>
            <a:off x="276740" y="18491880"/>
            <a:ext cx="10063417" cy="130135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365760" rtlCol="0" anchor="ctr"/>
          <a:lstStyle/>
          <a:p>
            <a:pPr algn="ctr"/>
            <a:endParaRPr lang="en-US" sz="5300" dirty="0">
              <a:solidFill>
                <a:schemeClr val="bg1"/>
              </a:solidFill>
              <a:latin typeface="Cambria"/>
              <a:ea typeface="Cambria"/>
            </a:endParaRPr>
          </a:p>
          <a:p>
            <a:pPr algn="ctr"/>
            <a:endParaRPr lang="en-US" sz="5300" dirty="0">
              <a:solidFill>
                <a:schemeClr val="bg1"/>
              </a:solidFill>
              <a:latin typeface="Cambria"/>
              <a:ea typeface="Cambria"/>
            </a:endParaRPr>
          </a:p>
          <a:p>
            <a:pPr algn="ctr"/>
            <a:r>
              <a:rPr lang="en-US" sz="5000" dirty="0">
                <a:solidFill>
                  <a:schemeClr val="bg1"/>
                </a:solidFill>
                <a:latin typeface="Cambria"/>
                <a:ea typeface="Cambria"/>
              </a:rPr>
              <a:t>Materials</a:t>
            </a:r>
            <a:endParaRPr lang="en-US" sz="5000" dirty="0">
              <a:solidFill>
                <a:schemeClr val="bg1"/>
              </a:solidFill>
              <a:latin typeface="Cambria"/>
              <a:ea typeface="Cambria"/>
              <a:cs typeface="Calibri" panose="020F0502020204030204"/>
            </a:endParaRPr>
          </a:p>
          <a:p>
            <a:pPr algn="ctr"/>
            <a:endParaRPr lang="en-US" dirty="0">
              <a:cs typeface="Calibri"/>
            </a:endParaRPr>
          </a:p>
        </p:txBody>
      </p:sp>
      <p:sp>
        <p:nvSpPr>
          <p:cNvPr id="75" name="Rectangle: Rounded Corners 74">
            <a:extLst>
              <a:ext uri="{FF2B5EF4-FFF2-40B4-BE49-F238E27FC236}">
                <a16:creationId xmlns:a16="http://schemas.microsoft.com/office/drawing/2014/main" id="{673C6085-97CC-AA58-0C08-B83ECDB76026}"/>
              </a:ext>
            </a:extLst>
          </p:cNvPr>
          <p:cNvSpPr/>
          <p:nvPr/>
        </p:nvSpPr>
        <p:spPr>
          <a:xfrm>
            <a:off x="29830813" y="12002764"/>
            <a:ext cx="10083841" cy="1435127"/>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0" rtlCol="0" anchor="ctr"/>
          <a:lstStyle/>
          <a:p>
            <a:pPr algn="ctr"/>
            <a:endParaRPr lang="en-US" sz="5300" dirty="0">
              <a:solidFill>
                <a:schemeClr val="bg1"/>
              </a:solidFill>
              <a:latin typeface="Cambria"/>
              <a:ea typeface="Cambria"/>
            </a:endParaRPr>
          </a:p>
          <a:p>
            <a:pPr algn="ctr"/>
            <a:endParaRPr lang="en-US" sz="5300" dirty="0">
              <a:solidFill>
                <a:schemeClr val="bg1"/>
              </a:solidFill>
              <a:latin typeface="Cambria"/>
              <a:ea typeface="Cambria"/>
            </a:endParaRPr>
          </a:p>
          <a:p>
            <a:pPr algn="ctr"/>
            <a:r>
              <a:rPr lang="en-US" sz="5000" dirty="0">
                <a:solidFill>
                  <a:schemeClr val="bg1"/>
                </a:solidFill>
                <a:latin typeface="Cambria"/>
                <a:ea typeface="Cambria"/>
                <a:cs typeface="Calibri" panose="020F0502020204030204"/>
              </a:rPr>
              <a:t>Elements</a:t>
            </a:r>
          </a:p>
          <a:p>
            <a:pPr algn="ctr"/>
            <a:endParaRPr lang="en-US" dirty="0">
              <a:cs typeface="Calibri"/>
            </a:endParaRPr>
          </a:p>
        </p:txBody>
      </p:sp>
      <p:sp>
        <p:nvSpPr>
          <p:cNvPr id="78" name="Rectangle: Rounded Corners 77">
            <a:extLst>
              <a:ext uri="{FF2B5EF4-FFF2-40B4-BE49-F238E27FC236}">
                <a16:creationId xmlns:a16="http://schemas.microsoft.com/office/drawing/2014/main" id="{8C22921F-DB3F-BCAC-76CF-072D877E0275}"/>
              </a:ext>
            </a:extLst>
          </p:cNvPr>
          <p:cNvSpPr/>
          <p:nvPr/>
        </p:nvSpPr>
        <p:spPr>
          <a:xfrm>
            <a:off x="29830813" y="4207517"/>
            <a:ext cx="10153889" cy="1125747"/>
          </a:xfrm>
          <a:prstGeom prst="roundRect">
            <a:avLst>
              <a:gd name="adj" fmla="val 2118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365760" rtlCol="0" anchor="ctr"/>
          <a:lstStyle/>
          <a:p>
            <a:pPr algn="ctr"/>
            <a:endParaRPr lang="en-US" sz="5300" dirty="0">
              <a:solidFill>
                <a:schemeClr val="bg1"/>
              </a:solidFill>
              <a:latin typeface="Cambria"/>
              <a:ea typeface="Cambria"/>
            </a:endParaRPr>
          </a:p>
          <a:p>
            <a:pPr algn="ctr"/>
            <a:endParaRPr lang="en-US" sz="5000" dirty="0">
              <a:solidFill>
                <a:schemeClr val="bg1"/>
              </a:solidFill>
              <a:latin typeface="Cambria"/>
              <a:ea typeface="Cambria"/>
              <a:cs typeface="Calibri" panose="020F0502020204030204"/>
            </a:endParaRPr>
          </a:p>
          <a:p>
            <a:pPr algn="ctr"/>
            <a:r>
              <a:rPr lang="en-US" sz="5000" dirty="0">
                <a:solidFill>
                  <a:schemeClr val="bg1"/>
                </a:solidFill>
                <a:latin typeface="Cambria"/>
                <a:ea typeface="Cambria"/>
                <a:cs typeface="Calibri" panose="020F0502020204030204"/>
              </a:rPr>
              <a:t>Loading</a:t>
            </a:r>
          </a:p>
          <a:p>
            <a:pPr algn="ctr"/>
            <a:endParaRPr lang="en-US" dirty="0">
              <a:solidFill>
                <a:schemeClr val="bg1"/>
              </a:solidFill>
              <a:latin typeface="Calibri"/>
              <a:ea typeface="Cambria"/>
              <a:cs typeface="Calibri" panose="020F0502020204030204"/>
            </a:endParaRPr>
          </a:p>
        </p:txBody>
      </p:sp>
      <p:sp>
        <p:nvSpPr>
          <p:cNvPr id="34" name="TextBox 33">
            <a:extLst>
              <a:ext uri="{FF2B5EF4-FFF2-40B4-BE49-F238E27FC236}">
                <a16:creationId xmlns:a16="http://schemas.microsoft.com/office/drawing/2014/main" id="{AE13B383-6052-7ADD-BE41-9799CEE29E80}"/>
              </a:ext>
            </a:extLst>
          </p:cNvPr>
          <p:cNvSpPr txBox="1"/>
          <p:nvPr/>
        </p:nvSpPr>
        <p:spPr>
          <a:xfrm>
            <a:off x="30044223" y="14160924"/>
            <a:ext cx="5414580"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Cambria"/>
                <a:ea typeface="Cambria"/>
                <a:cs typeface="Calibri" panose="020F0502020204030204"/>
              </a:rPr>
              <a:t>Articulated JIB Crane</a:t>
            </a:r>
            <a:endParaRPr lang="en-US" dirty="0">
              <a:latin typeface="Cambria"/>
              <a:ea typeface="Cambria"/>
              <a:cs typeface="Calibri" panose="020F0502020204030204"/>
            </a:endParaRPr>
          </a:p>
          <a:p>
            <a:pPr marL="571500" indent="-571500">
              <a:buFont typeface="Arial"/>
              <a:buChar char="•"/>
            </a:pPr>
            <a:r>
              <a:rPr lang="en-US" sz="4000" dirty="0">
                <a:latin typeface="Cambria"/>
                <a:ea typeface="Cambria"/>
                <a:cs typeface="Calibri" panose="020F0502020204030204"/>
              </a:rPr>
              <a:t>5,000 </a:t>
            </a:r>
            <a:r>
              <a:rPr lang="en-US" sz="4000" dirty="0" err="1">
                <a:latin typeface="Cambria"/>
                <a:ea typeface="Cambria"/>
                <a:cs typeface="Calibri" panose="020F0502020204030204"/>
              </a:rPr>
              <a:t>Ibs</a:t>
            </a:r>
            <a:r>
              <a:rPr lang="en-US" sz="4000" dirty="0">
                <a:latin typeface="Cambria"/>
                <a:ea typeface="Cambria"/>
                <a:cs typeface="Calibri" panose="020F0502020204030204"/>
              </a:rPr>
              <a:t> capacity</a:t>
            </a:r>
            <a:endParaRPr lang="en-US" dirty="0">
              <a:latin typeface="Cambria"/>
              <a:ea typeface="Cambria"/>
              <a:cs typeface="Calibri" panose="020F0502020204030204"/>
            </a:endParaRPr>
          </a:p>
          <a:p>
            <a:pPr marL="571500" indent="-571500">
              <a:buFont typeface="Arial"/>
              <a:buChar char="•"/>
            </a:pPr>
            <a:r>
              <a:rPr lang="en-US" sz="4000" dirty="0">
                <a:latin typeface="Cambria"/>
                <a:ea typeface="Cambria"/>
                <a:cs typeface="Calibri" panose="020F0502020204030204"/>
              </a:rPr>
              <a:t>20' span</a:t>
            </a:r>
            <a:endParaRPr lang="en-US" dirty="0">
              <a:latin typeface="Cambria"/>
              <a:ea typeface="Cambria"/>
              <a:cs typeface="Calibri" panose="020F0502020204030204"/>
            </a:endParaRPr>
          </a:p>
          <a:p>
            <a:pPr marL="571500" indent="-571500">
              <a:buFont typeface="Arial"/>
              <a:buChar char="•"/>
            </a:pPr>
            <a:r>
              <a:rPr lang="en-US" sz="4000" dirty="0">
                <a:latin typeface="Cambria"/>
                <a:ea typeface="Cambria"/>
                <a:cs typeface="Calibri" panose="020F0502020204030204"/>
              </a:rPr>
              <a:t>360 ° rotation</a:t>
            </a:r>
            <a:endParaRPr lang="en-US" dirty="0">
              <a:latin typeface="Cambria"/>
              <a:ea typeface="Cambria"/>
              <a:cs typeface="Calibri" panose="020F0502020204030204"/>
            </a:endParaRPr>
          </a:p>
          <a:p>
            <a:pPr marL="1143000" indent="-1143000">
              <a:buFont typeface="Arial"/>
              <a:buChar char="•"/>
            </a:pPr>
            <a:endParaRPr lang="en-US" sz="4000" dirty="0">
              <a:latin typeface="Cambria"/>
              <a:ea typeface="Cambria"/>
              <a:cs typeface="Calibri" panose="020F0502020204030204"/>
            </a:endParaRPr>
          </a:p>
          <a:p>
            <a:r>
              <a:rPr lang="en-US" sz="4000" dirty="0">
                <a:latin typeface="Cambria"/>
                <a:ea typeface="Cambria"/>
                <a:cs typeface="Calibri" panose="020F0502020204030204"/>
              </a:rPr>
              <a:t>Placement: NE Corner </a:t>
            </a:r>
          </a:p>
          <a:p>
            <a:endParaRPr lang="en-US" sz="4000" dirty="0">
              <a:cs typeface="Calibri" panose="020F0502020204030204"/>
            </a:endParaRPr>
          </a:p>
          <a:p>
            <a:pPr marL="1143000" indent="-1143000">
              <a:buFont typeface="Arial"/>
              <a:buChar char="•"/>
            </a:pPr>
            <a:endParaRPr lang="en-US" sz="4000" dirty="0">
              <a:cs typeface="Calibri" panose="020F0502020204030204"/>
            </a:endParaRPr>
          </a:p>
        </p:txBody>
      </p:sp>
      <p:sp>
        <p:nvSpPr>
          <p:cNvPr id="81" name="TextBox 80">
            <a:extLst>
              <a:ext uri="{FF2B5EF4-FFF2-40B4-BE49-F238E27FC236}">
                <a16:creationId xmlns:a16="http://schemas.microsoft.com/office/drawing/2014/main" id="{9CC668CD-CDA7-E5B6-4F81-F8235EA72ADD}"/>
              </a:ext>
            </a:extLst>
          </p:cNvPr>
          <p:cNvSpPr txBox="1"/>
          <p:nvPr/>
        </p:nvSpPr>
        <p:spPr>
          <a:xfrm>
            <a:off x="34799360" y="19082341"/>
            <a:ext cx="5654098" cy="6863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endParaRPr lang="en-US" sz="4000" dirty="0">
              <a:latin typeface="Cambria"/>
              <a:ea typeface="Cambria"/>
              <a:cs typeface="Calibri" panose="020F0502020204030204"/>
            </a:endParaRPr>
          </a:p>
          <a:p>
            <a:r>
              <a:rPr lang="en-US" sz="4000" dirty="0">
                <a:latin typeface="Cambria"/>
                <a:ea typeface="Cambria"/>
                <a:cs typeface="Calibri" panose="020F0502020204030204"/>
              </a:rPr>
              <a:t>Research Station</a:t>
            </a:r>
          </a:p>
          <a:p>
            <a:pPr marL="571500" indent="-571500">
              <a:buFont typeface="Arial"/>
              <a:buChar char="•"/>
            </a:pPr>
            <a:r>
              <a:rPr lang="en-US" sz="4000" dirty="0">
                <a:latin typeface="Cambria"/>
                <a:ea typeface="Calibri"/>
                <a:cs typeface="Calibri" panose="020F0502020204030204"/>
              </a:rPr>
              <a:t>Single Story</a:t>
            </a:r>
          </a:p>
          <a:p>
            <a:pPr marL="571500" indent="-571500">
              <a:buFont typeface="Arial"/>
              <a:buChar char="•"/>
            </a:pPr>
            <a:r>
              <a:rPr lang="en-US" sz="4000" dirty="0">
                <a:latin typeface="Cambria"/>
                <a:ea typeface="Calibri"/>
                <a:cs typeface="Calibri" panose="020F0502020204030204"/>
              </a:rPr>
              <a:t>(Dimensions)</a:t>
            </a:r>
          </a:p>
          <a:p>
            <a:pPr marL="571500" indent="-571500">
              <a:buFont typeface="Arial"/>
              <a:buChar char="•"/>
            </a:pPr>
            <a:r>
              <a:rPr lang="en-US" sz="4000" dirty="0">
                <a:latin typeface="Cambria"/>
                <a:ea typeface="Calibri"/>
                <a:cs typeface="Calibri" panose="020F0502020204030204"/>
              </a:rPr>
              <a:t>14' bay door</a:t>
            </a:r>
          </a:p>
          <a:p>
            <a:pPr marL="571500" indent="-571500">
              <a:buFont typeface="Arial"/>
              <a:buChar char="•"/>
            </a:pPr>
            <a:r>
              <a:rPr lang="en-US" sz="4000" dirty="0">
                <a:latin typeface="Cambria"/>
                <a:ea typeface="Calibri"/>
                <a:cs typeface="Calibri" panose="020F0502020204030204"/>
              </a:rPr>
              <a:t>Floor cut for water sampling</a:t>
            </a:r>
          </a:p>
          <a:p>
            <a:endParaRPr lang="en-US" sz="4000" dirty="0">
              <a:latin typeface="Cambria"/>
              <a:ea typeface="Calibri"/>
              <a:cs typeface="Calibri" panose="020F0502020204030204"/>
            </a:endParaRPr>
          </a:p>
          <a:p>
            <a:r>
              <a:rPr lang="en-US" sz="4000" dirty="0">
                <a:latin typeface="Cambria"/>
                <a:ea typeface="Cambria"/>
                <a:cs typeface="Calibri" panose="020F0502020204030204"/>
              </a:rPr>
              <a:t>Placement: SW Corner</a:t>
            </a:r>
          </a:p>
          <a:p>
            <a:endParaRPr lang="en-US" sz="4000" dirty="0">
              <a:cs typeface="Calibri" panose="020F0502020204030204"/>
            </a:endParaRPr>
          </a:p>
          <a:p>
            <a:pPr marL="1143000" indent="-1143000">
              <a:buFont typeface="Arial"/>
              <a:buChar char="•"/>
            </a:pPr>
            <a:endParaRPr lang="en-US" sz="4000" dirty="0">
              <a:cs typeface="Calibri" panose="020F0502020204030204"/>
            </a:endParaRPr>
          </a:p>
        </p:txBody>
      </p:sp>
      <p:graphicFrame>
        <p:nvGraphicFramePr>
          <p:cNvPr id="51" name="Table 50">
            <a:extLst>
              <a:ext uri="{FF2B5EF4-FFF2-40B4-BE49-F238E27FC236}">
                <a16:creationId xmlns:a16="http://schemas.microsoft.com/office/drawing/2014/main" id="{49C6A969-E7EF-8DE5-0119-599983E40E9A}"/>
              </a:ext>
            </a:extLst>
          </p:cNvPr>
          <p:cNvGraphicFramePr>
            <a:graphicFrameLocks noGrp="1"/>
          </p:cNvGraphicFramePr>
          <p:nvPr>
            <p:extLst>
              <p:ext uri="{D42A27DB-BD31-4B8C-83A1-F6EECF244321}">
                <p14:modId xmlns:p14="http://schemas.microsoft.com/office/powerpoint/2010/main" val="2135924593"/>
              </p:ext>
            </p:extLst>
          </p:nvPr>
        </p:nvGraphicFramePr>
        <p:xfrm>
          <a:off x="490297" y="22845022"/>
          <a:ext cx="4703931" cy="3066608"/>
        </p:xfrm>
        <a:graphic>
          <a:graphicData uri="http://schemas.openxmlformats.org/drawingml/2006/table">
            <a:tbl>
              <a:tblPr firstRow="1" firstCol="1" bandRow="1">
                <a:tableStyleId>{5C22544A-7EE6-4342-B048-85BDC9FD1C3A}</a:tableStyleId>
              </a:tblPr>
              <a:tblGrid>
                <a:gridCol w="1410721">
                  <a:extLst>
                    <a:ext uri="{9D8B030D-6E8A-4147-A177-3AD203B41FA5}">
                      <a16:colId xmlns:a16="http://schemas.microsoft.com/office/drawing/2014/main" val="3577381185"/>
                    </a:ext>
                  </a:extLst>
                </a:gridCol>
                <a:gridCol w="3293210">
                  <a:extLst>
                    <a:ext uri="{9D8B030D-6E8A-4147-A177-3AD203B41FA5}">
                      <a16:colId xmlns:a16="http://schemas.microsoft.com/office/drawing/2014/main" val="3335233637"/>
                    </a:ext>
                  </a:extLst>
                </a:gridCol>
              </a:tblGrid>
              <a:tr h="383326">
                <a:tc>
                  <a:txBody>
                    <a:bodyPr/>
                    <a:lstStyle/>
                    <a:p>
                      <a:pPr algn="ctr">
                        <a:spcAft>
                          <a:spcPts val="0"/>
                        </a:spcAft>
                      </a:pPr>
                      <a:r>
                        <a:rPr lang="en-US" sz="1400" dirty="0">
                          <a:effectLst/>
                        </a:rPr>
                        <a:t>Cement</a:t>
                      </a:r>
                    </a:p>
                  </a:txBody>
                  <a:tcPr marL="68580" marR="68580" marT="0" marB="0" anchor="ctr"/>
                </a:tc>
                <a:tc>
                  <a:txBody>
                    <a:bodyPr/>
                    <a:lstStyle/>
                    <a:p>
                      <a:pPr algn="ctr">
                        <a:spcAft>
                          <a:spcPts val="0"/>
                        </a:spcAft>
                      </a:pPr>
                      <a:r>
                        <a:rPr lang="en-US" sz="1400" dirty="0">
                          <a:effectLst/>
                        </a:rPr>
                        <a:t>505 lb/yd</a:t>
                      </a:r>
                      <a:r>
                        <a:rPr lang="en-US" sz="1400" baseline="30000" dirty="0">
                          <a:effectLst/>
                        </a:rPr>
                        <a:t>3</a:t>
                      </a:r>
                      <a:endParaRPr lang="en-US" sz="1400" dirty="0">
                        <a:effectLst/>
                      </a:endParaRPr>
                    </a:p>
                  </a:txBody>
                  <a:tcPr marL="68580" marR="68580" marT="0" marB="0" anchor="ctr"/>
                </a:tc>
                <a:extLst>
                  <a:ext uri="{0D108BD9-81ED-4DB2-BD59-A6C34878D82A}">
                    <a16:rowId xmlns:a16="http://schemas.microsoft.com/office/drawing/2014/main" val="3562788958"/>
                  </a:ext>
                </a:extLst>
              </a:tr>
              <a:tr h="383326">
                <a:tc>
                  <a:txBody>
                    <a:bodyPr/>
                    <a:lstStyle/>
                    <a:p>
                      <a:pPr algn="ctr">
                        <a:spcAft>
                          <a:spcPts val="0"/>
                        </a:spcAft>
                      </a:pPr>
                      <a:r>
                        <a:rPr lang="en-US" sz="1400">
                          <a:effectLst/>
                        </a:rPr>
                        <a:t>Fly Ash</a:t>
                      </a:r>
                    </a:p>
                  </a:txBody>
                  <a:tcPr marL="68580" marR="68580" marT="0" marB="0" anchor="ctr"/>
                </a:tc>
                <a:tc>
                  <a:txBody>
                    <a:bodyPr/>
                    <a:lstStyle/>
                    <a:p>
                      <a:pPr algn="ctr">
                        <a:spcAft>
                          <a:spcPts val="0"/>
                        </a:spcAft>
                      </a:pPr>
                      <a:r>
                        <a:rPr lang="en-US" sz="1400" dirty="0">
                          <a:effectLst/>
                        </a:rPr>
                        <a:t>149 lb/yd</a:t>
                      </a:r>
                      <a:r>
                        <a:rPr lang="en-US" sz="1400" baseline="30000" dirty="0">
                          <a:effectLst/>
                        </a:rPr>
                        <a:t>3</a:t>
                      </a:r>
                      <a:endParaRPr lang="en-US" sz="1400" dirty="0">
                        <a:effectLst/>
                      </a:endParaRPr>
                    </a:p>
                  </a:txBody>
                  <a:tcPr marL="68580" marR="68580" marT="0" marB="0" anchor="ctr"/>
                </a:tc>
                <a:extLst>
                  <a:ext uri="{0D108BD9-81ED-4DB2-BD59-A6C34878D82A}">
                    <a16:rowId xmlns:a16="http://schemas.microsoft.com/office/drawing/2014/main" val="412186922"/>
                  </a:ext>
                </a:extLst>
              </a:tr>
              <a:tr h="383326">
                <a:tc>
                  <a:txBody>
                    <a:bodyPr/>
                    <a:lstStyle/>
                    <a:p>
                      <a:pPr algn="ctr">
                        <a:spcAft>
                          <a:spcPts val="0"/>
                        </a:spcAft>
                      </a:pPr>
                      <a:r>
                        <a:rPr lang="en-US" sz="1400">
                          <a:effectLst/>
                        </a:rPr>
                        <a:t>Silica Fume</a:t>
                      </a:r>
                    </a:p>
                  </a:txBody>
                  <a:tcPr marL="68580" marR="68580" marT="0" marB="0" anchor="ctr"/>
                </a:tc>
                <a:tc>
                  <a:txBody>
                    <a:bodyPr/>
                    <a:lstStyle/>
                    <a:p>
                      <a:pPr algn="ctr">
                        <a:spcAft>
                          <a:spcPts val="0"/>
                        </a:spcAft>
                      </a:pPr>
                      <a:r>
                        <a:rPr lang="en-US" sz="1400" dirty="0">
                          <a:effectLst/>
                        </a:rPr>
                        <a:t>42 lb/yd</a:t>
                      </a:r>
                      <a:r>
                        <a:rPr lang="en-US" sz="1400" baseline="30000" dirty="0">
                          <a:effectLst/>
                        </a:rPr>
                        <a:t>3</a:t>
                      </a:r>
                      <a:endParaRPr lang="en-US" sz="1400" dirty="0">
                        <a:effectLst/>
                      </a:endParaRPr>
                    </a:p>
                  </a:txBody>
                  <a:tcPr marL="68580" marR="68580" marT="0" marB="0" anchor="ctr"/>
                </a:tc>
                <a:extLst>
                  <a:ext uri="{0D108BD9-81ED-4DB2-BD59-A6C34878D82A}">
                    <a16:rowId xmlns:a16="http://schemas.microsoft.com/office/drawing/2014/main" val="748403579"/>
                  </a:ext>
                </a:extLst>
              </a:tr>
              <a:tr h="383326">
                <a:tc>
                  <a:txBody>
                    <a:bodyPr/>
                    <a:lstStyle/>
                    <a:p>
                      <a:pPr algn="ctr">
                        <a:spcAft>
                          <a:spcPts val="0"/>
                        </a:spcAft>
                      </a:pPr>
                      <a:r>
                        <a:rPr lang="en-US" sz="1400">
                          <a:effectLst/>
                        </a:rPr>
                        <a:t>W/C Ratio</a:t>
                      </a:r>
                    </a:p>
                  </a:txBody>
                  <a:tcPr marL="68580" marR="68580" marT="0" marB="0" anchor="ctr"/>
                </a:tc>
                <a:tc>
                  <a:txBody>
                    <a:bodyPr/>
                    <a:lstStyle/>
                    <a:p>
                      <a:pPr algn="ctr">
                        <a:spcAft>
                          <a:spcPts val="0"/>
                        </a:spcAft>
                      </a:pPr>
                      <a:r>
                        <a:rPr lang="en-US" sz="1400" dirty="0">
                          <a:effectLst/>
                        </a:rPr>
                        <a:t>0.4</a:t>
                      </a:r>
                    </a:p>
                  </a:txBody>
                  <a:tcPr marL="68580" marR="68580" marT="0" marB="0" anchor="ctr"/>
                </a:tc>
                <a:extLst>
                  <a:ext uri="{0D108BD9-81ED-4DB2-BD59-A6C34878D82A}">
                    <a16:rowId xmlns:a16="http://schemas.microsoft.com/office/drawing/2014/main" val="889108633"/>
                  </a:ext>
                </a:extLst>
              </a:tr>
              <a:tr h="383326">
                <a:tc>
                  <a:txBody>
                    <a:bodyPr/>
                    <a:lstStyle/>
                    <a:p>
                      <a:pPr algn="ctr">
                        <a:lnSpc>
                          <a:spcPct val="107000"/>
                        </a:lnSpc>
                        <a:spcAft>
                          <a:spcPts val="0"/>
                        </a:spcAft>
                      </a:pPr>
                      <a:r>
                        <a:rPr lang="en-US" sz="1400">
                          <a:effectLst/>
                        </a:rPr>
                        <a:t>Air Content</a:t>
                      </a:r>
                    </a:p>
                  </a:txBody>
                  <a:tcPr marL="68580" marR="68580" marT="0" marB="0" anchor="ctr"/>
                </a:tc>
                <a:tc>
                  <a:txBody>
                    <a:bodyPr/>
                    <a:lstStyle/>
                    <a:p>
                      <a:pPr algn="ctr">
                        <a:spcAft>
                          <a:spcPts val="0"/>
                        </a:spcAft>
                      </a:pPr>
                      <a:r>
                        <a:rPr lang="en-US" sz="1400">
                          <a:effectLst/>
                        </a:rPr>
                        <a:t>6.5%</a:t>
                      </a:r>
                    </a:p>
                  </a:txBody>
                  <a:tcPr marL="68580" marR="68580" marT="0" marB="0" anchor="ctr"/>
                </a:tc>
                <a:extLst>
                  <a:ext uri="{0D108BD9-81ED-4DB2-BD59-A6C34878D82A}">
                    <a16:rowId xmlns:a16="http://schemas.microsoft.com/office/drawing/2014/main" val="2193874484"/>
                  </a:ext>
                </a:extLst>
              </a:tr>
              <a:tr h="383326">
                <a:tc>
                  <a:txBody>
                    <a:bodyPr/>
                    <a:lstStyle/>
                    <a:p>
                      <a:pPr algn="ctr">
                        <a:spcAft>
                          <a:spcPts val="0"/>
                        </a:spcAft>
                      </a:pPr>
                      <a:r>
                        <a:rPr lang="en-US" sz="1400">
                          <a:effectLst/>
                        </a:rPr>
                        <a:t>Slump</a:t>
                      </a:r>
                    </a:p>
                  </a:txBody>
                  <a:tcPr marL="68580" marR="68580" marT="0" marB="0" anchor="ctr"/>
                </a:tc>
                <a:tc>
                  <a:txBody>
                    <a:bodyPr/>
                    <a:lstStyle/>
                    <a:p>
                      <a:pPr algn="ctr">
                        <a:spcAft>
                          <a:spcPts val="0"/>
                        </a:spcAft>
                      </a:pPr>
                      <a:r>
                        <a:rPr lang="en-US" sz="1400" dirty="0">
                          <a:effectLst/>
                        </a:rPr>
                        <a:t>3-4 in</a:t>
                      </a:r>
                    </a:p>
                  </a:txBody>
                  <a:tcPr marL="68580" marR="68580" marT="0" marB="0" anchor="ctr"/>
                </a:tc>
                <a:extLst>
                  <a:ext uri="{0D108BD9-81ED-4DB2-BD59-A6C34878D82A}">
                    <a16:rowId xmlns:a16="http://schemas.microsoft.com/office/drawing/2014/main" val="3163292918"/>
                  </a:ext>
                </a:extLst>
              </a:tr>
              <a:tr h="383326">
                <a:tc>
                  <a:txBody>
                    <a:bodyPr/>
                    <a:lstStyle/>
                    <a:p>
                      <a:pPr algn="ctr">
                        <a:spcAft>
                          <a:spcPts val="0"/>
                        </a:spcAft>
                      </a:pPr>
                      <a:r>
                        <a:rPr lang="en-US" sz="1400">
                          <a:effectLst/>
                        </a:rPr>
                        <a:t>Water</a:t>
                      </a:r>
                    </a:p>
                  </a:txBody>
                  <a:tcPr marL="68580" marR="68580" marT="0" marB="0" anchor="ctr"/>
                </a:tc>
                <a:tc>
                  <a:txBody>
                    <a:bodyPr/>
                    <a:lstStyle/>
                    <a:p>
                      <a:pPr algn="ctr">
                        <a:spcAft>
                          <a:spcPts val="0"/>
                        </a:spcAft>
                      </a:pPr>
                      <a:r>
                        <a:rPr lang="en-US" sz="1400" dirty="0">
                          <a:effectLst/>
                        </a:rPr>
                        <a:t>202 lb/yd</a:t>
                      </a:r>
                      <a:r>
                        <a:rPr lang="en-US" sz="1400" baseline="30000" dirty="0">
                          <a:effectLst/>
                        </a:rPr>
                        <a:t>3</a:t>
                      </a:r>
                      <a:endParaRPr lang="en-US" sz="1400" dirty="0">
                        <a:effectLst/>
                      </a:endParaRPr>
                    </a:p>
                  </a:txBody>
                  <a:tcPr marL="68580" marR="68580" marT="0" marB="0" anchor="ctr"/>
                </a:tc>
                <a:extLst>
                  <a:ext uri="{0D108BD9-81ED-4DB2-BD59-A6C34878D82A}">
                    <a16:rowId xmlns:a16="http://schemas.microsoft.com/office/drawing/2014/main" val="3890281312"/>
                  </a:ext>
                </a:extLst>
              </a:tr>
              <a:tr h="383326">
                <a:tc>
                  <a:txBody>
                    <a:bodyPr/>
                    <a:lstStyle/>
                    <a:p>
                      <a:pPr algn="ctr">
                        <a:spcAft>
                          <a:spcPts val="0"/>
                        </a:spcAft>
                      </a:pPr>
                      <a:r>
                        <a:rPr lang="en-US" sz="1400">
                          <a:effectLst/>
                        </a:rPr>
                        <a:t>28-Day Strength</a:t>
                      </a:r>
                    </a:p>
                  </a:txBody>
                  <a:tcPr marL="68580" marR="68580" marT="0" marB="0" anchor="ctr"/>
                </a:tc>
                <a:tc>
                  <a:txBody>
                    <a:bodyPr/>
                    <a:lstStyle/>
                    <a:p>
                      <a:pPr algn="ctr">
                        <a:spcAft>
                          <a:spcPts val="0"/>
                        </a:spcAft>
                      </a:pPr>
                      <a:r>
                        <a:rPr lang="en-US" sz="1400" dirty="0">
                          <a:effectLst/>
                        </a:rPr>
                        <a:t>5000 psi</a:t>
                      </a:r>
                    </a:p>
                  </a:txBody>
                  <a:tcPr marL="68580" marR="68580" marT="0" marB="0" anchor="ctr"/>
                </a:tc>
                <a:extLst>
                  <a:ext uri="{0D108BD9-81ED-4DB2-BD59-A6C34878D82A}">
                    <a16:rowId xmlns:a16="http://schemas.microsoft.com/office/drawing/2014/main" val="2680328426"/>
                  </a:ext>
                </a:extLst>
              </a:tr>
            </a:tbl>
          </a:graphicData>
        </a:graphic>
      </p:graphicFrame>
      <p:pic>
        <p:nvPicPr>
          <p:cNvPr id="3" name="Picture 6">
            <a:extLst>
              <a:ext uri="{FF2B5EF4-FFF2-40B4-BE49-F238E27FC236}">
                <a16:creationId xmlns:a16="http://schemas.microsoft.com/office/drawing/2014/main" id="{6EAD92F6-9D34-1259-AEA7-C9DCF8DCA577}"/>
              </a:ext>
            </a:extLst>
          </p:cNvPr>
          <p:cNvPicPr>
            <a:picLocks noChangeAspect="1"/>
          </p:cNvPicPr>
          <p:nvPr/>
        </p:nvPicPr>
        <p:blipFill>
          <a:blip r:embed="rId11"/>
          <a:stretch>
            <a:fillRect/>
          </a:stretch>
        </p:blipFill>
        <p:spPr>
          <a:xfrm>
            <a:off x="20624547" y="21192062"/>
            <a:ext cx="3447402" cy="3396326"/>
          </a:xfrm>
          <a:prstGeom prst="rect">
            <a:avLst/>
          </a:prstGeom>
        </p:spPr>
      </p:pic>
      <p:pic>
        <p:nvPicPr>
          <p:cNvPr id="7" name="Picture 8" descr="Diagram, engineering drawing&#10;&#10;Description automatically generated">
            <a:extLst>
              <a:ext uri="{FF2B5EF4-FFF2-40B4-BE49-F238E27FC236}">
                <a16:creationId xmlns:a16="http://schemas.microsoft.com/office/drawing/2014/main" id="{25F83755-523F-FEFD-4897-1C9A833309C5}"/>
              </a:ext>
            </a:extLst>
          </p:cNvPr>
          <p:cNvPicPr>
            <a:picLocks noChangeAspect="1"/>
          </p:cNvPicPr>
          <p:nvPr/>
        </p:nvPicPr>
        <p:blipFill>
          <a:blip r:embed="rId12"/>
          <a:stretch>
            <a:fillRect/>
          </a:stretch>
        </p:blipFill>
        <p:spPr>
          <a:xfrm>
            <a:off x="24673605" y="21228496"/>
            <a:ext cx="3992330" cy="3310933"/>
          </a:xfrm>
          <a:prstGeom prst="rect">
            <a:avLst/>
          </a:prstGeom>
        </p:spPr>
      </p:pic>
      <p:sp>
        <p:nvSpPr>
          <p:cNvPr id="63" name="TextBox 62">
            <a:extLst>
              <a:ext uri="{FF2B5EF4-FFF2-40B4-BE49-F238E27FC236}">
                <a16:creationId xmlns:a16="http://schemas.microsoft.com/office/drawing/2014/main" id="{DA4D3387-360B-8E15-0575-6FE4097E980F}"/>
              </a:ext>
            </a:extLst>
          </p:cNvPr>
          <p:cNvSpPr txBox="1"/>
          <p:nvPr/>
        </p:nvSpPr>
        <p:spPr>
          <a:xfrm>
            <a:off x="29926806" y="26584924"/>
            <a:ext cx="390684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Cambria"/>
                <a:ea typeface="Calibri"/>
                <a:cs typeface="Calibri" panose="020F0502020204030204"/>
              </a:rPr>
              <a:t>Utility Trench</a:t>
            </a:r>
            <a:endParaRPr lang="en-US" sz="4000" u="sng" dirty="0">
              <a:latin typeface="Cambria"/>
              <a:ea typeface="Calibri"/>
              <a:cs typeface="Calibri" panose="020F0502020204030204"/>
            </a:endParaRPr>
          </a:p>
          <a:p>
            <a:pPr marL="571500" indent="-571500">
              <a:buFont typeface="Arial"/>
              <a:buChar char="•"/>
            </a:pPr>
            <a:r>
              <a:rPr lang="en-US" sz="4000" dirty="0">
                <a:latin typeface="Cambria"/>
                <a:ea typeface="Calibri"/>
                <a:cs typeface="Calibri" panose="020F0502020204030204"/>
              </a:rPr>
              <a:t>Above deck</a:t>
            </a:r>
          </a:p>
          <a:p>
            <a:pPr marL="571500" indent="-571500">
              <a:buFont typeface="Arial"/>
              <a:buChar char="•"/>
            </a:pPr>
            <a:r>
              <a:rPr lang="en-US" sz="4000" dirty="0">
                <a:latin typeface="Cambria"/>
                <a:ea typeface="Calibri"/>
                <a:cs typeface="Calibri" panose="020F0502020204030204"/>
              </a:rPr>
              <a:t>Water, Wastewater, Electricity, Fuel lines</a:t>
            </a:r>
          </a:p>
        </p:txBody>
      </p:sp>
      <p:pic>
        <p:nvPicPr>
          <p:cNvPr id="2" name="Picture 7" descr="A picture containing text, metalware&#10;&#10;Description automatically generated">
            <a:extLst>
              <a:ext uri="{FF2B5EF4-FFF2-40B4-BE49-F238E27FC236}">
                <a16:creationId xmlns:a16="http://schemas.microsoft.com/office/drawing/2014/main" id="{E34059D9-8E0A-0377-09BF-87188864E565}"/>
              </a:ext>
            </a:extLst>
          </p:cNvPr>
          <p:cNvPicPr>
            <a:picLocks noChangeAspect="1"/>
          </p:cNvPicPr>
          <p:nvPr/>
        </p:nvPicPr>
        <p:blipFill>
          <a:blip r:embed="rId13"/>
          <a:stretch>
            <a:fillRect/>
          </a:stretch>
        </p:blipFill>
        <p:spPr>
          <a:xfrm>
            <a:off x="15906008" y="21447182"/>
            <a:ext cx="3690595" cy="3016978"/>
          </a:xfrm>
          <a:prstGeom prst="rect">
            <a:avLst/>
          </a:prstGeom>
        </p:spPr>
      </p:pic>
      <p:pic>
        <p:nvPicPr>
          <p:cNvPr id="8" name="Picture 8" descr="A picture containing water, outdoor, sky, overlooking&#10;&#10;Description automatically generated">
            <a:extLst>
              <a:ext uri="{FF2B5EF4-FFF2-40B4-BE49-F238E27FC236}">
                <a16:creationId xmlns:a16="http://schemas.microsoft.com/office/drawing/2014/main" id="{096F48B7-A06A-8D6A-ED01-6E8D4ABC0BDE}"/>
              </a:ext>
            </a:extLst>
          </p:cNvPr>
          <p:cNvPicPr>
            <a:picLocks noChangeAspect="1"/>
          </p:cNvPicPr>
          <p:nvPr/>
        </p:nvPicPr>
        <p:blipFill>
          <a:blip r:embed="rId14"/>
          <a:stretch>
            <a:fillRect/>
          </a:stretch>
        </p:blipFill>
        <p:spPr>
          <a:xfrm>
            <a:off x="11648436" y="21230176"/>
            <a:ext cx="3426977" cy="3314689"/>
          </a:xfrm>
          <a:prstGeom prst="rect">
            <a:avLst/>
          </a:prstGeom>
        </p:spPr>
      </p:pic>
      <p:pic>
        <p:nvPicPr>
          <p:cNvPr id="9" name="Picture 12">
            <a:extLst>
              <a:ext uri="{FF2B5EF4-FFF2-40B4-BE49-F238E27FC236}">
                <a16:creationId xmlns:a16="http://schemas.microsoft.com/office/drawing/2014/main" id="{3EC6F0EE-A333-7D10-6A6F-6FE518BBD504}"/>
              </a:ext>
            </a:extLst>
          </p:cNvPr>
          <p:cNvPicPr>
            <a:picLocks noChangeAspect="1"/>
          </p:cNvPicPr>
          <p:nvPr/>
        </p:nvPicPr>
        <p:blipFill>
          <a:blip r:embed="rId15"/>
          <a:stretch>
            <a:fillRect/>
          </a:stretch>
        </p:blipFill>
        <p:spPr>
          <a:xfrm>
            <a:off x="29873379" y="19253889"/>
            <a:ext cx="5018851" cy="3023106"/>
          </a:xfrm>
          <a:prstGeom prst="rect">
            <a:avLst/>
          </a:prstGeom>
        </p:spPr>
      </p:pic>
      <p:pic>
        <p:nvPicPr>
          <p:cNvPr id="13" name="Picture 14" descr="A picture containing text, table&#10;&#10;Description automatically generated">
            <a:extLst>
              <a:ext uri="{FF2B5EF4-FFF2-40B4-BE49-F238E27FC236}">
                <a16:creationId xmlns:a16="http://schemas.microsoft.com/office/drawing/2014/main" id="{7F9AE5EF-918C-E109-F92D-7F7AEB95F81B}"/>
              </a:ext>
            </a:extLst>
          </p:cNvPr>
          <p:cNvPicPr>
            <a:picLocks noChangeAspect="1"/>
          </p:cNvPicPr>
          <p:nvPr/>
        </p:nvPicPr>
        <p:blipFill>
          <a:blip r:embed="rId16"/>
          <a:stretch>
            <a:fillRect/>
          </a:stretch>
        </p:blipFill>
        <p:spPr>
          <a:xfrm>
            <a:off x="29873379" y="22246562"/>
            <a:ext cx="5018849" cy="2876244"/>
          </a:xfrm>
          <a:prstGeom prst="rect">
            <a:avLst/>
          </a:prstGeom>
        </p:spPr>
      </p:pic>
      <p:pic>
        <p:nvPicPr>
          <p:cNvPr id="66" name="Picture 35" descr="A picture containing person, outdoor&#10;&#10;Description automatically generated">
            <a:extLst>
              <a:ext uri="{FF2B5EF4-FFF2-40B4-BE49-F238E27FC236}">
                <a16:creationId xmlns:a16="http://schemas.microsoft.com/office/drawing/2014/main" id="{4392122D-F62E-4CBD-BEAC-3C07206C3ABF}"/>
              </a:ext>
            </a:extLst>
          </p:cNvPr>
          <p:cNvPicPr>
            <a:picLocks noChangeAspect="1"/>
          </p:cNvPicPr>
          <p:nvPr/>
        </p:nvPicPr>
        <p:blipFill>
          <a:blip r:embed="rId17"/>
          <a:stretch>
            <a:fillRect/>
          </a:stretch>
        </p:blipFill>
        <p:spPr>
          <a:xfrm>
            <a:off x="5434240" y="20001857"/>
            <a:ext cx="4703931" cy="3066611"/>
          </a:xfrm>
          <a:prstGeom prst="rect">
            <a:avLst/>
          </a:prstGeom>
        </p:spPr>
      </p:pic>
      <p:sp>
        <p:nvSpPr>
          <p:cNvPr id="67" name="TextBox 66">
            <a:extLst>
              <a:ext uri="{FF2B5EF4-FFF2-40B4-BE49-F238E27FC236}">
                <a16:creationId xmlns:a16="http://schemas.microsoft.com/office/drawing/2014/main" id="{7BA04827-56AD-4AB5-A5C4-8DBAB866AB4E}"/>
              </a:ext>
            </a:extLst>
          </p:cNvPr>
          <p:cNvSpPr txBox="1"/>
          <p:nvPr/>
        </p:nvSpPr>
        <p:spPr>
          <a:xfrm>
            <a:off x="5361146" y="23644705"/>
            <a:ext cx="4898571" cy="16389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350" dirty="0">
                <a:latin typeface="Cambria"/>
                <a:ea typeface="Cambria"/>
                <a:cs typeface="Calibri"/>
              </a:rPr>
              <a:t>Deck</a:t>
            </a:r>
          </a:p>
          <a:p>
            <a:pPr marL="457200" indent="-457200">
              <a:buFont typeface="Arial"/>
              <a:buChar char="•"/>
            </a:pPr>
            <a:r>
              <a:rPr lang="en-US" sz="3350" dirty="0">
                <a:latin typeface="Cambria"/>
                <a:ea typeface="Cambria"/>
                <a:cs typeface="Calibri"/>
              </a:rPr>
              <a:t>Precast Concrete</a:t>
            </a:r>
          </a:p>
          <a:p>
            <a:pPr marL="457200" indent="-457200">
              <a:buFont typeface="Arial"/>
              <a:buChar char="•"/>
            </a:pPr>
            <a:r>
              <a:rPr lang="en-US" sz="3350" dirty="0">
                <a:latin typeface="Cambria"/>
                <a:ea typeface="Cambria"/>
                <a:cs typeface="Calibri"/>
              </a:rPr>
              <a:t>High Alumina content</a:t>
            </a:r>
          </a:p>
        </p:txBody>
      </p:sp>
      <p:cxnSp>
        <p:nvCxnSpPr>
          <p:cNvPr id="16" name="Straight Connector 15">
            <a:extLst>
              <a:ext uri="{FF2B5EF4-FFF2-40B4-BE49-F238E27FC236}">
                <a16:creationId xmlns:a16="http://schemas.microsoft.com/office/drawing/2014/main" id="{7FB9E91C-43AB-4081-A09F-D089BD18A4E9}"/>
              </a:ext>
            </a:extLst>
          </p:cNvPr>
          <p:cNvCxnSpPr/>
          <p:nvPr/>
        </p:nvCxnSpPr>
        <p:spPr>
          <a:xfrm>
            <a:off x="30175093" y="25796988"/>
            <a:ext cx="939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0" name="Straight Connector 69">
            <a:extLst>
              <a:ext uri="{FF2B5EF4-FFF2-40B4-BE49-F238E27FC236}">
                <a16:creationId xmlns:a16="http://schemas.microsoft.com/office/drawing/2014/main" id="{1AD5701F-F6C2-4C4D-977D-CF28B5082FF1}"/>
              </a:ext>
            </a:extLst>
          </p:cNvPr>
          <p:cNvCxnSpPr/>
          <p:nvPr/>
        </p:nvCxnSpPr>
        <p:spPr>
          <a:xfrm>
            <a:off x="30099000" y="18617531"/>
            <a:ext cx="9398000" cy="0"/>
          </a:xfrm>
          <a:prstGeom prst="line">
            <a:avLst/>
          </a:prstGeom>
        </p:spPr>
        <p:style>
          <a:lnRef idx="1">
            <a:schemeClr val="accent3"/>
          </a:lnRef>
          <a:fillRef idx="0">
            <a:schemeClr val="accent3"/>
          </a:fillRef>
          <a:effectRef idx="0">
            <a:schemeClr val="accent3"/>
          </a:effectRef>
          <a:fontRef idx="minor">
            <a:schemeClr val="tx1"/>
          </a:fontRef>
        </p:style>
      </p:cxnSp>
      <p:pic>
        <p:nvPicPr>
          <p:cNvPr id="18" name="Picture 17">
            <a:extLst>
              <a:ext uri="{FF2B5EF4-FFF2-40B4-BE49-F238E27FC236}">
                <a16:creationId xmlns:a16="http://schemas.microsoft.com/office/drawing/2014/main" id="{67839554-765A-4AE9-8FE1-F908FB2509AD}"/>
              </a:ext>
            </a:extLst>
          </p:cNvPr>
          <p:cNvPicPr>
            <a:picLocks noChangeAspect="1"/>
          </p:cNvPicPr>
          <p:nvPr/>
        </p:nvPicPr>
        <p:blipFill>
          <a:blip r:embed="rId18"/>
          <a:stretch>
            <a:fillRect/>
          </a:stretch>
        </p:blipFill>
        <p:spPr>
          <a:xfrm>
            <a:off x="33552203" y="26553062"/>
            <a:ext cx="6263588" cy="4024796"/>
          </a:xfrm>
          <a:prstGeom prst="rect">
            <a:avLst/>
          </a:prstGeom>
        </p:spPr>
      </p:pic>
      <p:sp>
        <p:nvSpPr>
          <p:cNvPr id="76" name="TextBox 75">
            <a:extLst>
              <a:ext uri="{FF2B5EF4-FFF2-40B4-BE49-F238E27FC236}">
                <a16:creationId xmlns:a16="http://schemas.microsoft.com/office/drawing/2014/main" id="{0299061D-C8C6-40AF-95A2-3720BEC41EA7}"/>
              </a:ext>
            </a:extLst>
          </p:cNvPr>
          <p:cNvSpPr txBox="1"/>
          <p:nvPr/>
        </p:nvSpPr>
        <p:spPr>
          <a:xfrm>
            <a:off x="30208757" y="31342437"/>
            <a:ext cx="641493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Cambria"/>
                <a:ea typeface="Calibri"/>
                <a:cs typeface="Calibri" panose="020F0502020204030204"/>
              </a:rPr>
              <a:t>Placement: Deck Perimeter</a:t>
            </a:r>
          </a:p>
        </p:txBody>
      </p:sp>
      <p:sp>
        <p:nvSpPr>
          <p:cNvPr id="77" name="TextBox 76">
            <a:extLst>
              <a:ext uri="{FF2B5EF4-FFF2-40B4-BE49-F238E27FC236}">
                <a16:creationId xmlns:a16="http://schemas.microsoft.com/office/drawing/2014/main" id="{35097D28-AE51-48E9-90B7-E9F92FAE2A7F}"/>
              </a:ext>
            </a:extLst>
          </p:cNvPr>
          <p:cNvSpPr txBox="1"/>
          <p:nvPr/>
        </p:nvSpPr>
        <p:spPr>
          <a:xfrm>
            <a:off x="18215610" y="15639458"/>
            <a:ext cx="4897606" cy="3222421"/>
          </a:xfrm>
          <a:prstGeom prst="rect">
            <a:avLst/>
          </a:prstGeom>
          <a:noFill/>
        </p:spPr>
        <p:txBody>
          <a:bodyPr wrap="square" rtlCol="0">
            <a:spAutoFit/>
          </a:bodyPr>
          <a:lstStyle/>
          <a:p>
            <a:pPr algn="l">
              <a:spcBef>
                <a:spcPts val="0"/>
              </a:spcBef>
            </a:pPr>
            <a:r>
              <a:rPr lang="en-US" sz="3390" dirty="0">
                <a:latin typeface="Cambria"/>
                <a:ea typeface="Cambria"/>
              </a:rPr>
              <a:t>Deck Planks</a:t>
            </a:r>
          </a:p>
          <a:p>
            <a:pPr marL="457200" indent="-457200" algn="l">
              <a:spcBef>
                <a:spcPts val="0"/>
              </a:spcBef>
              <a:buFont typeface="Arial" panose="020B0604020202020204" pitchFamily="34" charset="0"/>
              <a:buChar char="•"/>
            </a:pPr>
            <a:r>
              <a:rPr lang="en-US" sz="3390" dirty="0">
                <a:latin typeface="Cambria"/>
                <a:ea typeface="Cambria"/>
              </a:rPr>
              <a:t>Flexural capacity</a:t>
            </a:r>
          </a:p>
          <a:p>
            <a:pPr algn="l">
              <a:spcBef>
                <a:spcPts val="0"/>
              </a:spcBef>
            </a:pPr>
            <a:r>
              <a:rPr lang="en-US" sz="3390" dirty="0">
                <a:latin typeface="Cambria"/>
                <a:ea typeface="Cambria"/>
              </a:rPr>
              <a:t>Pile Caps</a:t>
            </a:r>
          </a:p>
          <a:p>
            <a:pPr marL="457200" indent="-457200" algn="l">
              <a:spcBef>
                <a:spcPts val="0"/>
              </a:spcBef>
              <a:buFont typeface="Arial" panose="020B0604020202020204" pitchFamily="34" charset="0"/>
              <a:buChar char="•"/>
            </a:pPr>
            <a:r>
              <a:rPr lang="en-US" sz="3390" dirty="0">
                <a:latin typeface="Cambria"/>
                <a:ea typeface="Cambria"/>
              </a:rPr>
              <a:t>Flexural capacity</a:t>
            </a:r>
          </a:p>
          <a:p>
            <a:pPr marL="457200" indent="-457200" algn="l">
              <a:spcBef>
                <a:spcPts val="0"/>
              </a:spcBef>
              <a:buFont typeface="Arial" panose="020B0604020202020204" pitchFamily="34" charset="0"/>
              <a:buChar char="•"/>
            </a:pPr>
            <a:r>
              <a:rPr lang="en-US" sz="3390" dirty="0">
                <a:latin typeface="Cambria"/>
                <a:ea typeface="Cambria"/>
              </a:rPr>
              <a:t>Axial tension capacity</a:t>
            </a:r>
          </a:p>
          <a:p>
            <a:pPr marL="457200" indent="-457200" algn="l">
              <a:spcBef>
                <a:spcPts val="0"/>
              </a:spcBef>
              <a:buFont typeface="Arial" panose="020B0604020202020204" pitchFamily="34" charset="0"/>
              <a:buChar char="•"/>
            </a:pPr>
            <a:r>
              <a:rPr lang="en-US" sz="3390" dirty="0">
                <a:latin typeface="Cambria"/>
                <a:ea typeface="Cambria"/>
              </a:rPr>
              <a:t>Shear capacity</a:t>
            </a:r>
          </a:p>
        </p:txBody>
      </p:sp>
      <p:pic>
        <p:nvPicPr>
          <p:cNvPr id="28" name="Picture 27" descr="Diagram&#10;&#10;Description automatically generated">
            <a:extLst>
              <a:ext uri="{FF2B5EF4-FFF2-40B4-BE49-F238E27FC236}">
                <a16:creationId xmlns:a16="http://schemas.microsoft.com/office/drawing/2014/main" id="{24B920AD-5362-4517-BC9B-9C0A8FCDE2C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688113" y="15380182"/>
            <a:ext cx="4924425" cy="3762375"/>
          </a:xfrm>
          <a:prstGeom prst="rect">
            <a:avLst/>
          </a:prstGeom>
        </p:spPr>
      </p:pic>
      <p:pic>
        <p:nvPicPr>
          <p:cNvPr id="30" name="Picture 29" descr="Diagram&#10;&#10;Description automatically generated">
            <a:extLst>
              <a:ext uri="{FF2B5EF4-FFF2-40B4-BE49-F238E27FC236}">
                <a16:creationId xmlns:a16="http://schemas.microsoft.com/office/drawing/2014/main" id="{C2B2A6A0-E87D-4BB1-BC17-C614C7B5057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633618" y="15586443"/>
            <a:ext cx="5770536" cy="3257740"/>
          </a:xfrm>
          <a:prstGeom prst="rect">
            <a:avLst/>
          </a:prstGeom>
        </p:spPr>
      </p:pic>
      <p:sp>
        <p:nvSpPr>
          <p:cNvPr id="79" name="TextBox 78">
            <a:extLst>
              <a:ext uri="{FF2B5EF4-FFF2-40B4-BE49-F238E27FC236}">
                <a16:creationId xmlns:a16="http://schemas.microsoft.com/office/drawing/2014/main" id="{52CF7C08-1A7D-475D-B507-1E9EA450B10E}"/>
              </a:ext>
            </a:extLst>
          </p:cNvPr>
          <p:cNvSpPr txBox="1"/>
          <p:nvPr/>
        </p:nvSpPr>
        <p:spPr>
          <a:xfrm>
            <a:off x="12994974" y="26623500"/>
            <a:ext cx="4897606" cy="1657377"/>
          </a:xfrm>
          <a:prstGeom prst="rect">
            <a:avLst/>
          </a:prstGeom>
          <a:noFill/>
        </p:spPr>
        <p:txBody>
          <a:bodyPr wrap="square" rtlCol="0">
            <a:spAutoFit/>
          </a:bodyPr>
          <a:lstStyle/>
          <a:p>
            <a:pPr marL="457200" indent="-457200" algn="l">
              <a:spcBef>
                <a:spcPts val="0"/>
              </a:spcBef>
              <a:buFont typeface="Arial" panose="020B0604020202020204" pitchFamily="34" charset="0"/>
              <a:buChar char="•"/>
            </a:pPr>
            <a:r>
              <a:rPr lang="en-US" sz="3390" dirty="0">
                <a:latin typeface="Cambria"/>
                <a:ea typeface="Cambria"/>
              </a:rPr>
              <a:t>Precast deck panels</a:t>
            </a:r>
          </a:p>
          <a:p>
            <a:pPr marL="457200" indent="-457200" algn="l">
              <a:spcBef>
                <a:spcPts val="0"/>
              </a:spcBef>
              <a:buFont typeface="Arial" panose="020B0604020202020204" pitchFamily="34" charset="0"/>
              <a:buChar char="•"/>
            </a:pPr>
            <a:r>
              <a:rPr lang="en-US" sz="3390" dirty="0">
                <a:latin typeface="Cambria"/>
                <a:ea typeface="Cambria"/>
              </a:rPr>
              <a:t>Cast-in-place pile caps (poured in 2 stages)</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233</TotalTime>
  <Words>718</Words>
  <Application>Microsoft Office PowerPoint</Application>
  <PresentationFormat>Custom</PresentationFormat>
  <Paragraphs>132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michael libby</cp:lastModifiedBy>
  <cp:revision>34</cp:revision>
  <dcterms:created xsi:type="dcterms:W3CDTF">2016-03-05T16:55:12Z</dcterms:created>
  <dcterms:modified xsi:type="dcterms:W3CDTF">2022-04-18T15:38:39Z</dcterms:modified>
</cp:coreProperties>
</file>