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32918400" cx="438912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  <p15:guide id="3" orient="horz" pos="2348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7" roundtripDataSignature="AMtx7mi3JmrkTPNxysyKaaOR9eg+xlsD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368" orient="horz"/>
        <p:guide pos="13824"/>
        <p:guide pos="234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ctrTitle"/>
          </p:nvPr>
        </p:nvSpPr>
        <p:spPr>
          <a:xfrm>
            <a:off x="3291840" y="5387344"/>
            <a:ext cx="37307400" cy="1146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0"/>
              <a:buFont typeface="Calibri"/>
              <a:buNone/>
              <a:defRPr sz="25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subTitle"/>
          </p:nvPr>
        </p:nvSpPr>
        <p:spPr>
          <a:xfrm>
            <a:off x="5486400" y="17289784"/>
            <a:ext cx="32918400" cy="79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/>
            </a:lvl1pPr>
            <a:lvl2pPr lvl="1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None/>
              <a:defRPr sz="8400"/>
            </a:lvl2pPr>
            <a:lvl3pPr lvl="2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/>
            </a:lvl3pPr>
            <a:lvl4pPr lvl="3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sz="6700"/>
            </a:lvl4pPr>
            <a:lvl5pPr lvl="4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sz="6700"/>
            </a:lvl5pPr>
            <a:lvl6pPr lvl="5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sz="6700"/>
            </a:lvl6pPr>
            <a:lvl7pPr lvl="6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sz="6700"/>
            </a:lvl7pPr>
            <a:lvl8pPr lvl="7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sz="6700"/>
            </a:lvl8pPr>
            <a:lvl9pPr lvl="8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sz="6700"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3017520" y="30510488"/>
            <a:ext cx="9875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14538960" y="30510488"/>
            <a:ext cx="14813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30998160" y="30510488"/>
            <a:ext cx="9875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3017520" y="1752608"/>
            <a:ext cx="37856100" cy="63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11502480" y="278103"/>
            <a:ext cx="20886300" cy="378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23850" lvl="3" marL="1828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indent="-323850" lvl="4" marL="2286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indent="-323850" lvl="5" marL="2743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3017520" y="30510488"/>
            <a:ext cx="9875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14538960" y="30510488"/>
            <a:ext cx="14813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30998160" y="30510488"/>
            <a:ext cx="9875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22193282" y="10968902"/>
            <a:ext cx="27896700" cy="94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2990852" y="1779152"/>
            <a:ext cx="27896700" cy="278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23850" lvl="3" marL="1828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indent="-323850" lvl="4" marL="2286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indent="-323850" lvl="5" marL="2743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3017520" y="30510488"/>
            <a:ext cx="9875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14538960" y="30510488"/>
            <a:ext cx="14813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30998160" y="30510488"/>
            <a:ext cx="9875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3017520" y="1752608"/>
            <a:ext cx="37856100" cy="63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3017520" y="8763003"/>
            <a:ext cx="37856100" cy="208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23850" lvl="3" marL="1828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indent="-323850" lvl="4" marL="2286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indent="-323850" lvl="5" marL="2743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3017520" y="30510488"/>
            <a:ext cx="9875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14538960" y="30510488"/>
            <a:ext cx="14813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30998160" y="30510488"/>
            <a:ext cx="9875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2994662" y="8206752"/>
            <a:ext cx="37856100" cy="1369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0"/>
              <a:buFont typeface="Calibri"/>
              <a:buNone/>
              <a:defRPr sz="25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2994662" y="22029433"/>
            <a:ext cx="37856100" cy="72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sz="101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8400"/>
              <a:buNone/>
              <a:defRPr sz="8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7500"/>
              <a:buNone/>
              <a:defRPr sz="75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6700"/>
              <a:buNone/>
              <a:defRPr sz="67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6700"/>
              <a:buNone/>
              <a:defRPr sz="67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6700"/>
              <a:buNone/>
              <a:defRPr sz="67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6700"/>
              <a:buNone/>
              <a:defRPr sz="67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6700"/>
              <a:buNone/>
              <a:defRPr sz="67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6700"/>
              <a:buNone/>
              <a:defRPr sz="6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3017520" y="30510488"/>
            <a:ext cx="9875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14538960" y="30510488"/>
            <a:ext cx="14813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30998160" y="30510488"/>
            <a:ext cx="9875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017520" y="1752608"/>
            <a:ext cx="37856100" cy="63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017520" y="8763003"/>
            <a:ext cx="18653700" cy="208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23850" lvl="3" marL="1828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indent="-323850" lvl="4" marL="2286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indent="-323850" lvl="5" marL="2743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22219920" y="8763003"/>
            <a:ext cx="18653700" cy="208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23850" lvl="3" marL="1828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indent="-323850" lvl="4" marL="2286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indent="-323850" lvl="5" marL="2743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3017520" y="30510488"/>
            <a:ext cx="9875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14538960" y="30510488"/>
            <a:ext cx="14813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30998160" y="30510488"/>
            <a:ext cx="9875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3023237" y="1752608"/>
            <a:ext cx="37856100" cy="63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3023242" y="8069586"/>
            <a:ext cx="18567900" cy="3954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b="1" sz="10100"/>
            </a:lvl1pPr>
            <a:lvl2pPr indent="-228600" lvl="1" marL="914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None/>
              <a:defRPr b="1" sz="8400"/>
            </a:lvl2pPr>
            <a:lvl3pPr indent="-228600" lvl="2" marL="1371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b="1" sz="7500"/>
            </a:lvl3pPr>
            <a:lvl4pPr indent="-228600" lvl="3" marL="1828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b="1" sz="6700"/>
            </a:lvl4pPr>
            <a:lvl5pPr indent="-228600" lvl="4" marL="2286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b="1" sz="6700"/>
            </a:lvl5pPr>
            <a:lvl6pPr indent="-228600" lvl="5" marL="2743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b="1" sz="6700"/>
            </a:lvl6pPr>
            <a:lvl7pPr indent="-22860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b="1" sz="6700"/>
            </a:lvl7pPr>
            <a:lvl8pPr indent="-22860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b="1" sz="6700"/>
            </a:lvl8pPr>
            <a:lvl9pPr indent="-228600" lvl="8" marL="4114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b="1" sz="67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3023242" y="12024360"/>
            <a:ext cx="18567900" cy="176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23850" lvl="3" marL="1828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indent="-323850" lvl="4" marL="2286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indent="-323850" lvl="5" marL="2743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22219923" y="8069586"/>
            <a:ext cx="18659400" cy="3954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0100"/>
              <a:buNone/>
              <a:defRPr b="1" sz="10100"/>
            </a:lvl1pPr>
            <a:lvl2pPr indent="-228600" lvl="1" marL="914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None/>
              <a:defRPr b="1" sz="8400"/>
            </a:lvl2pPr>
            <a:lvl3pPr indent="-228600" lvl="2" marL="1371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b="1" sz="7500"/>
            </a:lvl3pPr>
            <a:lvl4pPr indent="-228600" lvl="3" marL="1828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b="1" sz="6700"/>
            </a:lvl4pPr>
            <a:lvl5pPr indent="-228600" lvl="4" marL="2286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b="1" sz="6700"/>
            </a:lvl5pPr>
            <a:lvl6pPr indent="-228600" lvl="5" marL="2743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b="1" sz="6700"/>
            </a:lvl6pPr>
            <a:lvl7pPr indent="-22860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b="1" sz="6700"/>
            </a:lvl7pPr>
            <a:lvl8pPr indent="-22860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b="1" sz="6700"/>
            </a:lvl8pPr>
            <a:lvl9pPr indent="-228600" lvl="8" marL="4114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b="1" sz="670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22219923" y="12024360"/>
            <a:ext cx="18659400" cy="176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23850" lvl="3" marL="1828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indent="-323850" lvl="4" marL="2286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indent="-323850" lvl="5" marL="2743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3017520" y="30510488"/>
            <a:ext cx="9875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14538960" y="30510488"/>
            <a:ext cx="14813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30998160" y="30510488"/>
            <a:ext cx="9875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3017520" y="1752608"/>
            <a:ext cx="37856100" cy="63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3017520" y="30510488"/>
            <a:ext cx="9875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14538960" y="30510488"/>
            <a:ext cx="14813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30998160" y="30510488"/>
            <a:ext cx="9875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3017520" y="30510488"/>
            <a:ext cx="9875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14538960" y="30510488"/>
            <a:ext cx="14813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30998160" y="30510488"/>
            <a:ext cx="9875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3023237" y="2194560"/>
            <a:ext cx="14156100" cy="76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0"/>
              <a:buFont typeface="Calibri"/>
              <a:buNone/>
              <a:defRPr sz="135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18659477" y="4739648"/>
            <a:ext cx="22219800" cy="233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1085850" lvl="0" marL="4572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3500"/>
              <a:buChar char="•"/>
              <a:defRPr sz="13500"/>
            </a:lvl1pPr>
            <a:lvl2pPr indent="-971550" lvl="1" marL="914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700"/>
              <a:buChar char="•"/>
              <a:defRPr sz="11700"/>
            </a:lvl2pPr>
            <a:lvl3pPr indent="-869950" lvl="2" marL="1371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100"/>
              <a:buChar char="•"/>
              <a:defRPr sz="10100"/>
            </a:lvl3pPr>
            <a:lvl4pPr indent="-762000" lvl="3" marL="1828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Char char="•"/>
              <a:defRPr sz="8400"/>
            </a:lvl4pPr>
            <a:lvl5pPr indent="-762000" lvl="4" marL="2286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Char char="•"/>
              <a:defRPr sz="8400"/>
            </a:lvl5pPr>
            <a:lvl6pPr indent="-762000" lvl="5" marL="2743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Char char="•"/>
              <a:defRPr sz="8400"/>
            </a:lvl6pPr>
            <a:lvl7pPr indent="-76200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Char char="•"/>
              <a:defRPr sz="8400"/>
            </a:lvl7pPr>
            <a:lvl8pPr indent="-76200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Char char="•"/>
              <a:defRPr sz="8400"/>
            </a:lvl8pPr>
            <a:lvl9pPr indent="-762000" lvl="8" marL="4114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Char char="•"/>
              <a:defRPr sz="84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3023237" y="9875521"/>
            <a:ext cx="14156100" cy="18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sz="6700"/>
            </a:lvl1pPr>
            <a:lvl2pPr indent="-228600" lvl="1" marL="914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/>
            </a:lvl2pPr>
            <a:lvl3pPr indent="-228600" lvl="2" marL="1371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/>
            </a:lvl3pPr>
            <a:lvl4pPr indent="-228600" lvl="3" marL="1828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4pPr>
            <a:lvl5pPr indent="-228600" lvl="4" marL="2286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5pPr>
            <a:lvl6pPr indent="-228600" lvl="5" marL="2743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6pPr>
            <a:lvl7pPr indent="-22860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7pPr>
            <a:lvl8pPr indent="-22860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8pPr>
            <a:lvl9pPr indent="-228600" lvl="8" marL="4114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3017520" y="30510488"/>
            <a:ext cx="9875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14538960" y="30510488"/>
            <a:ext cx="14813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30998160" y="30510488"/>
            <a:ext cx="9875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3023237" y="2194560"/>
            <a:ext cx="14156100" cy="76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0"/>
              <a:buFont typeface="Calibri"/>
              <a:buNone/>
              <a:defRPr sz="135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18659477" y="4739648"/>
            <a:ext cx="22219800" cy="23393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3023237" y="9875521"/>
            <a:ext cx="14156100" cy="18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sz="6700"/>
            </a:lvl1pPr>
            <a:lvl2pPr indent="-228600" lvl="1" marL="914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/>
            </a:lvl2pPr>
            <a:lvl3pPr indent="-228600" lvl="2" marL="1371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/>
            </a:lvl3pPr>
            <a:lvl4pPr indent="-228600" lvl="3" marL="1828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4pPr>
            <a:lvl5pPr indent="-228600" lvl="4" marL="2286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5pPr>
            <a:lvl6pPr indent="-228600" lvl="5" marL="2743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6pPr>
            <a:lvl7pPr indent="-22860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7pPr>
            <a:lvl8pPr indent="-22860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8pPr>
            <a:lvl9pPr indent="-228600" lvl="8" marL="4114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3017520" y="30510488"/>
            <a:ext cx="9875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14538960" y="30510488"/>
            <a:ext cx="14813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30998160" y="30510488"/>
            <a:ext cx="9875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3017520" y="1752608"/>
            <a:ext cx="37856100" cy="63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0"/>
              <a:buFont typeface="Calibri"/>
              <a:buNone/>
              <a:defRPr b="0" i="0" sz="1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3017520" y="8763003"/>
            <a:ext cx="37856100" cy="208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971550" lvl="0" marL="457200" marR="0" rtl="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Arial"/>
              <a:buChar char="•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69950" lvl="1" marL="9144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100"/>
              <a:buFont typeface="Arial"/>
              <a:buChar char="•"/>
              <a:defRPr b="0" i="0" sz="10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0" lvl="2" marL="13716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Arial"/>
              <a:buChar char="•"/>
              <a:defRPr b="0" i="0" sz="8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04850" lvl="3" marL="18288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Char char="•"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04850" lvl="4" marL="22860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Char char="•"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04850" lvl="5" marL="27432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Char char="•"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04850" lvl="6" marL="32004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Char char="•"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04850" lvl="7" marL="36576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Char char="•"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04850" lvl="8" marL="41148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Char char="•"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3017520" y="30510488"/>
            <a:ext cx="9875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14538960" y="30510488"/>
            <a:ext cx="14813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30998160" y="30510488"/>
            <a:ext cx="9875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-4620" r="4620" t="0"/>
          <a:stretch/>
        </p:blipFill>
        <p:spPr>
          <a:xfrm>
            <a:off x="10977643" y="16775046"/>
            <a:ext cx="20345741" cy="7037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07675" y="4728550"/>
            <a:ext cx="19050451" cy="127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>
            <p:ph type="ctrTitle"/>
          </p:nvPr>
        </p:nvSpPr>
        <p:spPr>
          <a:xfrm>
            <a:off x="369597" y="522515"/>
            <a:ext cx="43136700" cy="3948000"/>
          </a:xfrm>
          <a:prstGeom prst="rect">
            <a:avLst/>
          </a:prstGeom>
          <a:solidFill>
            <a:srgbClr val="002060"/>
          </a:solidFill>
          <a:ln cap="flat" cmpd="sng" w="1016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mbria"/>
              <a:buNone/>
            </a:pPr>
            <a:r>
              <a:rPr lang="en-US" sz="7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Air Traffic Visualizer</a:t>
            </a:r>
            <a:br>
              <a:rPr lang="en-US" sz="7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4800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Nick Spezzano, Nick Moreschi, Razz Alkalay</a:t>
            </a:r>
            <a:br>
              <a:rPr lang="en-US" sz="4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i="1" lang="en-US" sz="4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College of Engineering and Physical Sciences</a:t>
            </a:r>
            <a:r>
              <a:rPr i="1" lang="en-US" sz="4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, University of New Hampshire, Durham, NH 03824</a:t>
            </a:r>
            <a:endParaRPr i="1" sz="4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mbria"/>
              <a:buNone/>
            </a:pPr>
            <a:r>
              <a:rPr lang="en-US" sz="4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Project Sponsor: Professor Radim Bartos</a:t>
            </a:r>
            <a:endParaRPr sz="4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272464" y="5682429"/>
            <a:ext cx="11670300" cy="6120900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0850" lvl="0" marL="787400" marR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900"/>
              <a:buChar char="●"/>
            </a:pPr>
            <a:r>
              <a:rPr lang="en-US" sz="3900">
                <a:solidFill>
                  <a:schemeClr val="dk1"/>
                </a:solidFill>
              </a:rPr>
              <a:t>Decodes ADS-B (Automatic Dependent Surveillance - Broadcast) messages containing aircraft data</a:t>
            </a:r>
            <a:endParaRPr sz="3900">
              <a:solidFill>
                <a:schemeClr val="dk1"/>
              </a:solidFill>
            </a:endParaRPr>
          </a:p>
          <a:p>
            <a:pPr indent="-450850" lvl="0" marL="787400" marR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900"/>
              <a:buChar char="●"/>
            </a:pPr>
            <a:r>
              <a:rPr lang="en-US" sz="3900">
                <a:solidFill>
                  <a:schemeClr val="dk1"/>
                </a:solidFill>
              </a:rPr>
              <a:t>RTL-SDR receiver captures incoming messages</a:t>
            </a:r>
            <a:endParaRPr sz="3900">
              <a:solidFill>
                <a:schemeClr val="dk1"/>
              </a:solidFill>
            </a:endParaRPr>
          </a:p>
          <a:p>
            <a:pPr indent="-450850" lvl="0" marL="787400" marR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900"/>
              <a:buChar char="●"/>
            </a:pPr>
            <a:r>
              <a:rPr lang="en-US" sz="3900">
                <a:solidFill>
                  <a:schemeClr val="dk1"/>
                </a:solidFill>
              </a:rPr>
              <a:t>Application is fed decoded ADS-B data through a WebSocket connection</a:t>
            </a:r>
            <a:endParaRPr sz="3900">
              <a:solidFill>
                <a:schemeClr val="dk1"/>
              </a:solidFill>
            </a:endParaRPr>
          </a:p>
          <a:p>
            <a:pPr indent="-450850" lvl="0" marL="787400" marR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900"/>
              <a:buChar char="●"/>
            </a:pPr>
            <a:r>
              <a:rPr lang="en-US" sz="3900">
                <a:solidFill>
                  <a:schemeClr val="dk1"/>
                </a:solidFill>
              </a:rPr>
              <a:t>Data is plotted and stored in the program</a:t>
            </a:r>
            <a:endParaRPr sz="3900">
              <a:solidFill>
                <a:schemeClr val="dk1"/>
              </a:solidFill>
            </a:endParaRPr>
          </a:p>
          <a:p>
            <a:pPr indent="0" lvl="0" marL="393700" marR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chemeClr val="dk1"/>
              </a:solidFill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272464" y="12396921"/>
            <a:ext cx="11670300" cy="913200"/>
          </a:xfrm>
          <a:prstGeom prst="rect">
            <a:avLst/>
          </a:prstGeom>
          <a:solidFill>
            <a:srgbClr val="00206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Goals</a:t>
            </a:r>
            <a:endParaRPr sz="1200"/>
          </a:p>
        </p:txBody>
      </p:sp>
      <p:sp>
        <p:nvSpPr>
          <p:cNvPr id="89" name="Google Shape;89;p1"/>
          <p:cNvSpPr txBox="1"/>
          <p:nvPr/>
        </p:nvSpPr>
        <p:spPr>
          <a:xfrm>
            <a:off x="272464" y="4728557"/>
            <a:ext cx="11670300" cy="913200"/>
          </a:xfrm>
          <a:prstGeom prst="rect">
            <a:avLst/>
          </a:prstGeom>
          <a:solidFill>
            <a:srgbClr val="00206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Introduction</a:t>
            </a:r>
            <a:endParaRPr sz="1600"/>
          </a:p>
        </p:txBody>
      </p:sp>
      <p:sp>
        <p:nvSpPr>
          <p:cNvPr id="90" name="Google Shape;90;p1"/>
          <p:cNvSpPr txBox="1"/>
          <p:nvPr/>
        </p:nvSpPr>
        <p:spPr>
          <a:xfrm>
            <a:off x="31973271" y="30682264"/>
            <a:ext cx="11670300" cy="1869300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0850" lvl="0" marL="787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●"/>
            </a:pPr>
            <a:r>
              <a:rPr lang="en-US" sz="3900">
                <a:solidFill>
                  <a:schemeClr val="dk1"/>
                </a:solidFill>
              </a:rPr>
              <a:t>Compatibility with ships and other vehicles</a:t>
            </a:r>
            <a:endParaRPr sz="3900">
              <a:solidFill>
                <a:schemeClr val="dk1"/>
              </a:solidFill>
            </a:endParaRPr>
          </a:p>
          <a:p>
            <a:pPr indent="-450850" lvl="0" marL="787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●"/>
            </a:pPr>
            <a:r>
              <a:rPr lang="en-US" sz="3900">
                <a:solidFill>
                  <a:schemeClr val="dk1"/>
                </a:solidFill>
              </a:rPr>
              <a:t>Additional and improved data collection features </a:t>
            </a:r>
            <a:endParaRPr sz="3900" u="none">
              <a:solidFill>
                <a:schemeClr val="dk1"/>
              </a:solidFill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1973271" y="29625407"/>
            <a:ext cx="11670300" cy="1027500"/>
          </a:xfrm>
          <a:prstGeom prst="rect">
            <a:avLst/>
          </a:prstGeom>
          <a:solidFill>
            <a:srgbClr val="00206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5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Next Steps</a:t>
            </a:r>
            <a:endParaRPr sz="2600"/>
          </a:p>
        </p:txBody>
      </p:sp>
      <p:sp>
        <p:nvSpPr>
          <p:cNvPr id="92" name="Google Shape;92;p1"/>
          <p:cNvSpPr txBox="1"/>
          <p:nvPr/>
        </p:nvSpPr>
        <p:spPr>
          <a:xfrm>
            <a:off x="32946643" y="6552451"/>
            <a:ext cx="5526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272464" y="13309800"/>
            <a:ext cx="11670300" cy="5921400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0850" lvl="0" marL="787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●"/>
            </a:pPr>
            <a:r>
              <a:rPr lang="en-US" sz="3900">
                <a:solidFill>
                  <a:schemeClr val="dk1"/>
                </a:solidFill>
              </a:rPr>
              <a:t>Allow for v</a:t>
            </a:r>
            <a:r>
              <a:rPr lang="en-US" sz="3900">
                <a:solidFill>
                  <a:schemeClr val="dk1"/>
                </a:solidFill>
              </a:rPr>
              <a:t>isualization of aircraft using inexpensive hardware</a:t>
            </a:r>
            <a:endParaRPr sz="3900">
              <a:solidFill>
                <a:schemeClr val="dk1"/>
              </a:solidFill>
            </a:endParaRPr>
          </a:p>
          <a:p>
            <a:pPr indent="-450850" lvl="0" marL="787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●"/>
            </a:pPr>
            <a:r>
              <a:rPr lang="en-US" sz="3900">
                <a:solidFill>
                  <a:schemeClr val="dk1"/>
                </a:solidFill>
              </a:rPr>
              <a:t>Ensure ADS-B data is delivered in real-time and updated for visualization</a:t>
            </a:r>
            <a:endParaRPr sz="3900">
              <a:solidFill>
                <a:schemeClr val="dk1"/>
              </a:solidFill>
            </a:endParaRPr>
          </a:p>
          <a:p>
            <a:pPr indent="-450850" lvl="0" marL="787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●"/>
            </a:pPr>
            <a:r>
              <a:rPr lang="en-US" sz="3900">
                <a:solidFill>
                  <a:schemeClr val="dk1"/>
                </a:solidFill>
              </a:rPr>
              <a:t>Allow the user to download a log of plane history</a:t>
            </a:r>
            <a:endParaRPr sz="3900">
              <a:solidFill>
                <a:schemeClr val="dk1"/>
              </a:solidFill>
            </a:endParaRPr>
          </a:p>
          <a:p>
            <a:pPr indent="-450850" lvl="0" marL="787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●"/>
            </a:pPr>
            <a:r>
              <a:rPr lang="en-US" sz="3900">
                <a:solidFill>
                  <a:schemeClr val="dk1"/>
                </a:solidFill>
              </a:rPr>
              <a:t>Include controls that allow users to look closer into plane movement</a:t>
            </a:r>
            <a:endParaRPr sz="3900">
              <a:solidFill>
                <a:schemeClr val="dk1"/>
              </a:solidFill>
            </a:endParaRPr>
          </a:p>
          <a:p>
            <a:pPr indent="-450850" lvl="0" marL="787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●"/>
            </a:pPr>
            <a:r>
              <a:rPr lang="en-US" sz="3900">
                <a:solidFill>
                  <a:schemeClr val="dk1"/>
                </a:solidFill>
              </a:rPr>
              <a:t>Ensure the application is easy to set up and use</a:t>
            </a:r>
            <a:endParaRPr sz="3900">
              <a:solidFill>
                <a:schemeClr val="dk1"/>
              </a:solidFill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31973271" y="26333207"/>
            <a:ext cx="11670300" cy="3001500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0850" lvl="0" marL="787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●"/>
            </a:pPr>
            <a:r>
              <a:rPr lang="en-US" sz="3900">
                <a:solidFill>
                  <a:schemeClr val="dk1"/>
                </a:solidFill>
              </a:rPr>
              <a:t>Decode ADS-B messages</a:t>
            </a:r>
            <a:endParaRPr sz="3900">
              <a:solidFill>
                <a:schemeClr val="dk1"/>
              </a:solidFill>
            </a:endParaRPr>
          </a:p>
          <a:p>
            <a:pPr indent="-450850" lvl="0" marL="787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●"/>
            </a:pPr>
            <a:r>
              <a:rPr lang="en-US" sz="3900">
                <a:solidFill>
                  <a:schemeClr val="dk1"/>
                </a:solidFill>
              </a:rPr>
              <a:t>Plot decoded plane data on a map</a:t>
            </a:r>
            <a:endParaRPr sz="3900">
              <a:solidFill>
                <a:schemeClr val="dk1"/>
              </a:solidFill>
            </a:endParaRPr>
          </a:p>
          <a:p>
            <a:pPr indent="-450850" lvl="0" marL="787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●"/>
            </a:pPr>
            <a:r>
              <a:rPr lang="en-US" sz="3900">
                <a:solidFill>
                  <a:schemeClr val="dk1"/>
                </a:solidFill>
              </a:rPr>
              <a:t>Keeps a log of aircraft location data to be downloaded with a click</a:t>
            </a:r>
            <a:endParaRPr sz="3900">
              <a:solidFill>
                <a:schemeClr val="dk1"/>
              </a:solidFill>
            </a:endParaRPr>
          </a:p>
          <a:p>
            <a:pPr indent="0" lvl="0" marL="39370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900" u="none">
              <a:solidFill>
                <a:schemeClr val="dk1"/>
              </a:solidFill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43323" y="1169000"/>
            <a:ext cx="2124025" cy="255771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32229086" y="12401486"/>
            <a:ext cx="11448300" cy="7037100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7650" lvl="0" marL="787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●"/>
            </a:pPr>
            <a:r>
              <a:rPr lang="en-US" sz="3900">
                <a:solidFill>
                  <a:schemeClr val="dk1"/>
                </a:solidFill>
              </a:rPr>
              <a:t>  </a:t>
            </a:r>
            <a:r>
              <a:rPr lang="en-US" sz="3900">
                <a:solidFill>
                  <a:schemeClr val="dk1"/>
                </a:solidFill>
              </a:rPr>
              <a:t>ADS</a:t>
            </a:r>
            <a:r>
              <a:rPr lang="en-US" sz="3900">
                <a:solidFill>
                  <a:schemeClr val="dk1"/>
                </a:solidFill>
              </a:rPr>
              <a:t>-B messages are decoded and sent to            </a:t>
            </a:r>
            <a:endParaRPr sz="3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</a:rPr>
              <a:t>        the client to visualize</a:t>
            </a:r>
            <a:endParaRPr sz="3900">
              <a:solidFill>
                <a:schemeClr val="dk1"/>
              </a:solidFill>
            </a:endParaRPr>
          </a:p>
          <a:p>
            <a:pPr indent="-247650" lvl="0" marL="787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●"/>
            </a:pPr>
            <a:r>
              <a:rPr lang="en-US" sz="3900">
                <a:solidFill>
                  <a:schemeClr val="dk1"/>
                </a:solidFill>
              </a:rPr>
              <a:t>  Leaflet, a JavaScript library, is used to  </a:t>
            </a:r>
            <a:endParaRPr sz="3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</a:rPr>
              <a:t>        provide an easily manipulable map</a:t>
            </a:r>
            <a:endParaRPr sz="3900">
              <a:solidFill>
                <a:schemeClr val="dk1"/>
              </a:solidFill>
            </a:endParaRPr>
          </a:p>
          <a:p>
            <a:pPr indent="-247650" lvl="0" marL="787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●"/>
            </a:pPr>
            <a:r>
              <a:rPr lang="en-US" sz="3900">
                <a:solidFill>
                  <a:schemeClr val="dk1"/>
                </a:solidFill>
              </a:rPr>
              <a:t>  AioHTTP, a Python library, is used to open </a:t>
            </a:r>
            <a:endParaRPr sz="3900">
              <a:solidFill>
                <a:schemeClr val="dk1"/>
              </a:solidFill>
            </a:endParaRPr>
          </a:p>
          <a:p>
            <a:pPr indent="0" lvl="0" marL="1181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</a:rPr>
              <a:t>a WebSocket to our client </a:t>
            </a:r>
            <a:endParaRPr sz="3900">
              <a:solidFill>
                <a:schemeClr val="dk1"/>
              </a:solidFill>
            </a:endParaRPr>
          </a:p>
          <a:p>
            <a:pPr indent="-247650" lvl="0" marL="787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●"/>
            </a:pPr>
            <a:r>
              <a:rPr lang="en-US" sz="3900">
                <a:solidFill>
                  <a:schemeClr val="dk1"/>
                </a:solidFill>
              </a:rPr>
              <a:t>  Store a downloadable log of message data </a:t>
            </a:r>
            <a:endParaRPr sz="3900">
              <a:solidFill>
                <a:schemeClr val="dk1"/>
              </a:solidFill>
            </a:endParaRPr>
          </a:p>
          <a:p>
            <a:pPr indent="0" lvl="0" marL="1181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</a:rPr>
              <a:t>using JSON</a:t>
            </a:r>
            <a:endParaRPr sz="3900">
              <a:solidFill>
                <a:schemeClr val="dk1"/>
              </a:solidFill>
            </a:endParaRPr>
          </a:p>
          <a:p>
            <a:pPr indent="-247650" lvl="0" marL="787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●"/>
            </a:pPr>
            <a:r>
              <a:rPr lang="en-US" sz="3900">
                <a:solidFill>
                  <a:schemeClr val="dk1"/>
                </a:solidFill>
              </a:rPr>
              <a:t>  Record the path of each plane to be </a:t>
            </a:r>
            <a:endParaRPr sz="3900">
              <a:solidFill>
                <a:schemeClr val="dk1"/>
              </a:solidFill>
            </a:endParaRPr>
          </a:p>
          <a:p>
            <a:pPr indent="0" lvl="0" marL="1181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</a:rPr>
              <a:t>displayed to </a:t>
            </a:r>
            <a:r>
              <a:rPr lang="en-US" sz="3900">
                <a:solidFill>
                  <a:schemeClr val="dk1"/>
                </a:solidFill>
              </a:rPr>
              <a:t>the</a:t>
            </a:r>
            <a:r>
              <a:rPr lang="en-US" sz="3900">
                <a:solidFill>
                  <a:schemeClr val="dk1"/>
                </a:solidFill>
              </a:rPr>
              <a:t> user when requested</a:t>
            </a:r>
            <a:endParaRPr sz="3900">
              <a:solidFill>
                <a:schemeClr val="dk1"/>
              </a:solidFill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32260564" y="11458671"/>
            <a:ext cx="11448300" cy="913200"/>
          </a:xfrm>
          <a:prstGeom prst="rect">
            <a:avLst/>
          </a:prstGeom>
          <a:solidFill>
            <a:srgbClr val="00206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Solution</a:t>
            </a:r>
            <a:endParaRPr sz="1200"/>
          </a:p>
        </p:txBody>
      </p:sp>
      <p:sp>
        <p:nvSpPr>
          <p:cNvPr id="98" name="Google Shape;98;p1"/>
          <p:cNvSpPr txBox="1"/>
          <p:nvPr/>
        </p:nvSpPr>
        <p:spPr>
          <a:xfrm>
            <a:off x="32229322" y="5664600"/>
            <a:ext cx="11448300" cy="5449500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7650" lvl="0" marL="787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●"/>
            </a:pPr>
            <a:r>
              <a:rPr lang="en-US" sz="3900">
                <a:solidFill>
                  <a:schemeClr val="dk1"/>
                </a:solidFill>
              </a:rPr>
              <a:t>  </a:t>
            </a:r>
            <a:r>
              <a:rPr lang="en-US" sz="3900">
                <a:solidFill>
                  <a:schemeClr val="dk1"/>
                </a:solidFill>
              </a:rPr>
              <a:t>Decoding each ADS-B message requires a </a:t>
            </a:r>
            <a:endParaRPr sz="3900">
              <a:solidFill>
                <a:schemeClr val="dk1"/>
              </a:solidFill>
            </a:endParaRPr>
          </a:p>
          <a:p>
            <a:pPr indent="0" lvl="0" marL="787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</a:rPr>
              <a:t>  pair to decode and </a:t>
            </a:r>
            <a:r>
              <a:rPr lang="en-US" sz="3900">
                <a:solidFill>
                  <a:schemeClr val="dk1"/>
                </a:solidFill>
              </a:rPr>
              <a:t>receive</a:t>
            </a:r>
            <a:r>
              <a:rPr lang="en-US" sz="3900">
                <a:solidFill>
                  <a:schemeClr val="dk1"/>
                </a:solidFill>
              </a:rPr>
              <a:t> information</a:t>
            </a:r>
            <a:endParaRPr sz="3900">
              <a:solidFill>
                <a:schemeClr val="dk1"/>
              </a:solidFill>
            </a:endParaRPr>
          </a:p>
          <a:p>
            <a:pPr indent="-247650" lvl="0" marL="787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●"/>
            </a:pPr>
            <a:r>
              <a:rPr lang="en-US" sz="3900">
                <a:solidFill>
                  <a:schemeClr val="dk1"/>
                </a:solidFill>
              </a:rPr>
              <a:t>  Using a </a:t>
            </a:r>
            <a:r>
              <a:rPr lang="en-US" sz="3900">
                <a:solidFill>
                  <a:schemeClr val="dk1"/>
                </a:solidFill>
              </a:rPr>
              <a:t>WebSocket</a:t>
            </a:r>
            <a:r>
              <a:rPr lang="en-US" sz="3900">
                <a:solidFill>
                  <a:schemeClr val="dk1"/>
                </a:solidFill>
              </a:rPr>
              <a:t> to </a:t>
            </a:r>
            <a:r>
              <a:rPr lang="en-US" sz="3900">
                <a:solidFill>
                  <a:schemeClr val="dk1"/>
                </a:solidFill>
              </a:rPr>
              <a:t>ensure</a:t>
            </a:r>
            <a:r>
              <a:rPr lang="en-US" sz="3900">
                <a:solidFill>
                  <a:schemeClr val="dk1"/>
                </a:solidFill>
              </a:rPr>
              <a:t> real-time </a:t>
            </a:r>
            <a:endParaRPr sz="3900">
              <a:solidFill>
                <a:schemeClr val="dk1"/>
              </a:solidFill>
            </a:endParaRPr>
          </a:p>
          <a:p>
            <a:pPr indent="0" lvl="0" marL="787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</a:rPr>
              <a:t>  updates when </a:t>
            </a:r>
            <a:r>
              <a:rPr lang="en-US" sz="3900">
                <a:solidFill>
                  <a:schemeClr val="dk1"/>
                </a:solidFill>
              </a:rPr>
              <a:t>receiving</a:t>
            </a:r>
            <a:r>
              <a:rPr lang="en-US" sz="3900">
                <a:solidFill>
                  <a:schemeClr val="dk1"/>
                </a:solidFill>
              </a:rPr>
              <a:t> new ADS-B  </a:t>
            </a:r>
            <a:endParaRPr sz="3900">
              <a:solidFill>
                <a:schemeClr val="dk1"/>
              </a:solidFill>
            </a:endParaRPr>
          </a:p>
          <a:p>
            <a:pPr indent="3937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</a:rPr>
              <a:t>     messages</a:t>
            </a:r>
            <a:endParaRPr sz="3900">
              <a:solidFill>
                <a:schemeClr val="dk1"/>
              </a:solidFill>
            </a:endParaRPr>
          </a:p>
          <a:p>
            <a:pPr indent="-247650" lvl="0" marL="787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●"/>
            </a:pPr>
            <a:r>
              <a:rPr lang="en-US" sz="3900">
                <a:solidFill>
                  <a:schemeClr val="dk1"/>
                </a:solidFill>
              </a:rPr>
              <a:t>  Efficient data storage methods to plot each </a:t>
            </a:r>
            <a:endParaRPr sz="3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</a:rPr>
              <a:t>        point on Leaflet</a:t>
            </a:r>
            <a:endParaRPr sz="3900">
              <a:solidFill>
                <a:schemeClr val="dk1"/>
              </a:solidFill>
            </a:endParaRPr>
          </a:p>
          <a:p>
            <a:pPr indent="0" lvl="0" marL="1562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chemeClr val="dk1"/>
              </a:solidFill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32229192" y="4728557"/>
            <a:ext cx="11448300" cy="913200"/>
          </a:xfrm>
          <a:prstGeom prst="rect">
            <a:avLst/>
          </a:prstGeom>
          <a:solidFill>
            <a:srgbClr val="00206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Challenges</a:t>
            </a:r>
            <a:endParaRPr sz="5400"/>
          </a:p>
        </p:txBody>
      </p:sp>
      <p:sp>
        <p:nvSpPr>
          <p:cNvPr id="100" name="Google Shape;100;p1"/>
          <p:cNvSpPr txBox="1"/>
          <p:nvPr/>
        </p:nvSpPr>
        <p:spPr>
          <a:xfrm>
            <a:off x="18396321" y="20649836"/>
            <a:ext cx="71577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78375" lIns="78375" spcFirstLastPara="1" rIns="78375" wrap="square" tIns="783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200">
                <a:latin typeface="Calibri"/>
                <a:ea typeface="Calibri"/>
                <a:cs typeface="Calibri"/>
                <a:sym typeface="Calibri"/>
              </a:rPr>
              <a:t>ADS-B Message Contents</a:t>
            </a:r>
            <a:endParaRPr i="1" sz="5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17041875" y="5410350"/>
            <a:ext cx="93327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78375" lIns="78375" spcFirstLastPara="1" rIns="78375" wrap="square" tIns="783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222343" y="26292693"/>
            <a:ext cx="11670300" cy="1027500"/>
          </a:xfrm>
          <a:prstGeom prst="rect">
            <a:avLst/>
          </a:prstGeom>
          <a:solidFill>
            <a:srgbClr val="00206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5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Testing</a:t>
            </a:r>
            <a:endParaRPr sz="2600"/>
          </a:p>
        </p:txBody>
      </p:sp>
      <p:sp>
        <p:nvSpPr>
          <p:cNvPr id="103" name="Google Shape;103;p1"/>
          <p:cNvSpPr txBox="1"/>
          <p:nvPr/>
        </p:nvSpPr>
        <p:spPr>
          <a:xfrm>
            <a:off x="222343" y="27277093"/>
            <a:ext cx="11670300" cy="5292300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0850" lvl="0" marL="78740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3900"/>
              <a:buChar char="●"/>
            </a:pPr>
            <a:r>
              <a:rPr lang="en-US" sz="3900">
                <a:solidFill>
                  <a:schemeClr val="dk1"/>
                </a:solidFill>
              </a:rPr>
              <a:t>An a</a:t>
            </a:r>
            <a:r>
              <a:rPr lang="en-US" sz="3900">
                <a:solidFill>
                  <a:schemeClr val="dk1"/>
                </a:solidFill>
              </a:rPr>
              <a:t>lternate version of our application is used to read test data</a:t>
            </a:r>
            <a:endParaRPr sz="3900">
              <a:solidFill>
                <a:schemeClr val="dk1"/>
              </a:solidFill>
            </a:endParaRPr>
          </a:p>
          <a:p>
            <a:pPr indent="-450850" lvl="1" marL="1181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○"/>
            </a:pPr>
            <a:r>
              <a:rPr lang="en-US" sz="3900">
                <a:solidFill>
                  <a:schemeClr val="dk1"/>
                </a:solidFill>
              </a:rPr>
              <a:t>Feeds </a:t>
            </a:r>
            <a:r>
              <a:rPr lang="en-US" sz="3900">
                <a:solidFill>
                  <a:schemeClr val="dk1"/>
                </a:solidFill>
              </a:rPr>
              <a:t>our web </a:t>
            </a:r>
            <a:r>
              <a:rPr lang="en-US" sz="3900">
                <a:solidFill>
                  <a:schemeClr val="dk1"/>
                </a:solidFill>
              </a:rPr>
              <a:t>application</a:t>
            </a:r>
            <a:r>
              <a:rPr lang="en-US" sz="3900">
                <a:solidFill>
                  <a:schemeClr val="dk1"/>
                </a:solidFill>
              </a:rPr>
              <a:t> with a log of known raw ADS-B messages </a:t>
            </a:r>
            <a:endParaRPr sz="3900">
              <a:solidFill>
                <a:schemeClr val="dk1"/>
              </a:solidFill>
            </a:endParaRPr>
          </a:p>
          <a:p>
            <a:pPr indent="-450850" lvl="1" marL="1181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○"/>
            </a:pPr>
            <a:r>
              <a:rPr lang="en-US" sz="3900">
                <a:solidFill>
                  <a:schemeClr val="dk1"/>
                </a:solidFill>
              </a:rPr>
              <a:t>Can easily spot </a:t>
            </a:r>
            <a:r>
              <a:rPr lang="en-US" sz="3900">
                <a:solidFill>
                  <a:schemeClr val="dk1"/>
                </a:solidFill>
              </a:rPr>
              <a:t>inconsistencies</a:t>
            </a:r>
            <a:r>
              <a:rPr lang="en-US" sz="3900">
                <a:solidFill>
                  <a:schemeClr val="dk1"/>
                </a:solidFill>
              </a:rPr>
              <a:t> within our program</a:t>
            </a:r>
            <a:endParaRPr sz="3900">
              <a:solidFill>
                <a:schemeClr val="dk1"/>
              </a:solidFill>
            </a:endParaRPr>
          </a:p>
          <a:p>
            <a:pPr indent="-450850" lvl="0" marL="787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●"/>
            </a:pPr>
            <a:r>
              <a:rPr lang="en-US" sz="3900">
                <a:solidFill>
                  <a:schemeClr val="dk1"/>
                </a:solidFill>
              </a:rPr>
              <a:t>User testing was done to ensure ease of use</a:t>
            </a:r>
            <a:endParaRPr sz="3900">
              <a:solidFill>
                <a:schemeClr val="dk1"/>
              </a:solidFill>
            </a:endParaRPr>
          </a:p>
        </p:txBody>
      </p:sp>
      <p:pic>
        <p:nvPicPr>
          <p:cNvPr id="104" name="Google Shape;104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657782" y="946982"/>
            <a:ext cx="6486226" cy="300173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 txBox="1"/>
          <p:nvPr/>
        </p:nvSpPr>
        <p:spPr>
          <a:xfrm>
            <a:off x="31973271" y="25303864"/>
            <a:ext cx="11670300" cy="1027500"/>
          </a:xfrm>
          <a:prstGeom prst="rect">
            <a:avLst/>
          </a:prstGeom>
          <a:solidFill>
            <a:srgbClr val="00206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5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Current Capabilities</a:t>
            </a:r>
            <a:endParaRPr sz="2600"/>
          </a:p>
        </p:txBody>
      </p:sp>
      <p:pic>
        <p:nvPicPr>
          <p:cNvPr id="106" name="Google Shape;106;p1"/>
          <p:cNvPicPr preferRelativeResize="0"/>
          <p:nvPr/>
        </p:nvPicPr>
        <p:blipFill rotWithShape="1">
          <a:blip r:embed="rId7">
            <a:alphaModFix/>
          </a:blip>
          <a:srcRect b="79436" l="41564" r="39408" t="16255"/>
          <a:stretch/>
        </p:blipFill>
        <p:spPr>
          <a:xfrm>
            <a:off x="17544386" y="6128817"/>
            <a:ext cx="8802406" cy="124575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7" name="Google Shape;107;p1"/>
          <p:cNvSpPr txBox="1"/>
          <p:nvPr/>
        </p:nvSpPr>
        <p:spPr>
          <a:xfrm>
            <a:off x="19593880" y="7617686"/>
            <a:ext cx="4228800" cy="8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78375" lIns="78375" spcFirstLastPara="1" rIns="78375" wrap="square" tIns="783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700">
                <a:latin typeface="Calibri"/>
                <a:ea typeface="Calibri"/>
                <a:cs typeface="Calibri"/>
                <a:sym typeface="Calibri"/>
              </a:rPr>
              <a:t>Raw ADS-B Data</a:t>
            </a:r>
            <a:endParaRPr i="1" sz="4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"/>
          <p:cNvPicPr preferRelativeResize="0"/>
          <p:nvPr/>
        </p:nvPicPr>
        <p:blipFill rotWithShape="1">
          <a:blip r:embed="rId8">
            <a:alphaModFix/>
          </a:blip>
          <a:srcRect b="0" l="-10" r="10" t="0"/>
          <a:stretch/>
        </p:blipFill>
        <p:spPr>
          <a:xfrm>
            <a:off x="13383214" y="23283775"/>
            <a:ext cx="17099357" cy="9100496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09" name="Google Shape;109;p1"/>
          <p:cNvCxnSpPr/>
          <p:nvPr/>
        </p:nvCxnSpPr>
        <p:spPr>
          <a:xfrm flipH="1" rot="10800000">
            <a:off x="16516157" y="8030336"/>
            <a:ext cx="1765500" cy="17085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0" name="Google Shape;110;p1"/>
          <p:cNvPicPr preferRelativeResize="0"/>
          <p:nvPr/>
        </p:nvPicPr>
        <p:blipFill rotWithShape="1">
          <a:blip r:embed="rId8">
            <a:alphaModFix/>
          </a:blip>
          <a:srcRect b="67200" l="5259" r="79948" t="10141"/>
          <a:stretch/>
        </p:blipFill>
        <p:spPr>
          <a:xfrm>
            <a:off x="3037661" y="20468517"/>
            <a:ext cx="5943648" cy="463744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11" name="Google Shape;111;p1"/>
          <p:cNvCxnSpPr>
            <a:endCxn id="110" idx="3"/>
          </p:cNvCxnSpPr>
          <p:nvPr/>
        </p:nvCxnSpPr>
        <p:spPr>
          <a:xfrm rot="10800000">
            <a:off x="8981309" y="22787237"/>
            <a:ext cx="5452500" cy="2216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2" name="Google Shape;112;p1"/>
          <p:cNvSpPr txBox="1"/>
          <p:nvPr/>
        </p:nvSpPr>
        <p:spPr>
          <a:xfrm>
            <a:off x="1706293" y="25145046"/>
            <a:ext cx="88026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78375" lIns="78375" spcFirstLastPara="1" rIns="78375" wrap="square" tIns="783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200">
                <a:latin typeface="Calibri"/>
                <a:ea typeface="Calibri"/>
                <a:cs typeface="Calibri"/>
                <a:sym typeface="Calibri"/>
              </a:rPr>
              <a:t>Dialog Window (On Plane Click)</a:t>
            </a:r>
            <a:endParaRPr i="1" sz="5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"/>
          <p:cNvPicPr preferRelativeResize="0"/>
          <p:nvPr/>
        </p:nvPicPr>
        <p:blipFill rotWithShape="1">
          <a:blip r:embed="rId8">
            <a:alphaModFix/>
          </a:blip>
          <a:srcRect b="66672" l="95911" r="2329" t="9971"/>
          <a:stretch/>
        </p:blipFill>
        <p:spPr>
          <a:xfrm>
            <a:off x="32946640" y="19806396"/>
            <a:ext cx="716726" cy="5064472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14" name="Google Shape;114;p1"/>
          <p:cNvCxnSpPr>
            <a:endCxn id="113" idx="1"/>
          </p:cNvCxnSpPr>
          <p:nvPr/>
        </p:nvCxnSpPr>
        <p:spPr>
          <a:xfrm flipH="1" rot="10800000">
            <a:off x="29874640" y="22338633"/>
            <a:ext cx="3072000" cy="2462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5" name="Google Shape;115;p1"/>
          <p:cNvPicPr preferRelativeResize="0"/>
          <p:nvPr/>
        </p:nvPicPr>
        <p:blipFill rotWithShape="1">
          <a:blip r:embed="rId8">
            <a:alphaModFix/>
          </a:blip>
          <a:srcRect b="78923" l="1279" r="96855" t="9806"/>
          <a:stretch/>
        </p:blipFill>
        <p:spPr>
          <a:xfrm flipH="1">
            <a:off x="38390320" y="19806407"/>
            <a:ext cx="1538059" cy="5064449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6" name="Google Shape;116;p1"/>
          <p:cNvSpPr txBox="1"/>
          <p:nvPr/>
        </p:nvSpPr>
        <p:spPr>
          <a:xfrm>
            <a:off x="40154889" y="19965718"/>
            <a:ext cx="26055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78375" lIns="78375" spcFirstLastPara="1" rIns="78375" wrap="square" tIns="783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200">
                <a:latin typeface="Calibri"/>
                <a:ea typeface="Calibri"/>
                <a:cs typeface="Calibri"/>
                <a:sym typeface="Calibri"/>
              </a:rPr>
              <a:t>Zoom In</a:t>
            </a:r>
            <a:endParaRPr i="1" sz="5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40154889" y="21455711"/>
            <a:ext cx="30015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78375" lIns="78375" spcFirstLastPara="1" rIns="78375" wrap="square" tIns="783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200">
                <a:latin typeface="Calibri"/>
                <a:ea typeface="Calibri"/>
                <a:cs typeface="Calibri"/>
                <a:sym typeface="Calibri"/>
              </a:rPr>
              <a:t>Zoom Out</a:t>
            </a:r>
            <a:endParaRPr i="1" sz="5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40154892" y="23055900"/>
            <a:ext cx="3001500" cy="17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78375" lIns="78375" spcFirstLastPara="1" rIns="78375" wrap="square" tIns="783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200">
                <a:latin typeface="Calibri"/>
                <a:ea typeface="Calibri"/>
                <a:cs typeface="Calibri"/>
                <a:sym typeface="Calibri"/>
              </a:rPr>
              <a:t>Download JSON</a:t>
            </a:r>
            <a:endParaRPr i="1" sz="5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"/>
          <p:cNvSpPr txBox="1"/>
          <p:nvPr/>
        </p:nvSpPr>
        <p:spPr>
          <a:xfrm>
            <a:off x="33913864" y="20649836"/>
            <a:ext cx="4007400" cy="3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78375" lIns="78375" spcFirstLastPara="1" rIns="78375" wrap="square" tIns="783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200">
                <a:latin typeface="Calibri"/>
                <a:ea typeface="Calibri"/>
                <a:cs typeface="Calibri"/>
                <a:sym typeface="Calibri"/>
              </a:rPr>
              <a:t>Select Plane and Slide to Show Past Coords</a:t>
            </a:r>
            <a:endParaRPr i="1" sz="5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2016-03-05T16:55:12Z</dcterms:created>
  <dc:creator>Rhiannon Jacobs</dc:creator>
</cp:coreProperties>
</file>