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3"/>
  </p:sldMasterIdLst>
  <p:notesMasterIdLst>
    <p:notesMasterId r:id="rId5"/>
  </p:notesMasterIdLst>
  <p:sldIdLst>
    <p:sldId id="256" r:id="rId4"/>
  </p:sldIdLst>
  <p:sldSz cx="43891200" cy="329184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Cramton" initials="MC" lastIdx="6" clrIdx="0">
    <p:extLst>
      <p:ext uri="{19B8F6BF-5375-455C-9EA6-DF929625EA0E}">
        <p15:presenceInfo xmlns:p15="http://schemas.microsoft.com/office/powerpoint/2012/main" userId="S::mc1436@wildcats.unh.edu::5c911a69-50bf-40dd-a45a-bd7da98799e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C0714F-8B29-245B-AE1D-364F5055A8CB}" v="12" dt="2022-04-18T05:03:19.711"/>
    <p1510:client id="{0CDDFD8F-B57B-3F00-D971-D9614574FCA7}" v="487" dt="2022-04-18T01:24:22.627"/>
    <p1510:client id="{38D5208B-4EDA-C21E-5485-04368A7BAA8F}" v="724" dt="2022-04-18T04:38:10.597"/>
    <p1510:client id="{9A682E9E-F435-288E-4775-73C5B42C76D3}" v="7" dt="2022-04-18T06:18:12.028"/>
    <p1510:client id="{D8E5E7AC-574C-E149-B37C-CFF14C30788C}" v="1207" dt="2022-04-18T14:29:20.835"/>
    <p1510:client id="{E534FFEC-019C-7BAD-ABC0-A3599803B263}" v="46" dt="2022-04-18T01:43:48.537"/>
    <p1510:client id="{EAA54BB8-CE24-9A7F-A3F9-24B0EB9D6527}" v="8" dt="2022-04-18T01:30:56.0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18"/>
    <p:restoredTop sz="94663"/>
  </p:normalViewPr>
  <p:slideViewPr>
    <p:cSldViewPr snapToGrid="0">
      <p:cViewPr>
        <p:scale>
          <a:sx n="26" d="100"/>
          <a:sy n="26" d="100"/>
        </p:scale>
        <p:origin x="48" y="88"/>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5/10/relationships/revisionInfo" Target="revisionInfo.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Interview%20Result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universitysystemnh-my.sharepoint.com/personal/wm2006_usnh_edu/Documents/NSF%20Drinking%20Water%20Resiliency%20Project/Interviews%20with%20drinking%20water%20stakeholders/Interveiw%20notes/Interview%20Result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9F5-4E53-822D-99DB55FA771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9F5-4E53-822D-99DB55FA771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9F5-4E53-822D-99DB55FA7713}"/>
              </c:ext>
            </c:extLst>
          </c:dPt>
          <c:dLbls>
            <c:dLbl>
              <c:idx val="0"/>
              <c:layout>
                <c:manualLayout>
                  <c:x val="-0.22605144293758136"/>
                  <c:y val="-1.9261523021363761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9F5-4E53-822D-99DB55FA7713}"/>
                </c:ext>
              </c:extLst>
            </c:dLbl>
            <c:dLbl>
              <c:idx val="1"/>
              <c:layout>
                <c:manualLayout>
                  <c:x val="-9.7406004337402069E-2"/>
                  <c:y val="-2.00108963627624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9F5-4E53-822D-99DB55FA7713}"/>
                </c:ext>
              </c:extLst>
            </c:dLbl>
            <c:dLbl>
              <c:idx val="2"/>
              <c:layout>
                <c:manualLayout>
                  <c:x val="0.20672163073654584"/>
                  <c:y val="0.1162242661710455"/>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9F5-4E53-822D-99DB55FA7713}"/>
                </c:ext>
              </c:extLst>
            </c:dLbl>
            <c:spPr>
              <a:noFill/>
              <a:ln>
                <a:noFill/>
              </a:ln>
              <a:effectLst/>
            </c:spPr>
            <c:txPr>
              <a:bodyPr rot="0" spcFirstLastPara="1" vertOverflow="ellipsis" vert="horz" wrap="square" lIns="38100" tIns="19050" rIns="38100" bIns="19050" anchor="ctr" anchorCtr="1">
                <a:spAutoFit/>
              </a:bodyPr>
              <a:lstStyle/>
              <a:p>
                <a:pPr>
                  <a:defRPr sz="3000" b="0" i="0" u="none" strike="noStrike" kern="1200" baseline="0">
                    <a:solidFill>
                      <a:schemeClr val="tx1"/>
                    </a:solidFill>
                    <a:latin typeface="Cambria"/>
                    <a:ea typeface="Cambria"/>
                    <a:cs typeface="Cambria"/>
                  </a:defRPr>
                </a:pPr>
                <a:endParaRPr lang="en-US"/>
              </a:p>
            </c:txPr>
            <c:showLegendKey val="0"/>
            <c:showVal val="1"/>
            <c:showCatName val="1"/>
            <c:showSerName val="0"/>
            <c:showPercent val="0"/>
            <c:showBubbleSize val="0"/>
            <c:showLeaderLines val="1"/>
            <c:leaderLines>
              <c:spPr>
                <a:ln w="6350" cap="flat" cmpd="sng" algn="ctr">
                  <a:solidFill>
                    <a:schemeClr val="dk1"/>
                  </a:solidFill>
                  <a:prstDash val="solid"/>
                  <a:miter lim="800000"/>
                </a:ln>
                <a:effectLst/>
              </c:spPr>
            </c:leaderLines>
            <c:extLst>
              <c:ext xmlns:c15="http://schemas.microsoft.com/office/drawing/2012/chart" uri="{CE6537A1-D6FC-4f65-9D91-7224C49458BB}"/>
            </c:extLst>
          </c:dLbls>
          <c:cat>
            <c:strRef>
              <c:f>'[Interview Results.xlsx]Graphs for URC'!$B$3:$B$5</c:f>
              <c:strCache>
                <c:ptCount val="3"/>
                <c:pt idx="0">
                  <c:v>Drinking Water Operator or Manager</c:v>
                </c:pt>
                <c:pt idx="1">
                  <c:v>Emergency Committee Member</c:v>
                </c:pt>
                <c:pt idx="2">
                  <c:v>State Agency Employee</c:v>
                </c:pt>
              </c:strCache>
            </c:strRef>
          </c:cat>
          <c:val>
            <c:numRef>
              <c:f>'[Interview Results.xlsx]Graphs for URC'!$C$3:$C$5</c:f>
              <c:numCache>
                <c:formatCode>General</c:formatCode>
                <c:ptCount val="3"/>
                <c:pt idx="0">
                  <c:v>4</c:v>
                </c:pt>
                <c:pt idx="1">
                  <c:v>1</c:v>
                </c:pt>
                <c:pt idx="2">
                  <c:v>3</c:v>
                </c:pt>
              </c:numCache>
            </c:numRef>
          </c:val>
          <c:extLst>
            <c:ext xmlns:c16="http://schemas.microsoft.com/office/drawing/2014/chart" uri="{C3380CC4-5D6E-409C-BE32-E72D297353CC}">
              <c16:uniqueId val="{00000006-E9F5-4E53-822D-99DB55FA7713}"/>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sz="3700" b="1" dirty="0">
                <a:solidFill>
                  <a:schemeClr val="tx1"/>
                </a:solidFill>
                <a:latin typeface="Cambria" panose="02040503050406030204" pitchFamily="18" charset="0"/>
              </a:rPr>
              <a:t>Types of Emergencies </a:t>
            </a:r>
            <a:r>
              <a:rPr lang="en-US" sz="3700" b="1" baseline="0" dirty="0">
                <a:solidFill>
                  <a:schemeClr val="tx1"/>
                </a:solidFill>
                <a:latin typeface="Cambria" panose="02040503050406030204" pitchFamily="18" charset="0"/>
              </a:rPr>
              <a:t>Respondents are Concerned About and Prioritize During Planning</a:t>
            </a:r>
            <a:endParaRPr lang="en-US" sz="3700" b="1" dirty="0">
              <a:solidFill>
                <a:schemeClr val="tx1"/>
              </a:solidFill>
              <a:latin typeface="Cambria" panose="02040503050406030204" pitchFamily="18" charset="0"/>
            </a:endParaRPr>
          </a:p>
        </c:rich>
      </c:tx>
      <c:layout>
        <c:manualLayout>
          <c:xMode val="edge"/>
          <c:yMode val="edge"/>
          <c:x val="0.22928797289805367"/>
          <c:y val="3.311725781654827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6.1496494507489348E-2"/>
          <c:y val="0.32988613350489238"/>
          <c:w val="0.93621098330414143"/>
          <c:h val="0.63824282089995743"/>
        </c:manualLayout>
      </c:layout>
      <c:barChart>
        <c:barDir val="col"/>
        <c:grouping val="stacked"/>
        <c:varyColors val="0"/>
        <c:ser>
          <c:idx val="0"/>
          <c:order val="0"/>
          <c:tx>
            <c:strRef>
              <c:f>'Graphs for URC'!$D$24</c:f>
              <c:strCache>
                <c:ptCount val="1"/>
                <c:pt idx="0">
                  <c:v>Drinking Water Operator</c:v>
                </c:pt>
              </c:strCache>
            </c:strRef>
          </c:tx>
          <c:spPr>
            <a:solidFill>
              <a:schemeClr val="accent1"/>
            </a:solidFill>
            <a:ln>
              <a:noFill/>
            </a:ln>
            <a:effectLst/>
          </c:spPr>
          <c:invertIfNegative val="0"/>
          <c:cat>
            <c:strRef>
              <c:f>'Graphs for URC'!$B$26:$B$47</c:f>
              <c:strCache>
                <c:ptCount val="20"/>
                <c:pt idx="0">
                  <c:v>Chronic Contamination</c:v>
                </c:pt>
                <c:pt idx="3">
                  <c:v>Acute Contamination</c:v>
                </c:pt>
                <c:pt idx="7">
                  <c:v>Cybersecurity</c:v>
                </c:pt>
                <c:pt idx="10">
                  <c:v>Malevolent Acts</c:v>
                </c:pt>
                <c:pt idx="13">
                  <c:v>Drought</c:v>
                </c:pt>
                <c:pt idx="17">
                  <c:v>Climate Change &amp; Severe Weather </c:v>
                </c:pt>
                <c:pt idx="19">
                  <c:v>Water Main Break</c:v>
                </c:pt>
              </c:strCache>
            </c:strRef>
          </c:cat>
          <c:val>
            <c:numRef>
              <c:f>'Graphs for URC'!$D$26:$D$47</c:f>
              <c:numCache>
                <c:formatCode>General</c:formatCode>
                <c:ptCount val="22"/>
                <c:pt idx="1">
                  <c:v>2</c:v>
                </c:pt>
                <c:pt idx="2">
                  <c:v>4</c:v>
                </c:pt>
                <c:pt idx="4">
                  <c:v>2</c:v>
                </c:pt>
                <c:pt idx="5">
                  <c:v>2</c:v>
                </c:pt>
                <c:pt idx="8">
                  <c:v>3</c:v>
                </c:pt>
                <c:pt idx="9">
                  <c:v>2</c:v>
                </c:pt>
                <c:pt idx="11">
                  <c:v>0</c:v>
                </c:pt>
                <c:pt idx="12">
                  <c:v>0</c:v>
                </c:pt>
                <c:pt idx="14">
                  <c:v>1</c:v>
                </c:pt>
                <c:pt idx="15">
                  <c:v>1</c:v>
                </c:pt>
                <c:pt idx="17">
                  <c:v>2</c:v>
                </c:pt>
                <c:pt idx="18">
                  <c:v>2</c:v>
                </c:pt>
                <c:pt idx="20">
                  <c:v>4</c:v>
                </c:pt>
                <c:pt idx="21">
                  <c:v>3</c:v>
                </c:pt>
              </c:numCache>
            </c:numRef>
          </c:val>
          <c:extLst>
            <c:ext xmlns:c16="http://schemas.microsoft.com/office/drawing/2014/chart" uri="{C3380CC4-5D6E-409C-BE32-E72D297353CC}">
              <c16:uniqueId val="{00000000-B14B-564C-95A2-9A5534F16706}"/>
            </c:ext>
          </c:extLst>
        </c:ser>
        <c:ser>
          <c:idx val="1"/>
          <c:order val="1"/>
          <c:tx>
            <c:strRef>
              <c:f>'Graphs for URC'!$E$24</c:f>
              <c:strCache>
                <c:ptCount val="1"/>
                <c:pt idx="0">
                  <c:v>Emergency Committee Member</c:v>
                </c:pt>
              </c:strCache>
            </c:strRef>
          </c:tx>
          <c:spPr>
            <a:solidFill>
              <a:schemeClr val="accent2"/>
            </a:solidFill>
            <a:ln>
              <a:noFill/>
            </a:ln>
            <a:effectLst/>
          </c:spPr>
          <c:invertIfNegative val="0"/>
          <c:cat>
            <c:strRef>
              <c:f>'Graphs for URC'!$B$26:$B$47</c:f>
              <c:strCache>
                <c:ptCount val="20"/>
                <c:pt idx="0">
                  <c:v>Chronic Contamination</c:v>
                </c:pt>
                <c:pt idx="3">
                  <c:v>Acute Contamination</c:v>
                </c:pt>
                <c:pt idx="7">
                  <c:v>Cybersecurity</c:v>
                </c:pt>
                <c:pt idx="10">
                  <c:v>Malevolent Acts</c:v>
                </c:pt>
                <c:pt idx="13">
                  <c:v>Drought</c:v>
                </c:pt>
                <c:pt idx="17">
                  <c:v>Climate Change &amp; Severe Weather </c:v>
                </c:pt>
                <c:pt idx="19">
                  <c:v>Water Main Break</c:v>
                </c:pt>
              </c:strCache>
            </c:strRef>
          </c:cat>
          <c:val>
            <c:numRef>
              <c:f>'Graphs for URC'!$E$26:$E$47</c:f>
              <c:numCache>
                <c:formatCode>General</c:formatCode>
                <c:ptCount val="22"/>
                <c:pt idx="1">
                  <c:v>1</c:v>
                </c:pt>
                <c:pt idx="2">
                  <c:v>1</c:v>
                </c:pt>
                <c:pt idx="4">
                  <c:v>1</c:v>
                </c:pt>
                <c:pt idx="5">
                  <c:v>1</c:v>
                </c:pt>
                <c:pt idx="8">
                  <c:v>0</c:v>
                </c:pt>
                <c:pt idx="9">
                  <c:v>0</c:v>
                </c:pt>
                <c:pt idx="11">
                  <c:v>0</c:v>
                </c:pt>
                <c:pt idx="12">
                  <c:v>0</c:v>
                </c:pt>
                <c:pt idx="14">
                  <c:v>1</c:v>
                </c:pt>
                <c:pt idx="15">
                  <c:v>1</c:v>
                </c:pt>
                <c:pt idx="17">
                  <c:v>1</c:v>
                </c:pt>
                <c:pt idx="18">
                  <c:v>1</c:v>
                </c:pt>
                <c:pt idx="20">
                  <c:v>0</c:v>
                </c:pt>
                <c:pt idx="21">
                  <c:v>0</c:v>
                </c:pt>
              </c:numCache>
            </c:numRef>
          </c:val>
          <c:extLst>
            <c:ext xmlns:c16="http://schemas.microsoft.com/office/drawing/2014/chart" uri="{C3380CC4-5D6E-409C-BE32-E72D297353CC}">
              <c16:uniqueId val="{00000001-B14B-564C-95A2-9A5534F16706}"/>
            </c:ext>
          </c:extLst>
        </c:ser>
        <c:ser>
          <c:idx val="2"/>
          <c:order val="2"/>
          <c:tx>
            <c:strRef>
              <c:f>'Graphs for URC'!$F$24</c:f>
              <c:strCache>
                <c:ptCount val="1"/>
                <c:pt idx="0">
                  <c:v>State Agency Employees</c:v>
                </c:pt>
              </c:strCache>
            </c:strRef>
          </c:tx>
          <c:spPr>
            <a:solidFill>
              <a:schemeClr val="accent3"/>
            </a:solidFill>
            <a:ln>
              <a:noFill/>
            </a:ln>
            <a:effectLst/>
          </c:spPr>
          <c:invertIfNegative val="0"/>
          <c:cat>
            <c:strRef>
              <c:f>'Graphs for URC'!$B$26:$B$47</c:f>
              <c:strCache>
                <c:ptCount val="20"/>
                <c:pt idx="0">
                  <c:v>Chronic Contamination</c:v>
                </c:pt>
                <c:pt idx="3">
                  <c:v>Acute Contamination</c:v>
                </c:pt>
                <c:pt idx="7">
                  <c:v>Cybersecurity</c:v>
                </c:pt>
                <c:pt idx="10">
                  <c:v>Malevolent Acts</c:v>
                </c:pt>
                <c:pt idx="13">
                  <c:v>Drought</c:v>
                </c:pt>
                <c:pt idx="17">
                  <c:v>Climate Change &amp; Severe Weather </c:v>
                </c:pt>
                <c:pt idx="19">
                  <c:v>Water Main Break</c:v>
                </c:pt>
              </c:strCache>
            </c:strRef>
          </c:cat>
          <c:val>
            <c:numRef>
              <c:f>'Graphs for URC'!$F$26:$F$47</c:f>
              <c:numCache>
                <c:formatCode>General</c:formatCode>
                <c:ptCount val="22"/>
                <c:pt idx="1">
                  <c:v>2</c:v>
                </c:pt>
                <c:pt idx="2">
                  <c:v>2</c:v>
                </c:pt>
                <c:pt idx="4">
                  <c:v>3</c:v>
                </c:pt>
                <c:pt idx="5">
                  <c:v>3</c:v>
                </c:pt>
                <c:pt idx="8">
                  <c:v>3</c:v>
                </c:pt>
                <c:pt idx="9">
                  <c:v>3</c:v>
                </c:pt>
                <c:pt idx="11">
                  <c:v>3</c:v>
                </c:pt>
                <c:pt idx="12">
                  <c:v>1</c:v>
                </c:pt>
                <c:pt idx="14">
                  <c:v>2</c:v>
                </c:pt>
                <c:pt idx="15">
                  <c:v>2</c:v>
                </c:pt>
                <c:pt idx="17">
                  <c:v>3</c:v>
                </c:pt>
                <c:pt idx="18">
                  <c:v>3</c:v>
                </c:pt>
                <c:pt idx="20">
                  <c:v>1</c:v>
                </c:pt>
                <c:pt idx="21">
                  <c:v>0</c:v>
                </c:pt>
              </c:numCache>
            </c:numRef>
          </c:val>
          <c:extLst>
            <c:ext xmlns:c16="http://schemas.microsoft.com/office/drawing/2014/chart" uri="{C3380CC4-5D6E-409C-BE32-E72D297353CC}">
              <c16:uniqueId val="{00000002-B14B-564C-95A2-9A5534F16706}"/>
            </c:ext>
          </c:extLst>
        </c:ser>
        <c:dLbls>
          <c:showLegendKey val="0"/>
          <c:showVal val="0"/>
          <c:showCatName val="0"/>
          <c:showSerName val="0"/>
          <c:showPercent val="0"/>
          <c:showBubbleSize val="0"/>
        </c:dLbls>
        <c:gapWidth val="104"/>
        <c:overlap val="100"/>
        <c:axId val="767693167"/>
        <c:axId val="768318687"/>
      </c:barChart>
      <c:catAx>
        <c:axId val="767693167"/>
        <c:scaling>
          <c:orientation val="minMax"/>
        </c:scaling>
        <c:delete val="1"/>
        <c:axPos val="b"/>
        <c:numFmt formatCode="General" sourceLinked="1"/>
        <c:majorTickMark val="out"/>
        <c:minorTickMark val="none"/>
        <c:tickLblPos val="nextTo"/>
        <c:crossAx val="768318687"/>
        <c:crosses val="autoZero"/>
        <c:auto val="1"/>
        <c:lblAlgn val="ctr"/>
        <c:lblOffset val="100"/>
        <c:noMultiLvlLbl val="0"/>
      </c:catAx>
      <c:valAx>
        <c:axId val="76831868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3400" b="0" i="0" u="none" strike="noStrike" kern="1200" baseline="0">
                    <a:solidFill>
                      <a:schemeClr val="tx1"/>
                    </a:solidFill>
                    <a:latin typeface="Cambria" panose="02040503050406030204" pitchFamily="18" charset="0"/>
                    <a:ea typeface="+mn-ea"/>
                    <a:cs typeface="+mn-cs"/>
                  </a:defRPr>
                </a:pPr>
                <a:r>
                  <a:rPr lang="en-US" sz="3400" baseline="0">
                    <a:solidFill>
                      <a:schemeClr val="tx1"/>
                    </a:solidFill>
                    <a:latin typeface="Cambria" panose="02040503050406030204" pitchFamily="18" charset="0"/>
                  </a:rPr>
                  <a:t>Number of Respondents</a:t>
                </a:r>
                <a:endParaRPr lang="en-US" sz="3400">
                  <a:solidFill>
                    <a:schemeClr val="tx1"/>
                  </a:solidFill>
                  <a:latin typeface="Cambria" panose="02040503050406030204" pitchFamily="18" charset="0"/>
                </a:endParaRPr>
              </a:p>
            </c:rich>
          </c:tx>
          <c:layout>
            <c:manualLayout>
              <c:xMode val="edge"/>
              <c:yMode val="edge"/>
              <c:x val="7.0244771198539908E-3"/>
              <c:y val="0.3123666446754168"/>
            </c:manualLayout>
          </c:layout>
          <c:overlay val="0"/>
          <c:spPr>
            <a:noFill/>
            <a:ln>
              <a:noFill/>
            </a:ln>
            <a:effectLst/>
          </c:spPr>
          <c:txPr>
            <a:bodyPr rot="-5400000" spcFirstLastPara="1" vertOverflow="ellipsis" vert="horz" wrap="square" anchor="ctr" anchorCtr="1"/>
            <a:lstStyle/>
            <a:p>
              <a:pPr>
                <a:defRPr sz="3400" b="0" i="0" u="none" strike="noStrike" kern="1200" baseline="0">
                  <a:solidFill>
                    <a:schemeClr val="tx1"/>
                  </a:solidFill>
                  <a:latin typeface="Cambria" panose="02040503050406030204" pitchFamily="18" charset="0"/>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400" b="0" i="0" u="none" strike="noStrike" kern="1200" baseline="0">
                <a:solidFill>
                  <a:schemeClr val="tx1"/>
                </a:solidFill>
                <a:latin typeface="Cambria" panose="02040503050406030204" pitchFamily="18" charset="0"/>
                <a:ea typeface="+mn-ea"/>
                <a:cs typeface="+mn-cs"/>
              </a:defRPr>
            </a:pPr>
            <a:endParaRPr lang="en-US"/>
          </a:p>
        </c:txPr>
        <c:crossAx val="767693167"/>
        <c:crosses val="autoZero"/>
        <c:crossBetween val="between"/>
      </c:valAx>
      <c:spPr>
        <a:noFill/>
        <a:ln>
          <a:noFill/>
        </a:ln>
        <a:effectLst/>
      </c:spPr>
    </c:plotArea>
    <c:legend>
      <c:legendPos val="b"/>
      <c:layout>
        <c:manualLayout>
          <c:xMode val="edge"/>
          <c:yMode val="edge"/>
          <c:x val="0.15948574253151018"/>
          <c:y val="0.15039568728119732"/>
          <c:w val="0.76798232682121537"/>
          <c:h val="3.9594964248618705E-2"/>
        </c:manualLayout>
      </c:layout>
      <c:overlay val="0"/>
      <c:spPr>
        <a:noFill/>
        <a:ln>
          <a:noFill/>
        </a:ln>
        <a:effectLst/>
      </c:spPr>
      <c:txPr>
        <a:bodyPr rot="0" spcFirstLastPara="1" vertOverflow="ellipsis" vert="horz" wrap="square" anchor="ctr" anchorCtr="1"/>
        <a:lstStyle/>
        <a:p>
          <a:pPr>
            <a:defRPr sz="3400" b="0" i="0" u="none" strike="noStrike" kern="1200" baseline="0">
              <a:solidFill>
                <a:schemeClr val="tx1"/>
              </a:solidFill>
              <a:latin typeface="Cambria" panose="02040503050406030204"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172966A5-00CD-7145-BDAA-010B81A662A9}" type="datetimeFigureOut">
              <a:rPr lang="en-US" smtClean="0"/>
              <a:t>4/18/22</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EDB2A282-022B-6B4B-8996-B5DB3FCC460F}" type="slidenum">
              <a:rPr lang="en-US" smtClean="0"/>
              <a:t>‹#›</a:t>
            </a:fld>
            <a:endParaRPr lang="en-US"/>
          </a:p>
        </p:txBody>
      </p:sp>
    </p:spTree>
    <p:extLst>
      <p:ext uri="{BB962C8B-B14F-4D97-AF65-F5344CB8AC3E}">
        <p14:creationId xmlns:p14="http://schemas.microsoft.com/office/powerpoint/2010/main" val="2119624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DB2A282-022B-6B4B-8996-B5DB3FCC460F}" type="slidenum">
              <a:rPr lang="en-US" smtClean="0"/>
              <a:t>1</a:t>
            </a:fld>
            <a:endParaRPr lang="en-US"/>
          </a:p>
        </p:txBody>
      </p:sp>
    </p:spTree>
    <p:extLst>
      <p:ext uri="{BB962C8B-B14F-4D97-AF65-F5344CB8AC3E}">
        <p14:creationId xmlns:p14="http://schemas.microsoft.com/office/powerpoint/2010/main" val="3725829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3"/>
            <a:ext cx="37307520" cy="11460480"/>
          </a:xfrm>
        </p:spPr>
        <p:txBody>
          <a:bodyPr anchor="b"/>
          <a:lstStyle>
            <a:lvl1pPr algn="ctr">
              <a:defRPr sz="29400"/>
            </a:lvl1pPr>
          </a:lstStyle>
          <a:p>
            <a:r>
              <a:rPr lang="en-US"/>
              <a:t>Click to edit Master title style</a:t>
            </a:r>
          </a:p>
        </p:txBody>
      </p:sp>
      <p:sp>
        <p:nvSpPr>
          <p:cNvPr id="3" name="Subtitle 2"/>
          <p:cNvSpPr>
            <a:spLocks noGrp="1"/>
          </p:cNvSpPr>
          <p:nvPr>
            <p:ph type="subTitle" idx="1"/>
          </p:nvPr>
        </p:nvSpPr>
        <p:spPr>
          <a:xfrm>
            <a:off x="5486400" y="17289783"/>
            <a:ext cx="32918400" cy="7947657"/>
          </a:xfrm>
        </p:spPr>
        <p:txBody>
          <a:bodyPr/>
          <a:lstStyle>
            <a:lvl1pPr marL="0" indent="0" algn="ctr">
              <a:buNone/>
              <a:defRPr sz="11800"/>
            </a:lvl1pPr>
            <a:lvl2pPr marL="2240152" indent="0" algn="ctr">
              <a:buNone/>
              <a:defRPr sz="9800"/>
            </a:lvl2pPr>
            <a:lvl3pPr marL="4480304" indent="0" algn="ctr">
              <a:buNone/>
              <a:defRPr sz="8800"/>
            </a:lvl3pPr>
            <a:lvl4pPr marL="6720456" indent="0" algn="ctr">
              <a:buNone/>
              <a:defRPr sz="7800"/>
            </a:lvl4pPr>
            <a:lvl5pPr marL="8960608" indent="0" algn="ctr">
              <a:buNone/>
              <a:defRPr sz="7800"/>
            </a:lvl5pPr>
            <a:lvl6pPr marL="11200760" indent="0" algn="ctr">
              <a:buNone/>
              <a:defRPr sz="7800"/>
            </a:lvl6pPr>
            <a:lvl7pPr marL="13440912" indent="0" algn="ctr">
              <a:buNone/>
              <a:defRPr sz="7800"/>
            </a:lvl7pPr>
            <a:lvl8pPr marL="15681064" indent="0" algn="ctr">
              <a:buNone/>
              <a:defRPr sz="7800"/>
            </a:lvl8pPr>
            <a:lvl9pPr marL="17921216" indent="0" algn="ctr">
              <a:buNone/>
              <a:defRPr sz="7800"/>
            </a:lvl9pPr>
          </a:lstStyle>
          <a:p>
            <a:r>
              <a:rPr lang="en-US"/>
              <a:t>Click to edit Master subtitle style</a:t>
            </a:r>
          </a:p>
        </p:txBody>
      </p:sp>
      <p:sp>
        <p:nvSpPr>
          <p:cNvPr id="4" name="Date Placeholder 3"/>
          <p:cNvSpPr>
            <a:spLocks noGrp="1"/>
          </p:cNvSpPr>
          <p:nvPr>
            <p:ph type="dt" sz="half" idx="10"/>
          </p:nvPr>
        </p:nvSpPr>
        <p:spPr/>
        <p:txBody>
          <a:bodyPr/>
          <a:lstStyle/>
          <a:p>
            <a:fld id="{08E81BC7-D5A5-445F-BF4D-797F02B50EB4}" type="datetimeFigureOut">
              <a:rPr lang="en-US" smtClean="0"/>
              <a:t>4/18/22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5474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0"/>
            <a:ext cx="27843480" cy="27896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679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377049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51"/>
            <a:ext cx="37856160" cy="13693137"/>
          </a:xfrm>
        </p:spPr>
        <p:txBody>
          <a:bodyPr anchor="b"/>
          <a:lstStyle>
            <a:lvl1pPr>
              <a:defRPr sz="29400"/>
            </a:lvl1pPr>
          </a:lstStyle>
          <a:p>
            <a:r>
              <a:rPr lang="en-US"/>
              <a:t>Click to edit Master title style</a:t>
            </a:r>
          </a:p>
        </p:txBody>
      </p:sp>
      <p:sp>
        <p:nvSpPr>
          <p:cNvPr id="3" name="Text Placeholder 2"/>
          <p:cNvSpPr>
            <a:spLocks noGrp="1"/>
          </p:cNvSpPr>
          <p:nvPr>
            <p:ph type="body" idx="1"/>
          </p:nvPr>
        </p:nvSpPr>
        <p:spPr>
          <a:xfrm>
            <a:off x="2994662" y="22029431"/>
            <a:ext cx="37856160" cy="7200897"/>
          </a:xfrm>
        </p:spPr>
        <p:txBody>
          <a:bodyPr/>
          <a:lstStyle>
            <a:lvl1pPr marL="0" indent="0">
              <a:buNone/>
              <a:defRPr sz="11800">
                <a:solidFill>
                  <a:schemeClr val="tx1"/>
                </a:solidFill>
              </a:defRPr>
            </a:lvl1pPr>
            <a:lvl2pPr marL="2240152" indent="0">
              <a:buNone/>
              <a:defRPr sz="9800">
                <a:solidFill>
                  <a:schemeClr val="tx1">
                    <a:tint val="75000"/>
                  </a:schemeClr>
                </a:solidFill>
              </a:defRPr>
            </a:lvl2pPr>
            <a:lvl3pPr marL="4480304" indent="0">
              <a:buNone/>
              <a:defRPr sz="8800">
                <a:solidFill>
                  <a:schemeClr val="tx1">
                    <a:tint val="75000"/>
                  </a:schemeClr>
                </a:solidFill>
              </a:defRPr>
            </a:lvl3pPr>
            <a:lvl4pPr marL="6720456" indent="0">
              <a:buNone/>
              <a:defRPr sz="7800">
                <a:solidFill>
                  <a:schemeClr val="tx1">
                    <a:tint val="75000"/>
                  </a:schemeClr>
                </a:solidFill>
              </a:defRPr>
            </a:lvl4pPr>
            <a:lvl5pPr marL="8960608" indent="0">
              <a:buNone/>
              <a:defRPr sz="7800">
                <a:solidFill>
                  <a:schemeClr val="tx1">
                    <a:tint val="75000"/>
                  </a:schemeClr>
                </a:solidFill>
              </a:defRPr>
            </a:lvl5pPr>
            <a:lvl6pPr marL="11200760" indent="0">
              <a:buNone/>
              <a:defRPr sz="7800">
                <a:solidFill>
                  <a:schemeClr val="tx1">
                    <a:tint val="75000"/>
                  </a:schemeClr>
                </a:solidFill>
              </a:defRPr>
            </a:lvl6pPr>
            <a:lvl7pPr marL="13440912" indent="0">
              <a:buNone/>
              <a:defRPr sz="7800">
                <a:solidFill>
                  <a:schemeClr val="tx1">
                    <a:tint val="75000"/>
                  </a:schemeClr>
                </a:solidFill>
              </a:defRPr>
            </a:lvl7pPr>
            <a:lvl8pPr marL="15681064" indent="0">
              <a:buNone/>
              <a:defRPr sz="7800">
                <a:solidFill>
                  <a:schemeClr val="tx1">
                    <a:tint val="75000"/>
                  </a:schemeClr>
                </a:solidFill>
              </a:defRPr>
            </a:lvl8pPr>
            <a:lvl9pPr marL="17921216" indent="0">
              <a:buNone/>
              <a:defRPr sz="7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4/18/22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6412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E81BC7-D5A5-445F-BF4D-797F02B50EB4}" type="datetimeFigureOut">
              <a:rPr lang="en-US" smtClean="0"/>
              <a:t>4/18/22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89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3"/>
          </a:xfrm>
        </p:spPr>
        <p:txBody>
          <a:bodyPr/>
          <a:lstStyle/>
          <a:p>
            <a:r>
              <a:rPr lang="en-US"/>
              <a:t>Click to edit Master title style</a:t>
            </a:r>
          </a:p>
        </p:txBody>
      </p:sp>
      <p:sp>
        <p:nvSpPr>
          <p:cNvPr id="3" name="Text Placeholder 2"/>
          <p:cNvSpPr>
            <a:spLocks noGrp="1"/>
          </p:cNvSpPr>
          <p:nvPr>
            <p:ph type="body" idx="1"/>
          </p:nvPr>
        </p:nvSpPr>
        <p:spPr>
          <a:xfrm>
            <a:off x="3023242" y="8069584"/>
            <a:ext cx="18568032"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2" y="8069584"/>
            <a:ext cx="18659477"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E81BC7-D5A5-445F-BF4D-797F02B50EB4}" type="datetimeFigureOut">
              <a:rPr lang="en-US" smtClean="0"/>
              <a:t>4/18/22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745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E81BC7-D5A5-445F-BF4D-797F02B50EB4}" type="datetimeFigureOut">
              <a:rPr lang="en-US" smtClean="0"/>
              <a:t>4/18/22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0348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4/18/22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39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p>
        </p:txBody>
      </p:sp>
      <p:sp>
        <p:nvSpPr>
          <p:cNvPr id="3" name="Content Placeholder 2"/>
          <p:cNvSpPr>
            <a:spLocks noGrp="1"/>
          </p:cNvSpPr>
          <p:nvPr>
            <p:ph idx="1"/>
          </p:nvPr>
        </p:nvSpPr>
        <p:spPr>
          <a:xfrm>
            <a:off x="18659477" y="4739648"/>
            <a:ext cx="22219920" cy="23393400"/>
          </a:xfrm>
        </p:spPr>
        <p:txBody>
          <a:bodyPr/>
          <a:lstStyle>
            <a:lvl1pPr>
              <a:defRPr sz="15700"/>
            </a:lvl1pPr>
            <a:lvl2pPr>
              <a:defRPr sz="13700"/>
            </a:lvl2pPr>
            <a:lvl3pPr>
              <a:defRPr sz="11800"/>
            </a:lvl3pPr>
            <a:lvl4pPr>
              <a:defRPr sz="9800"/>
            </a:lvl4pPr>
            <a:lvl5pPr>
              <a:defRPr sz="9800"/>
            </a:lvl5pPr>
            <a:lvl6pPr>
              <a:defRPr sz="9800"/>
            </a:lvl6pPr>
            <a:lvl7pPr>
              <a:defRPr sz="9800"/>
            </a:lvl7pPr>
            <a:lvl8pPr>
              <a:defRPr sz="9800"/>
            </a:lvl8pPr>
            <a:lvl9pPr>
              <a:defRPr sz="9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61361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p>
        </p:txBody>
      </p:sp>
      <p:sp>
        <p:nvSpPr>
          <p:cNvPr id="3" name="Picture Placeholder 2"/>
          <p:cNvSpPr>
            <a:spLocks noGrp="1" noChangeAspect="1"/>
          </p:cNvSpPr>
          <p:nvPr>
            <p:ph type="pic" idx="1"/>
          </p:nvPr>
        </p:nvSpPr>
        <p:spPr>
          <a:xfrm>
            <a:off x="18659477" y="4739648"/>
            <a:ext cx="22219920" cy="23393400"/>
          </a:xfrm>
        </p:spPr>
        <p:txBody>
          <a:bodyPr anchor="t"/>
          <a:lstStyle>
            <a:lvl1pPr marL="0" indent="0">
              <a:buNone/>
              <a:defRPr sz="15700"/>
            </a:lvl1pPr>
            <a:lvl2pPr marL="2240152" indent="0">
              <a:buNone/>
              <a:defRPr sz="13700"/>
            </a:lvl2pPr>
            <a:lvl3pPr marL="4480304" indent="0">
              <a:buNone/>
              <a:defRPr sz="11800"/>
            </a:lvl3pPr>
            <a:lvl4pPr marL="6720456" indent="0">
              <a:buNone/>
              <a:defRPr sz="9800"/>
            </a:lvl4pPr>
            <a:lvl5pPr marL="8960608" indent="0">
              <a:buNone/>
              <a:defRPr sz="9800"/>
            </a:lvl5pPr>
            <a:lvl6pPr marL="11200760" indent="0">
              <a:buNone/>
              <a:defRPr sz="9800"/>
            </a:lvl6pPr>
            <a:lvl7pPr marL="13440912" indent="0">
              <a:buNone/>
              <a:defRPr sz="9800"/>
            </a:lvl7pPr>
            <a:lvl8pPr marL="15681064" indent="0">
              <a:buNone/>
              <a:defRPr sz="9800"/>
            </a:lvl8pPr>
            <a:lvl9pPr marL="17921216" indent="0">
              <a:buNone/>
              <a:defRPr sz="9800"/>
            </a:lvl9pPr>
          </a:lstStyle>
          <a:p>
            <a:r>
              <a:rPr lang="en-US"/>
              <a:t>Click icon to add picture</a:t>
            </a:r>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4468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3"/>
          </a:xfrm>
          <a:prstGeom prst="rect">
            <a:avLst/>
          </a:prstGeom>
        </p:spPr>
        <p:txBody>
          <a:bodyPr vert="horz" lIns="106674" tIns="53337" rIns="106674" bIns="53337"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3"/>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8"/>
            <a:ext cx="9875520" cy="1752600"/>
          </a:xfrm>
          <a:prstGeom prst="rect">
            <a:avLst/>
          </a:prstGeom>
        </p:spPr>
        <p:txBody>
          <a:bodyPr vert="horz" lIns="106674" tIns="53337" rIns="106674" bIns="53337" rtlCol="0" anchor="ctr"/>
          <a:lstStyle>
            <a:lvl1pPr algn="l">
              <a:defRPr sz="5900">
                <a:solidFill>
                  <a:schemeClr val="tx1">
                    <a:tint val="75000"/>
                  </a:schemeClr>
                </a:solidFill>
              </a:defRPr>
            </a:lvl1pPr>
          </a:lstStyle>
          <a:p>
            <a:fld id="{08E81BC7-D5A5-445F-BF4D-797F02B50EB4}" type="datetimeFigureOut">
              <a:rPr lang="en-US" smtClean="0"/>
              <a:t>4/18/22</a:t>
            </a:fld>
            <a:endParaRPr lang="en-US"/>
          </a:p>
        </p:txBody>
      </p:sp>
      <p:sp>
        <p:nvSpPr>
          <p:cNvPr id="5" name="Footer Placeholder 4"/>
          <p:cNvSpPr>
            <a:spLocks noGrp="1"/>
          </p:cNvSpPr>
          <p:nvPr>
            <p:ph type="ftr" sz="quarter" idx="3"/>
          </p:nvPr>
        </p:nvSpPr>
        <p:spPr>
          <a:xfrm>
            <a:off x="14538960" y="30510488"/>
            <a:ext cx="14813280" cy="1752600"/>
          </a:xfrm>
          <a:prstGeom prst="rect">
            <a:avLst/>
          </a:prstGeom>
        </p:spPr>
        <p:txBody>
          <a:bodyPr vert="horz" lIns="106674" tIns="53337" rIns="106674" bIns="53337" rtlCol="0" anchor="ctr"/>
          <a:lstStyle>
            <a:lvl1pPr algn="ctr">
              <a:defRPr sz="5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8"/>
            <a:ext cx="9875520" cy="1752600"/>
          </a:xfrm>
          <a:prstGeom prst="rect">
            <a:avLst/>
          </a:prstGeom>
        </p:spPr>
        <p:txBody>
          <a:bodyPr vert="horz" lIns="106674" tIns="53337" rIns="106674" bIns="53337" rtlCol="0" anchor="ctr"/>
          <a:lstStyle>
            <a:lvl1pPr algn="r">
              <a:defRPr sz="590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480304" rtl="0" eaLnBrk="1" latinLnBrk="0" hangingPunct="1">
        <a:lnSpc>
          <a:spcPct val="90000"/>
        </a:lnSpc>
        <a:spcBef>
          <a:spcPct val="0"/>
        </a:spcBef>
        <a:buNone/>
        <a:defRPr sz="21600" kern="1200">
          <a:solidFill>
            <a:schemeClr val="tx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13700" kern="1200">
          <a:solidFill>
            <a:schemeClr val="tx1"/>
          </a:solidFill>
          <a:latin typeface="+mn-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11800" kern="1200">
          <a:solidFill>
            <a:schemeClr val="tx1"/>
          </a:solidFill>
          <a:latin typeface="+mn-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9800" kern="1200">
          <a:solidFill>
            <a:schemeClr val="tx1"/>
          </a:solidFill>
          <a:latin typeface="+mn-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13" Type="http://schemas.openxmlformats.org/officeDocument/2006/relationships/image" Target="../media/image10.png"/><Relationship Id="rId18" Type="http://schemas.openxmlformats.org/officeDocument/2006/relationships/image" Target="../media/image14.png"/><Relationship Id="rId3" Type="http://schemas.openxmlformats.org/officeDocument/2006/relationships/image" Target="../media/image1.png"/><Relationship Id="rId21" Type="http://schemas.openxmlformats.org/officeDocument/2006/relationships/image" Target="../media/image17.png"/><Relationship Id="rId7" Type="http://schemas.openxmlformats.org/officeDocument/2006/relationships/image" Target="../media/image4.png"/><Relationship Id="rId12" Type="http://schemas.openxmlformats.org/officeDocument/2006/relationships/image" Target="../media/image9.svg"/><Relationship Id="rId17" Type="http://schemas.openxmlformats.org/officeDocument/2006/relationships/image" Target="../media/image13.png"/><Relationship Id="rId25" Type="http://schemas.openxmlformats.org/officeDocument/2006/relationships/image" Target="../media/image21.png"/><Relationship Id="rId2" Type="http://schemas.openxmlformats.org/officeDocument/2006/relationships/notesSlide" Target="../notesSlides/notesSlide1.xml"/><Relationship Id="rId16" Type="http://schemas.openxmlformats.org/officeDocument/2006/relationships/image" Target="../media/image12.png"/><Relationship Id="rId20"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3.svg"/><Relationship Id="rId11" Type="http://schemas.openxmlformats.org/officeDocument/2006/relationships/image" Target="../media/image8.png"/><Relationship Id="rId24" Type="http://schemas.openxmlformats.org/officeDocument/2006/relationships/image" Target="../media/image20.svg"/><Relationship Id="rId5" Type="http://schemas.openxmlformats.org/officeDocument/2006/relationships/image" Target="../media/image2.png"/><Relationship Id="rId15" Type="http://schemas.openxmlformats.org/officeDocument/2006/relationships/chart" Target="../charts/chart2.xml"/><Relationship Id="rId23" Type="http://schemas.openxmlformats.org/officeDocument/2006/relationships/image" Target="../media/image19.png"/><Relationship Id="rId10" Type="http://schemas.openxmlformats.org/officeDocument/2006/relationships/image" Target="../media/image7.svg"/><Relationship Id="rId19" Type="http://schemas.openxmlformats.org/officeDocument/2006/relationships/image" Target="../media/image15.png"/><Relationship Id="rId4" Type="http://schemas.openxmlformats.org/officeDocument/2006/relationships/chart" Target="../charts/chart1.xml"/><Relationship Id="rId9" Type="http://schemas.openxmlformats.org/officeDocument/2006/relationships/image" Target="../media/image6.png"/><Relationship Id="rId14" Type="http://schemas.openxmlformats.org/officeDocument/2006/relationships/image" Target="../media/image11.svg"/><Relationship Id="rId22"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 name="Subtitle 2">
            <a:extLst>
              <a:ext uri="{FF2B5EF4-FFF2-40B4-BE49-F238E27FC236}">
                <a16:creationId xmlns:a16="http://schemas.microsoft.com/office/drawing/2014/main" id="{A4E0A4F0-0BF2-7C41-9B65-CD37D3F614E3}"/>
              </a:ext>
            </a:extLst>
          </p:cNvPr>
          <p:cNvSpPr txBox="1">
            <a:spLocks/>
          </p:cNvSpPr>
          <p:nvPr/>
        </p:nvSpPr>
        <p:spPr>
          <a:xfrm>
            <a:off x="484702" y="23762278"/>
            <a:ext cx="4218714" cy="4320462"/>
          </a:xfrm>
          <a:prstGeom prst="rect">
            <a:avLst/>
          </a:prstGeom>
          <a:solidFill>
            <a:schemeClr val="bg1"/>
          </a:solidFill>
          <a:ln>
            <a:no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r>
              <a:rPr lang="en-US" sz="3400" dirty="0">
                <a:latin typeface="Cambria" panose="02040503050406030204" pitchFamily="18" charset="0"/>
                <a:ea typeface="Cambria"/>
              </a:rPr>
              <a:t>A total of eight people were interviewed. The average population served by the drinking water treatment plants represented was 41,233.</a:t>
            </a: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p:txBody>
      </p:sp>
      <p:sp>
        <p:nvSpPr>
          <p:cNvPr id="3213" name="Left-Right Arrow 3212">
            <a:extLst>
              <a:ext uri="{FF2B5EF4-FFF2-40B4-BE49-F238E27FC236}">
                <a16:creationId xmlns:a16="http://schemas.microsoft.com/office/drawing/2014/main" id="{948A3214-0D2F-D14B-A9EB-2F1E81AFC804}"/>
              </a:ext>
            </a:extLst>
          </p:cNvPr>
          <p:cNvSpPr/>
          <p:nvPr/>
        </p:nvSpPr>
        <p:spPr>
          <a:xfrm>
            <a:off x="18722111" y="25142691"/>
            <a:ext cx="7355339" cy="2656789"/>
          </a:xfrm>
          <a:prstGeom prst="leftRightArrow">
            <a:avLst>
              <a:gd name="adj1" fmla="val 73942"/>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69597" y="522514"/>
            <a:ext cx="43136594" cy="3947886"/>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8400">
                <a:solidFill>
                  <a:schemeClr val="bg1"/>
                </a:solidFill>
                <a:latin typeface="Cambria" panose="02040503050406030204" pitchFamily="18" charset="0"/>
                <a:cs typeface="Arial" panose="020B0604020202020204" pitchFamily="34" charset="0"/>
              </a:rPr>
              <a:t>Drinking Water Emergency Planning and Response in New Hampshire </a:t>
            </a:r>
            <a:br>
              <a:rPr lang="en-US" sz="8400">
                <a:solidFill>
                  <a:schemeClr val="bg1"/>
                </a:solidFill>
                <a:latin typeface="Cambria" panose="02040503050406030204" pitchFamily="18" charset="0"/>
                <a:cs typeface="Arial" panose="020B0604020202020204" pitchFamily="34" charset="0"/>
              </a:rPr>
            </a:br>
            <a:r>
              <a:rPr lang="en-US" sz="5600" u="sng">
                <a:solidFill>
                  <a:schemeClr val="bg1"/>
                </a:solidFill>
                <a:latin typeface="Cambria" panose="02040503050406030204" pitchFamily="18" charset="0"/>
                <a:cs typeface="Arial" panose="020B0604020202020204" pitchFamily="34" charset="0"/>
              </a:rPr>
              <a:t>Megan Cramton, Sara Berg</a:t>
            </a:r>
            <a:br>
              <a:rPr lang="en-US" sz="5600">
                <a:solidFill>
                  <a:schemeClr val="bg1"/>
                </a:solidFill>
                <a:latin typeface="Cambria" panose="02040503050406030204" pitchFamily="18" charset="0"/>
                <a:cs typeface="Arial" panose="020B0604020202020204" pitchFamily="34" charset="0"/>
              </a:rPr>
            </a:br>
            <a:r>
              <a:rPr lang="en-US" sz="5600" i="1">
                <a:solidFill>
                  <a:schemeClr val="bg1"/>
                </a:solidFill>
                <a:latin typeface="Cambria" panose="02040503050406030204" pitchFamily="18" charset="0"/>
                <a:cs typeface="Arial" panose="020B0604020202020204" pitchFamily="34" charset="0"/>
              </a:rPr>
              <a:t>Department of Civil &amp; Environmental Engineering, University of New Hampshire, Durham, NH 03824</a:t>
            </a:r>
            <a:endParaRPr lang="en-US" sz="9300" i="1">
              <a:solidFill>
                <a:schemeClr val="bg1"/>
              </a:solidFill>
              <a:latin typeface="Cambria" panose="02040503050406030204" pitchFamily="18" charset="0"/>
              <a:cs typeface="Arial" panose="020B0604020202020204" pitchFamily="34" charset="0"/>
            </a:endParaRPr>
          </a:p>
        </p:txBody>
      </p:sp>
      <p:sp>
        <p:nvSpPr>
          <p:cNvPr id="6" name="Subtitle 2"/>
          <p:cNvSpPr txBox="1">
            <a:spLocks/>
          </p:cNvSpPr>
          <p:nvPr/>
        </p:nvSpPr>
        <p:spPr>
          <a:xfrm>
            <a:off x="340638" y="6010400"/>
            <a:ext cx="9233133" cy="5955973"/>
          </a:xfrm>
          <a:prstGeom prst="rect">
            <a:avLst/>
          </a:prstGeom>
          <a:solidFill>
            <a:schemeClr val="bg1"/>
          </a:solidFill>
          <a:ln>
            <a:solidFill>
              <a:schemeClr val="tx1"/>
            </a:solidFill>
          </a:ln>
        </p:spPr>
        <p:txBody>
          <a:bodyPr vert="horz" lIns="106674" tIns="53337" rIns="106674" bIns="53337" rtlCol="0" anchor="t">
            <a:normAutofit fontScale="925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r>
              <a:rPr lang="en-US" sz="3700" dirty="0">
                <a:latin typeface="Cambria" panose="02040503050406030204" pitchFamily="18" charset="0"/>
                <a:ea typeface="Cambria"/>
              </a:rPr>
              <a:t>Decision making is an integral piece of planning and response to drinking water emergencies. The goal of this study was to understand the different viewpoints and decisions of stakeholders regarding emergency planning and response. In this study, drinking water operators, state agency employees, and emergency committee members were interviewed in order to attempt to comprehend the process that each group takes when making decisions. The end goal of the NSF study is to create a decision theoretic life cycle analysis framework and serious gaming workshop to improve the decision making capability  of the New Hampshire drinking water industry in the face of emergencies.  </a:t>
            </a: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p:txBody>
      </p:sp>
      <p:sp>
        <p:nvSpPr>
          <p:cNvPr id="7" name="Subtitle 2"/>
          <p:cNvSpPr txBox="1">
            <a:spLocks/>
          </p:cNvSpPr>
          <p:nvPr/>
        </p:nvSpPr>
        <p:spPr>
          <a:xfrm>
            <a:off x="353945" y="12165482"/>
            <a:ext cx="9248785" cy="834626"/>
          </a:xfrm>
          <a:prstGeom prst="rect">
            <a:avLst/>
          </a:prstGeom>
          <a:solidFill>
            <a:srgbClr val="002060"/>
          </a:solidFill>
          <a:ln>
            <a:solidFill>
              <a:srgbClr val="002060"/>
            </a:solidFill>
          </a:ln>
        </p:spPr>
        <p:txBody>
          <a:bodyPr vert="horz" lIns="106674" tIns="53337" rIns="106674" bIns="53337"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300" dirty="0">
                <a:solidFill>
                  <a:schemeClr val="bg1"/>
                </a:solidFill>
                <a:latin typeface="Cambria" panose="02040503050406030204" pitchFamily="18" charset="0"/>
              </a:rPr>
              <a:t> Methodology</a:t>
            </a:r>
          </a:p>
        </p:txBody>
      </p:sp>
      <p:sp>
        <p:nvSpPr>
          <p:cNvPr id="9" name="Subtitle 2"/>
          <p:cNvSpPr txBox="1">
            <a:spLocks/>
          </p:cNvSpPr>
          <p:nvPr/>
        </p:nvSpPr>
        <p:spPr>
          <a:xfrm>
            <a:off x="9929817" y="4937913"/>
            <a:ext cx="33557021" cy="819150"/>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a:ea typeface="Cambria"/>
              </a:rPr>
              <a:t>Results</a:t>
            </a:r>
          </a:p>
        </p:txBody>
      </p:sp>
      <p:sp>
        <p:nvSpPr>
          <p:cNvPr id="12" name="Subtitle 2"/>
          <p:cNvSpPr txBox="1">
            <a:spLocks/>
          </p:cNvSpPr>
          <p:nvPr/>
        </p:nvSpPr>
        <p:spPr>
          <a:xfrm>
            <a:off x="36502490" y="24903327"/>
            <a:ext cx="6958593" cy="7817293"/>
          </a:xfrm>
          <a:prstGeom prst="rect">
            <a:avLst/>
          </a:prstGeom>
          <a:solidFill>
            <a:schemeClr val="bg1"/>
          </a:solidFill>
          <a:ln>
            <a:solidFill>
              <a:schemeClr val="tx1"/>
            </a:solidFill>
          </a:ln>
        </p:spPr>
        <p:txBody>
          <a:bodyPr vert="horz" lIns="106674" tIns="53337" rIns="106674" bIns="53337"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742950" indent="-742950" algn="l">
              <a:spcBef>
                <a:spcPts val="0"/>
              </a:spcBef>
              <a:buFont typeface="+mj-lt"/>
              <a:buAutoNum type="arabicPeriod"/>
            </a:pPr>
            <a:r>
              <a:rPr lang="en-US" sz="3700" dirty="0">
                <a:latin typeface="Cambria" panose="02040503050406030204" pitchFamily="18" charset="0"/>
                <a:ea typeface="Cambria"/>
              </a:rPr>
              <a:t>An updated Emergency Response Plan is needed for a  quick response</a:t>
            </a:r>
          </a:p>
          <a:p>
            <a:pPr marL="742950" indent="-742950" algn="l">
              <a:spcBef>
                <a:spcPts val="0"/>
              </a:spcBef>
              <a:buFont typeface="+mj-lt"/>
              <a:buAutoNum type="arabicPeriod"/>
            </a:pPr>
            <a:r>
              <a:rPr lang="en-US" sz="3700" dirty="0">
                <a:latin typeface="Cambria" panose="02040503050406030204" pitchFamily="18" charset="0"/>
                <a:ea typeface="Cambria"/>
              </a:rPr>
              <a:t>Redundancy, interconnections between systems, and planning are the best countermeasures</a:t>
            </a:r>
          </a:p>
          <a:p>
            <a:pPr marL="742950" indent="-742950" algn="l">
              <a:spcBef>
                <a:spcPts val="0"/>
              </a:spcBef>
              <a:buFont typeface="+mj-lt"/>
              <a:buAutoNum type="arabicPeriod"/>
            </a:pPr>
            <a:r>
              <a:rPr lang="en-US" sz="3700" dirty="0">
                <a:latin typeface="Cambria" panose="02040503050406030204" pitchFamily="18" charset="0"/>
                <a:ea typeface="Cambria"/>
              </a:rPr>
              <a:t>There are similar current and future concerns within the industry; a future concern is cybersecurity </a:t>
            </a:r>
          </a:p>
          <a:p>
            <a:pPr marL="742950" indent="-742950" algn="l">
              <a:spcBef>
                <a:spcPts val="0"/>
              </a:spcBef>
              <a:buFont typeface="+mj-lt"/>
              <a:buAutoNum type="arabicPeriod"/>
            </a:pPr>
            <a:r>
              <a:rPr lang="en-US" sz="3700" dirty="0">
                <a:latin typeface="Cambria" panose="02040503050406030204" pitchFamily="18" charset="0"/>
                <a:ea typeface="Cambria"/>
              </a:rPr>
              <a:t>There are many stakeholders to communicate with during an emergency, but qualified available personnel is not an issue</a:t>
            </a:r>
          </a:p>
        </p:txBody>
      </p:sp>
      <p:sp>
        <p:nvSpPr>
          <p:cNvPr id="13" name="Subtitle 2"/>
          <p:cNvSpPr txBox="1">
            <a:spLocks/>
          </p:cNvSpPr>
          <p:nvPr/>
        </p:nvSpPr>
        <p:spPr>
          <a:xfrm>
            <a:off x="369597" y="4927623"/>
            <a:ext cx="9233133" cy="862140"/>
          </a:xfrm>
          <a:prstGeom prst="rect">
            <a:avLst/>
          </a:prstGeom>
          <a:solidFill>
            <a:srgbClr val="002060"/>
          </a:solidFill>
          <a:ln>
            <a:solidFill>
              <a:srgbClr val="002060"/>
            </a:solidFill>
          </a:ln>
        </p:spPr>
        <p:txBody>
          <a:bodyPr vert="horz" lIns="106674" tIns="53337" rIns="106674" bIns="53337"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Introduction</a:t>
            </a:r>
          </a:p>
        </p:txBody>
      </p:sp>
      <p:sp>
        <p:nvSpPr>
          <p:cNvPr id="17" name="Subtitle 2"/>
          <p:cNvSpPr txBox="1">
            <a:spLocks/>
          </p:cNvSpPr>
          <p:nvPr/>
        </p:nvSpPr>
        <p:spPr>
          <a:xfrm>
            <a:off x="36522195" y="23896363"/>
            <a:ext cx="6938888" cy="838532"/>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Conclusions</a:t>
            </a:r>
          </a:p>
        </p:txBody>
      </p:sp>
      <p:sp>
        <p:nvSpPr>
          <p:cNvPr id="18" name="Subtitle 2"/>
          <p:cNvSpPr txBox="1">
            <a:spLocks/>
          </p:cNvSpPr>
          <p:nvPr/>
        </p:nvSpPr>
        <p:spPr>
          <a:xfrm>
            <a:off x="385670" y="29074750"/>
            <a:ext cx="9242396" cy="633625"/>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700" dirty="0">
                <a:solidFill>
                  <a:schemeClr val="bg1"/>
                </a:solidFill>
                <a:latin typeface="Cambria" panose="02040503050406030204" pitchFamily="18" charset="0"/>
              </a:rPr>
              <a:t>Acknowledgements</a:t>
            </a:r>
          </a:p>
        </p:txBody>
      </p:sp>
      <p:sp>
        <p:nvSpPr>
          <p:cNvPr id="149" name="Subtitle 2"/>
          <p:cNvSpPr txBox="1">
            <a:spLocks/>
          </p:cNvSpPr>
          <p:nvPr/>
        </p:nvSpPr>
        <p:spPr>
          <a:xfrm>
            <a:off x="9960926" y="23896362"/>
            <a:ext cx="26345186" cy="838533"/>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Organization Map</a:t>
            </a:r>
          </a:p>
        </p:txBody>
      </p:sp>
      <p:pic>
        <p:nvPicPr>
          <p:cNvPr id="161" name="Picture 16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6639" y="1168998"/>
            <a:ext cx="2298576" cy="3042233"/>
          </a:xfrm>
          <a:prstGeom prst="rect">
            <a:avLst/>
          </a:prstGeom>
        </p:spPr>
      </p:pic>
      <p:sp>
        <p:nvSpPr>
          <p:cNvPr id="85" name="Subtitle 2"/>
          <p:cNvSpPr txBox="1">
            <a:spLocks/>
          </p:cNvSpPr>
          <p:nvPr/>
        </p:nvSpPr>
        <p:spPr>
          <a:xfrm>
            <a:off x="364213" y="32097212"/>
            <a:ext cx="9233526" cy="543160"/>
          </a:xfrm>
          <a:prstGeom prst="rect">
            <a:avLst/>
          </a:prstGeom>
          <a:solidFill>
            <a:schemeClr val="bg1"/>
          </a:solidFill>
          <a:ln>
            <a:solidFill>
              <a:schemeClr val="tx1"/>
            </a:solidFill>
          </a:ln>
        </p:spPr>
        <p:txBody>
          <a:bodyPr vert="horz" lIns="106674" tIns="53337" rIns="106674" bIns="53337" rtlCol="0" anchor="t">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3700" dirty="0">
                <a:latin typeface="Cambria" panose="02040503050406030204" pitchFamily="18" charset="0"/>
              </a:rPr>
              <a:t>Available upon request.</a:t>
            </a:r>
          </a:p>
          <a:p>
            <a:pPr algn="l"/>
            <a:endParaRPr lang="en-US" sz="3700" dirty="0">
              <a:latin typeface="Cambria" panose="02040503050406030204" pitchFamily="18" charset="0"/>
            </a:endParaRPr>
          </a:p>
        </p:txBody>
      </p:sp>
      <p:sp>
        <p:nvSpPr>
          <p:cNvPr id="93" name="Subtitle 2"/>
          <p:cNvSpPr txBox="1">
            <a:spLocks/>
          </p:cNvSpPr>
          <p:nvPr/>
        </p:nvSpPr>
        <p:spPr>
          <a:xfrm>
            <a:off x="379287" y="31296311"/>
            <a:ext cx="9208032" cy="668713"/>
          </a:xfrm>
          <a:prstGeom prst="rect">
            <a:avLst/>
          </a:prstGeom>
          <a:solidFill>
            <a:srgbClr val="002060"/>
          </a:solidFill>
          <a:ln>
            <a:solidFill>
              <a:srgbClr val="002060"/>
            </a:solidFill>
          </a:ln>
        </p:spPr>
        <p:txBody>
          <a:bodyPr vert="horz" lIns="106674" tIns="53337" rIns="106674" bIns="53337"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700">
                <a:solidFill>
                  <a:schemeClr val="bg1"/>
                </a:solidFill>
                <a:latin typeface="Cambria" panose="02040503050406030204" pitchFamily="18" charset="0"/>
              </a:rPr>
              <a:t>References</a:t>
            </a:r>
          </a:p>
        </p:txBody>
      </p:sp>
      <p:sp>
        <p:nvSpPr>
          <p:cNvPr id="4" name="TextBox 3"/>
          <p:cNvSpPr txBox="1"/>
          <p:nvPr/>
        </p:nvSpPr>
        <p:spPr>
          <a:xfrm>
            <a:off x="32984920" y="12216858"/>
            <a:ext cx="5657401" cy="553992"/>
          </a:xfrm>
          <a:prstGeom prst="rect">
            <a:avLst/>
          </a:prstGeom>
          <a:noFill/>
        </p:spPr>
        <p:txBody>
          <a:bodyPr wrap="square" lIns="106674" tIns="53337" rIns="106674" bIns="53337" rtlCol="0">
            <a:spAutoFit/>
          </a:bodyPr>
          <a:lstStyle/>
          <a:p>
            <a:endParaRPr lang="en-US" sz="2900">
              <a:latin typeface="Cambria" panose="02040503050406030204" pitchFamily="18" charset="0"/>
            </a:endParaRPr>
          </a:p>
        </p:txBody>
      </p:sp>
      <p:sp>
        <p:nvSpPr>
          <p:cNvPr id="98" name="Subtitle 2"/>
          <p:cNvSpPr txBox="1">
            <a:spLocks/>
          </p:cNvSpPr>
          <p:nvPr/>
        </p:nvSpPr>
        <p:spPr>
          <a:xfrm>
            <a:off x="338803" y="22708357"/>
            <a:ext cx="9325922" cy="880024"/>
          </a:xfrm>
          <a:prstGeom prst="rect">
            <a:avLst/>
          </a:prstGeom>
          <a:solidFill>
            <a:srgbClr val="002060"/>
          </a:solidFill>
          <a:ln>
            <a:solidFill>
              <a:srgbClr val="002060"/>
            </a:solidFill>
          </a:ln>
        </p:spPr>
        <p:txBody>
          <a:bodyPr vert="horz" lIns="106674" tIns="53337" rIns="106674" bIns="53337"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300" dirty="0">
                <a:solidFill>
                  <a:schemeClr val="bg1"/>
                </a:solidFill>
                <a:latin typeface="Cambria" panose="02040503050406030204" pitchFamily="18" charset="0"/>
              </a:rPr>
              <a:t> </a:t>
            </a:r>
            <a:r>
              <a:rPr lang="en-US" sz="5800" dirty="0">
                <a:solidFill>
                  <a:schemeClr val="bg1"/>
                </a:solidFill>
                <a:latin typeface="Cambria" panose="02040503050406030204" pitchFamily="18" charset="0"/>
              </a:rPr>
              <a:t>Role of Interviewees</a:t>
            </a:r>
          </a:p>
        </p:txBody>
      </p:sp>
      <p:sp>
        <p:nvSpPr>
          <p:cNvPr id="104" name="TextBox 103"/>
          <p:cNvSpPr txBox="1"/>
          <p:nvPr/>
        </p:nvSpPr>
        <p:spPr>
          <a:xfrm>
            <a:off x="25664402" y="28899805"/>
            <a:ext cx="2716750" cy="1154156"/>
          </a:xfrm>
          <a:prstGeom prst="rect">
            <a:avLst/>
          </a:prstGeom>
          <a:noFill/>
        </p:spPr>
        <p:txBody>
          <a:bodyPr wrap="square" lIns="106674" tIns="53337" rIns="106674" bIns="53337" rtlCol="0">
            <a:spAutoFit/>
          </a:bodyPr>
          <a:lstStyle/>
          <a:p>
            <a:pPr algn="ctr"/>
            <a:r>
              <a:rPr lang="en-US" sz="3400" dirty="0">
                <a:latin typeface="Cambria" panose="02040503050406030204" pitchFamily="18" charset="0"/>
              </a:rPr>
              <a:t>Chief Operator</a:t>
            </a:r>
          </a:p>
        </p:txBody>
      </p:sp>
      <p:sp>
        <p:nvSpPr>
          <p:cNvPr id="108" name="Subtitle 2"/>
          <p:cNvSpPr txBox="1">
            <a:spLocks/>
          </p:cNvSpPr>
          <p:nvPr/>
        </p:nvSpPr>
        <p:spPr>
          <a:xfrm>
            <a:off x="373660" y="29939787"/>
            <a:ext cx="9158988" cy="1343050"/>
          </a:xfrm>
          <a:prstGeom prst="rect">
            <a:avLst/>
          </a:prstGeom>
          <a:solidFill>
            <a:schemeClr val="bg1"/>
          </a:solidFill>
          <a:ln>
            <a:noFill/>
          </a:ln>
        </p:spPr>
        <p:txBody>
          <a:bodyPr vert="horz" lIns="106674" tIns="53337" rIns="106674" bIns="53337" rtlCol="0" anchor="t">
            <a:normAutofit fontScale="925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3700" dirty="0">
                <a:latin typeface="Cambria" panose="02040503050406030204" pitchFamily="18" charset="0"/>
              </a:rPr>
              <a:t>We would like to thank Dr. Weiwei Mo, </a:t>
            </a:r>
            <a:r>
              <a:rPr lang="en-US" sz="3700" dirty="0" err="1">
                <a:latin typeface="Cambria" panose="02040503050406030204" pitchFamily="18" charset="0"/>
              </a:rPr>
              <a:t>Jingyan</a:t>
            </a:r>
            <a:r>
              <a:rPr lang="en-US" sz="3700" dirty="0">
                <a:latin typeface="Cambria" panose="02040503050406030204" pitchFamily="18" charset="0"/>
              </a:rPr>
              <a:t> Huang, and Taler Bixler for all their help on this project.</a:t>
            </a:r>
          </a:p>
          <a:p>
            <a:pPr algn="l">
              <a:spcBef>
                <a:spcPts val="0"/>
              </a:spcBef>
            </a:pPr>
            <a:endParaRPr lang="en-US" sz="3700" dirty="0">
              <a:latin typeface="Cambria" panose="02040503050406030204" pitchFamily="18" charset="0"/>
            </a:endParaRPr>
          </a:p>
          <a:p>
            <a:pPr algn="l"/>
            <a:endParaRPr lang="en-US" sz="3700" dirty="0">
              <a:latin typeface="Cambria" panose="02040503050406030204" pitchFamily="18" charset="0"/>
            </a:endParaRPr>
          </a:p>
        </p:txBody>
      </p:sp>
      <p:graphicFrame>
        <p:nvGraphicFramePr>
          <p:cNvPr id="51" name="Chart 50">
            <a:extLst>
              <a:ext uri="{FF2B5EF4-FFF2-40B4-BE49-F238E27FC236}">
                <a16:creationId xmlns:a16="http://schemas.microsoft.com/office/drawing/2014/main" id="{58F51763-0FF1-464E-B449-D4806708E8FE}"/>
              </a:ext>
            </a:extLst>
          </p:cNvPr>
          <p:cNvGraphicFramePr>
            <a:graphicFrameLocks/>
          </p:cNvGraphicFramePr>
          <p:nvPr>
            <p:extLst>
              <p:ext uri="{D42A27DB-BD31-4B8C-83A1-F6EECF244321}">
                <p14:modId xmlns:p14="http://schemas.microsoft.com/office/powerpoint/2010/main" val="3420868175"/>
              </p:ext>
            </p:extLst>
          </p:nvPr>
        </p:nvGraphicFramePr>
        <p:xfrm>
          <a:off x="2108253" y="23518709"/>
          <a:ext cx="9981551" cy="555047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Table 22">
            <a:extLst>
              <a:ext uri="{FF2B5EF4-FFF2-40B4-BE49-F238E27FC236}">
                <a16:creationId xmlns:a16="http://schemas.microsoft.com/office/drawing/2014/main" id="{3C21AFCD-95D6-4447-AF34-ECA0268B2EFB}"/>
              </a:ext>
            </a:extLst>
          </p:cNvPr>
          <p:cNvGraphicFramePr>
            <a:graphicFrameLocks noGrp="1"/>
          </p:cNvGraphicFramePr>
          <p:nvPr>
            <p:extLst>
              <p:ext uri="{D42A27DB-BD31-4B8C-83A1-F6EECF244321}">
                <p14:modId xmlns:p14="http://schemas.microsoft.com/office/powerpoint/2010/main" val="3478371277"/>
              </p:ext>
            </p:extLst>
          </p:nvPr>
        </p:nvGraphicFramePr>
        <p:xfrm>
          <a:off x="9941728" y="13862882"/>
          <a:ext cx="33529810" cy="9799320"/>
        </p:xfrm>
        <a:graphic>
          <a:graphicData uri="http://schemas.openxmlformats.org/drawingml/2006/table">
            <a:tbl>
              <a:tblPr firstRow="1" bandRow="1">
                <a:tableStyleId>{7DF18680-E054-41AD-8BC1-D1AEF772440D}</a:tableStyleId>
              </a:tblPr>
              <a:tblGrid>
                <a:gridCol w="2423666">
                  <a:extLst>
                    <a:ext uri="{9D8B030D-6E8A-4147-A177-3AD203B41FA5}">
                      <a16:colId xmlns:a16="http://schemas.microsoft.com/office/drawing/2014/main" val="1032555261"/>
                    </a:ext>
                  </a:extLst>
                </a:gridCol>
                <a:gridCol w="5297339">
                  <a:extLst>
                    <a:ext uri="{9D8B030D-6E8A-4147-A177-3AD203B41FA5}">
                      <a16:colId xmlns:a16="http://schemas.microsoft.com/office/drawing/2014/main" val="3436427670"/>
                    </a:ext>
                  </a:extLst>
                </a:gridCol>
                <a:gridCol w="4612338">
                  <a:extLst>
                    <a:ext uri="{9D8B030D-6E8A-4147-A177-3AD203B41FA5}">
                      <a16:colId xmlns:a16="http://schemas.microsoft.com/office/drawing/2014/main" val="88116809"/>
                    </a:ext>
                  </a:extLst>
                </a:gridCol>
                <a:gridCol w="5078346">
                  <a:extLst>
                    <a:ext uri="{9D8B030D-6E8A-4147-A177-3AD203B41FA5}">
                      <a16:colId xmlns:a16="http://schemas.microsoft.com/office/drawing/2014/main" val="1959216509"/>
                    </a:ext>
                  </a:extLst>
                </a:gridCol>
                <a:gridCol w="3868679">
                  <a:extLst>
                    <a:ext uri="{9D8B030D-6E8A-4147-A177-3AD203B41FA5}">
                      <a16:colId xmlns:a16="http://schemas.microsoft.com/office/drawing/2014/main" val="927944699"/>
                    </a:ext>
                  </a:extLst>
                </a:gridCol>
                <a:gridCol w="4312626">
                  <a:extLst>
                    <a:ext uri="{9D8B030D-6E8A-4147-A177-3AD203B41FA5}">
                      <a16:colId xmlns:a16="http://schemas.microsoft.com/office/drawing/2014/main" val="2140667884"/>
                    </a:ext>
                  </a:extLst>
                </a:gridCol>
                <a:gridCol w="3971563">
                  <a:extLst>
                    <a:ext uri="{9D8B030D-6E8A-4147-A177-3AD203B41FA5}">
                      <a16:colId xmlns:a16="http://schemas.microsoft.com/office/drawing/2014/main" val="3180981564"/>
                    </a:ext>
                  </a:extLst>
                </a:gridCol>
                <a:gridCol w="3965253">
                  <a:extLst>
                    <a:ext uri="{9D8B030D-6E8A-4147-A177-3AD203B41FA5}">
                      <a16:colId xmlns:a16="http://schemas.microsoft.com/office/drawing/2014/main" val="1945253477"/>
                    </a:ext>
                  </a:extLst>
                </a:gridCol>
              </a:tblGrid>
              <a:tr h="3286046">
                <a:tc>
                  <a:txBody>
                    <a:bodyPr/>
                    <a:lstStyle/>
                    <a:p>
                      <a:endParaRPr lang="en-US" sz="3100" dirty="0">
                        <a:solidFill>
                          <a:schemeClr val="bg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3700" dirty="0">
                          <a:solidFill>
                            <a:schemeClr val="bg1"/>
                          </a:solidFill>
                        </a:rPr>
                        <a:t>Chronic Contamination</a:t>
                      </a:r>
                    </a:p>
                    <a:p>
                      <a:pPr marL="457200" lvl="0" indent="-457200" algn="l">
                        <a:buFont typeface="Arial" panose="020B0604020202020204" pitchFamily="34" charset="0"/>
                        <a:buChar char="•"/>
                      </a:pPr>
                      <a:r>
                        <a:rPr lang="en-US" sz="3400" b="0" dirty="0">
                          <a:solidFill>
                            <a:schemeClr val="bg1"/>
                          </a:solidFill>
                        </a:rPr>
                        <a:t>PFAS/PFOA</a:t>
                      </a:r>
                    </a:p>
                    <a:p>
                      <a:pPr marL="457200" lvl="0" indent="-457200" algn="l">
                        <a:buFont typeface="Arial" panose="020B0604020202020204" pitchFamily="34" charset="0"/>
                        <a:buChar char="•"/>
                      </a:pPr>
                      <a:r>
                        <a:rPr lang="en-US" sz="3400" b="0" dirty="0">
                          <a:solidFill>
                            <a:schemeClr val="bg1"/>
                          </a:solidFill>
                        </a:rPr>
                        <a:t>Algal Blooms, Cyanotoxins</a:t>
                      </a:r>
                    </a:p>
                    <a:p>
                      <a:pPr marL="457200" lvl="0" indent="-457200" algn="l">
                        <a:buFont typeface="Arial" panose="020B0604020202020204" pitchFamily="34" charset="0"/>
                        <a:buChar char="•"/>
                      </a:pPr>
                      <a:r>
                        <a:rPr lang="en-US" sz="3400" b="0" dirty="0">
                          <a:solidFill>
                            <a:schemeClr val="bg1"/>
                          </a:solidFill>
                        </a:rPr>
                        <a:t>Total Organic Carbon (TOC)</a:t>
                      </a:r>
                    </a:p>
                    <a:p>
                      <a:pPr marL="457200" lvl="0" indent="-457200" algn="l">
                        <a:buFont typeface="Arial" panose="020B0604020202020204" pitchFamily="34" charset="0"/>
                        <a:buChar char="•"/>
                      </a:pPr>
                      <a:r>
                        <a:rPr lang="en-US" sz="3400" b="0" dirty="0">
                          <a:solidFill>
                            <a:schemeClr val="bg1"/>
                          </a:solidFill>
                        </a:rPr>
                        <a:t>Lead, Manganese, Arsenic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en-US" sz="3700" dirty="0">
                          <a:solidFill>
                            <a:schemeClr val="bg1"/>
                          </a:solidFill>
                          <a:latin typeface="Calibri" panose="020F0502020204030204" pitchFamily="34" charset="0"/>
                          <a:cs typeface="Calibri" panose="020F0502020204030204" pitchFamily="34" charset="0"/>
                        </a:rPr>
                        <a:t>Acute Contamination</a:t>
                      </a:r>
                    </a:p>
                    <a:p>
                      <a:pPr marL="571500" indent="-571500" algn="l">
                        <a:buFont typeface="Arial" panose="020B0604020202020204" pitchFamily="34" charset="0"/>
                        <a:buChar char="•"/>
                      </a:pPr>
                      <a:r>
                        <a:rPr lang="en-US" sz="3400" b="0" dirty="0">
                          <a:solidFill>
                            <a:schemeClr val="bg1"/>
                          </a:solidFill>
                          <a:latin typeface="Calibri" panose="020F0502020204030204" pitchFamily="34" charset="0"/>
                          <a:cs typeface="Calibri" panose="020F0502020204030204" pitchFamily="34" charset="0"/>
                        </a:rPr>
                        <a:t>E. Coli</a:t>
                      </a:r>
                    </a:p>
                    <a:p>
                      <a:pPr marL="571500" indent="-571500" algn="l">
                        <a:buFont typeface="Arial" panose="020B0604020202020204" pitchFamily="34" charset="0"/>
                        <a:buChar char="•"/>
                      </a:pPr>
                      <a:r>
                        <a:rPr lang="en-US" sz="3400" b="0" dirty="0">
                          <a:solidFill>
                            <a:schemeClr val="bg1"/>
                          </a:solidFill>
                          <a:latin typeface="Calibri" panose="020F0502020204030204" pitchFamily="34" charset="0"/>
                          <a:cs typeface="Calibri" panose="020F0502020204030204" pitchFamily="34" charset="0"/>
                        </a:rPr>
                        <a:t>Tanker truck spill</a:t>
                      </a:r>
                    </a:p>
                    <a:p>
                      <a:pPr marL="571500" indent="-571500" algn="l">
                        <a:buFont typeface="Arial" panose="020B0604020202020204" pitchFamily="34" charset="0"/>
                        <a:buChar char="•"/>
                      </a:pPr>
                      <a:r>
                        <a:rPr lang="en-US" sz="3400" b="0" dirty="0">
                          <a:solidFill>
                            <a:schemeClr val="bg1"/>
                          </a:solidFill>
                          <a:latin typeface="Calibri" panose="020F0502020204030204" pitchFamily="34" charset="0"/>
                          <a:cs typeface="Calibri" panose="020F0502020204030204" pitchFamily="34" charset="0"/>
                        </a:rPr>
                        <a:t>Backflow</a:t>
                      </a:r>
                    </a:p>
                    <a:p>
                      <a:pPr marL="571500" indent="-571500" algn="l">
                        <a:buFont typeface="Arial" panose="020B0604020202020204" pitchFamily="34" charset="0"/>
                        <a:buChar char="•"/>
                      </a:pPr>
                      <a:r>
                        <a:rPr lang="en-US" sz="3400" b="0" dirty="0">
                          <a:solidFill>
                            <a:schemeClr val="bg1"/>
                          </a:solidFill>
                          <a:latin typeface="Calibri" panose="020F0502020204030204" pitchFamily="34" charset="0"/>
                          <a:cs typeface="Calibri" panose="020F0502020204030204" pitchFamily="34" charset="0"/>
                        </a:rPr>
                        <a:t>Damaged pipe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en-US" sz="3700" dirty="0">
                          <a:solidFill>
                            <a:schemeClr val="bg1"/>
                          </a:solidFill>
                        </a:rPr>
                        <a:t>Cybersecurity</a:t>
                      </a:r>
                      <a:endParaRPr lang="en-US" sz="3700" dirty="0">
                        <a:solidFill>
                          <a:schemeClr val="bg1"/>
                        </a:solidFill>
                        <a:latin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en-US" sz="3700" dirty="0">
                          <a:solidFill>
                            <a:schemeClr val="bg1"/>
                          </a:solidFill>
                        </a:rPr>
                        <a:t>Malevolent Acts</a:t>
                      </a:r>
                      <a:endParaRPr lang="en-US" sz="3700" dirty="0">
                        <a:solidFill>
                          <a:schemeClr val="bg1"/>
                        </a:solidFill>
                        <a:latin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en-US" sz="3700" dirty="0">
                          <a:solidFill>
                            <a:schemeClr val="bg1"/>
                          </a:solidFill>
                        </a:rPr>
                        <a:t>Drought</a:t>
                      </a:r>
                      <a:endParaRPr lang="en-US" sz="3700" dirty="0">
                        <a:solidFill>
                          <a:schemeClr val="bg1"/>
                        </a:solidFill>
                        <a:latin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lvl="0" algn="ctr">
                        <a:buNone/>
                      </a:pPr>
                      <a:r>
                        <a:rPr lang="en-US" sz="3700" dirty="0">
                          <a:solidFill>
                            <a:schemeClr val="bg1"/>
                          </a:solidFill>
                        </a:rPr>
                        <a:t>Climate Change &amp; Severe Weather</a:t>
                      </a:r>
                    </a:p>
                    <a:p>
                      <a:pPr marL="571500" indent="-571500" algn="l">
                        <a:buFont typeface="Arial" panose="020B0604020202020204" pitchFamily="34" charset="0"/>
                        <a:buChar char="•"/>
                      </a:pPr>
                      <a:r>
                        <a:rPr lang="en-US" sz="3400" b="0" dirty="0">
                          <a:solidFill>
                            <a:schemeClr val="bg1"/>
                          </a:solidFill>
                          <a:latin typeface="Calibri" panose="020F0502020204030204" pitchFamily="34" charset="0"/>
                          <a:cs typeface="Calibri" panose="020F0502020204030204" pitchFamily="34" charset="0"/>
                        </a:rPr>
                        <a:t>Power outages</a:t>
                      </a:r>
                    </a:p>
                    <a:p>
                      <a:pPr marL="571500" indent="-571500" algn="l">
                        <a:buFont typeface="Arial" panose="020B0604020202020204" pitchFamily="34" charset="0"/>
                        <a:buChar char="•"/>
                      </a:pPr>
                      <a:r>
                        <a:rPr lang="en-US" sz="3400" b="0" dirty="0">
                          <a:solidFill>
                            <a:schemeClr val="bg1"/>
                          </a:solidFill>
                          <a:latin typeface="Calibri" panose="020F0502020204030204" pitchFamily="34" charset="0"/>
                          <a:cs typeface="Calibri" panose="020F0502020204030204" pitchFamily="34" charset="0"/>
                        </a:rPr>
                        <a:t>Flooding</a:t>
                      </a:r>
                    </a:p>
                    <a:p>
                      <a:pPr marL="571500" indent="-571500" algn="l">
                        <a:buFont typeface="Arial" panose="020B0604020202020204" pitchFamily="34" charset="0"/>
                        <a:buChar char="•"/>
                      </a:pPr>
                      <a:r>
                        <a:rPr lang="en-US" sz="3400" b="0" dirty="0">
                          <a:solidFill>
                            <a:schemeClr val="bg1"/>
                          </a:solidFill>
                          <a:latin typeface="Calibri" panose="020F0502020204030204" pitchFamily="34" charset="0"/>
                          <a:cs typeface="Calibri" panose="020F0502020204030204" pitchFamily="34" charset="0"/>
                        </a:rPr>
                        <a:t>Change in source water quality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en-US" sz="3700" dirty="0">
                          <a:solidFill>
                            <a:schemeClr val="bg1"/>
                          </a:solidFill>
                        </a:rPr>
                        <a:t>Water Main Break</a:t>
                      </a:r>
                      <a:endParaRPr lang="en-US" sz="3700" dirty="0">
                        <a:solidFill>
                          <a:schemeClr val="bg1"/>
                        </a:solidFill>
                        <a:latin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451368139"/>
                  </a:ext>
                </a:extLst>
              </a:tr>
              <a:tr h="1125775">
                <a:tc>
                  <a:txBody>
                    <a:bodyPr/>
                    <a:lstStyle/>
                    <a:p>
                      <a:r>
                        <a:rPr lang="en-US" sz="3400" b="1" dirty="0">
                          <a:solidFill>
                            <a:schemeClr val="bg1"/>
                          </a:solidFill>
                        </a:rPr>
                        <a:t>Historical Frequency</a:t>
                      </a:r>
                      <a:endParaRPr lang="en-US" sz="3400" b="1" dirty="0">
                        <a:solidFill>
                          <a:schemeClr val="bg1"/>
                        </a:solidFill>
                        <a:latin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r>
                        <a:rPr lang="en-US" sz="3100" dirty="0">
                          <a:solidFill>
                            <a:schemeClr val="tx1"/>
                          </a:solidFill>
                          <a:latin typeface="Cambria" panose="02040503050406030204" pitchFamily="18" charset="0"/>
                        </a:rPr>
                        <a:t>Often (same contamination)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100" dirty="0">
                          <a:solidFill>
                            <a:schemeClr val="tx1"/>
                          </a:solidFill>
                          <a:latin typeface="Cambria" panose="02040503050406030204" pitchFamily="18" charset="0"/>
                        </a:rPr>
                        <a:t>Every 10 to 15 years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100" dirty="0">
                          <a:solidFill>
                            <a:schemeClr val="tx1"/>
                          </a:solidFill>
                          <a:latin typeface="Cambria" panose="02040503050406030204" pitchFamily="18" charset="0"/>
                        </a:rPr>
                        <a:t>Has not occurred in NH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100" dirty="0">
                          <a:solidFill>
                            <a:schemeClr val="tx1"/>
                          </a:solidFill>
                          <a:latin typeface="Cambria" panose="02040503050406030204" pitchFamily="18" charset="0"/>
                        </a:rPr>
                        <a:t>Has not occurred in NH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100" dirty="0">
                          <a:solidFill>
                            <a:schemeClr val="tx1"/>
                          </a:solidFill>
                          <a:latin typeface="Cambria" panose="02040503050406030204" pitchFamily="18" charset="0"/>
                        </a:rPr>
                        <a:t>Most summers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buNone/>
                      </a:pPr>
                      <a:r>
                        <a:rPr lang="en-US" sz="3100" dirty="0">
                          <a:solidFill>
                            <a:schemeClr val="tx1"/>
                          </a:solidFill>
                          <a:latin typeface="Cambria" panose="02040503050406030204" pitchFamily="18" charset="0"/>
                        </a:rPr>
                        <a:t>Increasingly often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100" dirty="0">
                          <a:solidFill>
                            <a:schemeClr val="tx1"/>
                          </a:solidFill>
                          <a:latin typeface="Cambria" panose="02040503050406030204" pitchFamily="18" charset="0"/>
                        </a:rPr>
                        <a:t>Weekly to every couple years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1587443"/>
                  </a:ext>
                </a:extLst>
              </a:tr>
              <a:tr h="2695415">
                <a:tc>
                  <a:txBody>
                    <a:bodyPr/>
                    <a:lstStyle/>
                    <a:p>
                      <a:r>
                        <a:rPr lang="en-US" sz="3400" b="1" dirty="0">
                          <a:solidFill>
                            <a:schemeClr val="bg1"/>
                          </a:solidFill>
                        </a:rPr>
                        <a:t>Precautions&amp; Planning Measures</a:t>
                      </a:r>
                      <a:endParaRPr lang="en-US" sz="3400" b="1" dirty="0">
                        <a:solidFill>
                          <a:schemeClr val="bg1"/>
                        </a:solidFill>
                        <a:latin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457200" indent="-457200">
                        <a:buFont typeface="Arial" panose="020B0604020202020204" pitchFamily="34" charset="0"/>
                        <a:buChar char="•"/>
                      </a:pPr>
                      <a:r>
                        <a:rPr lang="en-US" sz="3100" dirty="0">
                          <a:solidFill>
                            <a:schemeClr val="tx1"/>
                          </a:solidFill>
                          <a:latin typeface="Cambria" panose="02040503050406030204" pitchFamily="18" charset="0"/>
                        </a:rPr>
                        <a:t>Interconnections between municipal systems</a:t>
                      </a:r>
                    </a:p>
                    <a:p>
                      <a:pPr marL="457200" indent="-457200">
                        <a:buFont typeface="Arial" panose="020B0604020202020204" pitchFamily="34" charset="0"/>
                        <a:buChar char="•"/>
                      </a:pPr>
                      <a:r>
                        <a:rPr lang="en-US" sz="3100" dirty="0">
                          <a:solidFill>
                            <a:schemeClr val="tx1"/>
                          </a:solidFill>
                          <a:latin typeface="Cambria" panose="02040503050406030204" pitchFamily="18" charset="0"/>
                        </a:rPr>
                        <a:t>Diversify water sources</a:t>
                      </a:r>
                    </a:p>
                    <a:p>
                      <a:pPr marL="457200" indent="-457200">
                        <a:buFont typeface="Arial" panose="020B0604020202020204" pitchFamily="34" charset="0"/>
                        <a:buChar char="•"/>
                      </a:pPr>
                      <a:r>
                        <a:rPr lang="en-US" sz="3100" dirty="0">
                          <a:solidFill>
                            <a:schemeClr val="tx1"/>
                          </a:solidFill>
                          <a:latin typeface="Cambria" panose="02040503050406030204" pitchFamily="18" charset="0"/>
                        </a:rPr>
                        <a:t>Have a groundwater and surface water source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marR="0" lvl="0" indent="-457200" algn="l" defTabSz="4480304" rtl="0" eaLnBrk="1" fontAlgn="auto" latinLnBrk="0" hangingPunct="1">
                        <a:lnSpc>
                          <a:spcPct val="100000"/>
                        </a:lnSpc>
                        <a:spcBef>
                          <a:spcPts val="0"/>
                        </a:spcBef>
                        <a:spcAft>
                          <a:spcPts val="0"/>
                        </a:spcAft>
                        <a:buClrTx/>
                        <a:buSzTx/>
                        <a:buFont typeface="Arial"/>
                        <a:buChar char="•"/>
                        <a:tabLst/>
                        <a:defRPr/>
                      </a:pPr>
                      <a:r>
                        <a:rPr lang="en-US" sz="3100" dirty="0">
                          <a:solidFill>
                            <a:schemeClr val="tx1"/>
                          </a:solidFill>
                          <a:latin typeface="Cambria" panose="02040503050406030204" pitchFamily="18" charset="0"/>
                        </a:rPr>
                        <a:t>Routine Sampling</a:t>
                      </a:r>
                    </a:p>
                    <a:p>
                      <a:pPr marL="457200" marR="0" lvl="0" indent="-457200" algn="l" defTabSz="4480304" rtl="0" eaLnBrk="1" fontAlgn="auto" latinLnBrk="0" hangingPunct="1">
                        <a:lnSpc>
                          <a:spcPct val="100000"/>
                        </a:lnSpc>
                        <a:spcBef>
                          <a:spcPts val="0"/>
                        </a:spcBef>
                        <a:spcAft>
                          <a:spcPts val="0"/>
                        </a:spcAft>
                        <a:buClrTx/>
                        <a:buSzTx/>
                        <a:buFont typeface="Arial"/>
                        <a:buChar char="•"/>
                        <a:tabLst/>
                        <a:defRPr/>
                      </a:pPr>
                      <a:r>
                        <a:rPr lang="en-US" sz="3100" dirty="0">
                          <a:solidFill>
                            <a:schemeClr val="tx1"/>
                          </a:solidFill>
                          <a:latin typeface="Cambria" panose="02040503050406030204" pitchFamily="18" charset="0"/>
                        </a:rPr>
                        <a:t>Hazard inventory, material safety data sheets</a:t>
                      </a:r>
                    </a:p>
                    <a:p>
                      <a:pPr marL="457200" indent="-457200">
                        <a:buFont typeface="Arial"/>
                        <a:buChar char="•"/>
                      </a:pPr>
                      <a:r>
                        <a:rPr lang="en-US" sz="3100" dirty="0">
                          <a:solidFill>
                            <a:schemeClr val="tx1"/>
                          </a:solidFill>
                          <a:latin typeface="Cambria" panose="02040503050406030204" pitchFamily="18" charset="0"/>
                        </a:rPr>
                        <a:t>Backflow prevention devices</a:t>
                      </a:r>
                    </a:p>
                    <a:p>
                      <a:pPr marL="457200" indent="-457200">
                        <a:buFont typeface="Arial"/>
                        <a:buChar char="•"/>
                      </a:pPr>
                      <a:r>
                        <a:rPr lang="en-US" sz="3100" dirty="0">
                          <a:solidFill>
                            <a:schemeClr val="tx1"/>
                          </a:solidFill>
                          <a:latin typeface="Cambria" panose="02040503050406030204" pitchFamily="18" charset="0"/>
                        </a:rPr>
                        <a:t>GIS maps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indent="-457200">
                        <a:buFont typeface="Arial"/>
                        <a:buChar char="•"/>
                      </a:pPr>
                      <a:r>
                        <a:rPr lang="en-US" sz="3100" dirty="0">
                          <a:solidFill>
                            <a:schemeClr val="tx1"/>
                          </a:solidFill>
                          <a:latin typeface="Cambria" panose="02040503050406030204" pitchFamily="18" charset="0"/>
                        </a:rPr>
                        <a:t>AWWA Cybersecurity Guidance and Assessment Tool</a:t>
                      </a:r>
                      <a:endParaRPr lang="en-US" sz="3100" dirty="0">
                        <a:latin typeface="Cambria" panose="02040503050406030204" pitchFamily="18" charset="0"/>
                      </a:endParaRPr>
                    </a:p>
                    <a:p>
                      <a:pPr marL="457200" lvl="0" indent="-457200">
                        <a:buFont typeface="Arial"/>
                        <a:buChar char="•"/>
                      </a:pPr>
                      <a:r>
                        <a:rPr lang="en-US" sz="3100" dirty="0">
                          <a:solidFill>
                            <a:schemeClr val="tx1"/>
                          </a:solidFill>
                          <a:latin typeface="Cambria" panose="02040503050406030204" pitchFamily="18" charset="0"/>
                        </a:rPr>
                        <a:t>Full-time IT/Security Staff</a:t>
                      </a:r>
                    </a:p>
                    <a:p>
                      <a:pPr marL="457200" lvl="0" indent="-457200">
                        <a:buFont typeface="Arial"/>
                        <a:buChar char="•"/>
                      </a:pPr>
                      <a:r>
                        <a:rPr lang="en-US" sz="3100" dirty="0">
                          <a:solidFill>
                            <a:schemeClr val="tx1"/>
                          </a:solidFill>
                          <a:latin typeface="Cambria" panose="02040503050406030204" pitchFamily="18" charset="0"/>
                        </a:rPr>
                        <a:t>Keep SCADA and all process controls off-line</a:t>
                      </a:r>
                    </a:p>
                    <a:p>
                      <a:pPr marL="457200" lvl="0" indent="-457200">
                        <a:buFont typeface="Arial"/>
                        <a:buChar char="•"/>
                      </a:pPr>
                      <a:r>
                        <a:rPr lang="en-US" sz="3100" dirty="0">
                          <a:solidFill>
                            <a:schemeClr val="tx1"/>
                          </a:solidFill>
                          <a:latin typeface="Cambria" panose="02040503050406030204" pitchFamily="18" charset="0"/>
                        </a:rPr>
                        <a:t>NHDES Grant money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indent="-457200">
                        <a:buFont typeface="Arial" panose="020B0604020202020204" pitchFamily="34" charset="0"/>
                        <a:buChar char="•"/>
                      </a:pPr>
                      <a:r>
                        <a:rPr lang="en-US" sz="3100" dirty="0">
                          <a:solidFill>
                            <a:schemeClr val="tx1"/>
                          </a:solidFill>
                          <a:latin typeface="Cambria" panose="02040503050406030204" pitchFamily="18" charset="0"/>
                        </a:rPr>
                        <a:t>Fence in wellheads</a:t>
                      </a:r>
                    </a:p>
                    <a:p>
                      <a:pPr marL="457200" indent="-457200">
                        <a:buFont typeface="Arial" panose="020B0604020202020204" pitchFamily="34" charset="0"/>
                        <a:buChar char="•"/>
                      </a:pPr>
                      <a:r>
                        <a:rPr lang="en-US" sz="3100" dirty="0">
                          <a:solidFill>
                            <a:schemeClr val="tx1"/>
                          </a:solidFill>
                          <a:latin typeface="Cambria" panose="02040503050406030204" pitchFamily="18" charset="0"/>
                        </a:rPr>
                        <a:t>Security cameras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indent="-457200">
                        <a:buFont typeface="Arial" panose="020B0604020202020204" pitchFamily="34" charset="0"/>
                        <a:buChar char="•"/>
                      </a:pPr>
                      <a:r>
                        <a:rPr lang="en-US" sz="3100" dirty="0">
                          <a:solidFill>
                            <a:schemeClr val="tx1"/>
                          </a:solidFill>
                          <a:latin typeface="Cambria" panose="02040503050406030204" pitchFamily="18" charset="0"/>
                        </a:rPr>
                        <a:t>Leak detection and repair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lvl="0" indent="-457200">
                        <a:buFont typeface="Arial" panose="020B0604020202020204" pitchFamily="34" charset="0"/>
                        <a:buChar char="•"/>
                      </a:pPr>
                      <a:r>
                        <a:rPr lang="en-US" sz="3100" dirty="0">
                          <a:solidFill>
                            <a:schemeClr val="tx1"/>
                          </a:solidFill>
                          <a:latin typeface="Cambria" panose="02040503050406030204" pitchFamily="18" charset="0"/>
                        </a:rPr>
                        <a:t>Move pumps out of floodplains</a:t>
                      </a:r>
                    </a:p>
                    <a:p>
                      <a:pPr marL="457200" lvl="0" indent="-457200">
                        <a:buFont typeface="Arial" panose="020B0604020202020204" pitchFamily="34" charset="0"/>
                        <a:buChar char="•"/>
                      </a:pPr>
                      <a:r>
                        <a:rPr lang="en-US" sz="3100" dirty="0">
                          <a:solidFill>
                            <a:schemeClr val="tx1"/>
                          </a:solidFill>
                          <a:latin typeface="Cambria" panose="02040503050406030204" pitchFamily="18" charset="0"/>
                        </a:rPr>
                        <a:t>Increase chemistry and experimental design training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indent="-457200">
                        <a:buFont typeface="Arial"/>
                        <a:buChar char="•"/>
                      </a:pPr>
                      <a:r>
                        <a:rPr lang="en-US" sz="3100" dirty="0">
                          <a:solidFill>
                            <a:schemeClr val="tx1"/>
                          </a:solidFill>
                          <a:latin typeface="Cambria" panose="02040503050406030204" pitchFamily="18" charset="0"/>
                        </a:rPr>
                        <a:t>Replace old pipes</a:t>
                      </a:r>
                      <a:endParaRPr lang="en-US" sz="3100" dirty="0">
                        <a:latin typeface="Cambria" panose="02040503050406030204" pitchFamily="18" charset="0"/>
                      </a:endParaRPr>
                    </a:p>
                    <a:p>
                      <a:pPr marL="457200" lvl="0" indent="-457200">
                        <a:buFont typeface="Arial"/>
                        <a:buChar char="•"/>
                      </a:pPr>
                      <a:r>
                        <a:rPr lang="en-US" sz="3100" dirty="0">
                          <a:solidFill>
                            <a:schemeClr val="tx1"/>
                          </a:solidFill>
                          <a:latin typeface="Cambria" panose="02040503050406030204" pitchFamily="18" charset="0"/>
                        </a:rPr>
                        <a:t>On-call contractor</a:t>
                      </a:r>
                    </a:p>
                    <a:p>
                      <a:pPr marL="457200" lvl="0" indent="-457200">
                        <a:buFont typeface="Arial"/>
                        <a:buChar char="•"/>
                      </a:pPr>
                      <a:r>
                        <a:rPr lang="en-US" sz="3100" dirty="0">
                          <a:solidFill>
                            <a:schemeClr val="tx1"/>
                          </a:solidFill>
                          <a:latin typeface="Cambria" panose="02040503050406030204" pitchFamily="18" charset="0"/>
                        </a:rPr>
                        <a:t>Separate distribution and treatment crews</a:t>
                      </a:r>
                    </a:p>
                    <a:p>
                      <a:pPr marL="457200" lvl="0" indent="-457200">
                        <a:buFont typeface="Arial"/>
                        <a:buChar char="•"/>
                      </a:pPr>
                      <a:r>
                        <a:rPr lang="en-US" sz="3100" dirty="0">
                          <a:solidFill>
                            <a:schemeClr val="tx1"/>
                          </a:solidFill>
                          <a:latin typeface="Cambria" panose="02040503050406030204" pitchFamily="18" charset="0"/>
                        </a:rPr>
                        <a:t>GIS with valve locations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3863965"/>
                  </a:ext>
                </a:extLst>
              </a:tr>
              <a:tr h="1977713">
                <a:tc>
                  <a:txBody>
                    <a:bodyPr/>
                    <a:lstStyle/>
                    <a:p>
                      <a:r>
                        <a:rPr lang="en-US" sz="3400" b="1" dirty="0">
                          <a:solidFill>
                            <a:schemeClr val="bg1"/>
                          </a:solidFill>
                        </a:rPr>
                        <a:t>Emergency Response</a:t>
                      </a:r>
                      <a:endParaRPr lang="en-US" sz="3400" b="1" dirty="0">
                        <a:solidFill>
                          <a:schemeClr val="bg1"/>
                        </a:solidFill>
                        <a:latin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457200" indent="-457200">
                        <a:buFont typeface="Arial"/>
                        <a:buChar char="•"/>
                      </a:pPr>
                      <a:r>
                        <a:rPr lang="en-US" sz="3100" dirty="0">
                          <a:solidFill>
                            <a:schemeClr val="tx1"/>
                          </a:solidFill>
                          <a:latin typeface="Cambria" panose="02040503050406030204" pitchFamily="18" charset="0"/>
                        </a:rPr>
                        <a:t>Granular activated carbon filtration</a:t>
                      </a:r>
                    </a:p>
                    <a:p>
                      <a:pPr marL="457200" indent="-457200">
                        <a:buFont typeface="Arial"/>
                        <a:buChar char="•"/>
                      </a:pPr>
                      <a:r>
                        <a:rPr lang="en-US" sz="3100" dirty="0">
                          <a:solidFill>
                            <a:schemeClr val="tx1"/>
                          </a:solidFill>
                          <a:latin typeface="Cambria" panose="02040503050406030204" pitchFamily="18" charset="0"/>
                        </a:rPr>
                        <a:t>Dissolved air flotation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marR="0" lvl="0" indent="-457200" algn="l" defTabSz="448030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100" dirty="0">
                          <a:solidFill>
                            <a:schemeClr val="tx1"/>
                          </a:solidFill>
                          <a:latin typeface="Cambria" panose="02040503050406030204" pitchFamily="18" charset="0"/>
                        </a:rPr>
                        <a:t>Sampling, boil orders, and flushing</a:t>
                      </a:r>
                    </a:p>
                    <a:p>
                      <a:pPr marL="457200" marR="0" lvl="0" indent="-457200" algn="l" defTabSz="448030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100" dirty="0">
                          <a:solidFill>
                            <a:schemeClr val="tx1"/>
                          </a:solidFill>
                          <a:latin typeface="Cambria" panose="02040503050406030204" pitchFamily="18" charset="0"/>
                        </a:rPr>
                        <a:t>Booming and damming</a:t>
                      </a:r>
                    </a:p>
                    <a:p>
                      <a:endParaRPr lang="en-US" sz="3100" dirty="0">
                        <a:solidFill>
                          <a:schemeClr val="tx1"/>
                        </a:solidFill>
                        <a:latin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indent="-457200">
                        <a:buFont typeface="Arial"/>
                        <a:buChar char="•"/>
                      </a:pPr>
                      <a:r>
                        <a:rPr lang="en-US" sz="3100" dirty="0">
                          <a:solidFill>
                            <a:schemeClr val="tx1"/>
                          </a:solidFill>
                          <a:latin typeface="Cambria" panose="02040503050406030204" pitchFamily="18" charset="0"/>
                        </a:rPr>
                        <a:t>Remove compromised machine from network</a:t>
                      </a:r>
                    </a:p>
                    <a:p>
                      <a:pPr marL="457200" lvl="0" indent="-457200">
                        <a:buFont typeface="Arial"/>
                        <a:buChar char="•"/>
                      </a:pPr>
                      <a:r>
                        <a:rPr lang="en-US" sz="3100" dirty="0">
                          <a:solidFill>
                            <a:schemeClr val="tx1"/>
                          </a:solidFill>
                          <a:latin typeface="Cambria" panose="02040503050406030204" pitchFamily="18" charset="0"/>
                        </a:rPr>
                        <a:t>Operate system mechanically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indent="-457200">
                        <a:buFont typeface="Arial" panose="020B0604020202020204" pitchFamily="34" charset="0"/>
                        <a:buChar char="•"/>
                      </a:pPr>
                      <a:r>
                        <a:rPr lang="en-US" sz="3100" dirty="0">
                          <a:solidFill>
                            <a:schemeClr val="tx1"/>
                          </a:solidFill>
                          <a:latin typeface="Cambria" panose="02040503050406030204" pitchFamily="18" charset="0"/>
                        </a:rPr>
                        <a:t>Isolate impacted area and switch source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marR="0" lvl="0" indent="-457200" algn="l" defTabSz="448030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100" dirty="0">
                          <a:solidFill>
                            <a:schemeClr val="tx1"/>
                          </a:solidFill>
                          <a:latin typeface="Cambria" panose="02040503050406030204" pitchFamily="18" charset="0"/>
                        </a:rPr>
                        <a:t>Use restrictions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marR="0" lvl="0" indent="-457200" algn="l" defTabSz="448030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100" dirty="0">
                          <a:solidFill>
                            <a:schemeClr val="tx1"/>
                          </a:solidFill>
                          <a:latin typeface="Cambria" panose="02040503050406030204" pitchFamily="18" charset="0"/>
                        </a:rPr>
                        <a:t>Generator power</a:t>
                      </a:r>
                    </a:p>
                    <a:p>
                      <a:pPr marL="457200" lvl="0" indent="-457200">
                        <a:buFont typeface="Arial" panose="020B0604020202020204" pitchFamily="34" charset="0"/>
                        <a:buChar char="•"/>
                      </a:pPr>
                      <a:r>
                        <a:rPr lang="en-US" sz="3100" dirty="0">
                          <a:solidFill>
                            <a:schemeClr val="tx1"/>
                          </a:solidFill>
                          <a:latin typeface="Cambria" panose="02040503050406030204" pitchFamily="18" charset="0"/>
                        </a:rPr>
                        <a:t>Jar test source water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lvl="0" indent="-457200">
                        <a:buFont typeface="Arial"/>
                        <a:buChar char="•"/>
                      </a:pPr>
                      <a:r>
                        <a:rPr lang="en-US" sz="3100" dirty="0">
                          <a:solidFill>
                            <a:schemeClr val="tx1"/>
                          </a:solidFill>
                          <a:latin typeface="Cambria" panose="02040503050406030204" pitchFamily="18" charset="0"/>
                        </a:rPr>
                        <a:t>Monitor for pressure drop</a:t>
                      </a:r>
                    </a:p>
                    <a:p>
                      <a:pPr marL="457200" lvl="0" indent="-457200">
                        <a:buFont typeface="Arial"/>
                        <a:buChar char="•"/>
                      </a:pPr>
                      <a:r>
                        <a:rPr lang="en-US" sz="3100" dirty="0">
                          <a:solidFill>
                            <a:schemeClr val="tx1"/>
                          </a:solidFill>
                          <a:latin typeface="Cambria" panose="02040503050406030204" pitchFamily="18" charset="0"/>
                        </a:rPr>
                        <a:t>Flush system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4444174"/>
                  </a:ext>
                </a:extLst>
              </a:tr>
            </a:tbl>
          </a:graphicData>
        </a:graphic>
      </p:graphicFrame>
      <p:pic>
        <p:nvPicPr>
          <p:cNvPr id="14" name="Graphic 13" descr="Man with solid fill">
            <a:extLst>
              <a:ext uri="{FF2B5EF4-FFF2-40B4-BE49-F238E27FC236}">
                <a16:creationId xmlns:a16="http://schemas.microsoft.com/office/drawing/2014/main" id="{2847D035-8437-E445-84BD-D12EBE2C705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715100" y="25203841"/>
            <a:ext cx="2610042" cy="3636645"/>
          </a:xfrm>
          <a:prstGeom prst="rect">
            <a:avLst/>
          </a:prstGeom>
        </p:spPr>
      </p:pic>
      <p:pic>
        <p:nvPicPr>
          <p:cNvPr id="32" name="Graphic 31" descr="Firefighter male with solid fill">
            <a:extLst>
              <a:ext uri="{FF2B5EF4-FFF2-40B4-BE49-F238E27FC236}">
                <a16:creationId xmlns:a16="http://schemas.microsoft.com/office/drawing/2014/main" id="{F64E9E59-C19E-5F43-B86A-79E20BD4259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743924" y="27562253"/>
            <a:ext cx="1612660" cy="1612660"/>
          </a:xfrm>
          <a:prstGeom prst="rect">
            <a:avLst/>
          </a:prstGeom>
        </p:spPr>
      </p:pic>
      <p:pic>
        <p:nvPicPr>
          <p:cNvPr id="35" name="Graphic 34" descr="Police male with solid fill">
            <a:extLst>
              <a:ext uri="{FF2B5EF4-FFF2-40B4-BE49-F238E27FC236}">
                <a16:creationId xmlns:a16="http://schemas.microsoft.com/office/drawing/2014/main" id="{40BA67AB-6A43-B342-8E72-E107B65BE41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990221" y="30985466"/>
            <a:ext cx="1612955" cy="1612955"/>
          </a:xfrm>
          <a:prstGeom prst="rect">
            <a:avLst/>
          </a:prstGeom>
        </p:spPr>
      </p:pic>
      <p:pic>
        <p:nvPicPr>
          <p:cNvPr id="56" name="Graphic 55" descr="Users with solid fill">
            <a:extLst>
              <a:ext uri="{FF2B5EF4-FFF2-40B4-BE49-F238E27FC236}">
                <a16:creationId xmlns:a16="http://schemas.microsoft.com/office/drawing/2014/main" id="{6C7FCD9B-119C-1847-B847-ED082EF9721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6145315" y="30705705"/>
            <a:ext cx="1774658" cy="1774658"/>
          </a:xfrm>
          <a:prstGeom prst="rect">
            <a:avLst/>
          </a:prstGeom>
        </p:spPr>
      </p:pic>
      <p:sp>
        <p:nvSpPr>
          <p:cNvPr id="59" name="TextBox 58">
            <a:extLst>
              <a:ext uri="{FF2B5EF4-FFF2-40B4-BE49-F238E27FC236}">
                <a16:creationId xmlns:a16="http://schemas.microsoft.com/office/drawing/2014/main" id="{9022B618-F43C-0E42-92EF-49554520B5AA}"/>
              </a:ext>
            </a:extLst>
          </p:cNvPr>
          <p:cNvSpPr txBox="1"/>
          <p:nvPr/>
        </p:nvSpPr>
        <p:spPr>
          <a:xfrm>
            <a:off x="25803993" y="31934705"/>
            <a:ext cx="2418270" cy="630936"/>
          </a:xfrm>
          <a:prstGeom prst="rect">
            <a:avLst/>
          </a:prstGeom>
          <a:noFill/>
        </p:spPr>
        <p:txBody>
          <a:bodyPr wrap="square" lIns="106674" tIns="53337" rIns="106674" bIns="53337" rtlCol="0">
            <a:spAutoFit/>
          </a:bodyPr>
          <a:lstStyle/>
          <a:p>
            <a:pPr algn="ctr"/>
            <a:r>
              <a:rPr lang="en-US" sz="3400" dirty="0">
                <a:latin typeface="Cambria" panose="02040503050406030204" pitchFamily="18" charset="0"/>
              </a:rPr>
              <a:t>Operators</a:t>
            </a:r>
          </a:p>
        </p:txBody>
      </p:sp>
      <p:sp>
        <p:nvSpPr>
          <p:cNvPr id="61" name="TextBox 60">
            <a:extLst>
              <a:ext uri="{FF2B5EF4-FFF2-40B4-BE49-F238E27FC236}">
                <a16:creationId xmlns:a16="http://schemas.microsoft.com/office/drawing/2014/main" id="{21AB7EC9-F61C-6348-9CB1-F462B9A50690}"/>
              </a:ext>
            </a:extLst>
          </p:cNvPr>
          <p:cNvSpPr txBox="1"/>
          <p:nvPr/>
        </p:nvSpPr>
        <p:spPr>
          <a:xfrm>
            <a:off x="17266872" y="31309076"/>
            <a:ext cx="1969999" cy="1061823"/>
          </a:xfrm>
          <a:prstGeom prst="rect">
            <a:avLst/>
          </a:prstGeom>
          <a:noFill/>
        </p:spPr>
        <p:txBody>
          <a:bodyPr wrap="square" lIns="106674" tIns="53337" rIns="106674" bIns="53337" rtlCol="0">
            <a:spAutoFit/>
          </a:bodyPr>
          <a:lstStyle/>
          <a:p>
            <a:r>
              <a:rPr lang="en-US" sz="3100" dirty="0">
                <a:latin typeface="Cambria" panose="02040503050406030204" pitchFamily="18" charset="0"/>
              </a:rPr>
              <a:t>State Police</a:t>
            </a:r>
          </a:p>
        </p:txBody>
      </p:sp>
      <p:sp>
        <p:nvSpPr>
          <p:cNvPr id="62" name="TextBox 61">
            <a:extLst>
              <a:ext uri="{FF2B5EF4-FFF2-40B4-BE49-F238E27FC236}">
                <a16:creationId xmlns:a16="http://schemas.microsoft.com/office/drawing/2014/main" id="{2301B66E-3F5F-D547-BF12-CDC41CAF8938}"/>
              </a:ext>
            </a:extLst>
          </p:cNvPr>
          <p:cNvSpPr txBox="1"/>
          <p:nvPr/>
        </p:nvSpPr>
        <p:spPr>
          <a:xfrm>
            <a:off x="17130567" y="27799480"/>
            <a:ext cx="2322073" cy="1061823"/>
          </a:xfrm>
          <a:prstGeom prst="rect">
            <a:avLst/>
          </a:prstGeom>
          <a:noFill/>
        </p:spPr>
        <p:txBody>
          <a:bodyPr wrap="square" lIns="106674" tIns="53337" rIns="106674" bIns="53337" rtlCol="0">
            <a:spAutoFit/>
          </a:bodyPr>
          <a:lstStyle/>
          <a:p>
            <a:r>
              <a:rPr lang="en-US" sz="3100" dirty="0">
                <a:latin typeface="Cambria" panose="02040503050406030204" pitchFamily="18" charset="0"/>
              </a:rPr>
              <a:t>Local Fire Department</a:t>
            </a:r>
          </a:p>
        </p:txBody>
      </p:sp>
      <p:sp>
        <p:nvSpPr>
          <p:cNvPr id="71" name="TextBox 70">
            <a:extLst>
              <a:ext uri="{FF2B5EF4-FFF2-40B4-BE49-F238E27FC236}">
                <a16:creationId xmlns:a16="http://schemas.microsoft.com/office/drawing/2014/main" id="{68123825-1200-6743-AC41-5C7CCFE469D8}"/>
              </a:ext>
            </a:extLst>
          </p:cNvPr>
          <p:cNvSpPr txBox="1"/>
          <p:nvPr/>
        </p:nvSpPr>
        <p:spPr>
          <a:xfrm>
            <a:off x="19839065" y="25521169"/>
            <a:ext cx="6060867" cy="2000548"/>
          </a:xfrm>
          <a:prstGeom prst="rect">
            <a:avLst/>
          </a:prstGeom>
          <a:noFill/>
        </p:spPr>
        <p:txBody>
          <a:bodyPr wrap="square" lIns="91440" tIns="45720" rIns="91440" bIns="45720" rtlCol="0" anchor="t">
            <a:spAutoFit/>
          </a:bodyPr>
          <a:lstStyle/>
          <a:p>
            <a:pPr marL="457200" indent="-457200">
              <a:buFont typeface="Arial" panose="020B0604020202020204" pitchFamily="34" charset="0"/>
              <a:buChar char="•"/>
            </a:pPr>
            <a:r>
              <a:rPr lang="en-US" sz="3100" dirty="0">
                <a:solidFill>
                  <a:schemeClr val="bg1"/>
                </a:solidFill>
                <a:latin typeface="Cambria"/>
                <a:ea typeface="Cambria"/>
              </a:rPr>
              <a:t>Emergency Response Plans </a:t>
            </a:r>
          </a:p>
          <a:p>
            <a:pPr marL="457200" indent="-457200">
              <a:buFont typeface="Arial" panose="020B0604020202020204" pitchFamily="34" charset="0"/>
              <a:buChar char="•"/>
            </a:pPr>
            <a:r>
              <a:rPr lang="en-US" sz="3100" dirty="0">
                <a:solidFill>
                  <a:schemeClr val="bg1"/>
                </a:solidFill>
                <a:latin typeface="Cambria"/>
                <a:ea typeface="Cambria"/>
              </a:rPr>
              <a:t>Notification of interruptions or impairments</a:t>
            </a:r>
          </a:p>
          <a:p>
            <a:pPr marL="457200" indent="-457200">
              <a:buFont typeface="Arial" panose="020B0604020202020204" pitchFamily="34" charset="0"/>
              <a:buChar char="•"/>
            </a:pPr>
            <a:r>
              <a:rPr lang="en-US" sz="3100" dirty="0">
                <a:solidFill>
                  <a:schemeClr val="bg1"/>
                </a:solidFill>
                <a:latin typeface="Cambria"/>
              </a:rPr>
              <a:t>Technical consultation</a:t>
            </a:r>
            <a:endParaRPr lang="en-US" sz="3100" dirty="0">
              <a:solidFill>
                <a:schemeClr val="bg1"/>
              </a:solidFill>
              <a:latin typeface="Cambria" panose="02040503050406030204" pitchFamily="18" charset="0"/>
            </a:endParaRPr>
          </a:p>
        </p:txBody>
      </p:sp>
      <p:pic>
        <p:nvPicPr>
          <p:cNvPr id="100" name="Graphic 99" descr="User with solid fill">
            <a:extLst>
              <a:ext uri="{FF2B5EF4-FFF2-40B4-BE49-F238E27FC236}">
                <a16:creationId xmlns:a16="http://schemas.microsoft.com/office/drawing/2014/main" id="{9360316A-2D80-2E45-9973-FFEF81EA304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2627992" y="28466829"/>
            <a:ext cx="1612955" cy="1612955"/>
          </a:xfrm>
          <a:prstGeom prst="rect">
            <a:avLst/>
          </a:prstGeom>
        </p:spPr>
      </p:pic>
      <p:sp>
        <p:nvSpPr>
          <p:cNvPr id="102" name="TextBox 101">
            <a:extLst>
              <a:ext uri="{FF2B5EF4-FFF2-40B4-BE49-F238E27FC236}">
                <a16:creationId xmlns:a16="http://schemas.microsoft.com/office/drawing/2014/main" id="{8003E5FD-7063-7443-BDCB-36E343604703}"/>
              </a:ext>
            </a:extLst>
          </p:cNvPr>
          <p:cNvSpPr txBox="1"/>
          <p:nvPr/>
        </p:nvSpPr>
        <p:spPr>
          <a:xfrm>
            <a:off x="34010426" y="28913945"/>
            <a:ext cx="3547770" cy="584769"/>
          </a:xfrm>
          <a:prstGeom prst="rect">
            <a:avLst/>
          </a:prstGeom>
          <a:noFill/>
        </p:spPr>
        <p:txBody>
          <a:bodyPr wrap="square" lIns="106674" tIns="53337" rIns="106674" bIns="53337" rtlCol="0">
            <a:spAutoFit/>
          </a:bodyPr>
          <a:lstStyle/>
          <a:p>
            <a:r>
              <a:rPr lang="en-US" sz="3100" dirty="0">
                <a:latin typeface="Cambria" panose="02040503050406030204" pitchFamily="18" charset="0"/>
              </a:rPr>
              <a:t>Contractors</a:t>
            </a:r>
          </a:p>
        </p:txBody>
      </p:sp>
      <p:sp>
        <p:nvSpPr>
          <p:cNvPr id="165" name="Arrow: Down 164">
            <a:extLst>
              <a:ext uri="{FF2B5EF4-FFF2-40B4-BE49-F238E27FC236}">
                <a16:creationId xmlns:a16="http://schemas.microsoft.com/office/drawing/2014/main" id="{6F19B51F-17F0-F590-9B01-2FC039B06EB3}"/>
              </a:ext>
            </a:extLst>
          </p:cNvPr>
          <p:cNvSpPr/>
          <p:nvPr/>
        </p:nvSpPr>
        <p:spPr>
          <a:xfrm>
            <a:off x="-2067655" y="17843552"/>
            <a:ext cx="810402" cy="818071"/>
          </a:xfrm>
          <a:prstGeom prst="downArrow">
            <a:avLst/>
          </a:prstGeom>
          <a:solidFill>
            <a:schemeClr val="accent1">
              <a:lumMod val="60000"/>
              <a:lumOff val="4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ff-page Connector 76">
            <a:extLst>
              <a:ext uri="{FF2B5EF4-FFF2-40B4-BE49-F238E27FC236}">
                <a16:creationId xmlns:a16="http://schemas.microsoft.com/office/drawing/2014/main" id="{5978DAB5-7C56-6545-A0D4-7A4E4501B71E}"/>
              </a:ext>
            </a:extLst>
          </p:cNvPr>
          <p:cNvSpPr/>
          <p:nvPr/>
        </p:nvSpPr>
        <p:spPr>
          <a:xfrm>
            <a:off x="369597" y="20581988"/>
            <a:ext cx="3801133" cy="1837943"/>
          </a:xfrm>
          <a:prstGeom prst="flowChartOffpage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829E34C-6056-5940-BFAD-517DDB0CF267}"/>
              </a:ext>
            </a:extLst>
          </p:cNvPr>
          <p:cNvSpPr txBox="1"/>
          <p:nvPr/>
        </p:nvSpPr>
        <p:spPr>
          <a:xfrm>
            <a:off x="403987" y="20749442"/>
            <a:ext cx="3766743" cy="1138773"/>
          </a:xfrm>
          <a:prstGeom prst="rect">
            <a:avLst/>
          </a:prstGeom>
          <a:noFill/>
        </p:spPr>
        <p:txBody>
          <a:bodyPr wrap="square" rtlCol="0">
            <a:spAutoFit/>
          </a:bodyPr>
          <a:lstStyle/>
          <a:p>
            <a:pPr algn="ctr"/>
            <a:r>
              <a:rPr lang="en-US" sz="3400" dirty="0">
                <a:latin typeface="Cambria" panose="02040503050406030204" pitchFamily="18" charset="0"/>
              </a:rPr>
              <a:t>Analyzed Interview Data</a:t>
            </a:r>
          </a:p>
        </p:txBody>
      </p:sp>
      <p:sp>
        <p:nvSpPr>
          <p:cNvPr id="78" name="Off-page Connector 77">
            <a:extLst>
              <a:ext uri="{FF2B5EF4-FFF2-40B4-BE49-F238E27FC236}">
                <a16:creationId xmlns:a16="http://schemas.microsoft.com/office/drawing/2014/main" id="{848FFB0D-D370-BE40-ADB7-EA5FA7C8AC74}"/>
              </a:ext>
            </a:extLst>
          </p:cNvPr>
          <p:cNvSpPr/>
          <p:nvPr/>
        </p:nvSpPr>
        <p:spPr>
          <a:xfrm>
            <a:off x="290230" y="18736435"/>
            <a:ext cx="3868588" cy="1838197"/>
          </a:xfrm>
          <a:prstGeom prst="flowChartOffpage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ff-page Connector 78">
            <a:extLst>
              <a:ext uri="{FF2B5EF4-FFF2-40B4-BE49-F238E27FC236}">
                <a16:creationId xmlns:a16="http://schemas.microsoft.com/office/drawing/2014/main" id="{6402495B-F579-7046-B02B-2D1181AB4B3B}"/>
              </a:ext>
            </a:extLst>
          </p:cNvPr>
          <p:cNvSpPr/>
          <p:nvPr/>
        </p:nvSpPr>
        <p:spPr>
          <a:xfrm>
            <a:off x="290226" y="16864650"/>
            <a:ext cx="3868589" cy="1838197"/>
          </a:xfrm>
          <a:prstGeom prst="flowChartOffpage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ff-page Connector 79">
            <a:extLst>
              <a:ext uri="{FF2B5EF4-FFF2-40B4-BE49-F238E27FC236}">
                <a16:creationId xmlns:a16="http://schemas.microsoft.com/office/drawing/2014/main" id="{25EDDE89-CD96-DE45-9C83-44D319B3E6AF}"/>
              </a:ext>
            </a:extLst>
          </p:cNvPr>
          <p:cNvSpPr/>
          <p:nvPr/>
        </p:nvSpPr>
        <p:spPr>
          <a:xfrm>
            <a:off x="290229" y="15033530"/>
            <a:ext cx="3868588" cy="1838197"/>
          </a:xfrm>
          <a:prstGeom prst="flowChartOffpage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ff-page Connector 81">
            <a:extLst>
              <a:ext uri="{FF2B5EF4-FFF2-40B4-BE49-F238E27FC236}">
                <a16:creationId xmlns:a16="http://schemas.microsoft.com/office/drawing/2014/main" id="{C1CB118A-8106-B84E-9C32-B4FC6A2B6AEA}"/>
              </a:ext>
            </a:extLst>
          </p:cNvPr>
          <p:cNvSpPr/>
          <p:nvPr/>
        </p:nvSpPr>
        <p:spPr>
          <a:xfrm>
            <a:off x="352516" y="13183711"/>
            <a:ext cx="3806302" cy="1837943"/>
          </a:xfrm>
          <a:prstGeom prst="flowChartOffpage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extBox 83">
            <a:extLst>
              <a:ext uri="{FF2B5EF4-FFF2-40B4-BE49-F238E27FC236}">
                <a16:creationId xmlns:a16="http://schemas.microsoft.com/office/drawing/2014/main" id="{DDF79F5E-015E-E44F-A849-D4BD4E93F052}"/>
              </a:ext>
            </a:extLst>
          </p:cNvPr>
          <p:cNvSpPr txBox="1"/>
          <p:nvPr/>
        </p:nvSpPr>
        <p:spPr>
          <a:xfrm>
            <a:off x="276808" y="18661623"/>
            <a:ext cx="3868588" cy="1661993"/>
          </a:xfrm>
          <a:prstGeom prst="rect">
            <a:avLst/>
          </a:prstGeom>
          <a:noFill/>
        </p:spPr>
        <p:txBody>
          <a:bodyPr wrap="square" rtlCol="0">
            <a:spAutoFit/>
          </a:bodyPr>
          <a:lstStyle/>
          <a:p>
            <a:pPr algn="ctr"/>
            <a:r>
              <a:rPr lang="en-US" sz="3400" dirty="0">
                <a:latin typeface="Cambria" panose="02040503050406030204" pitchFamily="18" charset="0"/>
              </a:rPr>
              <a:t>Conducted 8 Stakeholder Interviews</a:t>
            </a:r>
          </a:p>
        </p:txBody>
      </p:sp>
      <p:sp>
        <p:nvSpPr>
          <p:cNvPr id="86" name="TextBox 85">
            <a:extLst>
              <a:ext uri="{FF2B5EF4-FFF2-40B4-BE49-F238E27FC236}">
                <a16:creationId xmlns:a16="http://schemas.microsoft.com/office/drawing/2014/main" id="{4AB152EE-0D22-C945-833E-2F9E07B17D44}"/>
              </a:ext>
            </a:extLst>
          </p:cNvPr>
          <p:cNvSpPr txBox="1"/>
          <p:nvPr/>
        </p:nvSpPr>
        <p:spPr>
          <a:xfrm>
            <a:off x="244871" y="16806697"/>
            <a:ext cx="3913948" cy="1661993"/>
          </a:xfrm>
          <a:prstGeom prst="rect">
            <a:avLst/>
          </a:prstGeom>
          <a:noFill/>
        </p:spPr>
        <p:txBody>
          <a:bodyPr wrap="square" rtlCol="0">
            <a:spAutoFit/>
          </a:bodyPr>
          <a:lstStyle/>
          <a:p>
            <a:pPr algn="ctr"/>
            <a:r>
              <a:rPr lang="en-US" sz="3400" dirty="0">
                <a:latin typeface="Cambria" panose="02040503050406030204" pitchFamily="18" charset="0"/>
              </a:rPr>
              <a:t>Gathered Stakeholder Contact Information</a:t>
            </a:r>
          </a:p>
        </p:txBody>
      </p:sp>
      <p:sp>
        <p:nvSpPr>
          <p:cNvPr id="87" name="TextBox 86">
            <a:extLst>
              <a:ext uri="{FF2B5EF4-FFF2-40B4-BE49-F238E27FC236}">
                <a16:creationId xmlns:a16="http://schemas.microsoft.com/office/drawing/2014/main" id="{63E6FB9A-AF89-5745-ABA9-2C7B940722BF}"/>
              </a:ext>
            </a:extLst>
          </p:cNvPr>
          <p:cNvSpPr txBox="1"/>
          <p:nvPr/>
        </p:nvSpPr>
        <p:spPr>
          <a:xfrm>
            <a:off x="290228" y="15318404"/>
            <a:ext cx="3868587" cy="1138773"/>
          </a:xfrm>
          <a:prstGeom prst="rect">
            <a:avLst/>
          </a:prstGeom>
          <a:noFill/>
        </p:spPr>
        <p:txBody>
          <a:bodyPr wrap="square" rtlCol="0">
            <a:spAutoFit/>
          </a:bodyPr>
          <a:lstStyle/>
          <a:p>
            <a:pPr algn="ctr"/>
            <a:r>
              <a:rPr lang="en-US" sz="3400" dirty="0">
                <a:latin typeface="Cambria" panose="02040503050406030204" pitchFamily="18" charset="0"/>
              </a:rPr>
              <a:t>Obtained UNH IRB Approval</a:t>
            </a:r>
          </a:p>
        </p:txBody>
      </p:sp>
      <p:sp>
        <p:nvSpPr>
          <p:cNvPr id="89" name="TextBox 88">
            <a:extLst>
              <a:ext uri="{FF2B5EF4-FFF2-40B4-BE49-F238E27FC236}">
                <a16:creationId xmlns:a16="http://schemas.microsoft.com/office/drawing/2014/main" id="{66B31529-BF69-D048-B9EA-BCA689FC0B01}"/>
              </a:ext>
            </a:extLst>
          </p:cNvPr>
          <p:cNvSpPr txBox="1"/>
          <p:nvPr/>
        </p:nvSpPr>
        <p:spPr>
          <a:xfrm>
            <a:off x="364213" y="13135464"/>
            <a:ext cx="3794601" cy="1661993"/>
          </a:xfrm>
          <a:prstGeom prst="rect">
            <a:avLst/>
          </a:prstGeom>
          <a:noFill/>
        </p:spPr>
        <p:txBody>
          <a:bodyPr wrap="square" rtlCol="0">
            <a:spAutoFit/>
          </a:bodyPr>
          <a:lstStyle/>
          <a:p>
            <a:pPr algn="ctr"/>
            <a:r>
              <a:rPr lang="en-US" sz="3400" dirty="0">
                <a:latin typeface="Cambria" panose="02040503050406030204" pitchFamily="18" charset="0"/>
              </a:rPr>
              <a:t>Developed 3 Interview Protocols</a:t>
            </a:r>
          </a:p>
        </p:txBody>
      </p:sp>
      <p:sp>
        <p:nvSpPr>
          <p:cNvPr id="10" name="TextBox 9">
            <a:extLst>
              <a:ext uri="{FF2B5EF4-FFF2-40B4-BE49-F238E27FC236}">
                <a16:creationId xmlns:a16="http://schemas.microsoft.com/office/drawing/2014/main" id="{6536AD21-3060-5049-81C6-8F597286351D}"/>
              </a:ext>
            </a:extLst>
          </p:cNvPr>
          <p:cNvSpPr txBox="1"/>
          <p:nvPr/>
        </p:nvSpPr>
        <p:spPr>
          <a:xfrm>
            <a:off x="4330111" y="13179232"/>
            <a:ext cx="5767597" cy="1523494"/>
          </a:xfrm>
          <a:prstGeom prst="rect">
            <a:avLst/>
          </a:prstGeom>
          <a:noFill/>
          <a:ln>
            <a:noFill/>
          </a:ln>
        </p:spPr>
        <p:txBody>
          <a:bodyPr wrap="square" rtlCol="0">
            <a:spAutoFit/>
          </a:bodyPr>
          <a:lstStyle/>
          <a:p>
            <a:pPr marL="457200" indent="-457200">
              <a:buFont typeface="Arial" panose="020B0604020202020204" pitchFamily="34" charset="0"/>
              <a:buChar char="•"/>
            </a:pPr>
            <a:r>
              <a:rPr lang="en-US" sz="3100" dirty="0">
                <a:latin typeface="Cambria" panose="02040503050406030204" pitchFamily="18" charset="0"/>
              </a:rPr>
              <a:t>Drinking Water Operators</a:t>
            </a:r>
          </a:p>
          <a:p>
            <a:pPr marL="457200" indent="-457200">
              <a:buFont typeface="Arial" panose="020B0604020202020204" pitchFamily="34" charset="0"/>
              <a:buChar char="•"/>
            </a:pPr>
            <a:r>
              <a:rPr lang="en-US" sz="3100" dirty="0">
                <a:latin typeface="Cambria" panose="02040503050406030204" pitchFamily="18" charset="0"/>
              </a:rPr>
              <a:t>State Agencies</a:t>
            </a:r>
          </a:p>
          <a:p>
            <a:pPr marL="457200" indent="-457200">
              <a:buFont typeface="Arial" panose="020B0604020202020204" pitchFamily="34" charset="0"/>
              <a:buChar char="•"/>
            </a:pPr>
            <a:r>
              <a:rPr lang="en-US" sz="3100" dirty="0">
                <a:latin typeface="Cambria" panose="02040503050406030204" pitchFamily="18" charset="0"/>
              </a:rPr>
              <a:t>Emergency Committees</a:t>
            </a:r>
          </a:p>
        </p:txBody>
      </p:sp>
      <p:sp>
        <p:nvSpPr>
          <p:cNvPr id="90" name="TextBox 89">
            <a:extLst>
              <a:ext uri="{FF2B5EF4-FFF2-40B4-BE49-F238E27FC236}">
                <a16:creationId xmlns:a16="http://schemas.microsoft.com/office/drawing/2014/main" id="{D088977B-CBB9-C247-9771-BDE4C17C646C}"/>
              </a:ext>
            </a:extLst>
          </p:cNvPr>
          <p:cNvSpPr txBox="1"/>
          <p:nvPr/>
        </p:nvSpPr>
        <p:spPr>
          <a:xfrm>
            <a:off x="4354745" y="15085920"/>
            <a:ext cx="5459010" cy="1046440"/>
          </a:xfrm>
          <a:prstGeom prst="rect">
            <a:avLst/>
          </a:prstGeom>
          <a:noFill/>
          <a:ln>
            <a:noFill/>
          </a:ln>
        </p:spPr>
        <p:txBody>
          <a:bodyPr wrap="square" rtlCol="0">
            <a:spAutoFit/>
          </a:bodyPr>
          <a:lstStyle/>
          <a:p>
            <a:pPr marL="457200" indent="-457200">
              <a:buFont typeface="Arial" panose="020B0604020202020204" pitchFamily="34" charset="0"/>
              <a:buChar char="•"/>
            </a:pPr>
            <a:r>
              <a:rPr lang="en-US" sz="3100" dirty="0">
                <a:latin typeface="Cambria" panose="02040503050406030204" pitchFamily="18" charset="0"/>
              </a:rPr>
              <a:t>IRB #8428</a:t>
            </a:r>
          </a:p>
          <a:p>
            <a:pPr marL="457200" indent="-457200">
              <a:buFont typeface="Arial" panose="020B0604020202020204" pitchFamily="34" charset="0"/>
              <a:buChar char="•"/>
            </a:pPr>
            <a:endParaRPr lang="en-US" sz="3100" dirty="0">
              <a:latin typeface="Cambria" panose="02040503050406030204" pitchFamily="18" charset="0"/>
            </a:endParaRPr>
          </a:p>
        </p:txBody>
      </p:sp>
      <p:sp>
        <p:nvSpPr>
          <p:cNvPr id="11" name="Rectangle 10">
            <a:extLst>
              <a:ext uri="{FF2B5EF4-FFF2-40B4-BE49-F238E27FC236}">
                <a16:creationId xmlns:a16="http://schemas.microsoft.com/office/drawing/2014/main" id="{D19A56A0-6EDA-9E4B-B6E8-2EBE5A344754}"/>
              </a:ext>
            </a:extLst>
          </p:cNvPr>
          <p:cNvSpPr/>
          <p:nvPr/>
        </p:nvSpPr>
        <p:spPr>
          <a:xfrm>
            <a:off x="4170730" y="13183712"/>
            <a:ext cx="5432000" cy="14789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4FE492BE-8D4A-4C41-A2F6-2D51AF644A3D}"/>
              </a:ext>
            </a:extLst>
          </p:cNvPr>
          <p:cNvSpPr/>
          <p:nvPr/>
        </p:nvSpPr>
        <p:spPr>
          <a:xfrm>
            <a:off x="4145395" y="15036148"/>
            <a:ext cx="5457335" cy="14789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a:extLst>
              <a:ext uri="{FF2B5EF4-FFF2-40B4-BE49-F238E27FC236}">
                <a16:creationId xmlns:a16="http://schemas.microsoft.com/office/drawing/2014/main" id="{1682FA67-2A68-7343-8A3E-259E75768313}"/>
              </a:ext>
            </a:extLst>
          </p:cNvPr>
          <p:cNvSpPr txBox="1"/>
          <p:nvPr/>
        </p:nvSpPr>
        <p:spPr>
          <a:xfrm>
            <a:off x="4303647" y="16871055"/>
            <a:ext cx="5459010" cy="1092607"/>
          </a:xfrm>
          <a:prstGeom prst="rect">
            <a:avLst/>
          </a:prstGeom>
          <a:noFill/>
          <a:ln>
            <a:noFill/>
          </a:ln>
        </p:spPr>
        <p:txBody>
          <a:bodyPr wrap="square" rtlCol="0">
            <a:spAutoFit/>
          </a:bodyPr>
          <a:lstStyle/>
          <a:p>
            <a:pPr marL="457200" indent="-457200">
              <a:buFont typeface="Arial" panose="020B0604020202020204" pitchFamily="34" charset="0"/>
              <a:buChar char="•"/>
            </a:pPr>
            <a:r>
              <a:rPr lang="en-US" sz="3100" dirty="0">
                <a:latin typeface="Cambria" panose="02040503050406030204" pitchFamily="18" charset="0"/>
              </a:rPr>
              <a:t>NH Serving Populations        </a:t>
            </a:r>
            <a:r>
              <a:rPr lang="en-US" sz="3200" dirty="0"/>
              <a:t>≥ </a:t>
            </a:r>
            <a:r>
              <a:rPr lang="en-US" sz="3100" dirty="0">
                <a:latin typeface="Cambria" panose="02040503050406030204" pitchFamily="18" charset="0"/>
              </a:rPr>
              <a:t>3,000 User</a:t>
            </a:r>
          </a:p>
        </p:txBody>
      </p:sp>
      <p:sp>
        <p:nvSpPr>
          <p:cNvPr id="99" name="Rectangle 98">
            <a:extLst>
              <a:ext uri="{FF2B5EF4-FFF2-40B4-BE49-F238E27FC236}">
                <a16:creationId xmlns:a16="http://schemas.microsoft.com/office/drawing/2014/main" id="{1A720847-250C-4A4F-9544-D1FEED2C56D1}"/>
              </a:ext>
            </a:extLst>
          </p:cNvPr>
          <p:cNvSpPr/>
          <p:nvPr/>
        </p:nvSpPr>
        <p:spPr>
          <a:xfrm>
            <a:off x="4170730" y="16873378"/>
            <a:ext cx="5457336" cy="14789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TextBox 100">
            <a:extLst>
              <a:ext uri="{FF2B5EF4-FFF2-40B4-BE49-F238E27FC236}">
                <a16:creationId xmlns:a16="http://schemas.microsoft.com/office/drawing/2014/main" id="{0E7DA352-59C1-E448-9B3F-65CCEF9C4EB1}"/>
              </a:ext>
            </a:extLst>
          </p:cNvPr>
          <p:cNvSpPr txBox="1"/>
          <p:nvPr/>
        </p:nvSpPr>
        <p:spPr>
          <a:xfrm>
            <a:off x="4275513" y="18726292"/>
            <a:ext cx="5459010" cy="1523494"/>
          </a:xfrm>
          <a:prstGeom prst="rect">
            <a:avLst/>
          </a:prstGeom>
          <a:noFill/>
          <a:ln>
            <a:noFill/>
          </a:ln>
        </p:spPr>
        <p:txBody>
          <a:bodyPr wrap="square" rtlCol="0">
            <a:spAutoFit/>
          </a:bodyPr>
          <a:lstStyle/>
          <a:p>
            <a:pPr marL="457200" indent="-457200">
              <a:buFont typeface="Arial" panose="020B0604020202020204" pitchFamily="34" charset="0"/>
              <a:buChar char="•"/>
            </a:pPr>
            <a:r>
              <a:rPr lang="en-US" sz="3100" dirty="0">
                <a:latin typeface="Cambria" panose="02040503050406030204" pitchFamily="18" charset="0"/>
              </a:rPr>
              <a:t>30-Minute Informal Zoom Interview</a:t>
            </a:r>
          </a:p>
          <a:p>
            <a:pPr marL="457200" indent="-457200">
              <a:buFont typeface="Arial" panose="020B0604020202020204" pitchFamily="34" charset="0"/>
              <a:buChar char="•"/>
            </a:pPr>
            <a:endParaRPr lang="en-US" sz="3100" dirty="0">
              <a:latin typeface="Cambria" panose="02040503050406030204" pitchFamily="18" charset="0"/>
            </a:endParaRPr>
          </a:p>
        </p:txBody>
      </p:sp>
      <p:sp>
        <p:nvSpPr>
          <p:cNvPr id="105" name="Rectangle 104">
            <a:extLst>
              <a:ext uri="{FF2B5EF4-FFF2-40B4-BE49-F238E27FC236}">
                <a16:creationId xmlns:a16="http://schemas.microsoft.com/office/drawing/2014/main" id="{E7F92720-7A17-3744-9F24-6CE318076EF9}"/>
              </a:ext>
            </a:extLst>
          </p:cNvPr>
          <p:cNvSpPr/>
          <p:nvPr/>
        </p:nvSpPr>
        <p:spPr>
          <a:xfrm>
            <a:off x="4158814" y="20564829"/>
            <a:ext cx="5414957" cy="14789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1A0B5699-C7D6-D841-9E00-526CAFA61604}"/>
              </a:ext>
            </a:extLst>
          </p:cNvPr>
          <p:cNvSpPr txBox="1"/>
          <p:nvPr/>
        </p:nvSpPr>
        <p:spPr>
          <a:xfrm>
            <a:off x="4299514" y="20513994"/>
            <a:ext cx="5459010" cy="1523494"/>
          </a:xfrm>
          <a:prstGeom prst="rect">
            <a:avLst/>
          </a:prstGeom>
          <a:noFill/>
          <a:ln>
            <a:noFill/>
          </a:ln>
        </p:spPr>
        <p:txBody>
          <a:bodyPr wrap="square" rtlCol="0">
            <a:spAutoFit/>
          </a:bodyPr>
          <a:lstStyle/>
          <a:p>
            <a:pPr marL="457200" indent="-457200">
              <a:buFont typeface="Arial" panose="020B0604020202020204" pitchFamily="34" charset="0"/>
              <a:buChar char="•"/>
            </a:pPr>
            <a:r>
              <a:rPr lang="en-US" sz="3100" dirty="0">
                <a:latin typeface="Cambria" panose="02040503050406030204" pitchFamily="18" charset="0"/>
              </a:rPr>
              <a:t>Quantitative and Qualitative Content Analysis</a:t>
            </a:r>
          </a:p>
          <a:p>
            <a:pPr marL="457200" indent="-457200">
              <a:buFont typeface="Arial" panose="020B0604020202020204" pitchFamily="34" charset="0"/>
              <a:buChar char="•"/>
            </a:pPr>
            <a:r>
              <a:rPr lang="en-US" sz="3100" dirty="0">
                <a:latin typeface="Cambria" panose="02040503050406030204" pitchFamily="18" charset="0"/>
              </a:rPr>
              <a:t>Stakeholder Mapping</a:t>
            </a:r>
          </a:p>
        </p:txBody>
      </p:sp>
      <p:sp>
        <p:nvSpPr>
          <p:cNvPr id="107" name="Rectangle 106">
            <a:extLst>
              <a:ext uri="{FF2B5EF4-FFF2-40B4-BE49-F238E27FC236}">
                <a16:creationId xmlns:a16="http://schemas.microsoft.com/office/drawing/2014/main" id="{FB0CBD13-BB31-9D44-A6FB-0C74F8EAA6FF}"/>
              </a:ext>
            </a:extLst>
          </p:cNvPr>
          <p:cNvSpPr/>
          <p:nvPr/>
        </p:nvSpPr>
        <p:spPr>
          <a:xfrm>
            <a:off x="4145395" y="18752683"/>
            <a:ext cx="5459009" cy="14789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16" name="Chart 115">
            <a:extLst>
              <a:ext uri="{FF2B5EF4-FFF2-40B4-BE49-F238E27FC236}">
                <a16:creationId xmlns:a16="http://schemas.microsoft.com/office/drawing/2014/main" id="{640D2AFF-7542-BE48-A52D-7C9CF1608BF6}"/>
              </a:ext>
            </a:extLst>
          </p:cNvPr>
          <p:cNvGraphicFramePr>
            <a:graphicFrameLocks/>
          </p:cNvGraphicFramePr>
          <p:nvPr>
            <p:extLst>
              <p:ext uri="{D42A27DB-BD31-4B8C-83A1-F6EECF244321}">
                <p14:modId xmlns:p14="http://schemas.microsoft.com/office/powerpoint/2010/main" val="2136630621"/>
              </p:ext>
            </p:extLst>
          </p:nvPr>
        </p:nvGraphicFramePr>
        <p:xfrm>
          <a:off x="10473555" y="6053437"/>
          <a:ext cx="32611680" cy="8053203"/>
        </p:xfrm>
        <a:graphic>
          <a:graphicData uri="http://schemas.openxmlformats.org/drawingml/2006/chart">
            <c:chart xmlns:c="http://schemas.openxmlformats.org/drawingml/2006/chart" xmlns:r="http://schemas.openxmlformats.org/officeDocument/2006/relationships" r:id="rId15"/>
          </a:graphicData>
        </a:graphic>
      </p:graphicFrame>
      <p:pic>
        <p:nvPicPr>
          <p:cNvPr id="117" name="Picture 116">
            <a:extLst>
              <a:ext uri="{FF2B5EF4-FFF2-40B4-BE49-F238E27FC236}">
                <a16:creationId xmlns:a16="http://schemas.microsoft.com/office/drawing/2014/main" id="{F22DA8AF-48B5-0148-82B4-DA30EC5C9A67}"/>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rot="5400000">
            <a:off x="19372586" y="7288583"/>
            <a:ext cx="431594" cy="1945774"/>
          </a:xfrm>
          <a:prstGeom prst="rect">
            <a:avLst/>
          </a:prstGeom>
        </p:spPr>
      </p:pic>
      <p:sp>
        <p:nvSpPr>
          <p:cNvPr id="118" name="TextBox 2">
            <a:extLst>
              <a:ext uri="{FF2B5EF4-FFF2-40B4-BE49-F238E27FC236}">
                <a16:creationId xmlns:a16="http://schemas.microsoft.com/office/drawing/2014/main" id="{4885EEB0-076D-5340-9717-81135FD0E036}"/>
              </a:ext>
            </a:extLst>
          </p:cNvPr>
          <p:cNvSpPr txBox="1"/>
          <p:nvPr/>
        </p:nvSpPr>
        <p:spPr>
          <a:xfrm>
            <a:off x="20571725" y="7913399"/>
            <a:ext cx="7314015" cy="60797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3400" dirty="0">
                <a:latin typeface="Cambria" panose="02040503050406030204" pitchFamily="18" charset="0"/>
              </a:rPr>
              <a:t>Concerned about an emergency</a:t>
            </a:r>
          </a:p>
        </p:txBody>
      </p:sp>
      <p:pic>
        <p:nvPicPr>
          <p:cNvPr id="119" name="Picture 118">
            <a:extLst>
              <a:ext uri="{FF2B5EF4-FFF2-40B4-BE49-F238E27FC236}">
                <a16:creationId xmlns:a16="http://schemas.microsoft.com/office/drawing/2014/main" id="{29915FEA-4F4A-D64F-82EA-0A5D2808CC34}"/>
              </a:ext>
            </a:extLst>
          </p:cNvPr>
          <p:cNvPicPr>
            <a:picLocks noChangeAspect="1"/>
          </p:cNvPicPr>
          <p:nvPr/>
        </p:nvPicPr>
        <p:blipFill rotWithShape="1">
          <a:blip r:embed="rId17">
            <a:extLst>
              <a:ext uri="{28A0092B-C50C-407E-A947-70E740481C1C}">
                <a14:useLocalDpi xmlns:a14="http://schemas.microsoft.com/office/drawing/2010/main" val="0"/>
              </a:ext>
            </a:extLst>
          </a:blip>
          <a:srcRect l="17119" r="13850"/>
          <a:stretch/>
        </p:blipFill>
        <p:spPr>
          <a:xfrm rot="5400000" flipH="1">
            <a:off x="28632055" y="7299354"/>
            <a:ext cx="431594" cy="1924229"/>
          </a:xfrm>
          <a:prstGeom prst="rect">
            <a:avLst/>
          </a:prstGeom>
          <a:ln>
            <a:noFill/>
          </a:ln>
        </p:spPr>
      </p:pic>
      <p:sp>
        <p:nvSpPr>
          <p:cNvPr id="120" name="TextBox 1">
            <a:extLst>
              <a:ext uri="{FF2B5EF4-FFF2-40B4-BE49-F238E27FC236}">
                <a16:creationId xmlns:a16="http://schemas.microsoft.com/office/drawing/2014/main" id="{6BDEB753-0EE8-6447-80E5-48136BC7B164}"/>
              </a:ext>
            </a:extLst>
          </p:cNvPr>
          <p:cNvSpPr txBox="1"/>
          <p:nvPr/>
        </p:nvSpPr>
        <p:spPr>
          <a:xfrm>
            <a:off x="29863090" y="7937613"/>
            <a:ext cx="12584342" cy="62521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3400" dirty="0">
                <a:latin typeface="Cambria" panose="02040503050406030204" pitchFamily="18" charset="0"/>
              </a:rPr>
              <a:t>Prioritized during emergency  planning</a:t>
            </a:r>
          </a:p>
        </p:txBody>
      </p:sp>
      <p:sp>
        <p:nvSpPr>
          <p:cNvPr id="97" name="Rectangle 96">
            <a:extLst>
              <a:ext uri="{FF2B5EF4-FFF2-40B4-BE49-F238E27FC236}">
                <a16:creationId xmlns:a16="http://schemas.microsoft.com/office/drawing/2014/main" id="{15FA0CA1-4750-A44A-A72B-7CD1F41B319A}"/>
              </a:ext>
            </a:extLst>
          </p:cNvPr>
          <p:cNvSpPr/>
          <p:nvPr/>
        </p:nvSpPr>
        <p:spPr>
          <a:xfrm>
            <a:off x="41948373" y="11823383"/>
            <a:ext cx="683465" cy="1985543"/>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a:extLst>
              <a:ext uri="{FF2B5EF4-FFF2-40B4-BE49-F238E27FC236}">
                <a16:creationId xmlns:a16="http://schemas.microsoft.com/office/drawing/2014/main" id="{685FC8D3-E9B3-8942-91D6-6B4797A543B9}"/>
              </a:ext>
            </a:extLst>
          </p:cNvPr>
          <p:cNvSpPr/>
          <p:nvPr/>
        </p:nvSpPr>
        <p:spPr>
          <a:xfrm>
            <a:off x="37780196" y="9772088"/>
            <a:ext cx="683465" cy="403401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id="{93846A74-AC05-2942-9A73-15B682E8944F}"/>
              </a:ext>
            </a:extLst>
          </p:cNvPr>
          <p:cNvSpPr/>
          <p:nvPr/>
        </p:nvSpPr>
        <p:spPr>
          <a:xfrm>
            <a:off x="33619650" y="11186746"/>
            <a:ext cx="683465" cy="2664707"/>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a:extLst>
              <a:ext uri="{FF2B5EF4-FFF2-40B4-BE49-F238E27FC236}">
                <a16:creationId xmlns:a16="http://schemas.microsoft.com/office/drawing/2014/main" id="{2692202E-E318-6B46-BE26-E3CC8B381022}"/>
              </a:ext>
            </a:extLst>
          </p:cNvPr>
          <p:cNvSpPr/>
          <p:nvPr/>
        </p:nvSpPr>
        <p:spPr>
          <a:xfrm>
            <a:off x="29488293" y="12961018"/>
            <a:ext cx="683465" cy="873835"/>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a:extLst>
              <a:ext uri="{FF2B5EF4-FFF2-40B4-BE49-F238E27FC236}">
                <a16:creationId xmlns:a16="http://schemas.microsoft.com/office/drawing/2014/main" id="{413312C7-3F95-C446-B4D7-49426FC37AAC}"/>
              </a:ext>
            </a:extLst>
          </p:cNvPr>
          <p:cNvSpPr/>
          <p:nvPr/>
        </p:nvSpPr>
        <p:spPr>
          <a:xfrm>
            <a:off x="25322669" y="10596332"/>
            <a:ext cx="683465" cy="3243164"/>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Rectangle 124">
            <a:extLst>
              <a:ext uri="{FF2B5EF4-FFF2-40B4-BE49-F238E27FC236}">
                <a16:creationId xmlns:a16="http://schemas.microsoft.com/office/drawing/2014/main" id="{ADCB284B-6EE9-AC40-9125-91D9C7FEF84E}"/>
              </a:ext>
            </a:extLst>
          </p:cNvPr>
          <p:cNvSpPr/>
          <p:nvPr/>
        </p:nvSpPr>
        <p:spPr>
          <a:xfrm>
            <a:off x="19729914" y="9760838"/>
            <a:ext cx="764535" cy="4090615"/>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a:extLst>
              <a:ext uri="{FF2B5EF4-FFF2-40B4-BE49-F238E27FC236}">
                <a16:creationId xmlns:a16="http://schemas.microsoft.com/office/drawing/2014/main" id="{F5B1A9DF-21E3-544C-B70F-128413794D4D}"/>
              </a:ext>
            </a:extLst>
          </p:cNvPr>
          <p:cNvSpPr/>
          <p:nvPr/>
        </p:nvSpPr>
        <p:spPr>
          <a:xfrm>
            <a:off x="15573929" y="9029376"/>
            <a:ext cx="795435" cy="4835139"/>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TextBox 127">
            <a:extLst>
              <a:ext uri="{FF2B5EF4-FFF2-40B4-BE49-F238E27FC236}">
                <a16:creationId xmlns:a16="http://schemas.microsoft.com/office/drawing/2014/main" id="{1172F8B5-D846-B746-AF8B-09577C2BE639}"/>
              </a:ext>
            </a:extLst>
          </p:cNvPr>
          <p:cNvSpPr txBox="1"/>
          <p:nvPr/>
        </p:nvSpPr>
        <p:spPr>
          <a:xfrm>
            <a:off x="11734341" y="30705705"/>
            <a:ext cx="2870506" cy="1538877"/>
          </a:xfrm>
          <a:prstGeom prst="rect">
            <a:avLst/>
          </a:prstGeom>
          <a:noFill/>
        </p:spPr>
        <p:txBody>
          <a:bodyPr wrap="square" lIns="106674" tIns="53337" rIns="106674" bIns="53337" rtlCol="0">
            <a:spAutoFit/>
          </a:bodyPr>
          <a:lstStyle/>
          <a:p>
            <a:r>
              <a:rPr lang="en-US" sz="3100" dirty="0">
                <a:latin typeface="Cambria" panose="02040503050406030204" pitchFamily="18" charset="0"/>
              </a:rPr>
              <a:t>NH Emergency Operations Center</a:t>
            </a:r>
          </a:p>
        </p:txBody>
      </p:sp>
      <p:pic>
        <p:nvPicPr>
          <p:cNvPr id="36" name="Picture 35" descr="Logo&#10;&#10;Description automatically generated">
            <a:extLst>
              <a:ext uri="{FF2B5EF4-FFF2-40B4-BE49-F238E27FC236}">
                <a16:creationId xmlns:a16="http://schemas.microsoft.com/office/drawing/2014/main" id="{E21224B9-E7AF-7A45-99F7-7CABFBC879E1}"/>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0123826" y="30444931"/>
            <a:ext cx="1718939" cy="2222766"/>
          </a:xfrm>
          <a:prstGeom prst="rect">
            <a:avLst/>
          </a:prstGeom>
        </p:spPr>
      </p:pic>
      <p:pic>
        <p:nvPicPr>
          <p:cNvPr id="1026" name="Picture 2" descr="@USEPA">
            <a:extLst>
              <a:ext uri="{FF2B5EF4-FFF2-40B4-BE49-F238E27FC236}">
                <a16:creationId xmlns:a16="http://schemas.microsoft.com/office/drawing/2014/main" id="{3D9C3065-CF0E-AF45-89AA-0B5E3D25CC21}"/>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0218781" y="28224338"/>
            <a:ext cx="2283060" cy="228306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WWA Source Water Protection Performance Metrics Tool and Webinar - ASDWA">
            <a:extLst>
              <a:ext uri="{FF2B5EF4-FFF2-40B4-BE49-F238E27FC236}">
                <a16:creationId xmlns:a16="http://schemas.microsoft.com/office/drawing/2014/main" id="{AEF278F4-DDAA-7F4B-B5C6-6B69FF6BCB28}"/>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0421074" y="25044940"/>
            <a:ext cx="2165852" cy="205879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NHDES Publications Guide">
            <a:extLst>
              <a:ext uri="{FF2B5EF4-FFF2-40B4-BE49-F238E27FC236}">
                <a16:creationId xmlns:a16="http://schemas.microsoft.com/office/drawing/2014/main" id="{D23935F5-BB98-E04E-9CA0-D825AF766422}"/>
              </a:ext>
            </a:extLst>
          </p:cNvPr>
          <p:cNvPicPr>
            <a:picLocks noChangeAspect="1" noChangeArrowheads="1"/>
          </p:cNvPicPr>
          <p:nvPr/>
        </p:nvPicPr>
        <p:blipFill rotWithShape="1">
          <a:blip r:embed="rId21">
            <a:extLst>
              <a:ext uri="{28A0092B-C50C-407E-A947-70E740481C1C}">
                <a14:useLocalDpi xmlns:a14="http://schemas.microsoft.com/office/drawing/2010/main" val="0"/>
              </a:ext>
            </a:extLst>
          </a:blip>
          <a:srcRect l="18072" t="19285" r="6342" b="16227"/>
          <a:stretch/>
        </p:blipFill>
        <p:spPr bwMode="auto">
          <a:xfrm>
            <a:off x="15573929" y="25178362"/>
            <a:ext cx="3105364" cy="213013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7C18110D-9229-FA43-BFE9-FCEF2992B031}"/>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6315321" y="29189361"/>
            <a:ext cx="1888037" cy="1782711"/>
          </a:xfrm>
          <a:prstGeom prst="rect">
            <a:avLst/>
          </a:prstGeom>
          <a:noFill/>
          <a:extLst>
            <a:ext uri="{909E8E84-426E-40DD-AFC4-6F175D3DCCD1}">
              <a14:hiddenFill xmlns:a14="http://schemas.microsoft.com/office/drawing/2010/main">
                <a:solidFill>
                  <a:srgbClr val="FFFFFF"/>
                </a:solidFill>
              </a14:hiddenFill>
            </a:ext>
          </a:extLst>
        </p:spPr>
      </p:pic>
      <p:pic>
        <p:nvPicPr>
          <p:cNvPr id="140" name="Graphic 139" descr="User with solid fill">
            <a:extLst>
              <a:ext uri="{FF2B5EF4-FFF2-40B4-BE49-F238E27FC236}">
                <a16:creationId xmlns:a16="http://schemas.microsoft.com/office/drawing/2014/main" id="{21ED9339-D213-4447-9B20-891C2CE4F81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2649157" y="24832660"/>
            <a:ext cx="1612955" cy="1612955"/>
          </a:xfrm>
          <a:prstGeom prst="rect">
            <a:avLst/>
          </a:prstGeom>
        </p:spPr>
      </p:pic>
      <p:sp>
        <p:nvSpPr>
          <p:cNvPr id="141" name="TextBox 140">
            <a:extLst>
              <a:ext uri="{FF2B5EF4-FFF2-40B4-BE49-F238E27FC236}">
                <a16:creationId xmlns:a16="http://schemas.microsoft.com/office/drawing/2014/main" id="{E85C45E6-4C95-9447-B29C-5AC2DB79A016}"/>
              </a:ext>
            </a:extLst>
          </p:cNvPr>
          <p:cNvSpPr txBox="1"/>
          <p:nvPr/>
        </p:nvSpPr>
        <p:spPr>
          <a:xfrm>
            <a:off x="34128716" y="25391583"/>
            <a:ext cx="3547770" cy="584769"/>
          </a:xfrm>
          <a:prstGeom prst="rect">
            <a:avLst/>
          </a:prstGeom>
          <a:noFill/>
        </p:spPr>
        <p:txBody>
          <a:bodyPr wrap="square" lIns="106674" tIns="53337" rIns="106674" bIns="53337" rtlCol="0">
            <a:spAutoFit/>
          </a:bodyPr>
          <a:lstStyle/>
          <a:p>
            <a:r>
              <a:rPr lang="en-US" sz="3100" dirty="0">
                <a:latin typeface="Cambria" panose="02040503050406030204" pitchFamily="18" charset="0"/>
              </a:rPr>
              <a:t>Owner</a:t>
            </a:r>
          </a:p>
        </p:txBody>
      </p:sp>
      <p:pic>
        <p:nvPicPr>
          <p:cNvPr id="58" name="Graphic 57" descr="Beaker with solid fill">
            <a:extLst>
              <a:ext uri="{FF2B5EF4-FFF2-40B4-BE49-F238E27FC236}">
                <a16:creationId xmlns:a16="http://schemas.microsoft.com/office/drawing/2014/main" id="{9518987B-CE92-BA41-A6F0-44960E0F7761}"/>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32627992" y="26758807"/>
            <a:ext cx="1474585" cy="1474585"/>
          </a:xfrm>
          <a:prstGeom prst="rect">
            <a:avLst/>
          </a:prstGeom>
        </p:spPr>
      </p:pic>
      <p:sp>
        <p:nvSpPr>
          <p:cNvPr id="146" name="TextBox 145">
            <a:extLst>
              <a:ext uri="{FF2B5EF4-FFF2-40B4-BE49-F238E27FC236}">
                <a16:creationId xmlns:a16="http://schemas.microsoft.com/office/drawing/2014/main" id="{76114DFC-7AD8-224D-AA0D-32F01E4C743F}"/>
              </a:ext>
            </a:extLst>
          </p:cNvPr>
          <p:cNvSpPr txBox="1"/>
          <p:nvPr/>
        </p:nvSpPr>
        <p:spPr>
          <a:xfrm>
            <a:off x="34070068" y="27068384"/>
            <a:ext cx="2099562" cy="1061823"/>
          </a:xfrm>
          <a:prstGeom prst="rect">
            <a:avLst/>
          </a:prstGeom>
          <a:noFill/>
        </p:spPr>
        <p:txBody>
          <a:bodyPr wrap="square" lIns="106674" tIns="53337" rIns="106674" bIns="53337" rtlCol="0">
            <a:spAutoFit/>
          </a:bodyPr>
          <a:lstStyle/>
          <a:p>
            <a:r>
              <a:rPr lang="en-US" sz="3100" dirty="0">
                <a:latin typeface="Cambria" panose="02040503050406030204" pitchFamily="18" charset="0"/>
              </a:rPr>
              <a:t>Certified Lab</a:t>
            </a:r>
          </a:p>
        </p:txBody>
      </p:sp>
      <p:pic>
        <p:nvPicPr>
          <p:cNvPr id="147" name="Graphic 146" descr="User with solid fill">
            <a:extLst>
              <a:ext uri="{FF2B5EF4-FFF2-40B4-BE49-F238E27FC236}">
                <a16:creationId xmlns:a16="http://schemas.microsoft.com/office/drawing/2014/main" id="{7047C5A8-7406-2441-9A69-F21A1D2E4B6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8278181" y="31037679"/>
            <a:ext cx="1612955" cy="1612955"/>
          </a:xfrm>
          <a:prstGeom prst="rect">
            <a:avLst/>
          </a:prstGeom>
        </p:spPr>
      </p:pic>
      <p:sp>
        <p:nvSpPr>
          <p:cNvPr id="148" name="TextBox 147">
            <a:extLst>
              <a:ext uri="{FF2B5EF4-FFF2-40B4-BE49-F238E27FC236}">
                <a16:creationId xmlns:a16="http://schemas.microsoft.com/office/drawing/2014/main" id="{7FBC3D6A-EF09-324E-BB4F-F1F403D89F2B}"/>
              </a:ext>
            </a:extLst>
          </p:cNvPr>
          <p:cNvSpPr txBox="1"/>
          <p:nvPr/>
        </p:nvSpPr>
        <p:spPr>
          <a:xfrm>
            <a:off x="29721539" y="31377983"/>
            <a:ext cx="1836537" cy="1061823"/>
          </a:xfrm>
          <a:prstGeom prst="rect">
            <a:avLst/>
          </a:prstGeom>
          <a:noFill/>
        </p:spPr>
        <p:txBody>
          <a:bodyPr wrap="square" lIns="106674" tIns="53337" rIns="106674" bIns="53337" rtlCol="0">
            <a:spAutoFit/>
          </a:bodyPr>
          <a:lstStyle/>
          <a:p>
            <a:r>
              <a:rPr lang="en-US" sz="3100" dirty="0">
                <a:latin typeface="Cambria" panose="02040503050406030204" pitchFamily="18" charset="0"/>
              </a:rPr>
              <a:t>City Manager</a:t>
            </a:r>
          </a:p>
        </p:txBody>
      </p:sp>
      <p:pic>
        <p:nvPicPr>
          <p:cNvPr id="150" name="Graphic 149" descr="Users with solid fill">
            <a:extLst>
              <a:ext uri="{FF2B5EF4-FFF2-40B4-BE49-F238E27FC236}">
                <a16:creationId xmlns:a16="http://schemas.microsoft.com/office/drawing/2014/main" id="{1D40B904-3642-024B-984A-D24AD9EE161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2844988" y="31066190"/>
            <a:ext cx="1812955" cy="1812955"/>
          </a:xfrm>
          <a:prstGeom prst="rect">
            <a:avLst/>
          </a:prstGeom>
        </p:spPr>
      </p:pic>
      <p:sp>
        <p:nvSpPr>
          <p:cNvPr id="151" name="TextBox 150">
            <a:extLst>
              <a:ext uri="{FF2B5EF4-FFF2-40B4-BE49-F238E27FC236}">
                <a16:creationId xmlns:a16="http://schemas.microsoft.com/office/drawing/2014/main" id="{34AE000E-F5E1-7644-8F64-85E0B18E08EF}"/>
              </a:ext>
            </a:extLst>
          </p:cNvPr>
          <p:cNvSpPr txBox="1"/>
          <p:nvPr/>
        </p:nvSpPr>
        <p:spPr>
          <a:xfrm>
            <a:off x="34685658" y="31193005"/>
            <a:ext cx="1836537" cy="1538877"/>
          </a:xfrm>
          <a:prstGeom prst="rect">
            <a:avLst/>
          </a:prstGeom>
          <a:noFill/>
        </p:spPr>
        <p:txBody>
          <a:bodyPr wrap="square" lIns="106674" tIns="53337" rIns="106674" bIns="53337" rtlCol="0">
            <a:spAutoFit/>
          </a:bodyPr>
          <a:lstStyle/>
          <a:p>
            <a:r>
              <a:rPr lang="en-US" sz="3100" dirty="0">
                <a:latin typeface="Cambria" panose="02040503050406030204" pitchFamily="18" charset="0"/>
              </a:rPr>
              <a:t>Drinking Water Users</a:t>
            </a:r>
          </a:p>
        </p:txBody>
      </p:sp>
      <p:sp>
        <p:nvSpPr>
          <p:cNvPr id="170" name="Left-Right Arrow 169">
            <a:extLst>
              <a:ext uri="{FF2B5EF4-FFF2-40B4-BE49-F238E27FC236}">
                <a16:creationId xmlns:a16="http://schemas.microsoft.com/office/drawing/2014/main" id="{E5364F60-2546-AB4A-A71D-59D9201F5EA3}"/>
              </a:ext>
            </a:extLst>
          </p:cNvPr>
          <p:cNvSpPr/>
          <p:nvPr/>
        </p:nvSpPr>
        <p:spPr>
          <a:xfrm>
            <a:off x="18761823" y="28334983"/>
            <a:ext cx="7310004" cy="4305388"/>
          </a:xfrm>
          <a:prstGeom prst="leftRightArrow">
            <a:avLst>
              <a:gd name="adj1" fmla="val 76935"/>
              <a:gd name="adj2" fmla="val 296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TextBox 172">
            <a:extLst>
              <a:ext uri="{FF2B5EF4-FFF2-40B4-BE49-F238E27FC236}">
                <a16:creationId xmlns:a16="http://schemas.microsoft.com/office/drawing/2014/main" id="{FF7DF227-28FD-EE48-AD83-498DAE809646}"/>
              </a:ext>
            </a:extLst>
          </p:cNvPr>
          <p:cNvSpPr txBox="1"/>
          <p:nvPr/>
        </p:nvSpPr>
        <p:spPr>
          <a:xfrm>
            <a:off x="19636295" y="29273307"/>
            <a:ext cx="6060867" cy="2477601"/>
          </a:xfrm>
          <a:prstGeom prst="rect">
            <a:avLst/>
          </a:prstGeom>
          <a:noFill/>
        </p:spPr>
        <p:txBody>
          <a:bodyPr wrap="square" lIns="91440" tIns="45720" rIns="91440" bIns="45720" rtlCol="0" anchor="t">
            <a:spAutoFit/>
          </a:bodyPr>
          <a:lstStyle/>
          <a:p>
            <a:pPr marL="457200" indent="-457200">
              <a:buFont typeface="Arial" panose="020B0604020202020204" pitchFamily="34" charset="0"/>
              <a:buChar char="•"/>
            </a:pPr>
            <a:r>
              <a:rPr lang="en-US" sz="3100" dirty="0">
                <a:solidFill>
                  <a:schemeClr val="bg1"/>
                </a:solidFill>
                <a:latin typeface="Cambria"/>
                <a:ea typeface="Cambria"/>
              </a:rPr>
              <a:t>Notification of spill</a:t>
            </a:r>
          </a:p>
          <a:p>
            <a:pPr marL="457200" indent="-457200">
              <a:buFont typeface="Arial" panose="020B0604020202020204" pitchFamily="34" charset="0"/>
              <a:buChar char="•"/>
            </a:pPr>
            <a:r>
              <a:rPr lang="en-US" sz="3100" dirty="0">
                <a:solidFill>
                  <a:schemeClr val="bg1"/>
                </a:solidFill>
                <a:latin typeface="Cambria"/>
              </a:rPr>
              <a:t>Site management</a:t>
            </a:r>
          </a:p>
          <a:p>
            <a:pPr marL="457200" indent="-457200">
              <a:buFont typeface="Arial" panose="020B0604020202020204" pitchFamily="34" charset="0"/>
              <a:buChar char="•"/>
            </a:pPr>
            <a:r>
              <a:rPr lang="en-US" sz="3100" dirty="0">
                <a:solidFill>
                  <a:schemeClr val="bg1"/>
                </a:solidFill>
                <a:latin typeface="Cambria"/>
              </a:rPr>
              <a:t>Booming &amp; Damming</a:t>
            </a:r>
          </a:p>
          <a:p>
            <a:pPr marL="457200" indent="-457200">
              <a:buFont typeface="Arial" panose="020B0604020202020204" pitchFamily="34" charset="0"/>
              <a:buChar char="•"/>
            </a:pPr>
            <a:r>
              <a:rPr lang="en-US" sz="3100" dirty="0">
                <a:solidFill>
                  <a:schemeClr val="bg1"/>
                </a:solidFill>
                <a:latin typeface="Cambria"/>
              </a:rPr>
              <a:t>Hazardous material identification</a:t>
            </a:r>
            <a:endParaRPr lang="en-US" sz="3100" dirty="0">
              <a:solidFill>
                <a:schemeClr val="bg1"/>
              </a:solidFill>
              <a:latin typeface="Cambria" panose="02040503050406030204" pitchFamily="18" charset="0"/>
            </a:endParaRPr>
          </a:p>
        </p:txBody>
      </p:sp>
      <p:sp>
        <p:nvSpPr>
          <p:cNvPr id="175" name="Left-Right Arrow 174">
            <a:extLst>
              <a:ext uri="{FF2B5EF4-FFF2-40B4-BE49-F238E27FC236}">
                <a16:creationId xmlns:a16="http://schemas.microsoft.com/office/drawing/2014/main" id="{25D747DB-FA34-E44A-A2D1-577F88624CF2}"/>
              </a:ext>
            </a:extLst>
          </p:cNvPr>
          <p:cNvSpPr/>
          <p:nvPr/>
        </p:nvSpPr>
        <p:spPr>
          <a:xfrm>
            <a:off x="12586638" y="25476585"/>
            <a:ext cx="2728304" cy="1293206"/>
          </a:xfrm>
          <a:prstGeom prst="leftRightArrow">
            <a:avLst>
              <a:gd name="adj1" fmla="val 7066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TextBox 175">
            <a:extLst>
              <a:ext uri="{FF2B5EF4-FFF2-40B4-BE49-F238E27FC236}">
                <a16:creationId xmlns:a16="http://schemas.microsoft.com/office/drawing/2014/main" id="{35EB77EE-C793-864D-9CBC-2A4D4181E131}"/>
              </a:ext>
            </a:extLst>
          </p:cNvPr>
          <p:cNvSpPr txBox="1"/>
          <p:nvPr/>
        </p:nvSpPr>
        <p:spPr>
          <a:xfrm>
            <a:off x="12742243" y="25558410"/>
            <a:ext cx="2417381" cy="1046440"/>
          </a:xfrm>
          <a:prstGeom prst="rect">
            <a:avLst/>
          </a:prstGeom>
          <a:noFill/>
        </p:spPr>
        <p:txBody>
          <a:bodyPr wrap="square" lIns="91440" tIns="45720" rIns="91440" bIns="45720" rtlCol="0" anchor="t">
            <a:spAutoFit/>
          </a:bodyPr>
          <a:lstStyle/>
          <a:p>
            <a:pPr algn="ctr"/>
            <a:r>
              <a:rPr lang="en-US" sz="3100" dirty="0">
                <a:solidFill>
                  <a:schemeClr val="bg1"/>
                </a:solidFill>
                <a:latin typeface="Cambria"/>
                <a:ea typeface="Cambria"/>
              </a:rPr>
              <a:t>Operator training</a:t>
            </a:r>
          </a:p>
        </p:txBody>
      </p:sp>
      <p:sp>
        <p:nvSpPr>
          <p:cNvPr id="182" name="Left-Right Arrow 181">
            <a:extLst>
              <a:ext uri="{FF2B5EF4-FFF2-40B4-BE49-F238E27FC236}">
                <a16:creationId xmlns:a16="http://schemas.microsoft.com/office/drawing/2014/main" id="{5878C666-DBDC-F346-B5DB-B93EEDED7ACD}"/>
              </a:ext>
            </a:extLst>
          </p:cNvPr>
          <p:cNvSpPr/>
          <p:nvPr/>
        </p:nvSpPr>
        <p:spPr>
          <a:xfrm rot="18915735">
            <a:off x="12012193" y="27924313"/>
            <a:ext cx="4516357" cy="1492990"/>
          </a:xfrm>
          <a:prstGeom prst="leftRightArrow">
            <a:avLst>
              <a:gd name="adj1" fmla="val 7066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TextBox 182">
            <a:extLst>
              <a:ext uri="{FF2B5EF4-FFF2-40B4-BE49-F238E27FC236}">
                <a16:creationId xmlns:a16="http://schemas.microsoft.com/office/drawing/2014/main" id="{C92C34EB-4221-414D-B4AD-25CCE54121D9}"/>
              </a:ext>
            </a:extLst>
          </p:cNvPr>
          <p:cNvSpPr txBox="1"/>
          <p:nvPr/>
        </p:nvSpPr>
        <p:spPr>
          <a:xfrm rot="18972495">
            <a:off x="12929302" y="28094055"/>
            <a:ext cx="2730540" cy="1046440"/>
          </a:xfrm>
          <a:prstGeom prst="rect">
            <a:avLst/>
          </a:prstGeom>
          <a:noFill/>
        </p:spPr>
        <p:txBody>
          <a:bodyPr wrap="square" lIns="91440" tIns="45720" rIns="91440" bIns="45720" rtlCol="0" anchor="t">
            <a:spAutoFit/>
          </a:bodyPr>
          <a:lstStyle/>
          <a:p>
            <a:pPr algn="ctr"/>
            <a:r>
              <a:rPr lang="en-US" sz="3100" dirty="0">
                <a:solidFill>
                  <a:schemeClr val="bg1"/>
                </a:solidFill>
                <a:latin typeface="Cambria"/>
                <a:ea typeface="Cambria"/>
              </a:rPr>
              <a:t>Major Disasters</a:t>
            </a:r>
          </a:p>
        </p:txBody>
      </p:sp>
      <p:sp>
        <p:nvSpPr>
          <p:cNvPr id="184" name="Left-Right Arrow 183">
            <a:extLst>
              <a:ext uri="{FF2B5EF4-FFF2-40B4-BE49-F238E27FC236}">
                <a16:creationId xmlns:a16="http://schemas.microsoft.com/office/drawing/2014/main" id="{A7165FB4-47D8-DB4B-94C6-A9B7630BFFB6}"/>
              </a:ext>
            </a:extLst>
          </p:cNvPr>
          <p:cNvSpPr/>
          <p:nvPr/>
        </p:nvSpPr>
        <p:spPr>
          <a:xfrm>
            <a:off x="28034518" y="25250755"/>
            <a:ext cx="4821511" cy="822330"/>
          </a:xfrm>
          <a:prstGeom prst="leftRightArrow">
            <a:avLst>
              <a:gd name="adj1" fmla="val 7066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TextBox 184">
            <a:extLst>
              <a:ext uri="{FF2B5EF4-FFF2-40B4-BE49-F238E27FC236}">
                <a16:creationId xmlns:a16="http://schemas.microsoft.com/office/drawing/2014/main" id="{0A86E8F5-0A6D-F740-9F41-06C8D8A71C1C}"/>
              </a:ext>
            </a:extLst>
          </p:cNvPr>
          <p:cNvSpPr txBox="1"/>
          <p:nvPr/>
        </p:nvSpPr>
        <p:spPr>
          <a:xfrm>
            <a:off x="28237449" y="25385424"/>
            <a:ext cx="4586309" cy="569387"/>
          </a:xfrm>
          <a:prstGeom prst="rect">
            <a:avLst/>
          </a:prstGeom>
          <a:noFill/>
        </p:spPr>
        <p:txBody>
          <a:bodyPr wrap="square" lIns="91440" tIns="45720" rIns="91440" bIns="45720" rtlCol="0" anchor="t">
            <a:spAutoFit/>
          </a:bodyPr>
          <a:lstStyle/>
          <a:p>
            <a:pPr algn="ctr"/>
            <a:r>
              <a:rPr lang="en-US" sz="3100" dirty="0">
                <a:solidFill>
                  <a:schemeClr val="bg1"/>
                </a:solidFill>
                <a:latin typeface="Cambria"/>
                <a:ea typeface="Cambria"/>
              </a:rPr>
              <a:t>Financial decisions</a:t>
            </a:r>
          </a:p>
        </p:txBody>
      </p:sp>
      <p:sp>
        <p:nvSpPr>
          <p:cNvPr id="186" name="Left-Right Arrow 185">
            <a:extLst>
              <a:ext uri="{FF2B5EF4-FFF2-40B4-BE49-F238E27FC236}">
                <a16:creationId xmlns:a16="http://schemas.microsoft.com/office/drawing/2014/main" id="{47606346-2FB9-0F45-B0D7-4C9312BB504F}"/>
              </a:ext>
            </a:extLst>
          </p:cNvPr>
          <p:cNvSpPr/>
          <p:nvPr/>
        </p:nvSpPr>
        <p:spPr>
          <a:xfrm>
            <a:off x="28053638" y="27210047"/>
            <a:ext cx="4724003" cy="822330"/>
          </a:xfrm>
          <a:prstGeom prst="leftRightArrow">
            <a:avLst>
              <a:gd name="adj1" fmla="val 7066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TextBox 186">
            <a:extLst>
              <a:ext uri="{FF2B5EF4-FFF2-40B4-BE49-F238E27FC236}">
                <a16:creationId xmlns:a16="http://schemas.microsoft.com/office/drawing/2014/main" id="{AEB89CAA-DCE8-B646-A77B-14A746E70EF2}"/>
              </a:ext>
            </a:extLst>
          </p:cNvPr>
          <p:cNvSpPr txBox="1"/>
          <p:nvPr/>
        </p:nvSpPr>
        <p:spPr>
          <a:xfrm>
            <a:off x="28265051" y="27344172"/>
            <a:ext cx="4586309" cy="569387"/>
          </a:xfrm>
          <a:prstGeom prst="rect">
            <a:avLst/>
          </a:prstGeom>
          <a:noFill/>
        </p:spPr>
        <p:txBody>
          <a:bodyPr wrap="square" lIns="91440" tIns="45720" rIns="91440" bIns="45720" rtlCol="0" anchor="t">
            <a:spAutoFit/>
          </a:bodyPr>
          <a:lstStyle/>
          <a:p>
            <a:pPr algn="ctr"/>
            <a:r>
              <a:rPr lang="en-US" sz="3100" dirty="0">
                <a:solidFill>
                  <a:schemeClr val="bg1"/>
                </a:solidFill>
                <a:latin typeface="Cambria"/>
                <a:ea typeface="Cambria"/>
              </a:rPr>
              <a:t>Testing results</a:t>
            </a:r>
          </a:p>
        </p:txBody>
      </p:sp>
      <p:sp>
        <p:nvSpPr>
          <p:cNvPr id="188" name="Left-Right Arrow 187">
            <a:extLst>
              <a:ext uri="{FF2B5EF4-FFF2-40B4-BE49-F238E27FC236}">
                <a16:creationId xmlns:a16="http://schemas.microsoft.com/office/drawing/2014/main" id="{62948AFE-D81F-AF4E-BCBD-0F0856BD51F4}"/>
              </a:ext>
            </a:extLst>
          </p:cNvPr>
          <p:cNvSpPr/>
          <p:nvPr/>
        </p:nvSpPr>
        <p:spPr>
          <a:xfrm>
            <a:off x="28053638" y="28862142"/>
            <a:ext cx="4821511" cy="822330"/>
          </a:xfrm>
          <a:prstGeom prst="leftRightArrow">
            <a:avLst>
              <a:gd name="adj1" fmla="val 7066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TextBox 188">
            <a:extLst>
              <a:ext uri="{FF2B5EF4-FFF2-40B4-BE49-F238E27FC236}">
                <a16:creationId xmlns:a16="http://schemas.microsoft.com/office/drawing/2014/main" id="{D2FD3CBD-5F14-1849-829D-4E5996F28258}"/>
              </a:ext>
            </a:extLst>
          </p:cNvPr>
          <p:cNvSpPr txBox="1"/>
          <p:nvPr/>
        </p:nvSpPr>
        <p:spPr>
          <a:xfrm>
            <a:off x="27885740" y="29002013"/>
            <a:ext cx="5216270" cy="569387"/>
          </a:xfrm>
          <a:prstGeom prst="rect">
            <a:avLst/>
          </a:prstGeom>
          <a:noFill/>
        </p:spPr>
        <p:txBody>
          <a:bodyPr wrap="square" lIns="91440" tIns="45720" rIns="91440" bIns="45720" rtlCol="0" anchor="t">
            <a:spAutoFit/>
          </a:bodyPr>
          <a:lstStyle/>
          <a:p>
            <a:pPr algn="ctr"/>
            <a:r>
              <a:rPr lang="en-US" sz="3100" dirty="0">
                <a:solidFill>
                  <a:schemeClr val="bg1"/>
                </a:solidFill>
                <a:latin typeface="Cambria"/>
                <a:ea typeface="Cambria"/>
              </a:rPr>
              <a:t>24/7 Emergency response</a:t>
            </a:r>
          </a:p>
        </p:txBody>
      </p:sp>
      <p:sp>
        <p:nvSpPr>
          <p:cNvPr id="190" name="Left-Right Arrow 189">
            <a:extLst>
              <a:ext uri="{FF2B5EF4-FFF2-40B4-BE49-F238E27FC236}">
                <a16:creationId xmlns:a16="http://schemas.microsoft.com/office/drawing/2014/main" id="{76D51D75-2B4B-574E-853D-3529E2100DCC}"/>
              </a:ext>
            </a:extLst>
          </p:cNvPr>
          <p:cNvSpPr/>
          <p:nvPr/>
        </p:nvSpPr>
        <p:spPr>
          <a:xfrm rot="13437163">
            <a:off x="27952945" y="30559766"/>
            <a:ext cx="1252869" cy="445705"/>
          </a:xfrm>
          <a:prstGeom prst="leftRightArrow">
            <a:avLst>
              <a:gd name="adj1" fmla="val 7066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Left-Right Arrow 190">
            <a:extLst>
              <a:ext uri="{FF2B5EF4-FFF2-40B4-BE49-F238E27FC236}">
                <a16:creationId xmlns:a16="http://schemas.microsoft.com/office/drawing/2014/main" id="{D8A19527-901F-A641-B404-4338DC2F8338}"/>
              </a:ext>
            </a:extLst>
          </p:cNvPr>
          <p:cNvSpPr/>
          <p:nvPr/>
        </p:nvSpPr>
        <p:spPr>
          <a:xfrm>
            <a:off x="31251938" y="31120268"/>
            <a:ext cx="1674298" cy="1445373"/>
          </a:xfrm>
          <a:prstGeom prst="leftRightArrow">
            <a:avLst>
              <a:gd name="adj1" fmla="val 74179"/>
              <a:gd name="adj2" fmla="val 2012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TextBox 191">
            <a:extLst>
              <a:ext uri="{FF2B5EF4-FFF2-40B4-BE49-F238E27FC236}">
                <a16:creationId xmlns:a16="http://schemas.microsoft.com/office/drawing/2014/main" id="{7DC71EA9-1822-8B45-AAF0-FB28BB9C7BB7}"/>
              </a:ext>
            </a:extLst>
          </p:cNvPr>
          <p:cNvSpPr txBox="1"/>
          <p:nvPr/>
        </p:nvSpPr>
        <p:spPr>
          <a:xfrm>
            <a:off x="31327274" y="31296312"/>
            <a:ext cx="1489999" cy="1046440"/>
          </a:xfrm>
          <a:prstGeom prst="rect">
            <a:avLst/>
          </a:prstGeom>
          <a:noFill/>
        </p:spPr>
        <p:txBody>
          <a:bodyPr wrap="square" lIns="91440" tIns="45720" rIns="91440" bIns="45720" rtlCol="0" anchor="t">
            <a:spAutoFit/>
          </a:bodyPr>
          <a:lstStyle/>
          <a:p>
            <a:pPr algn="ctr"/>
            <a:r>
              <a:rPr lang="en-US" sz="3100" dirty="0">
                <a:solidFill>
                  <a:schemeClr val="bg1"/>
                </a:solidFill>
                <a:latin typeface="Cambria"/>
                <a:ea typeface="Cambria"/>
              </a:rPr>
              <a:t>Boil orders</a:t>
            </a:r>
          </a:p>
        </p:txBody>
      </p:sp>
      <p:sp>
        <p:nvSpPr>
          <p:cNvPr id="3224" name="Rectangle 3223">
            <a:extLst>
              <a:ext uri="{FF2B5EF4-FFF2-40B4-BE49-F238E27FC236}">
                <a16:creationId xmlns:a16="http://schemas.microsoft.com/office/drawing/2014/main" id="{3B953160-E617-474F-9909-6396875E21A7}"/>
              </a:ext>
            </a:extLst>
          </p:cNvPr>
          <p:cNvSpPr/>
          <p:nvPr/>
        </p:nvSpPr>
        <p:spPr>
          <a:xfrm>
            <a:off x="26113028" y="25084667"/>
            <a:ext cx="1800201" cy="49951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4" name="Picture 193">
            <a:extLst>
              <a:ext uri="{FF2B5EF4-FFF2-40B4-BE49-F238E27FC236}">
                <a16:creationId xmlns:a16="http://schemas.microsoft.com/office/drawing/2014/main" id="{AFFFD503-FC68-1743-A232-E92ACB8E0033}"/>
              </a:ext>
            </a:extLst>
          </p:cNvPr>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39250610" y="1057904"/>
            <a:ext cx="2921949" cy="2938839"/>
          </a:xfrm>
          <a:prstGeom prst="rect">
            <a:avLst/>
          </a:prstGeom>
        </p:spPr>
      </p:pic>
      <p:sp>
        <p:nvSpPr>
          <p:cNvPr id="3225" name="Rectangle 3224">
            <a:extLst>
              <a:ext uri="{FF2B5EF4-FFF2-40B4-BE49-F238E27FC236}">
                <a16:creationId xmlns:a16="http://schemas.microsoft.com/office/drawing/2014/main" id="{81F5B6A9-0002-C143-B407-BBCE97CF98E5}"/>
              </a:ext>
            </a:extLst>
          </p:cNvPr>
          <p:cNvSpPr/>
          <p:nvPr/>
        </p:nvSpPr>
        <p:spPr>
          <a:xfrm>
            <a:off x="403987" y="23730745"/>
            <a:ext cx="9224079" cy="5183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Rectangle 195">
            <a:extLst>
              <a:ext uri="{FF2B5EF4-FFF2-40B4-BE49-F238E27FC236}">
                <a16:creationId xmlns:a16="http://schemas.microsoft.com/office/drawing/2014/main" id="{0842C4B2-B855-E241-A38D-708CA895B176}"/>
              </a:ext>
            </a:extLst>
          </p:cNvPr>
          <p:cNvSpPr/>
          <p:nvPr/>
        </p:nvSpPr>
        <p:spPr>
          <a:xfrm>
            <a:off x="373660" y="29848206"/>
            <a:ext cx="9224079" cy="134479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Left-Right Arrow 197">
            <a:extLst>
              <a:ext uri="{FF2B5EF4-FFF2-40B4-BE49-F238E27FC236}">
                <a16:creationId xmlns:a16="http://schemas.microsoft.com/office/drawing/2014/main" id="{892186F4-1C6C-4644-BBE8-C33EA2B06898}"/>
              </a:ext>
            </a:extLst>
          </p:cNvPr>
          <p:cNvSpPr/>
          <p:nvPr/>
        </p:nvSpPr>
        <p:spPr>
          <a:xfrm rot="16200000">
            <a:off x="26520607" y="30373249"/>
            <a:ext cx="981164" cy="512872"/>
          </a:xfrm>
          <a:prstGeom prst="leftRightArrow">
            <a:avLst>
              <a:gd name="adj1" fmla="val 630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Rectangle 198">
            <a:extLst>
              <a:ext uri="{FF2B5EF4-FFF2-40B4-BE49-F238E27FC236}">
                <a16:creationId xmlns:a16="http://schemas.microsoft.com/office/drawing/2014/main" id="{929C34F4-D853-A843-A969-1547620ABB51}"/>
              </a:ext>
            </a:extLst>
          </p:cNvPr>
          <p:cNvSpPr/>
          <p:nvPr/>
        </p:nvSpPr>
        <p:spPr>
          <a:xfrm>
            <a:off x="9960925" y="24867907"/>
            <a:ext cx="26345187" cy="78527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Rectangle 199">
            <a:extLst>
              <a:ext uri="{FF2B5EF4-FFF2-40B4-BE49-F238E27FC236}">
                <a16:creationId xmlns:a16="http://schemas.microsoft.com/office/drawing/2014/main" id="{9D38424D-3C9B-9A40-923D-13C9C8941EE5}"/>
              </a:ext>
            </a:extLst>
          </p:cNvPr>
          <p:cNvSpPr/>
          <p:nvPr/>
        </p:nvSpPr>
        <p:spPr>
          <a:xfrm>
            <a:off x="9929817" y="6037876"/>
            <a:ext cx="33531266" cy="176128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Left-Right Arrow 200">
            <a:extLst>
              <a:ext uri="{FF2B5EF4-FFF2-40B4-BE49-F238E27FC236}">
                <a16:creationId xmlns:a16="http://schemas.microsoft.com/office/drawing/2014/main" id="{5A2A5031-FF64-1146-BC06-03EB8593B974}"/>
              </a:ext>
            </a:extLst>
          </p:cNvPr>
          <p:cNvSpPr/>
          <p:nvPr/>
        </p:nvSpPr>
        <p:spPr>
          <a:xfrm rot="16200000">
            <a:off x="17212842" y="27135248"/>
            <a:ext cx="981164" cy="512872"/>
          </a:xfrm>
          <a:prstGeom prst="leftRightArrow">
            <a:avLst>
              <a:gd name="adj1" fmla="val 630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E8B49EBC-8012-49EB-A634-9AC004CF8E8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612</Words>
  <Application>Microsoft Macintosh PowerPoint</Application>
  <PresentationFormat>Custom</PresentationFormat>
  <Paragraphs>129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vt:lpstr>
      <vt:lpstr>Office Theme</vt:lpstr>
      <vt:lpstr>Drinking Water Emergency Planning and Response in New Hampshire  Megan Cramton, Sara Berg Department of Civil &amp; Environmental Engineering, University of New Hampshire, Durham, NH 03824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Megan Cramton</cp:lastModifiedBy>
  <cp:revision>2</cp:revision>
  <dcterms:created xsi:type="dcterms:W3CDTF">2016-03-05T16:55:12Z</dcterms:created>
  <dcterms:modified xsi:type="dcterms:W3CDTF">2022-04-18T14:32:53Z</dcterms:modified>
</cp:coreProperties>
</file>