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43891200" cy="3291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D9BF0"/>
    <a:srgbClr val="5AB8F2"/>
    <a:srgbClr val="1520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4A16BB7-F9C8-4196-92CE-0ED02AF356AA}" v="418" dt="2022-04-14T00:19:19.73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021" autoAdjust="0"/>
    <p:restoredTop sz="94660"/>
  </p:normalViewPr>
  <p:slideViewPr>
    <p:cSldViewPr snapToGrid="0">
      <p:cViewPr>
        <p:scale>
          <a:sx n="25" d="100"/>
          <a:sy n="25" d="100"/>
        </p:scale>
        <p:origin x="974" y="-8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91840" y="5387342"/>
            <a:ext cx="37307520" cy="11460480"/>
          </a:xfrm>
        </p:spPr>
        <p:txBody>
          <a:bodyPr anchor="b"/>
          <a:lstStyle>
            <a:lvl1pPr algn="ctr">
              <a:defRPr sz="28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86400" y="17289782"/>
            <a:ext cx="32918400" cy="7947658"/>
          </a:xfrm>
        </p:spPr>
        <p:txBody>
          <a:bodyPr/>
          <a:lstStyle>
            <a:lvl1pPr marL="0" indent="0" algn="ctr">
              <a:buNone/>
              <a:defRPr sz="11520"/>
            </a:lvl1pPr>
            <a:lvl2pPr marL="2194560" indent="0" algn="ctr">
              <a:buNone/>
              <a:defRPr sz="9600"/>
            </a:lvl2pPr>
            <a:lvl3pPr marL="4389120" indent="0" algn="ctr">
              <a:buNone/>
              <a:defRPr sz="8640"/>
            </a:lvl3pPr>
            <a:lvl4pPr marL="6583680" indent="0" algn="ctr">
              <a:buNone/>
              <a:defRPr sz="7680"/>
            </a:lvl4pPr>
            <a:lvl5pPr marL="8778240" indent="0" algn="ctr">
              <a:buNone/>
              <a:defRPr sz="7680"/>
            </a:lvl5pPr>
            <a:lvl6pPr marL="10972800" indent="0" algn="ctr">
              <a:buNone/>
              <a:defRPr sz="7680"/>
            </a:lvl6pPr>
            <a:lvl7pPr marL="13167360" indent="0" algn="ctr">
              <a:buNone/>
              <a:defRPr sz="7680"/>
            </a:lvl7pPr>
            <a:lvl8pPr marL="15361920" indent="0" algn="ctr">
              <a:buNone/>
              <a:defRPr sz="7680"/>
            </a:lvl8pPr>
            <a:lvl9pPr marL="17556480" indent="0" algn="ctr">
              <a:buNone/>
              <a:defRPr sz="768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7A4E3-C243-407E-932F-30AB1F6ACD2C}" type="datetimeFigureOut">
              <a:rPr lang="en-US" smtClean="0"/>
              <a:t>4/13/2022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51AE6-B9EE-4286-B2CE-70EA9EF53D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35592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7A4E3-C243-407E-932F-30AB1F6ACD2C}" type="datetimeFigureOut">
              <a:rPr lang="en-US" smtClean="0"/>
              <a:t>4/13/2022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51AE6-B9EE-4286-B2CE-70EA9EF53D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04524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1409642" y="1752600"/>
            <a:ext cx="9464040" cy="2789682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17522" y="1752600"/>
            <a:ext cx="27843480" cy="2789682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7A4E3-C243-407E-932F-30AB1F6ACD2C}" type="datetimeFigureOut">
              <a:rPr lang="en-US" smtClean="0"/>
              <a:t>4/13/2022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51AE6-B9EE-4286-B2CE-70EA9EF53D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36100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7A4E3-C243-407E-932F-30AB1F6ACD2C}" type="datetimeFigureOut">
              <a:rPr lang="en-US" smtClean="0"/>
              <a:t>4/13/2022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51AE6-B9EE-4286-B2CE-70EA9EF53D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79726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94662" y="8206749"/>
            <a:ext cx="37856160" cy="13693138"/>
          </a:xfrm>
        </p:spPr>
        <p:txBody>
          <a:bodyPr anchor="b"/>
          <a:lstStyle>
            <a:lvl1pPr>
              <a:defRPr sz="28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94662" y="22029429"/>
            <a:ext cx="37856160" cy="7200898"/>
          </a:xfrm>
        </p:spPr>
        <p:txBody>
          <a:bodyPr/>
          <a:lstStyle>
            <a:lvl1pPr marL="0" indent="0">
              <a:buNone/>
              <a:defRPr sz="11520">
                <a:solidFill>
                  <a:schemeClr val="tx1"/>
                </a:solidFill>
              </a:defRPr>
            </a:lvl1pPr>
            <a:lvl2pPr marL="2194560" indent="0">
              <a:buNone/>
              <a:defRPr sz="9600">
                <a:solidFill>
                  <a:schemeClr val="tx1">
                    <a:tint val="75000"/>
                  </a:schemeClr>
                </a:solidFill>
              </a:defRPr>
            </a:lvl2pPr>
            <a:lvl3pPr marL="4389120" indent="0">
              <a:buNone/>
              <a:defRPr sz="8640">
                <a:solidFill>
                  <a:schemeClr val="tx1">
                    <a:tint val="75000"/>
                  </a:schemeClr>
                </a:solidFill>
              </a:defRPr>
            </a:lvl3pPr>
            <a:lvl4pPr marL="658368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4pPr>
            <a:lvl5pPr marL="877824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5pPr>
            <a:lvl6pPr marL="1097280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6pPr>
            <a:lvl7pPr marL="1316736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7pPr>
            <a:lvl8pPr marL="1536192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8pPr>
            <a:lvl9pPr marL="1755648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7A4E3-C243-407E-932F-30AB1F6ACD2C}" type="datetimeFigureOut">
              <a:rPr lang="en-US" smtClean="0"/>
              <a:t>4/13/2022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51AE6-B9EE-4286-B2CE-70EA9EF53D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7304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17520" y="8763000"/>
            <a:ext cx="18653760" cy="208864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219920" y="8763000"/>
            <a:ext cx="18653760" cy="208864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7A4E3-C243-407E-932F-30AB1F6ACD2C}" type="datetimeFigureOut">
              <a:rPr lang="en-US" smtClean="0"/>
              <a:t>4/13/2022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51AE6-B9EE-4286-B2CE-70EA9EF53D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25425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3237" y="1752607"/>
            <a:ext cx="37856160" cy="6362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23242" y="8069582"/>
            <a:ext cx="18568032" cy="3954778"/>
          </a:xfrm>
        </p:spPr>
        <p:txBody>
          <a:bodyPr anchor="b"/>
          <a:lstStyle>
            <a:lvl1pPr marL="0" indent="0">
              <a:buNone/>
              <a:defRPr sz="11520" b="1"/>
            </a:lvl1pPr>
            <a:lvl2pPr marL="2194560" indent="0">
              <a:buNone/>
              <a:defRPr sz="9600" b="1"/>
            </a:lvl2pPr>
            <a:lvl3pPr marL="4389120" indent="0">
              <a:buNone/>
              <a:defRPr sz="8640" b="1"/>
            </a:lvl3pPr>
            <a:lvl4pPr marL="6583680" indent="0">
              <a:buNone/>
              <a:defRPr sz="7680" b="1"/>
            </a:lvl4pPr>
            <a:lvl5pPr marL="8778240" indent="0">
              <a:buNone/>
              <a:defRPr sz="7680" b="1"/>
            </a:lvl5pPr>
            <a:lvl6pPr marL="10972800" indent="0">
              <a:buNone/>
              <a:defRPr sz="7680" b="1"/>
            </a:lvl6pPr>
            <a:lvl7pPr marL="13167360" indent="0">
              <a:buNone/>
              <a:defRPr sz="7680" b="1"/>
            </a:lvl7pPr>
            <a:lvl8pPr marL="15361920" indent="0">
              <a:buNone/>
              <a:defRPr sz="7680" b="1"/>
            </a:lvl8pPr>
            <a:lvl9pPr marL="17556480" indent="0">
              <a:buNone/>
              <a:defRPr sz="768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23242" y="12024360"/>
            <a:ext cx="18568032" cy="176860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219922" y="8069582"/>
            <a:ext cx="18659477" cy="3954778"/>
          </a:xfrm>
        </p:spPr>
        <p:txBody>
          <a:bodyPr anchor="b"/>
          <a:lstStyle>
            <a:lvl1pPr marL="0" indent="0">
              <a:buNone/>
              <a:defRPr sz="11520" b="1"/>
            </a:lvl1pPr>
            <a:lvl2pPr marL="2194560" indent="0">
              <a:buNone/>
              <a:defRPr sz="9600" b="1"/>
            </a:lvl2pPr>
            <a:lvl3pPr marL="4389120" indent="0">
              <a:buNone/>
              <a:defRPr sz="8640" b="1"/>
            </a:lvl3pPr>
            <a:lvl4pPr marL="6583680" indent="0">
              <a:buNone/>
              <a:defRPr sz="7680" b="1"/>
            </a:lvl4pPr>
            <a:lvl5pPr marL="8778240" indent="0">
              <a:buNone/>
              <a:defRPr sz="7680" b="1"/>
            </a:lvl5pPr>
            <a:lvl6pPr marL="10972800" indent="0">
              <a:buNone/>
              <a:defRPr sz="7680" b="1"/>
            </a:lvl6pPr>
            <a:lvl7pPr marL="13167360" indent="0">
              <a:buNone/>
              <a:defRPr sz="7680" b="1"/>
            </a:lvl7pPr>
            <a:lvl8pPr marL="15361920" indent="0">
              <a:buNone/>
              <a:defRPr sz="7680" b="1"/>
            </a:lvl8pPr>
            <a:lvl9pPr marL="17556480" indent="0">
              <a:buNone/>
              <a:defRPr sz="768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219922" y="12024360"/>
            <a:ext cx="18659477" cy="176860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7A4E3-C243-407E-932F-30AB1F6ACD2C}" type="datetimeFigureOut">
              <a:rPr lang="en-US" smtClean="0"/>
              <a:t>4/13/2022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51AE6-B9EE-4286-B2CE-70EA9EF53D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18381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7A4E3-C243-407E-932F-30AB1F6ACD2C}" type="datetimeFigureOut">
              <a:rPr lang="en-US" smtClean="0"/>
              <a:t>4/13/2022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51AE6-B9EE-4286-B2CE-70EA9EF53D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91997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7A4E3-C243-407E-932F-30AB1F6ACD2C}" type="datetimeFigureOut">
              <a:rPr lang="en-US" smtClean="0"/>
              <a:t>4/13/2022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51AE6-B9EE-4286-B2CE-70EA9EF53D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44818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3237" y="2194560"/>
            <a:ext cx="14156054" cy="7680960"/>
          </a:xfrm>
        </p:spPr>
        <p:txBody>
          <a:bodyPr anchor="b"/>
          <a:lstStyle>
            <a:lvl1pPr>
              <a:defRPr sz="153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659477" y="4739647"/>
            <a:ext cx="22219920" cy="23393400"/>
          </a:xfrm>
        </p:spPr>
        <p:txBody>
          <a:bodyPr/>
          <a:lstStyle>
            <a:lvl1pPr>
              <a:defRPr sz="15360"/>
            </a:lvl1pPr>
            <a:lvl2pPr>
              <a:defRPr sz="13440"/>
            </a:lvl2pPr>
            <a:lvl3pPr>
              <a:defRPr sz="11520"/>
            </a:lvl3pPr>
            <a:lvl4pPr>
              <a:defRPr sz="9600"/>
            </a:lvl4pPr>
            <a:lvl5pPr>
              <a:defRPr sz="9600"/>
            </a:lvl5pPr>
            <a:lvl6pPr>
              <a:defRPr sz="9600"/>
            </a:lvl6pPr>
            <a:lvl7pPr>
              <a:defRPr sz="9600"/>
            </a:lvl7pPr>
            <a:lvl8pPr>
              <a:defRPr sz="9600"/>
            </a:lvl8pPr>
            <a:lvl9pPr>
              <a:defRPr sz="9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23237" y="9875520"/>
            <a:ext cx="14156054" cy="18295622"/>
          </a:xfrm>
        </p:spPr>
        <p:txBody>
          <a:bodyPr/>
          <a:lstStyle>
            <a:lvl1pPr marL="0" indent="0">
              <a:buNone/>
              <a:defRPr sz="7680"/>
            </a:lvl1pPr>
            <a:lvl2pPr marL="2194560" indent="0">
              <a:buNone/>
              <a:defRPr sz="6720"/>
            </a:lvl2pPr>
            <a:lvl3pPr marL="4389120" indent="0">
              <a:buNone/>
              <a:defRPr sz="5760"/>
            </a:lvl3pPr>
            <a:lvl4pPr marL="6583680" indent="0">
              <a:buNone/>
              <a:defRPr sz="4800"/>
            </a:lvl4pPr>
            <a:lvl5pPr marL="8778240" indent="0">
              <a:buNone/>
              <a:defRPr sz="4800"/>
            </a:lvl5pPr>
            <a:lvl6pPr marL="10972800" indent="0">
              <a:buNone/>
              <a:defRPr sz="4800"/>
            </a:lvl6pPr>
            <a:lvl7pPr marL="13167360" indent="0">
              <a:buNone/>
              <a:defRPr sz="4800"/>
            </a:lvl7pPr>
            <a:lvl8pPr marL="15361920" indent="0">
              <a:buNone/>
              <a:defRPr sz="4800"/>
            </a:lvl8pPr>
            <a:lvl9pPr marL="17556480" indent="0">
              <a:buNone/>
              <a:defRPr sz="4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7A4E3-C243-407E-932F-30AB1F6ACD2C}" type="datetimeFigureOut">
              <a:rPr lang="en-US" smtClean="0"/>
              <a:t>4/13/2022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51AE6-B9EE-4286-B2CE-70EA9EF53D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133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3237" y="2194560"/>
            <a:ext cx="14156054" cy="7680960"/>
          </a:xfrm>
        </p:spPr>
        <p:txBody>
          <a:bodyPr anchor="b"/>
          <a:lstStyle>
            <a:lvl1pPr>
              <a:defRPr sz="153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8659477" y="4739647"/>
            <a:ext cx="22219920" cy="23393400"/>
          </a:xfrm>
        </p:spPr>
        <p:txBody>
          <a:bodyPr anchor="t"/>
          <a:lstStyle>
            <a:lvl1pPr marL="0" indent="0">
              <a:buNone/>
              <a:defRPr sz="15360"/>
            </a:lvl1pPr>
            <a:lvl2pPr marL="2194560" indent="0">
              <a:buNone/>
              <a:defRPr sz="13440"/>
            </a:lvl2pPr>
            <a:lvl3pPr marL="4389120" indent="0">
              <a:buNone/>
              <a:defRPr sz="11520"/>
            </a:lvl3pPr>
            <a:lvl4pPr marL="6583680" indent="0">
              <a:buNone/>
              <a:defRPr sz="9600"/>
            </a:lvl4pPr>
            <a:lvl5pPr marL="8778240" indent="0">
              <a:buNone/>
              <a:defRPr sz="9600"/>
            </a:lvl5pPr>
            <a:lvl6pPr marL="10972800" indent="0">
              <a:buNone/>
              <a:defRPr sz="9600"/>
            </a:lvl6pPr>
            <a:lvl7pPr marL="13167360" indent="0">
              <a:buNone/>
              <a:defRPr sz="9600"/>
            </a:lvl7pPr>
            <a:lvl8pPr marL="15361920" indent="0">
              <a:buNone/>
              <a:defRPr sz="9600"/>
            </a:lvl8pPr>
            <a:lvl9pPr marL="17556480" indent="0">
              <a:buNone/>
              <a:defRPr sz="9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23237" y="9875520"/>
            <a:ext cx="14156054" cy="18295622"/>
          </a:xfrm>
        </p:spPr>
        <p:txBody>
          <a:bodyPr/>
          <a:lstStyle>
            <a:lvl1pPr marL="0" indent="0">
              <a:buNone/>
              <a:defRPr sz="7680"/>
            </a:lvl1pPr>
            <a:lvl2pPr marL="2194560" indent="0">
              <a:buNone/>
              <a:defRPr sz="6720"/>
            </a:lvl2pPr>
            <a:lvl3pPr marL="4389120" indent="0">
              <a:buNone/>
              <a:defRPr sz="5760"/>
            </a:lvl3pPr>
            <a:lvl4pPr marL="6583680" indent="0">
              <a:buNone/>
              <a:defRPr sz="4800"/>
            </a:lvl4pPr>
            <a:lvl5pPr marL="8778240" indent="0">
              <a:buNone/>
              <a:defRPr sz="4800"/>
            </a:lvl5pPr>
            <a:lvl6pPr marL="10972800" indent="0">
              <a:buNone/>
              <a:defRPr sz="4800"/>
            </a:lvl6pPr>
            <a:lvl7pPr marL="13167360" indent="0">
              <a:buNone/>
              <a:defRPr sz="4800"/>
            </a:lvl7pPr>
            <a:lvl8pPr marL="15361920" indent="0">
              <a:buNone/>
              <a:defRPr sz="4800"/>
            </a:lvl8pPr>
            <a:lvl9pPr marL="17556480" indent="0">
              <a:buNone/>
              <a:defRPr sz="4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7A4E3-C243-407E-932F-30AB1F6ACD2C}" type="datetimeFigureOut">
              <a:rPr lang="en-US" smtClean="0"/>
              <a:t>4/13/2022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51AE6-B9EE-4286-B2CE-70EA9EF53D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99556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017520" y="1752607"/>
            <a:ext cx="37856160" cy="6362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0" y="8763000"/>
            <a:ext cx="37856160" cy="208864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017520" y="30510487"/>
            <a:ext cx="987552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7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27A4E3-C243-407E-932F-30AB1F6ACD2C}" type="datetimeFigureOut">
              <a:rPr lang="en-US" smtClean="0"/>
              <a:t>4/13/2022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38960" y="30510487"/>
            <a:ext cx="1481328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7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0998160" y="30510487"/>
            <a:ext cx="987552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7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051AE6-B9EE-4286-B2CE-70EA9EF53D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43181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4389120" rtl="0" eaLnBrk="1" latinLnBrk="0" hangingPunct="1">
        <a:lnSpc>
          <a:spcPct val="90000"/>
        </a:lnSpc>
        <a:spcBef>
          <a:spcPct val="0"/>
        </a:spcBef>
        <a:buNone/>
        <a:defRPr sz="211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097280" indent="-1097280" algn="l" defTabSz="4389120" rtl="0" eaLnBrk="1" latinLnBrk="0" hangingPunct="1">
        <a:lnSpc>
          <a:spcPct val="90000"/>
        </a:lnSpc>
        <a:spcBef>
          <a:spcPts val="4800"/>
        </a:spcBef>
        <a:buFont typeface="Arial" panose="020B0604020202020204" pitchFamily="34" charset="0"/>
        <a:buChar char="•"/>
        <a:defRPr sz="13440" kern="1200">
          <a:solidFill>
            <a:schemeClr val="tx1"/>
          </a:solidFill>
          <a:latin typeface="+mn-lt"/>
          <a:ea typeface="+mn-ea"/>
          <a:cs typeface="+mn-cs"/>
        </a:defRPr>
      </a:lvl1pPr>
      <a:lvl2pPr marL="329184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11520" kern="1200">
          <a:solidFill>
            <a:schemeClr val="tx1"/>
          </a:solidFill>
          <a:latin typeface="+mn-lt"/>
          <a:ea typeface="+mn-ea"/>
          <a:cs typeface="+mn-cs"/>
        </a:defRPr>
      </a:lvl2pPr>
      <a:lvl3pPr marL="548640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3pPr>
      <a:lvl4pPr marL="768096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4pPr>
      <a:lvl5pPr marL="987552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5pPr>
      <a:lvl6pPr marL="1207008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6pPr>
      <a:lvl7pPr marL="1426464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7pPr>
      <a:lvl8pPr marL="1645920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8pPr>
      <a:lvl9pPr marL="1865376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1pPr>
      <a:lvl2pPr marL="219456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2pPr>
      <a:lvl3pPr marL="438912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3pPr>
      <a:lvl4pPr marL="658368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4pPr>
      <a:lvl5pPr marL="877824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6pPr>
      <a:lvl7pPr marL="1316736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7pPr>
      <a:lvl8pPr marL="1536192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8pPr>
      <a:lvl9pPr marL="1755648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2.png"/><Relationship Id="rId7" Type="http://schemas.openxmlformats.org/officeDocument/2006/relationships/hyperlink" Target="https://developer.twitter.com/en/docs/twitter-api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developer.twitter.com/en/docs/twitterapi/v1" TargetMode="External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313C65C9-434B-4ABE-94D0-43D2EBBA097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09" t="9246" r="108" b="7840"/>
          <a:stretch/>
        </p:blipFill>
        <p:spPr bwMode="auto">
          <a:xfrm>
            <a:off x="905701" y="22921977"/>
            <a:ext cx="41944099" cy="92807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76EC8F91-9A05-42B4-BB79-7652913619E5}"/>
              </a:ext>
            </a:extLst>
          </p:cNvPr>
          <p:cNvSpPr/>
          <p:nvPr/>
        </p:nvSpPr>
        <p:spPr>
          <a:xfrm>
            <a:off x="3223413" y="808365"/>
            <a:ext cx="32026716" cy="3403600"/>
          </a:xfrm>
          <a:prstGeom prst="rect">
            <a:avLst/>
          </a:prstGeom>
          <a:solidFill>
            <a:srgbClr val="15202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F24AAF8-334D-49D3-9F7E-37FA12E13364}"/>
              </a:ext>
            </a:extLst>
          </p:cNvPr>
          <p:cNvSpPr txBox="1"/>
          <p:nvPr/>
        </p:nvSpPr>
        <p:spPr>
          <a:xfrm>
            <a:off x="3567373" y="1483458"/>
            <a:ext cx="225171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b="1" dirty="0">
                <a:solidFill>
                  <a:schemeClr val="bg1"/>
                </a:solidFill>
                <a:latin typeface="Neue Haas Grotesk Text Pro" panose="020B0604020202020204" pitchFamily="34" charset="0"/>
              </a:rPr>
              <a:t>TWITTER FOR YOU: CORRELATION MAJOR EVENTS AND THEIR TRENDING DATES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2D8530E-9310-48E6-9A6C-4993254417D0}"/>
              </a:ext>
            </a:extLst>
          </p:cNvPr>
          <p:cNvSpPr txBox="1"/>
          <p:nvPr/>
        </p:nvSpPr>
        <p:spPr>
          <a:xfrm>
            <a:off x="28392360" y="1341873"/>
            <a:ext cx="6704318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>
                <a:solidFill>
                  <a:schemeClr val="bg1"/>
                </a:solidFill>
                <a:latin typeface="Neue Haas Grotesk Text Pro" panose="020B0504020202020204" pitchFamily="34" charset="0"/>
              </a:rPr>
              <a:t>BY: ALANA BURCH &amp; </a:t>
            </a:r>
            <a:br>
              <a:rPr lang="en-US" sz="5400" b="1" dirty="0">
                <a:solidFill>
                  <a:schemeClr val="bg1"/>
                </a:solidFill>
                <a:latin typeface="Neue Haas Grotesk Text Pro" panose="020B0504020202020204" pitchFamily="34" charset="0"/>
              </a:rPr>
            </a:br>
            <a:r>
              <a:rPr lang="en-US" sz="5400" b="1" dirty="0">
                <a:solidFill>
                  <a:schemeClr val="bg1"/>
                </a:solidFill>
                <a:latin typeface="Neue Haas Grotesk Text Pro" panose="020B0504020202020204" pitchFamily="34" charset="0"/>
              </a:rPr>
              <a:t>MEGAN SORETTE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A7DF2683-58E3-4620-974B-11B7DA76CE33}"/>
              </a:ext>
            </a:extLst>
          </p:cNvPr>
          <p:cNvSpPr/>
          <p:nvPr/>
        </p:nvSpPr>
        <p:spPr>
          <a:xfrm>
            <a:off x="28017765" y="872756"/>
            <a:ext cx="45719" cy="391278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pic>
        <p:nvPicPr>
          <p:cNvPr id="27" name="Picture 26" descr="A picture containing ax, vector graphics, tool&#10;&#10;Description automatically generated">
            <a:extLst>
              <a:ext uri="{FF2B5EF4-FFF2-40B4-BE49-F238E27FC236}">
                <a16:creationId xmlns:a16="http://schemas.microsoft.com/office/drawing/2014/main" id="{25A94FF0-1D94-4701-B6F4-F219A753ACA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37835" y="1374191"/>
            <a:ext cx="2751054" cy="2264165"/>
          </a:xfrm>
          <a:prstGeom prst="rect">
            <a:avLst/>
          </a:prstGeom>
        </p:spPr>
      </p:pic>
      <p:sp>
        <p:nvSpPr>
          <p:cNvPr id="37" name="Rectangle 36">
            <a:extLst>
              <a:ext uri="{FF2B5EF4-FFF2-40B4-BE49-F238E27FC236}">
                <a16:creationId xmlns:a16="http://schemas.microsoft.com/office/drawing/2014/main" id="{0981AC0A-6A7D-4031-952B-126D1720E95C}"/>
              </a:ext>
            </a:extLst>
          </p:cNvPr>
          <p:cNvSpPr/>
          <p:nvPr/>
        </p:nvSpPr>
        <p:spPr>
          <a:xfrm>
            <a:off x="886256" y="21596095"/>
            <a:ext cx="12583978" cy="1162857"/>
          </a:xfrm>
          <a:prstGeom prst="rect">
            <a:avLst/>
          </a:prstGeom>
          <a:solidFill>
            <a:srgbClr val="15202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>
                <a:solidFill>
                  <a:schemeClr val="bg1"/>
                </a:solidFill>
                <a:latin typeface="Neue Haas Grotesk Text Pro" panose="020B0604020202020204" pitchFamily="34" charset="0"/>
              </a:rPr>
              <a:t>GRAPH</a:t>
            </a:r>
            <a:endParaRPr lang="en-US" sz="5400" dirty="0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CE8D6F45-6DA9-434B-A0CF-2432F0A1BA42}"/>
              </a:ext>
            </a:extLst>
          </p:cNvPr>
          <p:cNvSpPr/>
          <p:nvPr/>
        </p:nvSpPr>
        <p:spPr>
          <a:xfrm>
            <a:off x="886256" y="5794811"/>
            <a:ext cx="12662690" cy="5623215"/>
          </a:xfrm>
          <a:prstGeom prst="rect">
            <a:avLst/>
          </a:prstGeom>
          <a:solidFill>
            <a:schemeClr val="bg2"/>
          </a:solidFill>
          <a:ln w="38100">
            <a:solidFill>
              <a:srgbClr val="15202B"/>
            </a:solidFill>
            <a:prstDash val="lgDashDot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000" b="1" dirty="0">
                <a:solidFill>
                  <a:schemeClr val="tx1"/>
                </a:solidFill>
                <a:latin typeface="Neue Haas Grotesk Text Pro" panose="020B0504020202020204" pitchFamily="34" charset="0"/>
              </a:rPr>
              <a:t>	</a:t>
            </a:r>
            <a:r>
              <a:rPr lang="en-US" sz="3000" b="1" dirty="0">
                <a:solidFill>
                  <a:srgbClr val="1D9BF0"/>
                </a:solidFill>
                <a:latin typeface="Neue Haas Grotesk Text Pro" panose="020B0504020202020204" pitchFamily="34" charset="0"/>
              </a:rPr>
              <a:t>Twitter</a:t>
            </a:r>
            <a:r>
              <a:rPr lang="en-US" sz="3000" dirty="0">
                <a:solidFill>
                  <a:schemeClr val="tx1"/>
                </a:solidFill>
                <a:latin typeface="Neue Haas Grotesk Text Pro" panose="020B0504020202020204" pitchFamily="34" charset="0"/>
              </a:rPr>
              <a:t> is a social networking service, created by Jack Dorsey, Biz 	Stone, Evan Williams, and Noah Glass in 2006. In 2008, the trending 	tab was created, showing users current events and news.</a:t>
            </a:r>
          </a:p>
          <a:p>
            <a:endParaRPr lang="en-US" sz="3000" dirty="0">
              <a:solidFill>
                <a:schemeClr val="tx1"/>
              </a:solidFill>
              <a:latin typeface="Neue Haas Grotesk Text Pro" panose="020B0504020202020204" pitchFamily="34" charset="0"/>
            </a:endParaRPr>
          </a:p>
          <a:p>
            <a:r>
              <a:rPr lang="en-US" sz="3000" dirty="0">
                <a:solidFill>
                  <a:schemeClr val="tx1"/>
                </a:solidFill>
                <a:latin typeface="Neue Haas Grotesk Text Pro" panose="020B0504020202020204" pitchFamily="34" charset="0"/>
              </a:rPr>
              <a:t>	Topics “trend” based on the </a:t>
            </a:r>
            <a:r>
              <a:rPr lang="en-US" sz="3000" b="1" dirty="0">
                <a:solidFill>
                  <a:srgbClr val="1D9BF0"/>
                </a:solidFill>
                <a:latin typeface="Neue Haas Grotesk Text Pro" panose="020B0504020202020204" pitchFamily="34" charset="0"/>
              </a:rPr>
              <a:t>concentration of tweets in a short 	amount of time</a:t>
            </a:r>
            <a:r>
              <a:rPr lang="en-US" sz="3000" dirty="0">
                <a:solidFill>
                  <a:schemeClr val="tx1"/>
                </a:solidFill>
                <a:latin typeface="Neue Haas Grotesk Text Pro" panose="020B0504020202020204" pitchFamily="34" charset="0"/>
              </a:rPr>
              <a:t>. Their rank on the trending tab is also determined 	by this method.</a:t>
            </a:r>
          </a:p>
          <a:p>
            <a:endParaRPr lang="en-US" sz="3000" dirty="0">
              <a:solidFill>
                <a:schemeClr val="tx1"/>
              </a:solidFill>
              <a:latin typeface="Neue Haas Grotesk Text Pro" panose="020B0504020202020204" pitchFamily="34" charset="0"/>
            </a:endParaRPr>
          </a:p>
          <a:p>
            <a:r>
              <a:rPr lang="en-US" sz="3000" dirty="0">
                <a:solidFill>
                  <a:schemeClr val="tx1"/>
                </a:solidFill>
                <a:latin typeface="Neue Haas Grotesk Text Pro" panose="020B0504020202020204" pitchFamily="34" charset="0"/>
              </a:rPr>
              <a:t>	Holidays/big events trend as well. But how </a:t>
            </a:r>
            <a:r>
              <a:rPr lang="en-US" sz="3000" b="1" dirty="0">
                <a:solidFill>
                  <a:srgbClr val="1D9BF0"/>
                </a:solidFill>
                <a:latin typeface="Neue Haas Grotesk Text Pro" panose="020B0504020202020204" pitchFamily="34" charset="0"/>
              </a:rPr>
              <a:t>long</a:t>
            </a:r>
            <a:r>
              <a:rPr lang="en-US" sz="3000" dirty="0">
                <a:solidFill>
                  <a:schemeClr val="tx1"/>
                </a:solidFill>
                <a:latin typeface="Neue Haas Grotesk Text Pro" panose="020B0504020202020204" pitchFamily="34" charset="0"/>
              </a:rPr>
              <a:t> do they trend for? 	Do they trend </a:t>
            </a:r>
            <a:r>
              <a:rPr lang="en-US" sz="3000" b="1" dirty="0">
                <a:solidFill>
                  <a:srgbClr val="1D9BF0"/>
                </a:solidFill>
                <a:latin typeface="Neue Haas Grotesk Text Pro" panose="020B0504020202020204" pitchFamily="34" charset="0"/>
              </a:rPr>
              <a:t>before</a:t>
            </a:r>
            <a:r>
              <a:rPr lang="en-US" sz="3000" dirty="0">
                <a:solidFill>
                  <a:schemeClr val="tx1"/>
                </a:solidFill>
                <a:latin typeface="Neue Haas Grotesk Text Pro" panose="020B0504020202020204" pitchFamily="34" charset="0"/>
              </a:rPr>
              <a:t> the event happens or even </a:t>
            </a:r>
            <a:r>
              <a:rPr lang="en-US" sz="3000" b="1" dirty="0">
                <a:solidFill>
                  <a:srgbClr val="1D9BF0"/>
                </a:solidFill>
                <a:latin typeface="Neue Haas Grotesk Text Pro" panose="020B0504020202020204" pitchFamily="34" charset="0"/>
              </a:rPr>
              <a:t>after</a:t>
            </a:r>
            <a:r>
              <a:rPr lang="en-US" sz="3000" dirty="0">
                <a:solidFill>
                  <a:schemeClr val="tx1"/>
                </a:solidFill>
                <a:latin typeface="Neue Haas Grotesk Text Pro" panose="020B0504020202020204" pitchFamily="34" charset="0"/>
              </a:rPr>
              <a:t> the event is 	over?</a:t>
            </a: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B1BEBDDC-DD6E-477C-ABD0-34D20C7659EE}"/>
              </a:ext>
            </a:extLst>
          </p:cNvPr>
          <p:cNvSpPr/>
          <p:nvPr/>
        </p:nvSpPr>
        <p:spPr>
          <a:xfrm>
            <a:off x="891693" y="4794859"/>
            <a:ext cx="12662690" cy="1002659"/>
          </a:xfrm>
          <a:prstGeom prst="rect">
            <a:avLst/>
          </a:prstGeom>
          <a:solidFill>
            <a:srgbClr val="15202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Neue Haas Grotesk Text Pro" panose="020B0604020202020204" pitchFamily="34" charset="0"/>
              </a:rPr>
              <a:t>INTRODUCTION</a:t>
            </a:r>
            <a:endParaRPr lang="en-US" sz="4800" dirty="0"/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9438E89F-9499-4877-8750-FB69359E1465}"/>
              </a:ext>
            </a:extLst>
          </p:cNvPr>
          <p:cNvSpPr/>
          <p:nvPr/>
        </p:nvSpPr>
        <p:spPr>
          <a:xfrm>
            <a:off x="14382179" y="13121785"/>
            <a:ext cx="14941156" cy="9014631"/>
          </a:xfrm>
          <a:prstGeom prst="rect">
            <a:avLst/>
          </a:prstGeom>
          <a:solidFill>
            <a:schemeClr val="bg2"/>
          </a:solidFill>
          <a:ln w="38100">
            <a:solidFill>
              <a:srgbClr val="15202B"/>
            </a:solidFill>
            <a:prstDash val="lgDashDot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4800" dirty="0"/>
          </a:p>
          <a:p>
            <a:endParaRPr lang="en-US" sz="4800" dirty="0"/>
          </a:p>
          <a:p>
            <a:endParaRPr lang="en-US" sz="4800" dirty="0"/>
          </a:p>
          <a:p>
            <a:endParaRPr lang="en-US" sz="4800" dirty="0"/>
          </a:p>
          <a:p>
            <a:endParaRPr lang="en-US" sz="4800" dirty="0"/>
          </a:p>
          <a:p>
            <a:endParaRPr lang="en-US" sz="4800" dirty="0"/>
          </a:p>
          <a:p>
            <a:endParaRPr lang="en-US" sz="4800" dirty="0"/>
          </a:p>
          <a:p>
            <a:endParaRPr lang="en-US" sz="4800" dirty="0"/>
          </a:p>
          <a:p>
            <a:endParaRPr lang="en-US" sz="4800" dirty="0"/>
          </a:p>
          <a:p>
            <a:pPr algn="ctr"/>
            <a:endParaRPr lang="en-US" sz="4800" noProof="0" dirty="0"/>
          </a:p>
          <a:p>
            <a:pPr algn="ctr"/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Neue Haas Grotesk Text Pro" panose="020B0504020202020204" pitchFamily="34" charset="0"/>
                <a:ea typeface="+mn-ea"/>
                <a:cs typeface="+mn-cs"/>
              </a:rPr>
              <a:t>(Figure 1) 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1D9BF0"/>
                </a:solidFill>
                <a:effectLst/>
                <a:uLnTx/>
                <a:uFillTx/>
                <a:latin typeface="Neue Haas Grotesk Text Pro" panose="020B0504020202020204" pitchFamily="34" charset="0"/>
                <a:ea typeface="+mn-ea"/>
                <a:cs typeface="+mn-cs"/>
              </a:rPr>
              <a:t>Twitter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Neue Haas Grotesk Text Pro" panose="020B0504020202020204" pitchFamily="34" charset="0"/>
                <a:ea typeface="+mn-ea"/>
                <a:cs typeface="+mn-cs"/>
              </a:rPr>
              <a:t> trending data that will be parsed through 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1D9BF0"/>
                </a:solidFill>
                <a:effectLst/>
                <a:uLnTx/>
                <a:uFillTx/>
                <a:latin typeface="Neue Haas Grotesk Text Pro" panose="020B0504020202020204" pitchFamily="34" charset="0"/>
                <a:ea typeface="+mn-ea"/>
                <a:cs typeface="+mn-cs"/>
              </a:rPr>
              <a:t>Python scripts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Neue Haas Grotesk Text Pro" panose="020B0504020202020204" pitchFamily="34" charset="0"/>
                <a:ea typeface="+mn-ea"/>
                <a:cs typeface="+mn-cs"/>
              </a:rPr>
              <a:t>.</a:t>
            </a:r>
            <a:endParaRPr lang="en-US" sz="3400" dirty="0"/>
          </a:p>
        </p:txBody>
      </p:sp>
      <p:sp>
        <p:nvSpPr>
          <p:cNvPr id="68" name="Rectangle 67">
            <a:extLst>
              <a:ext uri="{FF2B5EF4-FFF2-40B4-BE49-F238E27FC236}">
                <a16:creationId xmlns:a16="http://schemas.microsoft.com/office/drawing/2014/main" id="{CBA4FBA0-4DD8-4092-A221-26AF2FF3518C}"/>
              </a:ext>
            </a:extLst>
          </p:cNvPr>
          <p:cNvSpPr/>
          <p:nvPr/>
        </p:nvSpPr>
        <p:spPr>
          <a:xfrm>
            <a:off x="14414036" y="12140539"/>
            <a:ext cx="14941156" cy="996816"/>
          </a:xfrm>
          <a:prstGeom prst="rect">
            <a:avLst/>
          </a:prstGeom>
          <a:solidFill>
            <a:srgbClr val="15202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Neue Haas Grotesk Text Pro" panose="020B0604020202020204" pitchFamily="34" charset="0"/>
              </a:rPr>
              <a:t>SCRIPTS</a:t>
            </a:r>
            <a:endParaRPr lang="en-US" sz="4800" dirty="0"/>
          </a:p>
        </p:txBody>
      </p:sp>
      <p:sp>
        <p:nvSpPr>
          <p:cNvPr id="69" name="Rectangle 68">
            <a:extLst>
              <a:ext uri="{FF2B5EF4-FFF2-40B4-BE49-F238E27FC236}">
                <a16:creationId xmlns:a16="http://schemas.microsoft.com/office/drawing/2014/main" id="{72156C07-2986-498B-822A-879C2D00B4D4}"/>
              </a:ext>
            </a:extLst>
          </p:cNvPr>
          <p:cNvSpPr/>
          <p:nvPr/>
        </p:nvSpPr>
        <p:spPr>
          <a:xfrm>
            <a:off x="30128393" y="5950374"/>
            <a:ext cx="12661481" cy="4931497"/>
          </a:xfrm>
          <a:prstGeom prst="rect">
            <a:avLst/>
          </a:prstGeom>
          <a:solidFill>
            <a:schemeClr val="bg2"/>
          </a:solidFill>
          <a:ln w="38100">
            <a:solidFill>
              <a:srgbClr val="15202B"/>
            </a:solidFill>
            <a:prstDash val="lgDashDot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Neue Haas Grotesk Text Pro" panose="020B0504020202020204" pitchFamily="34" charset="0"/>
                <a:ea typeface="+mn-ea"/>
                <a:cs typeface="+mn-cs"/>
              </a:rPr>
              <a:t>	The </a:t>
            </a: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1D9BF0"/>
                </a:solidFill>
                <a:effectLst/>
                <a:uLnTx/>
                <a:uFillTx/>
                <a:latin typeface="Neue Haas Grotesk Text Pro" panose="020B0504020202020204" pitchFamily="34" charset="0"/>
                <a:ea typeface="+mn-ea"/>
                <a:cs typeface="+mn-cs"/>
              </a:rPr>
              <a:t>graph</a:t>
            </a: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Neue Haas Grotesk Text Pro" panose="020B0504020202020204" pitchFamily="34" charset="0"/>
                <a:ea typeface="+mn-ea"/>
                <a:cs typeface="+mn-cs"/>
              </a:rPr>
              <a:t> shows that these events trend:</a:t>
            </a:r>
          </a:p>
          <a:p>
            <a:r>
              <a:rPr lang="en-US" sz="3000" dirty="0">
                <a:solidFill>
                  <a:schemeClr val="tx1"/>
                </a:solidFill>
                <a:latin typeface="Neue Haas Grotesk Text Pro" panose="020B0504020202020204" pitchFamily="34" charset="0"/>
              </a:rPr>
              <a:t>		Ukraine										</a:t>
            </a: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Neue Haas Grotesk Text Pro" panose="020B0504020202020204" pitchFamily="34" charset="0"/>
                <a:ea typeface="+mn-ea"/>
                <a:cs typeface="+mn-cs"/>
              </a:rPr>
              <a:t>›</a:t>
            </a:r>
            <a:r>
              <a:rPr lang="en-US" sz="3000" b="1" dirty="0">
                <a:solidFill>
                  <a:schemeClr val="tx1"/>
                </a:solidFill>
                <a:latin typeface="Neue Haas Grotesk Text Pro" panose="020B0504020202020204" pitchFamily="34" charset="0"/>
              </a:rPr>
              <a:t>	</a:t>
            </a: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Neue Haas Grotesk Text Pro" panose="020B0504020202020204" pitchFamily="34" charset="0"/>
                <a:ea typeface="+mn-ea"/>
                <a:cs typeface="+mn-cs"/>
              </a:rPr>
              <a:t>January 14  –  March 17</a:t>
            </a:r>
            <a:r>
              <a:rPr lang="en-US" sz="3000" dirty="0">
                <a:solidFill>
                  <a:schemeClr val="tx1"/>
                </a:solidFill>
                <a:latin typeface="Neue Haas Grotesk Text Pro" panose="020B0504020202020204" pitchFamily="34" charset="0"/>
              </a:rPr>
              <a:t>		</a:t>
            </a:r>
          </a:p>
          <a:p>
            <a:r>
              <a:rPr lang="en-US" sz="3000" dirty="0">
                <a:solidFill>
                  <a:schemeClr val="tx1"/>
                </a:solidFill>
                <a:latin typeface="Neue Haas Grotesk Text Pro" panose="020B0504020202020204" pitchFamily="34" charset="0"/>
              </a:rPr>
              <a:t> 		Martin Luther King Jr. Day		</a:t>
            </a: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Neue Haas Grotesk Text Pro" panose="020B0504020202020204" pitchFamily="34" charset="0"/>
                <a:ea typeface="+mn-ea"/>
                <a:cs typeface="+mn-cs"/>
              </a:rPr>
              <a:t>›</a:t>
            </a:r>
            <a:r>
              <a:rPr lang="en-US" sz="3000" dirty="0">
                <a:solidFill>
                  <a:schemeClr val="tx1"/>
                </a:solidFill>
                <a:latin typeface="Neue Haas Grotesk Text Pro" panose="020B0504020202020204" pitchFamily="34" charset="0"/>
              </a:rPr>
              <a:t>	</a:t>
            </a: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Neue Haas Grotesk Text Pro" panose="020B0504020202020204" pitchFamily="34" charset="0"/>
                <a:ea typeface="+mn-ea"/>
                <a:cs typeface="+mn-cs"/>
              </a:rPr>
              <a:t>January 17  –  January 18</a:t>
            </a:r>
            <a:endParaRPr lang="en-US" sz="3000" dirty="0">
              <a:solidFill>
                <a:schemeClr val="tx1"/>
              </a:solidFill>
              <a:latin typeface="Neue Haas Grotesk Text Pro" panose="020B0504020202020204" pitchFamily="34" charset="0"/>
            </a:endParaRPr>
          </a:p>
          <a:p>
            <a:r>
              <a:rPr lang="en-US" sz="3000" dirty="0">
                <a:solidFill>
                  <a:schemeClr val="tx1"/>
                </a:solidFill>
                <a:latin typeface="Neue Haas Grotesk Text Pro" panose="020B0504020202020204" pitchFamily="34" charset="0"/>
              </a:rPr>
              <a:t>		The Winter Olympics				</a:t>
            </a: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Neue Haas Grotesk Text Pro" panose="020B0504020202020204" pitchFamily="34" charset="0"/>
                <a:ea typeface="+mn-ea"/>
                <a:cs typeface="+mn-cs"/>
              </a:rPr>
              <a:t>›	</a:t>
            </a: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Neue Haas Grotesk Text Pro" panose="020B0504020202020204" pitchFamily="34" charset="0"/>
                <a:ea typeface="+mn-ea"/>
                <a:cs typeface="+mn-cs"/>
              </a:rPr>
              <a:t> February</a:t>
            </a:r>
            <a:r>
              <a:rPr lang="en-US" sz="3000" b="1" dirty="0">
                <a:solidFill>
                  <a:schemeClr val="tx1"/>
                </a:solidFill>
                <a:latin typeface="Neue Haas Grotesk Text Pro" panose="020B0504020202020204" pitchFamily="34" charset="0"/>
              </a:rPr>
              <a:t> 4</a:t>
            </a: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Neue Haas Grotesk Text Pro" panose="020B0504020202020204" pitchFamily="34" charset="0"/>
                <a:ea typeface="+mn-ea"/>
                <a:cs typeface="+mn-cs"/>
              </a:rPr>
              <a:t>  –  February 12</a:t>
            </a:r>
            <a:endParaRPr lang="en-US" sz="3000" dirty="0">
              <a:solidFill>
                <a:schemeClr val="tx1"/>
              </a:solidFill>
              <a:latin typeface="Neue Haas Grotesk Text Pro" panose="020B0504020202020204" pitchFamily="34" charset="0"/>
            </a:endParaRPr>
          </a:p>
          <a:p>
            <a:r>
              <a:rPr lang="en-US" sz="3000" dirty="0">
                <a:solidFill>
                  <a:schemeClr val="tx1"/>
                </a:solidFill>
                <a:latin typeface="Neue Haas Grotesk Text Pro" panose="020B0504020202020204" pitchFamily="34" charset="0"/>
              </a:rPr>
              <a:t>		The Superbowl							</a:t>
            </a: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Neue Haas Grotesk Text Pro" panose="020B0504020202020204" pitchFamily="34" charset="0"/>
                <a:ea typeface="+mn-ea"/>
                <a:cs typeface="+mn-cs"/>
              </a:rPr>
              <a:t>›	</a:t>
            </a: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Neue Haas Grotesk Text Pro" panose="020B0504020202020204" pitchFamily="34" charset="0"/>
                <a:ea typeface="+mn-ea"/>
                <a:cs typeface="+mn-cs"/>
              </a:rPr>
              <a:t> February 11  –  February 14</a:t>
            </a:r>
            <a:endParaRPr kumimoji="0" lang="en-US" sz="3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Neue Haas Grotesk Text Pro" panose="020B0504020202020204" pitchFamily="34" charset="0"/>
              <a:ea typeface="+mn-ea"/>
              <a:cs typeface="+mn-cs"/>
            </a:endParaRPr>
          </a:p>
          <a:p>
            <a:r>
              <a:rPr lang="en-US" sz="3000" dirty="0">
                <a:solidFill>
                  <a:schemeClr val="tx1"/>
                </a:solidFill>
                <a:latin typeface="Neue Haas Grotesk Text Pro" panose="020B0504020202020204" pitchFamily="34" charset="0"/>
              </a:rPr>
              <a:t>		Valentine’s Day							</a:t>
            </a: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Neue Haas Grotesk Text Pro" panose="020B0504020202020204" pitchFamily="34" charset="0"/>
                <a:ea typeface="+mn-ea"/>
                <a:cs typeface="+mn-cs"/>
              </a:rPr>
              <a:t>›	</a:t>
            </a: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Neue Haas Grotesk Text Pro" panose="020B0504020202020204" pitchFamily="34" charset="0"/>
                <a:ea typeface="+mn-ea"/>
                <a:cs typeface="+mn-cs"/>
              </a:rPr>
              <a:t> February 14  –  February 15</a:t>
            </a:r>
            <a:endParaRPr lang="en-US" sz="3000" dirty="0">
              <a:solidFill>
                <a:schemeClr val="tx1"/>
              </a:solidFill>
              <a:latin typeface="Neue Haas Grotesk Text Pro" panose="020B0504020202020204" pitchFamily="34" charset="0"/>
            </a:endParaRPr>
          </a:p>
          <a:p>
            <a:r>
              <a:rPr lang="en-US" sz="3000" dirty="0">
                <a:solidFill>
                  <a:schemeClr val="tx1"/>
                </a:solidFill>
                <a:latin typeface="Neue Haas Grotesk Text Pro" panose="020B0504020202020204" pitchFamily="34" charset="0"/>
              </a:rPr>
              <a:t>		Presidents’ Day	 					</a:t>
            </a: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Neue Haas Grotesk Text Pro" panose="020B0504020202020204" pitchFamily="34" charset="0"/>
                <a:ea typeface="+mn-ea"/>
                <a:cs typeface="+mn-cs"/>
              </a:rPr>
              <a:t>›	</a:t>
            </a: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Neue Haas Grotesk Text Pro" panose="020B0504020202020204" pitchFamily="34" charset="0"/>
                <a:ea typeface="+mn-ea"/>
                <a:cs typeface="+mn-cs"/>
              </a:rPr>
              <a:t>February 21  –  February 22</a:t>
            </a:r>
            <a:endParaRPr lang="en-US" sz="3000" dirty="0">
              <a:solidFill>
                <a:schemeClr val="tx1"/>
              </a:solidFill>
              <a:latin typeface="Neue Haas Grotesk Text Pro" panose="020B0504020202020204" pitchFamily="34" charset="0"/>
            </a:endParaRPr>
          </a:p>
          <a:p>
            <a:r>
              <a:rPr lang="en-US" sz="3000" dirty="0">
                <a:solidFill>
                  <a:schemeClr val="tx1"/>
                </a:solidFill>
                <a:latin typeface="Neue Haas Grotesk Text Pro" panose="020B0504020202020204" pitchFamily="34" charset="0"/>
              </a:rPr>
              <a:t>		Spring Break							</a:t>
            </a: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Neue Haas Grotesk Text Pro" panose="020B0504020202020204" pitchFamily="34" charset="0"/>
                <a:ea typeface="+mn-ea"/>
                <a:cs typeface="+mn-cs"/>
              </a:rPr>
              <a:t>›	</a:t>
            </a: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Neue Haas Grotesk Text Pro" panose="020B0504020202020204" pitchFamily="34" charset="0"/>
                <a:ea typeface="+mn-ea"/>
                <a:cs typeface="+mn-cs"/>
              </a:rPr>
              <a:t>March 8</a:t>
            </a:r>
            <a:endParaRPr lang="en-US" sz="3000" dirty="0">
              <a:solidFill>
                <a:schemeClr val="tx1"/>
              </a:solidFill>
              <a:latin typeface="Neue Haas Grotesk Text Pro" panose="020B0504020202020204" pitchFamily="34" charset="0"/>
            </a:endParaRPr>
          </a:p>
          <a:p>
            <a:r>
              <a:rPr lang="en-US" sz="3000" dirty="0">
                <a:solidFill>
                  <a:schemeClr val="tx1"/>
                </a:solidFill>
                <a:latin typeface="Neue Haas Grotesk Text Pro" panose="020B0504020202020204" pitchFamily="34" charset="0"/>
              </a:rPr>
              <a:t>		March Madness						</a:t>
            </a: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Neue Haas Grotesk Text Pro" panose="020B0504020202020204" pitchFamily="34" charset="0"/>
                <a:ea typeface="+mn-ea"/>
                <a:cs typeface="+mn-cs"/>
              </a:rPr>
              <a:t>›	March 13</a:t>
            </a: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Neue Haas Grotesk Text Pro" panose="020B0504020202020204" pitchFamily="34" charset="0"/>
                <a:ea typeface="+mn-ea"/>
                <a:cs typeface="+mn-cs"/>
              </a:rPr>
              <a:t>  –  March 20</a:t>
            </a:r>
            <a:endParaRPr lang="en-US" sz="3000" dirty="0">
              <a:solidFill>
                <a:schemeClr val="tx1"/>
              </a:solidFill>
              <a:latin typeface="Neue Haas Grotesk Text Pro" panose="020B0504020202020204" pitchFamily="34" charset="0"/>
            </a:endParaRPr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38D53C68-FEBF-4B65-9CA5-EA9E0E0CD52A}"/>
              </a:ext>
            </a:extLst>
          </p:cNvPr>
          <p:cNvSpPr/>
          <p:nvPr/>
        </p:nvSpPr>
        <p:spPr>
          <a:xfrm>
            <a:off x="30128393" y="4860675"/>
            <a:ext cx="12662118" cy="1126519"/>
          </a:xfrm>
          <a:prstGeom prst="rect">
            <a:avLst/>
          </a:prstGeom>
          <a:solidFill>
            <a:srgbClr val="15202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Neue Haas Grotesk Text Pro" panose="020B0604020202020204" pitchFamily="34" charset="0"/>
              </a:rPr>
              <a:t>RESULTS</a:t>
            </a:r>
            <a:endParaRPr lang="en-US" sz="4800" dirty="0"/>
          </a:p>
        </p:txBody>
      </p:sp>
      <p:sp>
        <p:nvSpPr>
          <p:cNvPr id="71" name="Rectangle 70">
            <a:extLst>
              <a:ext uri="{FF2B5EF4-FFF2-40B4-BE49-F238E27FC236}">
                <a16:creationId xmlns:a16="http://schemas.microsoft.com/office/drawing/2014/main" id="{0BD66CB0-DCA4-4943-B93A-7D51CAA8D77E}"/>
              </a:ext>
            </a:extLst>
          </p:cNvPr>
          <p:cNvSpPr/>
          <p:nvPr/>
        </p:nvSpPr>
        <p:spPr>
          <a:xfrm>
            <a:off x="30197290" y="12285006"/>
            <a:ext cx="12592586" cy="6831687"/>
          </a:xfrm>
          <a:prstGeom prst="rect">
            <a:avLst/>
          </a:prstGeom>
          <a:solidFill>
            <a:schemeClr val="bg2"/>
          </a:solidFill>
          <a:ln w="38100">
            <a:solidFill>
              <a:srgbClr val="15202B"/>
            </a:solidFill>
            <a:prstDash val="lgDashDot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000" dirty="0">
                <a:solidFill>
                  <a:schemeClr val="tx1"/>
                </a:solidFill>
                <a:latin typeface="Neue Haas Grotesk Text Pro" panose="020B0504020202020204" pitchFamily="34" charset="0"/>
              </a:rPr>
              <a:t>	Our hypothesis, which states that </a:t>
            </a:r>
            <a:r>
              <a:rPr lang="en-US" sz="3000" b="1" dirty="0">
                <a:solidFill>
                  <a:srgbClr val="1D9BF0"/>
                </a:solidFill>
                <a:latin typeface="Neue Haas Grotesk Text Pro" panose="020B0504020202020204" pitchFamily="34" charset="0"/>
              </a:rPr>
              <a:t>global</a:t>
            </a:r>
            <a:r>
              <a:rPr lang="en-US" sz="3000" dirty="0">
                <a:solidFill>
                  <a:schemeClr val="tx1"/>
                </a:solidFill>
                <a:latin typeface="Neue Haas Grotesk Text Pro" panose="020B0504020202020204" pitchFamily="34" charset="0"/>
              </a:rPr>
              <a:t> events will trend for 	longer, as opposed to </a:t>
            </a:r>
            <a:r>
              <a:rPr lang="en-US" sz="3000" b="1" dirty="0">
                <a:solidFill>
                  <a:srgbClr val="1D9BF0"/>
                </a:solidFill>
                <a:latin typeface="Neue Haas Grotesk Text Pro" panose="020B0504020202020204" pitchFamily="34" charset="0"/>
              </a:rPr>
              <a:t>national</a:t>
            </a:r>
            <a:r>
              <a:rPr lang="en-US" sz="3000" dirty="0">
                <a:solidFill>
                  <a:schemeClr val="tx1"/>
                </a:solidFill>
                <a:latin typeface="Neue Haas Grotesk Text Pro" panose="020B0504020202020204" pitchFamily="34" charset="0"/>
              </a:rPr>
              <a:t> events, has proven to be </a:t>
            </a:r>
            <a:r>
              <a:rPr lang="en-US" sz="3000" b="1" dirty="0">
                <a:solidFill>
                  <a:srgbClr val="1D9BF0"/>
                </a:solidFill>
                <a:latin typeface="Neue Haas Grotesk Text Pro" panose="020B0504020202020204" pitchFamily="34" charset="0"/>
              </a:rPr>
              <a:t>false</a:t>
            </a:r>
            <a:r>
              <a:rPr lang="en-US" sz="3000" dirty="0">
                <a:solidFill>
                  <a:schemeClr val="tx1"/>
                </a:solidFill>
                <a:latin typeface="Neue Haas Grotesk Text Pro" panose="020B0504020202020204" pitchFamily="34" charset="0"/>
              </a:rPr>
              <a:t>.</a:t>
            </a:r>
          </a:p>
          <a:p>
            <a:endParaRPr lang="en-US" sz="3000" dirty="0">
              <a:solidFill>
                <a:prstClr val="black"/>
              </a:solidFill>
              <a:latin typeface="Neue Haas Grotesk Text Pro" panose="020B0504020202020204" pitchFamily="34" charset="0"/>
            </a:endParaRPr>
          </a:p>
          <a:p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Neue Haas Grotesk Text Pro" panose="020B0504020202020204" pitchFamily="34" charset="0"/>
                <a:ea typeface="+mn-ea"/>
                <a:cs typeface="+mn-cs"/>
              </a:rPr>
              <a:t>	</a:t>
            </a:r>
            <a:r>
              <a:rPr lang="en-US" sz="3000" dirty="0">
                <a:solidFill>
                  <a:prstClr val="black"/>
                </a:solidFill>
                <a:latin typeface="Neue Haas Grotesk Text Pro" panose="020B0504020202020204" pitchFamily="34" charset="0"/>
              </a:rPr>
              <a:t>Regardless of how global the events were, they all trended for a 	shorter amount of time than their official allotted time</a:t>
            </a: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Neue Haas Grotesk Text Pro" panose="020B0504020202020204" pitchFamily="34" charset="0"/>
                <a:ea typeface="+mn-ea"/>
                <a:cs typeface="+mn-cs"/>
              </a:rPr>
              <a:t>. </a:t>
            </a:r>
          </a:p>
          <a:p>
            <a:endParaRPr lang="en-US" sz="3000" dirty="0">
              <a:solidFill>
                <a:prstClr val="black"/>
              </a:solidFill>
              <a:latin typeface="Neue Haas Grotesk Text Pro" panose="020B0504020202020204" pitchFamily="34" charset="0"/>
            </a:endParaRPr>
          </a:p>
          <a:p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Neue Haas Grotesk Text Pro" panose="020B0504020202020204" pitchFamily="34" charset="0"/>
                <a:ea typeface="+mn-ea"/>
                <a:cs typeface="+mn-cs"/>
              </a:rPr>
              <a:t>	One-day events, like </a:t>
            </a: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1D9BF0"/>
                </a:solidFill>
                <a:effectLst/>
                <a:uLnTx/>
                <a:uFillTx/>
                <a:latin typeface="Neue Haas Grotesk Text Pro" panose="020B0504020202020204" pitchFamily="34" charset="0"/>
                <a:ea typeface="+mn-ea"/>
                <a:cs typeface="+mn-cs"/>
              </a:rPr>
              <a:t>Valentine’s Day</a:t>
            </a: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Neue Haas Grotesk Text Pro" panose="020B0504020202020204" pitchFamily="34" charset="0"/>
                <a:ea typeface="+mn-ea"/>
                <a:cs typeface="+mn-cs"/>
              </a:rPr>
              <a:t> and </a:t>
            </a: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1D9BF0"/>
                </a:solidFill>
                <a:effectLst/>
                <a:uLnTx/>
                <a:uFillTx/>
                <a:latin typeface="Neue Haas Grotesk Text Pro" panose="020B0504020202020204" pitchFamily="34" charset="0"/>
                <a:ea typeface="+mn-ea"/>
                <a:cs typeface="+mn-cs"/>
              </a:rPr>
              <a:t>Presidents’ Day</a:t>
            </a: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Neue Haas Grotesk Text Pro" panose="020B0504020202020204" pitchFamily="34" charset="0"/>
                <a:ea typeface="+mn-ea"/>
                <a:cs typeface="+mn-cs"/>
              </a:rPr>
              <a:t>, started 	trending </a:t>
            </a: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1D9BF0"/>
                </a:solidFill>
                <a:effectLst/>
                <a:uLnTx/>
                <a:uFillTx/>
                <a:latin typeface="Neue Haas Grotesk Text Pro" panose="020B0504020202020204" pitchFamily="34" charset="0"/>
                <a:ea typeface="+mn-ea"/>
                <a:cs typeface="+mn-cs"/>
              </a:rPr>
              <a:t>at</a:t>
            </a: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Neue Haas Grotesk Text Pro" panose="020B0504020202020204" pitchFamily="34" charset="0"/>
                <a:ea typeface="+mn-ea"/>
                <a:cs typeface="+mn-cs"/>
              </a:rPr>
              <a:t> their official allotted time and ended a day </a:t>
            </a: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1D9BF0"/>
                </a:solidFill>
                <a:effectLst/>
                <a:uLnTx/>
                <a:uFillTx/>
                <a:latin typeface="Neue Haas Grotesk Text Pro" panose="020B0504020202020204" pitchFamily="34" charset="0"/>
                <a:ea typeface="+mn-ea"/>
                <a:cs typeface="+mn-cs"/>
              </a:rPr>
              <a:t>after</a:t>
            </a: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Neue Haas Grotesk Text Pro" panose="020B0504020202020204" pitchFamily="34" charset="0"/>
                <a:ea typeface="+mn-ea"/>
                <a:cs typeface="+mn-cs"/>
              </a:rPr>
              <a:t>, 	presumably because of the </a:t>
            </a: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1D9BF0"/>
                </a:solidFill>
                <a:effectLst/>
                <a:uLnTx/>
                <a:uFillTx/>
                <a:latin typeface="Neue Haas Grotesk Text Pro" panose="020B0504020202020204" pitchFamily="34" charset="0"/>
                <a:ea typeface="+mn-ea"/>
                <a:cs typeface="+mn-cs"/>
              </a:rPr>
              <a:t>time difference</a:t>
            </a: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Neue Haas Grotesk Text Pro" panose="020B0504020202020204" pitchFamily="34" charset="0"/>
                <a:ea typeface="+mn-ea"/>
                <a:cs typeface="+mn-cs"/>
              </a:rPr>
              <a:t> between Twitter users.</a:t>
            </a:r>
          </a:p>
          <a:p>
            <a:endParaRPr lang="en-US" sz="3000" dirty="0">
              <a:solidFill>
                <a:prstClr val="black"/>
              </a:solidFill>
              <a:latin typeface="Neue Haas Grotesk Text Pro" panose="020B0504020202020204" pitchFamily="34" charset="0"/>
            </a:endParaRPr>
          </a:p>
          <a:p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Neue Haas Grotesk Text Pro" panose="020B0504020202020204" pitchFamily="34" charset="0"/>
                <a:ea typeface="+mn-ea"/>
                <a:cs typeface="+mn-cs"/>
              </a:rPr>
              <a:t>	</a:t>
            </a:r>
            <a:r>
              <a:rPr lang="en-US" sz="3000" dirty="0">
                <a:solidFill>
                  <a:prstClr val="black"/>
                </a:solidFill>
                <a:latin typeface="Neue Haas Grotesk Text Pro" panose="020B0504020202020204" pitchFamily="34" charset="0"/>
              </a:rPr>
              <a:t>Multiple-day events, like the </a:t>
            </a:r>
            <a:r>
              <a:rPr lang="en-US" sz="3000" b="1" dirty="0">
                <a:solidFill>
                  <a:srgbClr val="1D9BF0"/>
                </a:solidFill>
                <a:latin typeface="Neue Haas Grotesk Text Pro" panose="020B0504020202020204" pitchFamily="34" charset="0"/>
              </a:rPr>
              <a:t>Winter Olympics </a:t>
            </a:r>
            <a:r>
              <a:rPr lang="en-US" sz="3000" dirty="0">
                <a:solidFill>
                  <a:prstClr val="black"/>
                </a:solidFill>
                <a:latin typeface="Neue Haas Grotesk Text Pro" panose="020B0504020202020204" pitchFamily="34" charset="0"/>
              </a:rPr>
              <a:t>and </a:t>
            </a:r>
            <a:r>
              <a:rPr lang="en-US" sz="3000" b="1" dirty="0">
                <a:solidFill>
                  <a:srgbClr val="1D9BF0"/>
                </a:solidFill>
                <a:latin typeface="Neue Haas Grotesk Text Pro" panose="020B0504020202020204" pitchFamily="34" charset="0"/>
              </a:rPr>
              <a:t>March Madness</a:t>
            </a:r>
            <a:r>
              <a:rPr lang="en-US" sz="3000" dirty="0">
                <a:solidFill>
                  <a:prstClr val="black"/>
                </a:solidFill>
                <a:latin typeface="Neue Haas Grotesk Text Pro" panose="020B0504020202020204" pitchFamily="34" charset="0"/>
              </a:rPr>
              <a:t>, 	however, started trending </a:t>
            </a:r>
            <a:r>
              <a:rPr lang="en-US" sz="3000" b="1" dirty="0">
                <a:solidFill>
                  <a:srgbClr val="1D9BF0"/>
                </a:solidFill>
                <a:latin typeface="Neue Haas Grotesk Text Pro" panose="020B0504020202020204" pitchFamily="34" charset="0"/>
              </a:rPr>
              <a:t>past</a:t>
            </a:r>
            <a:r>
              <a:rPr lang="en-US" sz="3000" dirty="0">
                <a:solidFill>
                  <a:prstClr val="black"/>
                </a:solidFill>
                <a:latin typeface="Neue Haas Grotesk Text Pro" panose="020B0504020202020204" pitchFamily="34" charset="0"/>
              </a:rPr>
              <a:t> their official start date and ended 	</a:t>
            </a:r>
            <a:r>
              <a:rPr lang="en-US" sz="3000" b="1" dirty="0">
                <a:solidFill>
                  <a:srgbClr val="1D9BF0"/>
                </a:solidFill>
                <a:latin typeface="Neue Haas Grotesk Text Pro" panose="020B0504020202020204" pitchFamily="34" charset="0"/>
              </a:rPr>
              <a:t>before</a:t>
            </a:r>
            <a:r>
              <a:rPr lang="en-US" sz="3000" dirty="0">
                <a:solidFill>
                  <a:prstClr val="black"/>
                </a:solidFill>
                <a:latin typeface="Neue Haas Grotesk Text Pro" panose="020B0504020202020204" pitchFamily="34" charset="0"/>
              </a:rPr>
              <a:t> their official end date.</a:t>
            </a:r>
            <a:endParaRPr kumimoji="0" lang="en-US" sz="3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Neue Haas Grotesk Text Pro" panose="020B0504020202020204" pitchFamily="34" charset="0"/>
              <a:ea typeface="+mn-ea"/>
              <a:cs typeface="+mn-cs"/>
            </a:endParaRPr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619C0568-A461-49AB-A8BA-D39DD5FE158D}"/>
              </a:ext>
            </a:extLst>
          </p:cNvPr>
          <p:cNvSpPr/>
          <p:nvPr/>
        </p:nvSpPr>
        <p:spPr>
          <a:xfrm>
            <a:off x="30256791" y="11288189"/>
            <a:ext cx="12533084" cy="996817"/>
          </a:xfrm>
          <a:prstGeom prst="rect">
            <a:avLst/>
          </a:prstGeom>
          <a:solidFill>
            <a:srgbClr val="15202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Neue Haas Grotesk Text Pro" panose="020B0604020202020204" pitchFamily="34" charset="0"/>
              </a:rPr>
              <a:t>CONCLUSION</a:t>
            </a:r>
            <a:endParaRPr lang="en-US" sz="4800" dirty="0"/>
          </a:p>
        </p:txBody>
      </p:sp>
      <p:pic>
        <p:nvPicPr>
          <p:cNvPr id="1028" name="Picture 4">
            <a:extLst>
              <a:ext uri="{FF2B5EF4-FFF2-40B4-BE49-F238E27FC236}">
                <a16:creationId xmlns:a16="http://schemas.microsoft.com/office/drawing/2014/main" id="{92BB911C-EBAE-45F3-BD62-6303F66869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547934" y="13348927"/>
            <a:ext cx="5779228" cy="72857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>
            <a:extLst>
              <a:ext uri="{FF2B5EF4-FFF2-40B4-BE49-F238E27FC236}">
                <a16:creationId xmlns:a16="http://schemas.microsoft.com/office/drawing/2014/main" id="{70E98D24-CE3C-4CEB-B671-B5A3FCB9F88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187238" y="13344614"/>
            <a:ext cx="6264970" cy="72896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Arrow: Right 2">
            <a:extLst>
              <a:ext uri="{FF2B5EF4-FFF2-40B4-BE49-F238E27FC236}">
                <a16:creationId xmlns:a16="http://schemas.microsoft.com/office/drawing/2014/main" id="{18FC4423-01BD-4BAC-AF76-71432F114FA5}"/>
              </a:ext>
            </a:extLst>
          </p:cNvPr>
          <p:cNvSpPr/>
          <p:nvPr/>
        </p:nvSpPr>
        <p:spPr>
          <a:xfrm>
            <a:off x="20769958" y="16527921"/>
            <a:ext cx="2057400" cy="1308943"/>
          </a:xfrm>
          <a:prstGeom prst="rightArrow">
            <a:avLst/>
          </a:prstGeom>
          <a:solidFill>
            <a:srgbClr val="1D9BF0"/>
          </a:solidFill>
          <a:ln>
            <a:solidFill>
              <a:srgbClr val="1D9B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2F3CBD8D-28F5-430A-B852-83332CD8A900}"/>
              </a:ext>
            </a:extLst>
          </p:cNvPr>
          <p:cNvSpPr/>
          <p:nvPr/>
        </p:nvSpPr>
        <p:spPr>
          <a:xfrm>
            <a:off x="905702" y="13068572"/>
            <a:ext cx="12631895" cy="7378428"/>
          </a:xfrm>
          <a:prstGeom prst="rect">
            <a:avLst/>
          </a:prstGeom>
          <a:solidFill>
            <a:schemeClr val="bg2"/>
          </a:solidFill>
          <a:ln w="38100">
            <a:solidFill>
              <a:srgbClr val="15202B"/>
            </a:solidFill>
            <a:prstDash val="lgDashDot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000" b="1" dirty="0">
                <a:solidFill>
                  <a:schemeClr val="tx1"/>
                </a:solidFill>
                <a:latin typeface="Neue Haas Grotesk Text Pro" panose="020B0504020202020204" pitchFamily="34" charset="0"/>
              </a:rPr>
              <a:t>	</a:t>
            </a:r>
            <a:r>
              <a:rPr lang="en-US" sz="3000" b="1" dirty="0">
                <a:solidFill>
                  <a:srgbClr val="1D9BF0"/>
                </a:solidFill>
                <a:latin typeface="Neue Haas Grotesk Text Pro" panose="020B0504020202020204" pitchFamily="34" charset="0"/>
              </a:rPr>
              <a:t>The times of year/events that will be studied are:</a:t>
            </a:r>
          </a:p>
          <a:p>
            <a:r>
              <a:rPr lang="en-US" sz="3000" dirty="0">
                <a:solidFill>
                  <a:schemeClr val="tx1"/>
                </a:solidFill>
                <a:latin typeface="Neue Haas Grotesk Text Pro" panose="020B0504020202020204" pitchFamily="34" charset="0"/>
              </a:rPr>
              <a:t>	 	-  Ukraine (February 24  </a:t>
            </a:r>
            <a:r>
              <a:rPr kumimoji="0" lang="en-US" sz="30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Neue Haas Grotesk Text Pro" panose="020B0504020202020204" pitchFamily="34" charset="0"/>
                <a:ea typeface="+mn-ea"/>
                <a:cs typeface="+mn-cs"/>
              </a:rPr>
              <a:t>–  present</a:t>
            </a:r>
            <a:r>
              <a:rPr lang="en-US" sz="3000" dirty="0">
                <a:solidFill>
                  <a:schemeClr val="tx1"/>
                </a:solidFill>
                <a:latin typeface="Neue Haas Grotesk Text Pro" panose="020B0504020202020204" pitchFamily="34" charset="0"/>
              </a:rPr>
              <a:t>)	</a:t>
            </a:r>
          </a:p>
          <a:p>
            <a:r>
              <a:rPr lang="en-US" sz="3000" dirty="0">
                <a:solidFill>
                  <a:schemeClr val="tx1"/>
                </a:solidFill>
                <a:latin typeface="Neue Haas Grotesk Text Pro" panose="020B0504020202020204" pitchFamily="34" charset="0"/>
              </a:rPr>
              <a:t> 		-  Martin Luther King Jr. Day (January 17)</a:t>
            </a:r>
          </a:p>
          <a:p>
            <a:r>
              <a:rPr lang="en-US" sz="3000" dirty="0">
                <a:solidFill>
                  <a:schemeClr val="tx1"/>
                </a:solidFill>
                <a:latin typeface="Neue Haas Grotesk Text Pro" panose="020B0504020202020204" pitchFamily="34" charset="0"/>
              </a:rPr>
              <a:t>		-  The Winter Olympics (February 4  </a:t>
            </a:r>
            <a:r>
              <a:rPr kumimoji="0" lang="en-US" sz="30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Neue Haas Grotesk Text Pro" panose="020B0504020202020204" pitchFamily="34" charset="0"/>
                <a:ea typeface="+mn-ea"/>
                <a:cs typeface="+mn-cs"/>
              </a:rPr>
              <a:t>–  February 20</a:t>
            </a:r>
            <a:r>
              <a:rPr lang="en-US" sz="3000" dirty="0">
                <a:solidFill>
                  <a:schemeClr val="tx1"/>
                </a:solidFill>
                <a:latin typeface="Neue Haas Grotesk Text Pro" panose="020B0504020202020204" pitchFamily="34" charset="0"/>
              </a:rPr>
              <a:t>)</a:t>
            </a:r>
          </a:p>
          <a:p>
            <a:r>
              <a:rPr lang="en-US" sz="3000" dirty="0">
                <a:solidFill>
                  <a:schemeClr val="tx1"/>
                </a:solidFill>
                <a:latin typeface="Neue Haas Grotesk Text Pro" panose="020B0504020202020204" pitchFamily="34" charset="0"/>
              </a:rPr>
              <a:t>		-  The Superbowl (February 13)</a:t>
            </a:r>
            <a:endParaRPr kumimoji="0" lang="en-US" sz="3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Neue Haas Grotesk Text Pro" panose="020B0504020202020204" pitchFamily="34" charset="0"/>
              <a:ea typeface="+mn-ea"/>
              <a:cs typeface="+mn-cs"/>
            </a:endParaRPr>
          </a:p>
          <a:p>
            <a:r>
              <a:rPr lang="en-US" sz="3000" dirty="0">
                <a:solidFill>
                  <a:schemeClr val="tx1"/>
                </a:solidFill>
                <a:latin typeface="Neue Haas Grotesk Text Pro" panose="020B0504020202020204" pitchFamily="34" charset="0"/>
              </a:rPr>
              <a:t>		-  Valentine’s Day (February 14)</a:t>
            </a:r>
          </a:p>
          <a:p>
            <a:r>
              <a:rPr lang="en-US" sz="3000" dirty="0">
                <a:solidFill>
                  <a:schemeClr val="tx1"/>
                </a:solidFill>
                <a:latin typeface="Neue Haas Grotesk Text Pro" panose="020B0504020202020204" pitchFamily="34" charset="0"/>
              </a:rPr>
              <a:t>		-  Presidents’ Day (February 21)</a:t>
            </a:r>
          </a:p>
          <a:p>
            <a:r>
              <a:rPr lang="en-US" sz="3000" dirty="0">
                <a:solidFill>
                  <a:schemeClr val="tx1"/>
                </a:solidFill>
                <a:latin typeface="Neue Haas Grotesk Text Pro" panose="020B0504020202020204" pitchFamily="34" charset="0"/>
              </a:rPr>
              <a:t>		-  Spring Break (last March  </a:t>
            </a:r>
            <a:r>
              <a:rPr kumimoji="0" lang="en-US" sz="30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Neue Haas Grotesk Text Pro" panose="020B0504020202020204" pitchFamily="34" charset="0"/>
                <a:ea typeface="+mn-ea"/>
                <a:cs typeface="+mn-cs"/>
              </a:rPr>
              <a:t>–  early April</a:t>
            </a:r>
            <a:r>
              <a:rPr lang="en-US" sz="3000" dirty="0">
                <a:solidFill>
                  <a:schemeClr val="tx1"/>
                </a:solidFill>
                <a:latin typeface="Neue Haas Grotesk Text Pro" panose="020B0504020202020204" pitchFamily="34" charset="0"/>
              </a:rPr>
              <a:t>)</a:t>
            </a:r>
          </a:p>
          <a:p>
            <a:r>
              <a:rPr lang="en-US" sz="3000" dirty="0">
                <a:solidFill>
                  <a:schemeClr val="tx1"/>
                </a:solidFill>
                <a:latin typeface="Neue Haas Grotesk Text Pro" panose="020B0504020202020204" pitchFamily="34" charset="0"/>
              </a:rPr>
              <a:t>		-  March Madness (March 13  </a:t>
            </a:r>
            <a:r>
              <a:rPr kumimoji="0" lang="en-US" sz="30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Neue Haas Grotesk Text Pro" panose="020B0504020202020204" pitchFamily="34" charset="0"/>
                <a:ea typeface="+mn-ea"/>
                <a:cs typeface="+mn-cs"/>
              </a:rPr>
              <a:t>– April 4</a:t>
            </a:r>
            <a:r>
              <a:rPr lang="en-US" sz="3000" dirty="0">
                <a:solidFill>
                  <a:schemeClr val="tx1"/>
                </a:solidFill>
                <a:latin typeface="Neue Haas Grotesk Text Pro" panose="020B0504020202020204" pitchFamily="34" charset="0"/>
              </a:rPr>
              <a:t>)</a:t>
            </a:r>
          </a:p>
          <a:p>
            <a:endParaRPr lang="en-US" sz="3000" dirty="0">
              <a:solidFill>
                <a:schemeClr val="tx1"/>
              </a:solidFill>
              <a:latin typeface="Neue Haas Grotesk Text Pro" panose="020B0504020202020204" pitchFamily="34" charset="0"/>
            </a:endParaRPr>
          </a:p>
          <a:p>
            <a:r>
              <a:rPr lang="en-US" sz="3000" b="1" dirty="0">
                <a:solidFill>
                  <a:srgbClr val="1D9BF0"/>
                </a:solidFill>
                <a:latin typeface="Neue Haas Grotesk Text Pro" panose="020B0504020202020204" pitchFamily="34" charset="0"/>
              </a:rPr>
              <a:t>	Data is collected using</a:t>
            </a:r>
            <a:r>
              <a:rPr lang="en-US" sz="3000" dirty="0">
                <a:solidFill>
                  <a:schemeClr val="tx1"/>
                </a:solidFill>
                <a:latin typeface="Neue Haas Grotesk Text Pro" panose="020B0504020202020204" pitchFamily="34" charset="0"/>
              </a:rPr>
              <a:t> Twitter’s Standard API to access raw 	trending information. Python scripts were created to parse and 	format the data collected from Twitter (Figure 1). The scripts 	currently run every hour on a Virtual Machine, fully automating the 	process.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09FF2CDE-358B-46E9-9A0C-DBC92B759903}"/>
              </a:ext>
            </a:extLst>
          </p:cNvPr>
          <p:cNvSpPr/>
          <p:nvPr/>
        </p:nvSpPr>
        <p:spPr>
          <a:xfrm>
            <a:off x="890305" y="12106818"/>
            <a:ext cx="12662690" cy="986005"/>
          </a:xfrm>
          <a:prstGeom prst="rect">
            <a:avLst/>
          </a:prstGeom>
          <a:solidFill>
            <a:srgbClr val="15202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Neue Haas Grotesk Text Pro" panose="020B0604020202020204" pitchFamily="34" charset="0"/>
              </a:rPr>
              <a:t>METHODOLOGY</a:t>
            </a:r>
            <a:endParaRPr lang="en-US" sz="4800" dirty="0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1AF9FB83-ACC0-44EF-BC46-AEB61C4CBEC3}"/>
              </a:ext>
            </a:extLst>
          </p:cNvPr>
          <p:cNvSpPr/>
          <p:nvPr/>
        </p:nvSpPr>
        <p:spPr>
          <a:xfrm>
            <a:off x="30087356" y="20797639"/>
            <a:ext cx="12662690" cy="2100160"/>
          </a:xfrm>
          <a:prstGeom prst="rect">
            <a:avLst/>
          </a:prstGeom>
          <a:solidFill>
            <a:schemeClr val="bg2"/>
          </a:solidFill>
          <a:ln w="38100">
            <a:solidFill>
              <a:srgbClr val="15202B"/>
            </a:solidFill>
            <a:prstDash val="lgDashDot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dirty="0">
                <a:solidFill>
                  <a:prstClr val="black"/>
                </a:solidFill>
                <a:latin typeface="Neue Haas Grotesk Text Pro" panose="020B0504020202020204" pitchFamily="34" charset="0"/>
              </a:rPr>
              <a:t>	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Neue Haas Grotesk Text Pro" panose="020B0504020202020204" pitchFamily="34" charset="0"/>
                <a:ea typeface="+mn-ea"/>
                <a:cs typeface="+mn-cs"/>
              </a:rPr>
              <a:t>Twitter API Standard v1.1 : 	</a:t>
            </a:r>
            <a:r>
              <a:rPr lang="en-US" sz="2800" i="0" dirty="0">
                <a:solidFill>
                  <a:prstClr val="black"/>
                </a:solidFill>
                <a:latin typeface="Neue Haas Grotesk Text Pro" panose="020B0504020202020204" pitchFamily="34" charset="0"/>
              </a:rPr>
              <a:t>(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Neue Haas Grotesk Text Pro" panose="020B0504020202020204" pitchFamily="34" charset="0"/>
                <a:ea typeface="+mn-ea"/>
                <a:cs typeface="+mn-cs"/>
                <a:hlinkClick r:id="rId6"/>
              </a:rPr>
              <a:t>https://developer.twitter.com/en/docs/twitterapi/v1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Neue Haas Grotesk Text Pro" panose="020B0504020202020204" pitchFamily="34" charset="0"/>
                <a:ea typeface="+mn-ea"/>
                <a:cs typeface="+mn-cs"/>
              </a:rPr>
              <a:t>)</a:t>
            </a:r>
          </a:p>
          <a:p>
            <a:r>
              <a:rPr lang="en-US" sz="2800" dirty="0">
                <a:solidFill>
                  <a:prstClr val="black"/>
                </a:solidFill>
                <a:latin typeface="Neue Haas Grotesk Text Pro" panose="020B0504020202020204" pitchFamily="34" charset="0"/>
              </a:rPr>
              <a:t>	Twitter API v2 :</a:t>
            </a:r>
          </a:p>
          <a:p>
            <a:r>
              <a:rPr lang="en-US" sz="2800" dirty="0">
                <a:solidFill>
                  <a:prstClr val="black"/>
                </a:solidFill>
                <a:latin typeface="Neue Haas Grotesk Text Pro" panose="020B0504020202020204" pitchFamily="34" charset="0"/>
              </a:rPr>
              <a:t>	(</a:t>
            </a:r>
            <a:r>
              <a:rPr lang="en-US" sz="2800" dirty="0">
                <a:solidFill>
                  <a:prstClr val="black"/>
                </a:solidFill>
                <a:latin typeface="Neue Haas Grotesk Text Pro" panose="020B0504020202020204" pitchFamily="34" charset="0"/>
                <a:hlinkClick r:id="rId7"/>
              </a:rPr>
              <a:t>https://developer.twitter.com/en/docs/twitter-api</a:t>
            </a:r>
            <a:r>
              <a:rPr lang="en-US" sz="2800" dirty="0">
                <a:solidFill>
                  <a:prstClr val="black"/>
                </a:solidFill>
                <a:latin typeface="Neue Haas Grotesk Text Pro" panose="020B0504020202020204" pitchFamily="34" charset="0"/>
              </a:rPr>
              <a:t>)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C2AA1253-D96B-4D79-A002-167C0B9B728C}"/>
              </a:ext>
            </a:extLst>
          </p:cNvPr>
          <p:cNvSpPr/>
          <p:nvPr/>
        </p:nvSpPr>
        <p:spPr>
          <a:xfrm>
            <a:off x="30096313" y="19645142"/>
            <a:ext cx="12693561" cy="1162856"/>
          </a:xfrm>
          <a:prstGeom prst="rect">
            <a:avLst/>
          </a:prstGeom>
          <a:solidFill>
            <a:srgbClr val="15202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Neue Haas Grotesk Text Pro" panose="020B0604020202020204" pitchFamily="34" charset="0"/>
              </a:rPr>
              <a:t>REFERENCES</a:t>
            </a:r>
            <a:endParaRPr lang="en-US" sz="4800" dirty="0"/>
          </a:p>
        </p:txBody>
      </p:sp>
      <p:pic>
        <p:nvPicPr>
          <p:cNvPr id="5" name="Picture 4" descr="Text&#10;&#10;Description automatically generated">
            <a:extLst>
              <a:ext uri="{FF2B5EF4-FFF2-40B4-BE49-F238E27FC236}">
                <a16:creationId xmlns:a16="http://schemas.microsoft.com/office/drawing/2014/main" id="{9C7B5DF1-55D7-4ADB-8981-BA9D473748A1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662516" y="1974779"/>
            <a:ext cx="7707725" cy="1708737"/>
          </a:xfrm>
          <a:prstGeom prst="rect">
            <a:avLst/>
          </a:prstGeom>
        </p:spPr>
      </p:pic>
      <p:pic>
        <p:nvPicPr>
          <p:cNvPr id="33" name="Picture 32">
            <a:extLst>
              <a:ext uri="{FF2B5EF4-FFF2-40B4-BE49-F238E27FC236}">
                <a16:creationId xmlns:a16="http://schemas.microsoft.com/office/drawing/2014/main" id="{6A18FB92-881A-45CB-88C3-B81C9FEE9885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702" y="1594148"/>
            <a:ext cx="2023069" cy="2677592"/>
          </a:xfrm>
          <a:prstGeom prst="rect">
            <a:avLst/>
          </a:prstGeom>
        </p:spPr>
      </p:pic>
      <p:sp>
        <p:nvSpPr>
          <p:cNvPr id="58" name="Rectangle 57">
            <a:extLst>
              <a:ext uri="{FF2B5EF4-FFF2-40B4-BE49-F238E27FC236}">
                <a16:creationId xmlns:a16="http://schemas.microsoft.com/office/drawing/2014/main" id="{EF27D951-2BCC-40AE-BED3-5CA1A6CEBC80}"/>
              </a:ext>
            </a:extLst>
          </p:cNvPr>
          <p:cNvSpPr/>
          <p:nvPr/>
        </p:nvSpPr>
        <p:spPr>
          <a:xfrm>
            <a:off x="14450545" y="5935884"/>
            <a:ext cx="14872790" cy="5747605"/>
          </a:xfrm>
          <a:prstGeom prst="rect">
            <a:avLst/>
          </a:prstGeom>
          <a:solidFill>
            <a:schemeClr val="bg2"/>
          </a:solidFill>
          <a:ln w="38100">
            <a:solidFill>
              <a:srgbClr val="15202B"/>
            </a:solidFill>
            <a:prstDash val="lgDashDot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000" b="1" i="1" dirty="0">
                <a:solidFill>
                  <a:schemeClr val="tx1"/>
                </a:solidFill>
                <a:latin typeface="Neue Haas Grotesk Text Pro" panose="020B0504020202020204" pitchFamily="34" charset="0"/>
              </a:rPr>
              <a:t>	Our Research Question:</a:t>
            </a:r>
          </a:p>
          <a:p>
            <a:pPr lvl="2"/>
            <a:r>
              <a:rPr lang="en-US" sz="3000" dirty="0">
                <a:solidFill>
                  <a:schemeClr val="tx1"/>
                </a:solidFill>
                <a:latin typeface="Neue Haas Grotesk Text Pro" panose="020B0504020202020204" pitchFamily="34" charset="0"/>
              </a:rPr>
              <a:t>◌ What does the </a:t>
            </a:r>
            <a:r>
              <a:rPr lang="en-US" sz="3000" b="1" dirty="0">
                <a:solidFill>
                  <a:srgbClr val="1D9BF0"/>
                </a:solidFill>
                <a:latin typeface="Neue Haas Grotesk Text Pro" panose="020B0504020202020204" pitchFamily="34" charset="0"/>
              </a:rPr>
              <a:t>Twitter</a:t>
            </a:r>
            <a:r>
              <a:rPr lang="en-US" sz="3000" dirty="0">
                <a:solidFill>
                  <a:schemeClr val="tx1"/>
                </a:solidFill>
                <a:latin typeface="Neue Haas Grotesk Text Pro" panose="020B0504020202020204" pitchFamily="34" charset="0"/>
              </a:rPr>
              <a:t> trending tab denote as</a:t>
            </a:r>
          </a:p>
          <a:p>
            <a:pPr lvl="2"/>
            <a:r>
              <a:rPr lang="en-US" sz="3000" dirty="0">
                <a:solidFill>
                  <a:schemeClr val="tx1"/>
                </a:solidFill>
                <a:latin typeface="Neue Haas Grotesk Text Pro" panose="020B0504020202020204" pitchFamily="34" charset="0"/>
              </a:rPr>
              <a:t>major events/times of year?</a:t>
            </a:r>
          </a:p>
          <a:p>
            <a:endParaRPr lang="en-US" sz="3000" dirty="0">
              <a:solidFill>
                <a:schemeClr val="tx1"/>
              </a:solidFill>
              <a:latin typeface="Neue Haas Grotesk Text Pro" panose="020B0504020202020204" pitchFamily="34" charset="0"/>
            </a:endParaRPr>
          </a:p>
          <a:p>
            <a:r>
              <a:rPr lang="en-US" sz="3000" b="1" i="1" dirty="0">
                <a:solidFill>
                  <a:schemeClr val="tx1"/>
                </a:solidFill>
                <a:latin typeface="Neue Haas Grotesk Text Pro" panose="020B0504020202020204" pitchFamily="34" charset="0"/>
              </a:rPr>
              <a:t>	Our Hypothesis:</a:t>
            </a:r>
          </a:p>
          <a:p>
            <a:pPr lvl="2"/>
            <a:r>
              <a:rPr lang="en-US" sz="3000" dirty="0">
                <a:solidFill>
                  <a:schemeClr val="tx1"/>
                </a:solidFill>
                <a:latin typeface="Neue Haas Grotesk Text Pro" panose="020B0504020202020204" pitchFamily="34" charset="0"/>
              </a:rPr>
              <a:t>◌ More </a:t>
            </a:r>
            <a:r>
              <a:rPr lang="en-US" sz="3000" b="1" dirty="0">
                <a:solidFill>
                  <a:srgbClr val="1D9BF0"/>
                </a:solidFill>
                <a:latin typeface="Neue Haas Grotesk Text Pro" panose="020B0504020202020204" pitchFamily="34" charset="0"/>
              </a:rPr>
              <a:t>global</a:t>
            </a:r>
            <a:r>
              <a:rPr lang="en-US" sz="3000" dirty="0">
                <a:solidFill>
                  <a:schemeClr val="tx1"/>
                </a:solidFill>
                <a:latin typeface="Neue Haas Grotesk Text Pro" panose="020B0504020202020204" pitchFamily="34" charset="0"/>
              </a:rPr>
              <a:t> events (e.g., Ukraine) will trend for longer, as opposed to</a:t>
            </a:r>
          </a:p>
          <a:p>
            <a:pPr lvl="2"/>
            <a:r>
              <a:rPr lang="en-US" sz="3000" dirty="0">
                <a:solidFill>
                  <a:schemeClr val="tx1"/>
                </a:solidFill>
                <a:latin typeface="Neue Haas Grotesk Text Pro" panose="020B0504020202020204" pitchFamily="34" charset="0"/>
              </a:rPr>
              <a:t>more </a:t>
            </a:r>
            <a:r>
              <a:rPr lang="en-US" sz="3000" b="1" dirty="0">
                <a:solidFill>
                  <a:srgbClr val="1D9BF0"/>
                </a:solidFill>
                <a:latin typeface="Neue Haas Grotesk Text Pro" panose="020B0504020202020204" pitchFamily="34" charset="0"/>
              </a:rPr>
              <a:t>national</a:t>
            </a:r>
            <a:r>
              <a:rPr lang="en-US" sz="3000" dirty="0">
                <a:solidFill>
                  <a:schemeClr val="tx1"/>
                </a:solidFill>
                <a:latin typeface="Neue Haas Grotesk Text Pro" panose="020B0504020202020204" pitchFamily="34" charset="0"/>
              </a:rPr>
              <a:t> events (e.g., Presidents’ Day). </a:t>
            </a:r>
          </a:p>
          <a:p>
            <a:endParaRPr lang="en-US" sz="3000" dirty="0">
              <a:solidFill>
                <a:schemeClr val="tx1"/>
              </a:solidFill>
              <a:latin typeface="Neue Haas Grotesk Text Pro" panose="020B0504020202020204" pitchFamily="34" charset="0"/>
            </a:endParaRPr>
          </a:p>
          <a:p>
            <a:r>
              <a:rPr lang="en-US" sz="3000" b="1" dirty="0">
                <a:solidFill>
                  <a:schemeClr val="tx1"/>
                </a:solidFill>
                <a:latin typeface="Neue Haas Grotesk Text Pro" panose="020B0504020202020204" pitchFamily="34" charset="0"/>
              </a:rPr>
              <a:t>	</a:t>
            </a:r>
            <a:r>
              <a:rPr lang="en-US" sz="3000" b="1" dirty="0">
                <a:solidFill>
                  <a:srgbClr val="1D9BF0"/>
                </a:solidFill>
                <a:latin typeface="Neue Haas Grotesk Text Pro" panose="020B0504020202020204" pitchFamily="34" charset="0"/>
              </a:rPr>
              <a:t>The goal is to collect </a:t>
            </a:r>
            <a:r>
              <a:rPr lang="en-US" sz="3000" dirty="0">
                <a:solidFill>
                  <a:schemeClr val="tx1"/>
                </a:solidFill>
                <a:latin typeface="Neue Haas Grotesk Text Pro" panose="020B0504020202020204" pitchFamily="34" charset="0"/>
              </a:rPr>
              <a:t>currently trending topics, categories/related 	topics </a:t>
            </a:r>
          </a:p>
          <a:p>
            <a:r>
              <a:rPr lang="en-US" sz="3000" dirty="0">
                <a:solidFill>
                  <a:schemeClr val="tx1"/>
                </a:solidFill>
                <a:latin typeface="Neue Haas Grotesk Text Pro" panose="020B0504020202020204" pitchFamily="34" charset="0"/>
              </a:rPr>
              <a:t>	to the event, and the date of collection.</a:t>
            </a: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28A4A6ED-E46D-449C-B6E9-07E74BDF90F4}"/>
              </a:ext>
            </a:extLst>
          </p:cNvPr>
          <p:cNvSpPr/>
          <p:nvPr/>
        </p:nvSpPr>
        <p:spPr>
          <a:xfrm>
            <a:off x="14414036" y="4773028"/>
            <a:ext cx="14909048" cy="1306327"/>
          </a:xfrm>
          <a:prstGeom prst="rect">
            <a:avLst/>
          </a:prstGeom>
          <a:solidFill>
            <a:srgbClr val="15202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Neue Haas Grotesk Text Pro" panose="020B0604020202020204" pitchFamily="34" charset="0"/>
              </a:rPr>
              <a:t>RESEARCH QUESTION/HYPOTHESIS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24020271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TM03090434[[fn=Wood Type]]</Template>
  <TotalTime>2146</TotalTime>
  <Words>712</Words>
  <Application>Microsoft Office PowerPoint</Application>
  <PresentationFormat>Custom</PresentationFormat>
  <Paragraphs>66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Neue Haas Grotesk Text Pro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 s</dc:creator>
  <cp:lastModifiedBy>m s</cp:lastModifiedBy>
  <cp:revision>2</cp:revision>
  <dcterms:created xsi:type="dcterms:W3CDTF">2022-03-11T20:06:48Z</dcterms:created>
  <dcterms:modified xsi:type="dcterms:W3CDTF">2022-04-14T00:21:08Z</dcterms:modified>
</cp:coreProperties>
</file>