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9BF0"/>
    <a:srgbClr val="5AB8F2"/>
    <a:srgbClr val="1520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A16BB7-F9C8-4196-92CE-0ED02AF356AA}" v="418" dt="2022-04-14T00:19:19.7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21" autoAdjust="0"/>
    <p:restoredTop sz="94660"/>
  </p:normalViewPr>
  <p:slideViewPr>
    <p:cSldViewPr snapToGrid="0">
      <p:cViewPr>
        <p:scale>
          <a:sx n="25" d="100"/>
          <a:sy n="25" d="100"/>
        </p:scale>
        <p:origin x="974" y="-8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5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5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610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7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42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38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99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81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95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7A4E3-C243-407E-932F-30AB1F6ACD2C}" type="datetimeFigureOut">
              <a:rPr lang="en-US" smtClean="0"/>
              <a:t>4/13/2022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51AE6-B9EE-4286-B2CE-70EA9EF53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18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hyperlink" Target="https://developer.twitter.com/en/docs/twitter-ap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eveloper.twitter.com/en/docs/twitterapi/v1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13C65C9-434B-4ABE-94D0-43D2EBBA09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09" t="9246" r="108" b="7840"/>
          <a:stretch/>
        </p:blipFill>
        <p:spPr bwMode="auto">
          <a:xfrm>
            <a:off x="905701" y="22921977"/>
            <a:ext cx="41944099" cy="928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6EC8F91-9A05-42B4-BB79-7652913619E5}"/>
              </a:ext>
            </a:extLst>
          </p:cNvPr>
          <p:cNvSpPr/>
          <p:nvPr/>
        </p:nvSpPr>
        <p:spPr>
          <a:xfrm>
            <a:off x="3223413" y="808365"/>
            <a:ext cx="32026716" cy="3403600"/>
          </a:xfrm>
          <a:prstGeom prst="rect">
            <a:avLst/>
          </a:prstGeom>
          <a:solidFill>
            <a:srgbClr val="152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F24AAF8-334D-49D3-9F7E-37FA12E13364}"/>
              </a:ext>
            </a:extLst>
          </p:cNvPr>
          <p:cNvSpPr txBox="1"/>
          <p:nvPr/>
        </p:nvSpPr>
        <p:spPr>
          <a:xfrm>
            <a:off x="3567373" y="1483458"/>
            <a:ext cx="225171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Neue Haas Grotesk Text Pro" panose="020B0604020202020204" pitchFamily="34" charset="0"/>
              </a:rPr>
              <a:t>TWITTER FOR YOU: CORRELATION MAJOR EVENTS AND THEIR TRENDING DATES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D8530E-9310-48E6-9A6C-4993254417D0}"/>
              </a:ext>
            </a:extLst>
          </p:cNvPr>
          <p:cNvSpPr txBox="1"/>
          <p:nvPr/>
        </p:nvSpPr>
        <p:spPr>
          <a:xfrm>
            <a:off x="28392360" y="1341873"/>
            <a:ext cx="670431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Neue Haas Grotesk Text Pro" panose="020B0504020202020204" pitchFamily="34" charset="0"/>
              </a:rPr>
              <a:t>BY: ALANA BURCH &amp; </a:t>
            </a:r>
            <a:br>
              <a:rPr lang="en-US" sz="5400" b="1" dirty="0">
                <a:solidFill>
                  <a:schemeClr val="bg1"/>
                </a:solidFill>
                <a:latin typeface="Neue Haas Grotesk Text Pro" panose="020B0504020202020204" pitchFamily="34" charset="0"/>
              </a:rPr>
            </a:br>
            <a:r>
              <a:rPr lang="en-US" sz="5400" b="1" dirty="0">
                <a:solidFill>
                  <a:schemeClr val="bg1"/>
                </a:solidFill>
                <a:latin typeface="Neue Haas Grotesk Text Pro" panose="020B0504020202020204" pitchFamily="34" charset="0"/>
              </a:rPr>
              <a:t>MEGAN SORETTE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7DF2683-58E3-4620-974B-11B7DA76CE33}"/>
              </a:ext>
            </a:extLst>
          </p:cNvPr>
          <p:cNvSpPr/>
          <p:nvPr/>
        </p:nvSpPr>
        <p:spPr>
          <a:xfrm>
            <a:off x="28017765" y="872756"/>
            <a:ext cx="45719" cy="39127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27" name="Picture 26" descr="A picture containing ax, vector graphics, tool&#10;&#10;Description automatically generated">
            <a:extLst>
              <a:ext uri="{FF2B5EF4-FFF2-40B4-BE49-F238E27FC236}">
                <a16:creationId xmlns:a16="http://schemas.microsoft.com/office/drawing/2014/main" id="{25A94FF0-1D94-4701-B6F4-F219A753AC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835" y="1374191"/>
            <a:ext cx="2751054" cy="2264165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0981AC0A-6A7D-4031-952B-126D1720E95C}"/>
              </a:ext>
            </a:extLst>
          </p:cNvPr>
          <p:cNvSpPr/>
          <p:nvPr/>
        </p:nvSpPr>
        <p:spPr>
          <a:xfrm>
            <a:off x="886256" y="21596095"/>
            <a:ext cx="12583978" cy="1162857"/>
          </a:xfrm>
          <a:prstGeom prst="rect">
            <a:avLst/>
          </a:prstGeom>
          <a:solidFill>
            <a:srgbClr val="152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Neue Haas Grotesk Text Pro" panose="020B0604020202020204" pitchFamily="34" charset="0"/>
              </a:rPr>
              <a:t>GRAPH</a:t>
            </a:r>
            <a:endParaRPr lang="en-US" sz="54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E8D6F45-6DA9-434B-A0CF-2432F0A1BA42}"/>
              </a:ext>
            </a:extLst>
          </p:cNvPr>
          <p:cNvSpPr/>
          <p:nvPr/>
        </p:nvSpPr>
        <p:spPr>
          <a:xfrm>
            <a:off x="886256" y="5794811"/>
            <a:ext cx="12662690" cy="5623215"/>
          </a:xfrm>
          <a:prstGeom prst="rect">
            <a:avLst/>
          </a:prstGeom>
          <a:solidFill>
            <a:schemeClr val="bg2"/>
          </a:solidFill>
          <a:ln w="38100">
            <a:solidFill>
              <a:srgbClr val="15202B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Twitter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is a social networking service, created by Jack Dorsey, Biz 	Stone, Evan Williams, and Noah Glass in 2006. In 2008, the trending 	tab was created, showing users current events and news.</a:t>
            </a:r>
          </a:p>
          <a:p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Topics “trend” based on the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concentration of tweets in a short 	amount of time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. Their rank on the trending tab is also determined 	by this method.</a:t>
            </a:r>
          </a:p>
          <a:p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Holidays/big events trend as well. But how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long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do they trend for? 	Do they trend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before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the event happens or even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after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the event is 	over?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1BEBDDC-DD6E-477C-ABD0-34D20C7659EE}"/>
              </a:ext>
            </a:extLst>
          </p:cNvPr>
          <p:cNvSpPr/>
          <p:nvPr/>
        </p:nvSpPr>
        <p:spPr>
          <a:xfrm>
            <a:off x="891693" y="4794859"/>
            <a:ext cx="12662690" cy="1002659"/>
          </a:xfrm>
          <a:prstGeom prst="rect">
            <a:avLst/>
          </a:prstGeom>
          <a:solidFill>
            <a:srgbClr val="152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Neue Haas Grotesk Text Pro" panose="020B0604020202020204" pitchFamily="34" charset="0"/>
              </a:rPr>
              <a:t>INTRODUCTION</a:t>
            </a:r>
            <a:endParaRPr lang="en-US" sz="480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438E89F-9499-4877-8750-FB69359E1465}"/>
              </a:ext>
            </a:extLst>
          </p:cNvPr>
          <p:cNvSpPr/>
          <p:nvPr/>
        </p:nvSpPr>
        <p:spPr>
          <a:xfrm>
            <a:off x="14382179" y="13121785"/>
            <a:ext cx="14941156" cy="9014631"/>
          </a:xfrm>
          <a:prstGeom prst="rect">
            <a:avLst/>
          </a:prstGeom>
          <a:solidFill>
            <a:schemeClr val="bg2"/>
          </a:solidFill>
          <a:ln w="38100">
            <a:solidFill>
              <a:srgbClr val="15202B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pPr algn="ctr"/>
            <a:endParaRPr lang="en-US" sz="4800" noProof="0" dirty="0"/>
          </a:p>
          <a:p>
            <a:pPr algn="ctr"/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(Figure 1)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D9BF0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Twitter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trending data that will be parsed through 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1D9BF0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Python scripts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.</a:t>
            </a:r>
            <a:endParaRPr lang="en-US" sz="3400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BA4FBA0-4DD8-4092-A221-26AF2FF3518C}"/>
              </a:ext>
            </a:extLst>
          </p:cNvPr>
          <p:cNvSpPr/>
          <p:nvPr/>
        </p:nvSpPr>
        <p:spPr>
          <a:xfrm>
            <a:off x="14414036" y="12140539"/>
            <a:ext cx="14941156" cy="996816"/>
          </a:xfrm>
          <a:prstGeom prst="rect">
            <a:avLst/>
          </a:prstGeom>
          <a:solidFill>
            <a:srgbClr val="152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Neue Haas Grotesk Text Pro" panose="020B0604020202020204" pitchFamily="34" charset="0"/>
              </a:rPr>
              <a:t>SCRIPTS</a:t>
            </a:r>
            <a:endParaRPr lang="en-US" sz="4800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2156C07-2986-498B-822A-879C2D00B4D4}"/>
              </a:ext>
            </a:extLst>
          </p:cNvPr>
          <p:cNvSpPr/>
          <p:nvPr/>
        </p:nvSpPr>
        <p:spPr>
          <a:xfrm>
            <a:off x="30128393" y="5950374"/>
            <a:ext cx="12661481" cy="4931497"/>
          </a:xfrm>
          <a:prstGeom prst="rect">
            <a:avLst/>
          </a:prstGeom>
          <a:solidFill>
            <a:schemeClr val="bg2"/>
          </a:solidFill>
          <a:ln w="38100">
            <a:solidFill>
              <a:srgbClr val="15202B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	The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D9BF0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graph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shows that these events trend: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Ukraine									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›</a:t>
            </a:r>
            <a:r>
              <a:rPr lang="en-US" sz="3000" b="1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January 14  –  March 17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		Martin Luther King Jr. Day	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›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January 17  –  January 18</a:t>
            </a:r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The Winter Olympics			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›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February</a:t>
            </a:r>
            <a:r>
              <a:rPr lang="en-US" sz="3000" b="1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4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 –  February 12</a:t>
            </a:r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The Superbowl						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›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February 11  –  February 14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ue Haas Grotesk Text Pro" panose="020B0504020202020204" pitchFamily="34" charset="0"/>
              <a:ea typeface="+mn-ea"/>
              <a:cs typeface="+mn-cs"/>
            </a:endParaRP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Valentine’s Day						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›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February 14  –  February 15</a:t>
            </a:r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Presidents’ Day	 				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›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February 21  –  February 22</a:t>
            </a:r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Spring Break						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›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March 8</a:t>
            </a:r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March Madness						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›	March 13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 –  March 20</a:t>
            </a:r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8D53C68-FEBF-4B65-9CA5-EA9E0E0CD52A}"/>
              </a:ext>
            </a:extLst>
          </p:cNvPr>
          <p:cNvSpPr/>
          <p:nvPr/>
        </p:nvSpPr>
        <p:spPr>
          <a:xfrm>
            <a:off x="30128393" y="4860675"/>
            <a:ext cx="12662118" cy="1126519"/>
          </a:xfrm>
          <a:prstGeom prst="rect">
            <a:avLst/>
          </a:prstGeom>
          <a:solidFill>
            <a:srgbClr val="152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Neue Haas Grotesk Text Pro" panose="020B0604020202020204" pitchFamily="34" charset="0"/>
              </a:rPr>
              <a:t>RESULTS</a:t>
            </a:r>
            <a:endParaRPr lang="en-US" sz="48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BD66CB0-DCA4-4943-B93A-7D51CAA8D77E}"/>
              </a:ext>
            </a:extLst>
          </p:cNvPr>
          <p:cNvSpPr/>
          <p:nvPr/>
        </p:nvSpPr>
        <p:spPr>
          <a:xfrm>
            <a:off x="30197290" y="12285006"/>
            <a:ext cx="12592586" cy="6831687"/>
          </a:xfrm>
          <a:prstGeom prst="rect">
            <a:avLst/>
          </a:prstGeom>
          <a:solidFill>
            <a:schemeClr val="bg2"/>
          </a:solidFill>
          <a:ln w="38100">
            <a:solidFill>
              <a:srgbClr val="15202B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Our hypothesis, which states that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global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events will trend for 	longer, as opposed to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national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events, has proven to be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false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.</a:t>
            </a:r>
          </a:p>
          <a:p>
            <a:endParaRPr lang="en-US" sz="3000" dirty="0">
              <a:solidFill>
                <a:prstClr val="black"/>
              </a:solidFill>
              <a:latin typeface="Neue Haas Grotesk Text Pro" panose="020B0504020202020204" pitchFamily="34" charset="0"/>
            </a:endParaRPr>
          </a:p>
          <a:p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	</a:t>
            </a:r>
            <a:r>
              <a:rPr lang="en-US" sz="30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Regardless of how global the events were, they all trended for a 	shorter amount of time than their official allotted time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. </a:t>
            </a:r>
          </a:p>
          <a:p>
            <a:endParaRPr lang="en-US" sz="3000" dirty="0">
              <a:solidFill>
                <a:prstClr val="black"/>
              </a:solidFill>
              <a:latin typeface="Neue Haas Grotesk Text Pro" panose="020B0504020202020204" pitchFamily="34" charset="0"/>
            </a:endParaRPr>
          </a:p>
          <a:p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	One-day events, like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D9BF0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Valentine’s Day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and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D9BF0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Presidents’ Day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, started 	trending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D9BF0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at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their official allotted time and ended a day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D9BF0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after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, 	presumably because of the 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1D9BF0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time difference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 between Twitter users.</a:t>
            </a:r>
          </a:p>
          <a:p>
            <a:endParaRPr lang="en-US" sz="3000" dirty="0">
              <a:solidFill>
                <a:prstClr val="black"/>
              </a:solidFill>
              <a:latin typeface="Neue Haas Grotesk Text Pro" panose="020B0504020202020204" pitchFamily="34" charset="0"/>
            </a:endParaRPr>
          </a:p>
          <a:p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	</a:t>
            </a:r>
            <a:r>
              <a:rPr lang="en-US" sz="30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Multiple-day events, like the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Winter Olympics </a:t>
            </a:r>
            <a:r>
              <a:rPr lang="en-US" sz="30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and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March Madness</a:t>
            </a:r>
            <a:r>
              <a:rPr lang="en-US" sz="30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, 	however, started trending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past</a:t>
            </a:r>
            <a:r>
              <a:rPr lang="en-US" sz="30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 their official start date and ended 	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before</a:t>
            </a:r>
            <a:r>
              <a:rPr lang="en-US" sz="30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 their official end date.</a:t>
            </a: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ue Haas Grotesk Tex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619C0568-A461-49AB-A8BA-D39DD5FE158D}"/>
              </a:ext>
            </a:extLst>
          </p:cNvPr>
          <p:cNvSpPr/>
          <p:nvPr/>
        </p:nvSpPr>
        <p:spPr>
          <a:xfrm>
            <a:off x="30256791" y="11288189"/>
            <a:ext cx="12533084" cy="996817"/>
          </a:xfrm>
          <a:prstGeom prst="rect">
            <a:avLst/>
          </a:prstGeom>
          <a:solidFill>
            <a:srgbClr val="152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Neue Haas Grotesk Text Pro" panose="020B0604020202020204" pitchFamily="34" charset="0"/>
              </a:rPr>
              <a:t>CONCLUSION</a:t>
            </a:r>
            <a:endParaRPr lang="en-US" sz="48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92BB911C-EBAE-45F3-BD62-6303F6686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7934" y="13348927"/>
            <a:ext cx="5779228" cy="7285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0E98D24-CE3C-4CEB-B671-B5A3FCB9F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7238" y="13344614"/>
            <a:ext cx="6264970" cy="7289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18FC4423-01BD-4BAC-AF76-71432F114FA5}"/>
              </a:ext>
            </a:extLst>
          </p:cNvPr>
          <p:cNvSpPr/>
          <p:nvPr/>
        </p:nvSpPr>
        <p:spPr>
          <a:xfrm>
            <a:off x="20769958" y="16527921"/>
            <a:ext cx="2057400" cy="1308943"/>
          </a:xfrm>
          <a:prstGeom prst="rightArrow">
            <a:avLst/>
          </a:prstGeom>
          <a:solidFill>
            <a:srgbClr val="1D9BF0"/>
          </a:solidFill>
          <a:ln>
            <a:solidFill>
              <a:srgbClr val="1D9B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F3CBD8D-28F5-430A-B852-83332CD8A900}"/>
              </a:ext>
            </a:extLst>
          </p:cNvPr>
          <p:cNvSpPr/>
          <p:nvPr/>
        </p:nvSpPr>
        <p:spPr>
          <a:xfrm>
            <a:off x="905702" y="13068572"/>
            <a:ext cx="12631895" cy="7378428"/>
          </a:xfrm>
          <a:prstGeom prst="rect">
            <a:avLst/>
          </a:prstGeom>
          <a:solidFill>
            <a:schemeClr val="bg2"/>
          </a:solidFill>
          <a:ln w="38100">
            <a:solidFill>
              <a:srgbClr val="15202B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The times of year/events that will be studied are: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 	-  Ukraine (February 24  </a:t>
            </a:r>
            <a:r>
              <a:rPr kumimoji="0" lang="en-US" sz="3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–  present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)	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		-  Martin Luther King Jr. Day (January 17)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-  The Winter Olympics (February 4  </a:t>
            </a:r>
            <a:r>
              <a:rPr kumimoji="0" lang="en-US" sz="3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–  February 20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)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-  The Superbowl (February 13)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ue Haas Grotesk Text Pro" panose="020B0504020202020204" pitchFamily="34" charset="0"/>
              <a:ea typeface="+mn-ea"/>
              <a:cs typeface="+mn-cs"/>
            </a:endParaRP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-  Valentine’s Day (February 14)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-  Presidents’ Day (February 21)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-  Spring Break (last March  </a:t>
            </a:r>
            <a:r>
              <a:rPr kumimoji="0" lang="en-US" sz="3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–  early April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)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	-  March Madness (March 13  </a:t>
            </a:r>
            <a:r>
              <a:rPr kumimoji="0" lang="en-US" sz="3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– April 4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)</a:t>
            </a:r>
          </a:p>
          <a:p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	Data is collected using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Twitter’s Standard API to access raw 	trending information. Python scripts were created to parse and 	format the data collected from Twitter (Figure 1). The scripts 	currently run every hour on a Virtual Machine, fully automating the 	process.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9FF2CDE-358B-46E9-9A0C-DBC92B759903}"/>
              </a:ext>
            </a:extLst>
          </p:cNvPr>
          <p:cNvSpPr/>
          <p:nvPr/>
        </p:nvSpPr>
        <p:spPr>
          <a:xfrm>
            <a:off x="890305" y="12106818"/>
            <a:ext cx="12662690" cy="986005"/>
          </a:xfrm>
          <a:prstGeom prst="rect">
            <a:avLst/>
          </a:prstGeom>
          <a:solidFill>
            <a:srgbClr val="152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Neue Haas Grotesk Text Pro" panose="020B0604020202020204" pitchFamily="34" charset="0"/>
              </a:rPr>
              <a:t>METHODOLOGY</a:t>
            </a:r>
            <a:endParaRPr lang="en-US" sz="48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AF9FB83-ACC0-44EF-BC46-AEB61C4CBEC3}"/>
              </a:ext>
            </a:extLst>
          </p:cNvPr>
          <p:cNvSpPr/>
          <p:nvPr/>
        </p:nvSpPr>
        <p:spPr>
          <a:xfrm>
            <a:off x="30087356" y="20797639"/>
            <a:ext cx="12662690" cy="2100160"/>
          </a:xfrm>
          <a:prstGeom prst="rect">
            <a:avLst/>
          </a:prstGeom>
          <a:solidFill>
            <a:schemeClr val="bg2"/>
          </a:solidFill>
          <a:ln w="38100">
            <a:solidFill>
              <a:srgbClr val="15202B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	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Twitter API Standard v1.1 : 	</a:t>
            </a:r>
            <a:r>
              <a:rPr lang="en-US" sz="2800" i="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  <a:hlinkClick r:id="rId6"/>
              </a:rPr>
              <a:t>https://developer.twitter.com/en/docs/twitterapi/v1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ue Haas Grotesk Text Pro" panose="020B0504020202020204" pitchFamily="34" charset="0"/>
                <a:ea typeface="+mn-ea"/>
                <a:cs typeface="+mn-cs"/>
              </a:rPr>
              <a:t>)</a:t>
            </a:r>
          </a:p>
          <a:p>
            <a:r>
              <a:rPr lang="en-US" sz="28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	Twitter API v2 :</a:t>
            </a:r>
          </a:p>
          <a:p>
            <a:r>
              <a:rPr lang="en-US" sz="28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	(</a:t>
            </a:r>
            <a:r>
              <a:rPr lang="en-US" sz="2800" dirty="0">
                <a:solidFill>
                  <a:prstClr val="black"/>
                </a:solidFill>
                <a:latin typeface="Neue Haas Grotesk Text Pro" panose="020B0504020202020204" pitchFamily="34" charset="0"/>
                <a:hlinkClick r:id="rId7"/>
              </a:rPr>
              <a:t>https://developer.twitter.com/en/docs/twitter-api</a:t>
            </a:r>
            <a:r>
              <a:rPr lang="en-US" sz="2800" dirty="0">
                <a:solidFill>
                  <a:prstClr val="black"/>
                </a:solidFill>
                <a:latin typeface="Neue Haas Grotesk Text Pro" panose="020B0504020202020204" pitchFamily="34" charset="0"/>
              </a:rPr>
              <a:t>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2AA1253-D96B-4D79-A002-167C0B9B728C}"/>
              </a:ext>
            </a:extLst>
          </p:cNvPr>
          <p:cNvSpPr/>
          <p:nvPr/>
        </p:nvSpPr>
        <p:spPr>
          <a:xfrm>
            <a:off x="30096313" y="19645142"/>
            <a:ext cx="12693561" cy="1162856"/>
          </a:xfrm>
          <a:prstGeom prst="rect">
            <a:avLst/>
          </a:prstGeom>
          <a:solidFill>
            <a:srgbClr val="152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Neue Haas Grotesk Text Pro" panose="020B0604020202020204" pitchFamily="34" charset="0"/>
              </a:rPr>
              <a:t>REFERENCES</a:t>
            </a:r>
            <a:endParaRPr lang="en-US" sz="4800" dirty="0"/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9C7B5DF1-55D7-4ADB-8981-BA9D473748A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2516" y="1974779"/>
            <a:ext cx="7707725" cy="1708737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A18FB92-881A-45CB-88C3-B81C9FEE988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702" y="1594148"/>
            <a:ext cx="2023069" cy="2677592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EF27D951-2BCC-40AE-BED3-5CA1A6CEBC80}"/>
              </a:ext>
            </a:extLst>
          </p:cNvPr>
          <p:cNvSpPr/>
          <p:nvPr/>
        </p:nvSpPr>
        <p:spPr>
          <a:xfrm>
            <a:off x="14450545" y="5935884"/>
            <a:ext cx="14872790" cy="5747605"/>
          </a:xfrm>
          <a:prstGeom prst="rect">
            <a:avLst/>
          </a:prstGeom>
          <a:solidFill>
            <a:schemeClr val="bg2"/>
          </a:solidFill>
          <a:ln w="38100">
            <a:solidFill>
              <a:srgbClr val="15202B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000" b="1" i="1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Our Research Question: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◌ What does the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Twitter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trending tab denote as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major events/times of year?</a:t>
            </a:r>
          </a:p>
          <a:p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b="1" i="1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Our Hypothesis: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◌ More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global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events (e.g., Ukraine) will trend for longer, as opposed to</a:t>
            </a:r>
          </a:p>
          <a:p>
            <a:pPr lvl="2"/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more 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national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 events (e.g., Presidents’ Day). </a:t>
            </a:r>
          </a:p>
          <a:p>
            <a:endParaRPr lang="en-US" sz="3000" dirty="0">
              <a:solidFill>
                <a:schemeClr val="tx1"/>
              </a:solidFill>
              <a:latin typeface="Neue Haas Grotesk Text Pro" panose="020B0504020202020204" pitchFamily="34" charset="0"/>
            </a:endParaRPr>
          </a:p>
          <a:p>
            <a:r>
              <a:rPr lang="en-US" sz="3000" b="1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</a:t>
            </a:r>
            <a:r>
              <a:rPr lang="en-US" sz="3000" b="1" dirty="0">
                <a:solidFill>
                  <a:srgbClr val="1D9BF0"/>
                </a:solidFill>
                <a:latin typeface="Neue Haas Grotesk Text Pro" panose="020B0504020202020204" pitchFamily="34" charset="0"/>
              </a:rPr>
              <a:t>The goal is to collect </a:t>
            </a:r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currently trending topics, categories/related 	topics </a:t>
            </a:r>
          </a:p>
          <a:p>
            <a:r>
              <a:rPr lang="en-US" sz="3000" dirty="0">
                <a:solidFill>
                  <a:schemeClr val="tx1"/>
                </a:solidFill>
                <a:latin typeface="Neue Haas Grotesk Text Pro" panose="020B0504020202020204" pitchFamily="34" charset="0"/>
              </a:rPr>
              <a:t>	to the event, and the date of collection.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8A4A6ED-E46D-449C-B6E9-07E74BDF90F4}"/>
              </a:ext>
            </a:extLst>
          </p:cNvPr>
          <p:cNvSpPr/>
          <p:nvPr/>
        </p:nvSpPr>
        <p:spPr>
          <a:xfrm>
            <a:off x="14414036" y="4773028"/>
            <a:ext cx="14909048" cy="1306327"/>
          </a:xfrm>
          <a:prstGeom prst="rect">
            <a:avLst/>
          </a:prstGeom>
          <a:solidFill>
            <a:srgbClr val="15202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Neue Haas Grotesk Text Pro" panose="020B0604020202020204" pitchFamily="34" charset="0"/>
              </a:rPr>
              <a:t>RESEARCH QUESTION/HYPOTHESIS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0202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2146</TotalTime>
  <Words>712</Words>
  <Application>Microsoft Office PowerPoint</Application>
  <PresentationFormat>Custom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Neue Haas Grotesk Text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</dc:creator>
  <cp:lastModifiedBy>m s</cp:lastModifiedBy>
  <cp:revision>2</cp:revision>
  <dcterms:created xsi:type="dcterms:W3CDTF">2022-03-11T20:06:48Z</dcterms:created>
  <dcterms:modified xsi:type="dcterms:W3CDTF">2022-04-14T00:21:08Z</dcterms:modified>
</cp:coreProperties>
</file>