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
  </p:handoutMasterIdLst>
  <p:sldIdLst>
    <p:sldId id="259" r:id="rId2"/>
    <p:sldId id="260" r:id="rId3"/>
  </p:sldIdLst>
  <p:sldSz cx="36576000" cy="292608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guide id="3" orient="horz" pos="9216">
          <p15:clr>
            <a:srgbClr val="A4A3A4"/>
          </p15:clr>
        </p15:guide>
        <p15:guide id="4"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26A"/>
    <a:srgbClr val="000066"/>
    <a:srgbClr val="CCCCCC"/>
    <a:srgbClr val="999999"/>
    <a:srgbClr val="FF9900"/>
    <a:srgbClr val="990000"/>
    <a:srgbClr val="000050"/>
    <a:srgbClr val="0033CC"/>
    <a:srgbClr val="00062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658" autoAdjust="0"/>
    <p:restoredTop sz="94575" autoAdjust="0"/>
  </p:normalViewPr>
  <p:slideViewPr>
    <p:cSldViewPr>
      <p:cViewPr>
        <p:scale>
          <a:sx n="32" d="100"/>
          <a:sy n="32" d="100"/>
        </p:scale>
        <p:origin x="1952" y="-120"/>
      </p:cViewPr>
      <p:guideLst>
        <p:guide orient="horz" pos="10368"/>
        <p:guide pos="15552"/>
        <p:guide orient="horz" pos="9216"/>
        <p:guide pos="11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732" y="9090377"/>
            <a:ext cx="31088541" cy="6270978"/>
          </a:xfrm>
        </p:spPr>
        <p:txBody>
          <a:bodyPr/>
          <a:lstStyle/>
          <a:p>
            <a:r>
              <a:rPr lang="en-US"/>
              <a:t>Click to edit Master title style</a:t>
            </a:r>
          </a:p>
        </p:txBody>
      </p:sp>
      <p:sp>
        <p:nvSpPr>
          <p:cNvPr id="3" name="Subtitle 2"/>
          <p:cNvSpPr>
            <a:spLocks noGrp="1"/>
          </p:cNvSpPr>
          <p:nvPr>
            <p:ph type="subTitle" idx="1"/>
          </p:nvPr>
        </p:nvSpPr>
        <p:spPr>
          <a:xfrm>
            <a:off x="5486137" y="16580556"/>
            <a:ext cx="25603729" cy="747888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868" y="1171222"/>
            <a:ext cx="8229864" cy="249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8272" y="1171222"/>
            <a:ext cx="24562594" cy="249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828273" y="1171222"/>
            <a:ext cx="32919459" cy="4876800"/>
          </a:xfrm>
        </p:spPr>
        <p:txBody>
          <a:bodyPr/>
          <a:lstStyle/>
          <a:p>
            <a:r>
              <a:rPr lang="en-US"/>
              <a:t>Click to edit Master title style</a:t>
            </a:r>
          </a:p>
        </p:txBody>
      </p:sp>
      <p:sp>
        <p:nvSpPr>
          <p:cNvPr id="3" name="Content Placeholder 2"/>
          <p:cNvSpPr>
            <a:spLocks noGrp="1"/>
          </p:cNvSpPr>
          <p:nvPr>
            <p:ph sz="quarter" idx="1"/>
          </p:nvPr>
        </p:nvSpPr>
        <p:spPr>
          <a:xfrm>
            <a:off x="1828273" y="6826957"/>
            <a:ext cx="16396229" cy="958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8351503" y="6826957"/>
            <a:ext cx="16396229" cy="958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828273" y="16550923"/>
            <a:ext cx="16396229" cy="95884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18351503" y="16550923"/>
            <a:ext cx="16396229" cy="95884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0" y="18803061"/>
            <a:ext cx="31089865" cy="581095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889250" y="12402256"/>
            <a:ext cx="31089865" cy="64008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273" y="6826957"/>
            <a:ext cx="16396229" cy="193124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351503" y="6826957"/>
            <a:ext cx="16396229" cy="193124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272" y="6550381"/>
            <a:ext cx="16160751" cy="27290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28272" y="9279468"/>
            <a:ext cx="16160751" cy="168585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367" y="6550381"/>
            <a:ext cx="16167364" cy="27290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8580367" y="9279468"/>
            <a:ext cx="16167364" cy="168585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271" y="1165577"/>
            <a:ext cx="12033251" cy="4957234"/>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4300729" y="1165577"/>
            <a:ext cx="20447000" cy="249724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271" y="6122811"/>
            <a:ext cx="12033251" cy="20015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8889" y="20482283"/>
            <a:ext cx="21945864" cy="241864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7168889" y="2614790"/>
            <a:ext cx="21945864" cy="175556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7168889" y="22900928"/>
            <a:ext cx="21945864" cy="34332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567" y="1171222"/>
            <a:ext cx="3291887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828567" y="6826957"/>
            <a:ext cx="32918871" cy="19312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828567" y="26647422"/>
            <a:ext cx="8534871"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2496567" y="26647422"/>
            <a:ext cx="11582871"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6212567" y="26647422"/>
            <a:ext cx="8534871"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hyperlink" Target="http://posters.unh.edu/" TargetMode="External"/><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hyperlink" Target="http://goo.gl/1E7TJ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0" y="2"/>
            <a:ext cx="36576000" cy="4876799"/>
          </a:xfrm>
          <a:gradFill>
            <a:gsLst>
              <a:gs pos="0">
                <a:schemeClr val="tx2">
                  <a:lumMod val="50000"/>
                </a:schemeClr>
              </a:gs>
              <a:gs pos="50000">
                <a:schemeClr val="tx2">
                  <a:lumMod val="75000"/>
                </a:schemeClr>
              </a:gs>
              <a:gs pos="100000">
                <a:schemeClr val="tx2">
                  <a:lumMod val="50000"/>
                </a:schemeClr>
              </a:gs>
            </a:gsLst>
            <a:lin ang="5400000" scaled="1"/>
          </a:gradFill>
          <a:ln>
            <a:solidFill>
              <a:schemeClr val="tx1"/>
            </a:solidFill>
            <a:miter lim="800000"/>
            <a:headEnd/>
            <a:tailEnd/>
          </a:ln>
        </p:spPr>
        <p:txBody>
          <a:bodyPr>
            <a:normAutofit/>
          </a:bodyPr>
          <a:lstStyle/>
          <a:p>
            <a:pPr indent="-457200" algn="l" eaLnBrk="1" hangingPunct="1">
              <a:spcBef>
                <a:spcPts val="0"/>
              </a:spcBef>
              <a:spcAft>
                <a:spcPts val="0"/>
              </a:spcAft>
            </a:pPr>
            <a:r>
              <a:rPr lang="en-US" sz="8800" dirty="0">
                <a:solidFill>
                  <a:schemeClr val="bg1"/>
                </a:solidFill>
              </a:rPr>
              <a:t>Analysis of Weather Data in the Northeast US</a:t>
            </a:r>
            <a:br>
              <a:rPr lang="en-US" sz="9600" dirty="0"/>
            </a:br>
            <a:br>
              <a:rPr lang="en-US" sz="4000" dirty="0"/>
            </a:br>
            <a:r>
              <a:rPr lang="en-US" sz="5400" i="1" dirty="0">
                <a:solidFill>
                  <a:srgbClr val="FFFFFF"/>
                </a:solidFill>
              </a:rPr>
              <a:t>Marvin Kuryala </a:t>
            </a:r>
            <a:br>
              <a:rPr lang="en-US" sz="5400" i="1" dirty="0">
                <a:solidFill>
                  <a:srgbClr val="FFFFFF"/>
                </a:solidFill>
              </a:rPr>
            </a:br>
            <a:r>
              <a:rPr lang="en-US" sz="5400" i="1" dirty="0">
                <a:solidFill>
                  <a:srgbClr val="FFFFFF"/>
                </a:solidFill>
              </a:rPr>
              <a:t>Faculty Advisor ~ Matthew J. Davis</a:t>
            </a:r>
            <a:br>
              <a:rPr lang="en-US" sz="5400" i="1" dirty="0">
                <a:solidFill>
                  <a:srgbClr val="FFFFFF"/>
                </a:solidFill>
              </a:rPr>
            </a:br>
            <a:r>
              <a:rPr lang="en-US" sz="5400" i="1" dirty="0">
                <a:solidFill>
                  <a:srgbClr val="FFFFFF"/>
                </a:solidFill>
              </a:rPr>
              <a:t>Department of Environmental Sciences, University of New Hampshire</a:t>
            </a:r>
          </a:p>
        </p:txBody>
      </p:sp>
      <p:sp>
        <p:nvSpPr>
          <p:cNvPr id="2150" name="Text Box 161"/>
          <p:cNvSpPr txBox="1">
            <a:spLocks noChangeArrowheads="1"/>
          </p:cNvSpPr>
          <p:nvPr/>
        </p:nvSpPr>
        <p:spPr bwMode="auto">
          <a:xfrm>
            <a:off x="33210500" y="9134125"/>
            <a:ext cx="2540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a:solidFill>
                <a:schemeClr val="tx1"/>
              </a:solidFill>
            </a:endParaRPr>
          </a:p>
        </p:txBody>
      </p:sp>
      <p:sp>
        <p:nvSpPr>
          <p:cNvPr id="2152" name="Rectangle 164"/>
          <p:cNvSpPr>
            <a:spLocks noChangeArrowheads="1"/>
          </p:cNvSpPr>
          <p:nvPr/>
        </p:nvSpPr>
        <p:spPr bwMode="auto">
          <a:xfrm>
            <a:off x="25004888" y="15964110"/>
            <a:ext cx="10668000" cy="1219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Results</a:t>
            </a:r>
            <a:endParaRPr lang="en-US" sz="60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154" name="Rectangle 166"/>
          <p:cNvSpPr>
            <a:spLocks noChangeArrowheads="1"/>
          </p:cNvSpPr>
          <p:nvPr/>
        </p:nvSpPr>
        <p:spPr bwMode="auto">
          <a:xfrm>
            <a:off x="583730" y="16877837"/>
            <a:ext cx="10442223" cy="1219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rPr>
              <a:t>Methods</a:t>
            </a:r>
          </a:p>
        </p:txBody>
      </p:sp>
      <p:sp>
        <p:nvSpPr>
          <p:cNvPr id="2155" name="Rectangle 167"/>
          <p:cNvSpPr>
            <a:spLocks noChangeArrowheads="1"/>
          </p:cNvSpPr>
          <p:nvPr/>
        </p:nvSpPr>
        <p:spPr bwMode="auto">
          <a:xfrm>
            <a:off x="669033" y="5418666"/>
            <a:ext cx="10337634" cy="1219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Introduction</a:t>
            </a:r>
            <a:endParaRPr lang="en-US" dirty="0">
              <a:solidFill>
                <a:srgbClr val="999999"/>
              </a:solidFill>
              <a:latin typeface="Times New Roman" panose="02020603050405020304" pitchFamily="18" charset="0"/>
              <a:cs typeface="Times New Roman" panose="02020603050405020304" pitchFamily="18" charset="0"/>
            </a:endParaRPr>
          </a:p>
        </p:txBody>
      </p:sp>
      <p:sp>
        <p:nvSpPr>
          <p:cNvPr id="19" name="Rectangle 165"/>
          <p:cNvSpPr>
            <a:spLocks noChangeArrowheads="1"/>
          </p:cNvSpPr>
          <p:nvPr/>
        </p:nvSpPr>
        <p:spPr bwMode="auto">
          <a:xfrm>
            <a:off x="25117779" y="26086203"/>
            <a:ext cx="10886723" cy="1219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rPr>
              <a:t>Data Sources</a:t>
            </a:r>
            <a:endParaRPr lang="en-US" dirty="0">
              <a:solidFill>
                <a:schemeClr val="accent1"/>
              </a:solidFill>
            </a:endParaRPr>
          </a:p>
        </p:txBody>
      </p:sp>
      <p:sp>
        <p:nvSpPr>
          <p:cNvPr id="7" name="TextBox 6"/>
          <p:cNvSpPr txBox="1"/>
          <p:nvPr/>
        </p:nvSpPr>
        <p:spPr>
          <a:xfrm>
            <a:off x="25004889" y="25129069"/>
            <a:ext cx="10837334" cy="492443"/>
          </a:xfrm>
          <a:prstGeom prst="rect">
            <a:avLst/>
          </a:prstGeom>
          <a:noFill/>
        </p:spPr>
        <p:txBody>
          <a:bodyPr wrap="square" rtlCol="0">
            <a:spAutoFit/>
          </a:bodyPr>
          <a:lstStyle/>
          <a:p>
            <a:pPr indent="-457200" algn="l">
              <a:spcBef>
                <a:spcPts val="1200"/>
              </a:spcBef>
            </a:pPr>
            <a:r>
              <a:rPr lang="en-US" sz="2600" b="0" dirty="0">
                <a:solidFill>
                  <a:schemeClr val="tx1"/>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66224" y="1016003"/>
            <a:ext cx="10724444" cy="3423441"/>
          </a:xfrm>
          <a:prstGeom prst="rect">
            <a:avLst/>
          </a:prstGeom>
        </p:spPr>
      </p:pic>
      <p:sp>
        <p:nvSpPr>
          <p:cNvPr id="36" name="Rectangle 164"/>
          <p:cNvSpPr>
            <a:spLocks noChangeArrowheads="1"/>
          </p:cNvSpPr>
          <p:nvPr/>
        </p:nvSpPr>
        <p:spPr bwMode="auto">
          <a:xfrm>
            <a:off x="25117779" y="20805239"/>
            <a:ext cx="10724444" cy="1219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Discussion</a:t>
            </a:r>
            <a:endParaRPr lang="en-US" sz="54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0" name="Text Box 2546"/>
          <p:cNvSpPr txBox="1">
            <a:spLocks noChangeArrowheads="1"/>
          </p:cNvSpPr>
          <p:nvPr/>
        </p:nvSpPr>
        <p:spPr bwMode="auto">
          <a:xfrm>
            <a:off x="676634" y="6868002"/>
            <a:ext cx="106115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6000">
                <a:solidFill>
                  <a:schemeClr val="tx1"/>
                </a:solidFill>
                <a:latin typeface="Arial" charset="0"/>
                <a:ea typeface="ＭＳ Ｐゴシック" charset="0"/>
              </a:defRPr>
            </a:lvl1pPr>
            <a:lvl2pPr marL="1200150" indent="-457200" eaLnBrk="0" hangingPunct="0">
              <a:defRPr sz="6000">
                <a:solidFill>
                  <a:schemeClr val="tx1"/>
                </a:solidFill>
                <a:latin typeface="Arial" charset="0"/>
                <a:ea typeface="ＭＳ Ｐゴシック" charset="0"/>
              </a:defRPr>
            </a:lvl2pPr>
            <a:lvl3pPr marL="1143000" indent="-228600" eaLnBrk="0" hangingPunct="0">
              <a:defRPr sz="6000">
                <a:solidFill>
                  <a:schemeClr val="tx1"/>
                </a:solidFill>
                <a:latin typeface="Arial" charset="0"/>
                <a:ea typeface="ＭＳ Ｐゴシック" charset="0"/>
              </a:defRPr>
            </a:lvl3pPr>
            <a:lvl4pPr marL="1600200" indent="-228600" eaLnBrk="0" hangingPunct="0">
              <a:defRPr sz="6000">
                <a:solidFill>
                  <a:schemeClr val="tx1"/>
                </a:solidFill>
                <a:latin typeface="Arial" charset="0"/>
                <a:ea typeface="ＭＳ Ｐゴシック" charset="0"/>
              </a:defRPr>
            </a:lvl4pPr>
            <a:lvl5pPr marL="2057400" indent="-228600" eaLnBrk="0" hangingPunct="0">
              <a:defRPr sz="60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60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60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60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6000">
                <a:solidFill>
                  <a:schemeClr val="tx1"/>
                </a:solidFill>
                <a:latin typeface="Arial" charset="0"/>
                <a:ea typeface="ＭＳ Ｐゴシック" charset="0"/>
              </a:defRPr>
            </a:lvl9pPr>
          </a:lstStyle>
          <a:p>
            <a:pPr algn="l" eaLnBrk="1" hangingPunct="1">
              <a:spcBef>
                <a:spcPts val="1200"/>
              </a:spcBef>
              <a:buFont typeface="Wingdings" charset="0"/>
              <a:buChar char="q"/>
            </a:pPr>
            <a:r>
              <a:rPr lang="en-US" sz="2400" b="0" dirty="0">
                <a:latin typeface="Times New Roman" charset="0"/>
                <a:cs typeface="Times New Roman" charset="0"/>
              </a:rPr>
              <a:t>The goal of my experiment is to analyze weather data from National Weather Service stations in the Northeast US. I used python to analyze weather data from the National Weather Station and Climate Reference Network. The main objective is to evaluate the accuracy and completeness of the National Weather Service stations in the Northeast of which there are about 100 stations.</a:t>
            </a:r>
          </a:p>
        </p:txBody>
      </p:sp>
      <p:sp>
        <p:nvSpPr>
          <p:cNvPr id="21" name="Rectangle 20"/>
          <p:cNvSpPr/>
          <p:nvPr/>
        </p:nvSpPr>
        <p:spPr>
          <a:xfrm>
            <a:off x="25117779" y="27319362"/>
            <a:ext cx="11063111" cy="1754326"/>
          </a:xfrm>
          <a:prstGeom prst="rect">
            <a:avLst/>
          </a:prstGeom>
        </p:spPr>
        <p:txBody>
          <a:bodyPr wrap="square">
            <a:spAutoFit/>
          </a:bodyPr>
          <a:lstStyle/>
          <a:p>
            <a:pPr marL="342900" indent="-342900" algn="l">
              <a:buFont typeface="Wingdings" pitchFamily="2" charset="2"/>
              <a:buChar char="q"/>
            </a:pPr>
            <a:r>
              <a:rPr lang="en-US" sz="1800" b="0" dirty="0">
                <a:solidFill>
                  <a:schemeClr val="tx1"/>
                </a:solidFill>
                <a:latin typeface="Times New Roman" panose="02020603050405020304" pitchFamily="18" charset="0"/>
                <a:cs typeface="Times New Roman" panose="02020603050405020304" pitchFamily="18" charset="0"/>
              </a:rPr>
              <a:t>US Department of Commerce, NOAA. “ZSE Site Information and PIL.” </a:t>
            </a:r>
            <a:r>
              <a:rPr lang="en-US" sz="1800" b="0" i="1" dirty="0">
                <a:solidFill>
                  <a:schemeClr val="tx1"/>
                </a:solidFill>
                <a:latin typeface="Times New Roman" panose="02020603050405020304" pitchFamily="18" charset="0"/>
                <a:cs typeface="Times New Roman" panose="02020603050405020304" pitchFamily="18" charset="0"/>
              </a:rPr>
              <a:t>ZSE Site Information and PIL</a:t>
            </a:r>
            <a:r>
              <a:rPr lang="en-US" sz="1800" b="0" dirty="0">
                <a:solidFill>
                  <a:schemeClr val="tx1"/>
                </a:solidFill>
                <a:latin typeface="Times New Roman" panose="02020603050405020304" pitchFamily="18" charset="0"/>
                <a:cs typeface="Times New Roman" panose="02020603050405020304" pitchFamily="18" charset="0"/>
              </a:rPr>
              <a:t>, NOAA's National Weather Service, 31 Mar. 2022.</a:t>
            </a:r>
          </a:p>
          <a:p>
            <a:pPr marL="342900" indent="-342900" algn="l">
              <a:buFont typeface="Wingdings" pitchFamily="2" charset="2"/>
              <a:buChar char="q"/>
            </a:pPr>
            <a:r>
              <a:rPr lang="en-US" sz="1800" b="0" dirty="0">
                <a:solidFill>
                  <a:schemeClr val="tx1"/>
                </a:solidFill>
                <a:latin typeface="Times New Roman" panose="02020603050405020304" pitchFamily="18" charset="0"/>
                <a:cs typeface="Times New Roman" panose="02020603050405020304" pitchFamily="18" charset="0"/>
              </a:rPr>
              <a:t> Service, NOAA's National Weather. “XML Data Feeds - Current Conditions.” </a:t>
            </a:r>
            <a:r>
              <a:rPr lang="en-US" sz="1800" b="0" i="1" dirty="0">
                <a:solidFill>
                  <a:schemeClr val="tx1"/>
                </a:solidFill>
                <a:latin typeface="Times New Roman" panose="02020603050405020304" pitchFamily="18" charset="0"/>
                <a:cs typeface="Times New Roman" panose="02020603050405020304" pitchFamily="18" charset="0"/>
              </a:rPr>
              <a:t>NOAA's National Weather Service</a:t>
            </a:r>
            <a:r>
              <a:rPr lang="en-US" sz="1800" b="0" dirty="0">
                <a:solidFill>
                  <a:schemeClr val="tx1"/>
                </a:solidFill>
                <a:latin typeface="Times New Roman" panose="02020603050405020304" pitchFamily="18" charset="0"/>
                <a:cs typeface="Times New Roman" panose="02020603050405020304" pitchFamily="18" charset="0"/>
              </a:rPr>
              <a:t>, 10 Apr. 2003.</a:t>
            </a:r>
          </a:p>
          <a:p>
            <a:pPr marL="342900" indent="-342900" algn="l">
              <a:buFont typeface="Wingdings" pitchFamily="2" charset="2"/>
              <a:buChar char="q"/>
            </a:pPr>
            <a:r>
              <a:rPr lang="en-US" sz="1800" b="0" dirty="0">
                <a:solidFill>
                  <a:schemeClr val="tx1"/>
                </a:solidFill>
                <a:latin typeface="Times New Roman" panose="02020603050405020304" pitchFamily="18" charset="0"/>
                <a:cs typeface="Times New Roman" panose="02020603050405020304" pitchFamily="18" charset="0"/>
              </a:rPr>
              <a:t>National Centers for Environmental Information (NCEI). “U.S. Climate Reference Network.” </a:t>
            </a:r>
            <a:r>
              <a:rPr lang="en-US" sz="1800" b="0" i="1" dirty="0">
                <a:solidFill>
                  <a:schemeClr val="tx1"/>
                </a:solidFill>
                <a:latin typeface="Times New Roman" panose="02020603050405020304" pitchFamily="18" charset="0"/>
                <a:cs typeface="Times New Roman" panose="02020603050405020304" pitchFamily="18" charset="0"/>
              </a:rPr>
              <a:t>U.S. Surface Climate Observing Reference Networks</a:t>
            </a:r>
            <a:r>
              <a:rPr lang="en-US" sz="1800" b="0" dirty="0">
                <a:solidFill>
                  <a:schemeClr val="tx1"/>
                </a:solidFill>
                <a:latin typeface="Times New Roman" panose="02020603050405020304" pitchFamily="18" charset="0"/>
                <a:cs typeface="Times New Roman" panose="02020603050405020304" pitchFamily="18" charset="0"/>
              </a:rPr>
              <a:t>, NOAA.</a:t>
            </a:r>
            <a:endParaRPr lang="en-US" sz="2000" b="0" dirty="0">
              <a:solidFill>
                <a:schemeClr val="tx1"/>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25117779" y="22176480"/>
            <a:ext cx="11063111" cy="3785652"/>
          </a:xfrm>
          <a:prstGeom prst="rect">
            <a:avLst/>
          </a:prstGeom>
        </p:spPr>
        <p:txBody>
          <a:bodyPr wrap="square">
            <a:spAutoFit/>
          </a:bodyPr>
          <a:lstStyle/>
          <a:p>
            <a:pPr algn="l"/>
            <a:r>
              <a:rPr lang="en-US" sz="2400" b="0" dirty="0">
                <a:solidFill>
                  <a:srgbClr val="000000"/>
                </a:solidFill>
                <a:latin typeface="Times New Roman" panose="02020603050405020304" pitchFamily="18" charset="0"/>
                <a:cs typeface="Times New Roman" panose="02020603050405020304" pitchFamily="18" charset="0"/>
              </a:rPr>
              <a:t>Table 1 indicates station KITH in Ithaca, NY and CRN station in Ithaca, NY has the largest elevation when comparing to other stations and a distance of 18.38 km  making it more susceptible to difference in temperature fluxes. Stations of that height can have a drastic change in temperature and result in a colder atmosphere. However, in Table 1 we can see that the distance between the KPSM and the Durham, NH (1) stations are closer and  have a significantly low elevations as compared to that of stations KITH and Ithaca, NY, the NH stations shows a more similar pattern of weather data captured. A similar relationship can be seen with station KDAW in Rochester, NH and CRN station located in Durham, NH (2). The NWS and CRN stations in closer proximity  and low elevations retrieve more similar data which in Table 1 can be seen in the 5</a:t>
            </a:r>
            <a:r>
              <a:rPr lang="en-US" sz="2400" b="0" baseline="30000" dirty="0">
                <a:solidFill>
                  <a:srgbClr val="000000"/>
                </a:solidFill>
                <a:latin typeface="Times New Roman" panose="02020603050405020304" pitchFamily="18" charset="0"/>
                <a:cs typeface="Times New Roman" panose="02020603050405020304" pitchFamily="18" charset="0"/>
              </a:rPr>
              <a:t>th</a:t>
            </a:r>
            <a:r>
              <a:rPr lang="en-US" sz="2400" b="0" dirty="0">
                <a:solidFill>
                  <a:srgbClr val="000000"/>
                </a:solidFill>
                <a:latin typeface="Times New Roman" panose="02020603050405020304" pitchFamily="18" charset="0"/>
                <a:cs typeface="Times New Roman" panose="02020603050405020304" pitchFamily="18" charset="0"/>
              </a:rPr>
              <a:t> and 95</a:t>
            </a:r>
            <a:r>
              <a:rPr lang="en-US" sz="2400" b="0" baseline="30000" dirty="0">
                <a:solidFill>
                  <a:srgbClr val="000000"/>
                </a:solidFill>
                <a:latin typeface="Times New Roman" panose="02020603050405020304" pitchFamily="18" charset="0"/>
                <a:cs typeface="Times New Roman" panose="02020603050405020304" pitchFamily="18" charset="0"/>
              </a:rPr>
              <a:t>th</a:t>
            </a:r>
            <a:r>
              <a:rPr lang="en-US" sz="2400" b="0" dirty="0">
                <a:solidFill>
                  <a:srgbClr val="000000"/>
                </a:solidFill>
                <a:latin typeface="Times New Roman" panose="02020603050405020304" pitchFamily="18" charset="0"/>
                <a:cs typeface="Times New Roman" panose="02020603050405020304" pitchFamily="18" charset="0"/>
              </a:rPr>
              <a:t> quantiles.</a:t>
            </a:r>
            <a:endParaRPr lang="en-US" sz="2400" b="0" dirty="0">
              <a:solidFill>
                <a:schemeClr val="tx1"/>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609DB79A-A052-C546-A004-8C8809D7DD37}"/>
              </a:ext>
            </a:extLst>
          </p:cNvPr>
          <p:cNvSpPr txBox="1"/>
          <p:nvPr/>
        </p:nvSpPr>
        <p:spPr>
          <a:xfrm>
            <a:off x="682591" y="18501226"/>
            <a:ext cx="10310518" cy="3046988"/>
          </a:xfrm>
          <a:prstGeom prst="rect">
            <a:avLst/>
          </a:prstGeom>
          <a:noFill/>
        </p:spPr>
        <p:txBody>
          <a:bodyPr wrap="square" rtlCol="0">
            <a:spAutoFit/>
          </a:bodyPr>
          <a:lstStyle/>
          <a:p>
            <a:pPr marL="571500" indent="-571500">
              <a:buFont typeface="Wingdings" pitchFamily="2" charset="2"/>
              <a:buChar char="q"/>
            </a:pPr>
            <a:r>
              <a:rPr lang="en-US" sz="2400" b="0" dirty="0">
                <a:solidFill>
                  <a:schemeClr val="tx1"/>
                </a:solidFill>
                <a:latin typeface="Times New Roman" panose="02020603050405020304" pitchFamily="18" charset="0"/>
                <a:cs typeface="Times New Roman" panose="02020603050405020304" pitchFamily="18" charset="0"/>
              </a:rPr>
              <a:t>We started off downloading the CRN data. Then gathered data from the NWS and then created a Python code to analyze/compare results from the NWS and the CRN stations. The process was to use an NWS stations close in proximity to the different CRN stations across the Northeast. To retrieve the data of the NWS stations, each station name was manually entered into the code to get the appropriate data from the online source, which then was compared to the CRN data. After this process the temperature difference, mean, standard deviation, elevations, 5</a:t>
            </a:r>
            <a:r>
              <a:rPr lang="en-US" sz="2400" b="0" baseline="30000" dirty="0">
                <a:solidFill>
                  <a:schemeClr val="tx1"/>
                </a:solidFill>
                <a:latin typeface="Times New Roman" panose="02020603050405020304" pitchFamily="18" charset="0"/>
                <a:cs typeface="Times New Roman" panose="02020603050405020304" pitchFamily="18" charset="0"/>
              </a:rPr>
              <a:t>th</a:t>
            </a:r>
            <a:r>
              <a:rPr lang="en-US" sz="2400" b="0" dirty="0">
                <a:solidFill>
                  <a:schemeClr val="tx1"/>
                </a:solidFill>
                <a:latin typeface="Times New Roman" panose="02020603050405020304" pitchFamily="18" charset="0"/>
                <a:cs typeface="Times New Roman" panose="02020603050405020304" pitchFamily="18" charset="0"/>
              </a:rPr>
              <a:t> and 95</a:t>
            </a:r>
            <a:r>
              <a:rPr lang="en-US" sz="2400" b="0" baseline="30000" dirty="0">
                <a:solidFill>
                  <a:schemeClr val="tx1"/>
                </a:solidFill>
                <a:latin typeface="Times New Roman" panose="02020603050405020304" pitchFamily="18" charset="0"/>
                <a:cs typeface="Times New Roman" panose="02020603050405020304" pitchFamily="18" charset="0"/>
              </a:rPr>
              <a:t>th</a:t>
            </a:r>
            <a:r>
              <a:rPr lang="en-US" sz="2400" b="0" dirty="0">
                <a:solidFill>
                  <a:schemeClr val="tx1"/>
                </a:solidFill>
                <a:latin typeface="Times New Roman" panose="02020603050405020304" pitchFamily="18" charset="0"/>
                <a:cs typeface="Times New Roman" panose="02020603050405020304" pitchFamily="18" charset="0"/>
              </a:rPr>
              <a:t> quantiles are determined. </a:t>
            </a:r>
            <a:endParaRPr lang="en-US" sz="2400" b="0" dirty="0">
              <a:latin typeface="Times New Roman" panose="02020603050405020304" pitchFamily="18" charset="0"/>
              <a:cs typeface="Times New Roman" panose="02020603050405020304" pitchFamily="18" charset="0"/>
            </a:endParaRPr>
          </a:p>
        </p:txBody>
      </p:sp>
      <p:pic>
        <p:nvPicPr>
          <p:cNvPr id="35" name="Picture 34" descr="A picture containing text, grass, sky, outdoor&#10;&#10;Description automatically generated">
            <a:extLst>
              <a:ext uri="{FF2B5EF4-FFF2-40B4-BE49-F238E27FC236}">
                <a16:creationId xmlns:a16="http://schemas.microsoft.com/office/drawing/2014/main" id="{88B4BD9D-5380-D640-8465-4906B4DAD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628" y="9360012"/>
            <a:ext cx="9283298" cy="6504372"/>
          </a:xfrm>
          <a:prstGeom prst="rect">
            <a:avLst/>
          </a:prstGeom>
        </p:spPr>
      </p:pic>
      <p:sp>
        <p:nvSpPr>
          <p:cNvPr id="45" name="Rectangle 1">
            <a:extLst>
              <a:ext uri="{FF2B5EF4-FFF2-40B4-BE49-F238E27FC236}">
                <a16:creationId xmlns:a16="http://schemas.microsoft.com/office/drawing/2014/main" id="{7EC68860-8159-0F49-8167-4CD7E7D1AF55}"/>
              </a:ext>
            </a:extLst>
          </p:cNvPr>
          <p:cNvSpPr>
            <a:spLocks noChangeArrowheads="1"/>
          </p:cNvSpPr>
          <p:nvPr/>
        </p:nvSpPr>
        <p:spPr bwMode="auto">
          <a:xfrm>
            <a:off x="12187849" y="23874987"/>
            <a:ext cx="40109226" cy="562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7" name="Rectangle 2">
            <a:extLst>
              <a:ext uri="{FF2B5EF4-FFF2-40B4-BE49-F238E27FC236}">
                <a16:creationId xmlns:a16="http://schemas.microsoft.com/office/drawing/2014/main" id="{D2634805-F93B-3640-AE41-CF3A9EBF3971}"/>
              </a:ext>
            </a:extLst>
          </p:cNvPr>
          <p:cNvSpPr>
            <a:spLocks noChangeArrowheads="1"/>
          </p:cNvSpPr>
          <p:nvPr/>
        </p:nvSpPr>
        <p:spPr bwMode="auto">
          <a:xfrm>
            <a:off x="12187850" y="24218355"/>
            <a:ext cx="3657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Box 55">
            <a:extLst>
              <a:ext uri="{FF2B5EF4-FFF2-40B4-BE49-F238E27FC236}">
                <a16:creationId xmlns:a16="http://schemas.microsoft.com/office/drawing/2014/main" id="{CAF7DF4F-910D-D24E-915D-14AC63E7C79A}"/>
              </a:ext>
            </a:extLst>
          </p:cNvPr>
          <p:cNvSpPr txBox="1"/>
          <p:nvPr/>
        </p:nvSpPr>
        <p:spPr>
          <a:xfrm>
            <a:off x="879677" y="28488913"/>
            <a:ext cx="9601200" cy="523220"/>
          </a:xfrm>
          <a:prstGeom prst="rect">
            <a:avLst/>
          </a:prstGeom>
          <a:noFill/>
        </p:spPr>
        <p:txBody>
          <a:bodyPr wrap="square" rtlCol="0">
            <a:spAutoFit/>
          </a:bodyPr>
          <a:lstStyle/>
          <a:p>
            <a:r>
              <a:rPr lang="en-US" sz="2800" dirty="0">
                <a:solidFill>
                  <a:schemeClr val="tx1"/>
                </a:solidFill>
                <a:latin typeface="Times New Roman" panose="02020603050405020304" pitchFamily="18" charset="0"/>
                <a:cs typeface="Times New Roman" panose="02020603050405020304" pitchFamily="18" charset="0"/>
              </a:rPr>
              <a:t>Figure 2:</a:t>
            </a:r>
            <a:r>
              <a:rPr lang="en-US" sz="2800" b="0" dirty="0">
                <a:solidFill>
                  <a:schemeClr val="tx1"/>
                </a:solidFill>
                <a:latin typeface="Times New Roman" panose="02020603050405020304" pitchFamily="18" charset="0"/>
                <a:cs typeface="Times New Roman" panose="02020603050405020304" pitchFamily="18" charset="0"/>
              </a:rPr>
              <a:t> Shows the process of the coding algorithm</a:t>
            </a:r>
          </a:p>
        </p:txBody>
      </p:sp>
      <p:sp>
        <p:nvSpPr>
          <p:cNvPr id="58" name="TextBox 57">
            <a:extLst>
              <a:ext uri="{FF2B5EF4-FFF2-40B4-BE49-F238E27FC236}">
                <a16:creationId xmlns:a16="http://schemas.microsoft.com/office/drawing/2014/main" id="{6817D740-F62E-8145-BA8A-C7F17F8AE72C}"/>
              </a:ext>
            </a:extLst>
          </p:cNvPr>
          <p:cNvSpPr txBox="1"/>
          <p:nvPr/>
        </p:nvSpPr>
        <p:spPr>
          <a:xfrm>
            <a:off x="25549860" y="15117782"/>
            <a:ext cx="8915400" cy="830997"/>
          </a:xfrm>
          <a:prstGeom prst="rect">
            <a:avLst/>
          </a:prstGeom>
          <a:noFill/>
        </p:spPr>
        <p:txBody>
          <a:bodyPr wrap="square" rtlCol="0">
            <a:spAutoFit/>
          </a:bodyPr>
          <a:lstStyle/>
          <a:p>
            <a:r>
              <a:rPr lang="en-US" sz="2400" dirty="0">
                <a:solidFill>
                  <a:schemeClr val="tx1"/>
                </a:solidFill>
                <a:latin typeface="Times New Roman" panose="02020603050405020304" pitchFamily="18" charset="0"/>
                <a:cs typeface="Times New Roman" panose="02020603050405020304" pitchFamily="18" charset="0"/>
              </a:rPr>
              <a:t>Figure 6:</a:t>
            </a:r>
            <a:r>
              <a:rPr lang="en-US" sz="2400" b="0" dirty="0">
                <a:solidFill>
                  <a:schemeClr val="tx1"/>
                </a:solidFill>
                <a:latin typeface="Times New Roman" panose="02020603050405020304" pitchFamily="18" charset="0"/>
                <a:cs typeface="Times New Roman" panose="02020603050405020304" pitchFamily="18" charset="0"/>
              </a:rPr>
              <a:t> GIS map created to display the CRN and NWS stations along the Northeast US</a:t>
            </a:r>
          </a:p>
        </p:txBody>
      </p:sp>
      <p:sp>
        <p:nvSpPr>
          <p:cNvPr id="61" name="TextBox 60">
            <a:extLst>
              <a:ext uri="{FF2B5EF4-FFF2-40B4-BE49-F238E27FC236}">
                <a16:creationId xmlns:a16="http://schemas.microsoft.com/office/drawing/2014/main" id="{B6AB158B-4725-9B40-9A3D-9EA5888E11FE}"/>
              </a:ext>
            </a:extLst>
          </p:cNvPr>
          <p:cNvSpPr txBox="1"/>
          <p:nvPr/>
        </p:nvSpPr>
        <p:spPr>
          <a:xfrm>
            <a:off x="12306212" y="27918310"/>
            <a:ext cx="10443551" cy="1384995"/>
          </a:xfrm>
          <a:prstGeom prst="rect">
            <a:avLst/>
          </a:prstGeom>
          <a:noFill/>
        </p:spPr>
        <p:txBody>
          <a:bodyPr wrap="square" rtlCol="0">
            <a:spAutoFit/>
          </a:bodyPr>
          <a:lstStyle/>
          <a:p>
            <a:r>
              <a:rPr lang="en-US" sz="2800" dirty="0">
                <a:solidFill>
                  <a:schemeClr val="tx1"/>
                </a:solidFill>
                <a:latin typeface="Times New Roman" panose="02020603050405020304" pitchFamily="18" charset="0"/>
                <a:cs typeface="Times New Roman" panose="02020603050405020304" pitchFamily="18" charset="0"/>
              </a:rPr>
              <a:t>Table 1:</a:t>
            </a:r>
            <a:r>
              <a:rPr lang="en-US" sz="2800" b="0" dirty="0">
                <a:solidFill>
                  <a:schemeClr val="tx1"/>
                </a:solidFill>
                <a:latin typeface="Times New Roman" panose="02020603050405020304" pitchFamily="18" charset="0"/>
                <a:cs typeface="Times New Roman" panose="02020603050405020304" pitchFamily="18" charset="0"/>
              </a:rPr>
              <a:t> Represents the outcome of the distance, mean, standard deviation, elevations, and quantiles of the NWS and CRN stations over 6 months</a:t>
            </a:r>
          </a:p>
        </p:txBody>
      </p:sp>
      <p:sp>
        <p:nvSpPr>
          <p:cNvPr id="64" name="TextBox 63">
            <a:extLst>
              <a:ext uri="{FF2B5EF4-FFF2-40B4-BE49-F238E27FC236}">
                <a16:creationId xmlns:a16="http://schemas.microsoft.com/office/drawing/2014/main" id="{96F5C4F6-01F9-EC47-8453-00A5E74F9C17}"/>
              </a:ext>
            </a:extLst>
          </p:cNvPr>
          <p:cNvSpPr txBox="1"/>
          <p:nvPr/>
        </p:nvSpPr>
        <p:spPr>
          <a:xfrm>
            <a:off x="19836807" y="7334527"/>
            <a:ext cx="3314009" cy="1569660"/>
          </a:xfrm>
          <a:prstGeom prst="rect">
            <a:avLst/>
          </a:prstGeom>
          <a:noFill/>
        </p:spPr>
        <p:txBody>
          <a:bodyPr wrap="square" rtlCol="0">
            <a:spAutoFit/>
          </a:bodyPr>
          <a:lstStyle/>
          <a:p>
            <a:r>
              <a:rPr lang="en-US" sz="2400" dirty="0">
                <a:solidFill>
                  <a:schemeClr val="tx1"/>
                </a:solidFill>
                <a:latin typeface="Times New Roman" panose="02020603050405020304" pitchFamily="18" charset="0"/>
                <a:cs typeface="Times New Roman" panose="02020603050405020304" pitchFamily="18" charset="0"/>
              </a:rPr>
              <a:t>Figure 3: </a:t>
            </a:r>
            <a:r>
              <a:rPr lang="en-US" sz="2400" b="0" dirty="0">
                <a:solidFill>
                  <a:schemeClr val="tx1"/>
                </a:solidFill>
                <a:latin typeface="Times New Roman" panose="02020603050405020304" pitchFamily="18" charset="0"/>
                <a:cs typeface="Times New Roman" panose="02020603050405020304" pitchFamily="18" charset="0"/>
              </a:rPr>
              <a:t>Graphical analysis of KPSM station and CRN station in Durham, NH (2)</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a16="http://schemas.microsoft.com/office/drawing/2014/main" id="{5FF6E9B6-B596-5643-A517-5481623A86AE}"/>
              </a:ext>
            </a:extLst>
          </p:cNvPr>
          <p:cNvSpPr txBox="1"/>
          <p:nvPr/>
        </p:nvSpPr>
        <p:spPr>
          <a:xfrm>
            <a:off x="19902728" y="13140787"/>
            <a:ext cx="3314010" cy="1569660"/>
          </a:xfrm>
          <a:prstGeom prst="rect">
            <a:avLst/>
          </a:prstGeom>
          <a:noFill/>
        </p:spPr>
        <p:txBody>
          <a:bodyPr wrap="square" rtlCol="0">
            <a:spAutoFit/>
          </a:bodyPr>
          <a:lstStyle/>
          <a:p>
            <a:r>
              <a:rPr lang="en-US" sz="2400" dirty="0">
                <a:solidFill>
                  <a:schemeClr val="tx1"/>
                </a:solidFill>
                <a:latin typeface="Times New Roman" panose="02020603050405020304" pitchFamily="18" charset="0"/>
                <a:cs typeface="Times New Roman" panose="02020603050405020304" pitchFamily="18" charset="0"/>
              </a:rPr>
              <a:t>Figure 4: </a:t>
            </a:r>
            <a:r>
              <a:rPr lang="en-US" sz="2400" b="0" dirty="0">
                <a:solidFill>
                  <a:schemeClr val="tx1"/>
                </a:solidFill>
                <a:latin typeface="Times New Roman" panose="02020603050405020304" pitchFamily="18" charset="0"/>
                <a:cs typeface="Times New Roman" panose="02020603050405020304" pitchFamily="18" charset="0"/>
              </a:rPr>
              <a:t>Displays the Air Temperature Difference for the KPSM station</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4B120E01-2EEA-3647-B88F-69D3DD80396E}"/>
              </a:ext>
            </a:extLst>
          </p:cNvPr>
          <p:cNvSpPr txBox="1"/>
          <p:nvPr/>
        </p:nvSpPr>
        <p:spPr>
          <a:xfrm>
            <a:off x="626062" y="15975817"/>
            <a:ext cx="10357557" cy="523220"/>
          </a:xfrm>
          <a:prstGeom prst="rect">
            <a:avLst/>
          </a:prstGeom>
          <a:noFill/>
        </p:spPr>
        <p:txBody>
          <a:bodyPr wrap="square" rtlCol="0">
            <a:spAutoFit/>
          </a:bodyPr>
          <a:lstStyle/>
          <a:p>
            <a:r>
              <a:rPr lang="en-US" sz="2800" dirty="0">
                <a:solidFill>
                  <a:schemeClr val="tx1"/>
                </a:solidFill>
                <a:latin typeface="Times New Roman" panose="02020603050405020304" pitchFamily="18" charset="0"/>
                <a:cs typeface="Times New Roman" panose="02020603050405020304" pitchFamily="18" charset="0"/>
              </a:rPr>
              <a:t>Figure 1: </a:t>
            </a:r>
            <a:r>
              <a:rPr lang="en-US" sz="2800" b="0" dirty="0">
                <a:solidFill>
                  <a:schemeClr val="tx1"/>
                </a:solidFill>
                <a:latin typeface="Times New Roman" panose="02020603050405020304" pitchFamily="18" charset="0"/>
                <a:cs typeface="Times New Roman" panose="02020603050405020304" pitchFamily="18" charset="0"/>
              </a:rPr>
              <a:t>Images of Durham, NH CRN stations 1 (left) and 2 (right)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8" name="TextBox 67">
            <a:extLst>
              <a:ext uri="{FF2B5EF4-FFF2-40B4-BE49-F238E27FC236}">
                <a16:creationId xmlns:a16="http://schemas.microsoft.com/office/drawing/2014/main" id="{D6F10BD5-1774-6047-B0F9-733BBA78893F}"/>
              </a:ext>
            </a:extLst>
          </p:cNvPr>
          <p:cNvSpPr txBox="1"/>
          <p:nvPr/>
        </p:nvSpPr>
        <p:spPr>
          <a:xfrm>
            <a:off x="25004888" y="17274941"/>
            <a:ext cx="10667999" cy="3416320"/>
          </a:xfrm>
          <a:prstGeom prst="rect">
            <a:avLst/>
          </a:prstGeom>
          <a:noFill/>
        </p:spPr>
        <p:txBody>
          <a:bodyPr wrap="square" rtlCol="0">
            <a:spAutoFit/>
          </a:bodyPr>
          <a:lstStyle/>
          <a:p>
            <a:r>
              <a:rPr lang="en-US" sz="2400" b="0" dirty="0">
                <a:solidFill>
                  <a:schemeClr val="tx1"/>
                </a:solidFill>
                <a:latin typeface="Times New Roman" panose="02020603050405020304" pitchFamily="18" charset="0"/>
                <a:cs typeface="Times New Roman" panose="02020603050405020304" pitchFamily="18" charset="0"/>
              </a:rPr>
              <a:t>The stations observed, KPSM the NWS station in Portsmouth, NH showed to have the lowest Air Temperature Difference after six months as shown in Figures 3 and 4. NSW station KITH located in Ithaca, NY and CRN station in Ithaca, NY showed to have the largest margin of Air Temperature Difference as seen in Figure 5. In Figure 5 we can see the largest difference between both stations is around -14ºC and in Figure 4 the largest difference seen is around 11ºC. Figure 5 also displays the difference in exceedance over around 10ºC about seven times. As for in Figure 4 it exceeds once over a 10ºC difference. Table 1 displays that NWS station KITH and CRN station in Ithaca, NY has the highest standard deviation value indicating a more spread out data.  </a:t>
            </a:r>
          </a:p>
        </p:txBody>
      </p:sp>
      <p:sp>
        <p:nvSpPr>
          <p:cNvPr id="70" name="Rectangle 69">
            <a:extLst>
              <a:ext uri="{FF2B5EF4-FFF2-40B4-BE49-F238E27FC236}">
                <a16:creationId xmlns:a16="http://schemas.microsoft.com/office/drawing/2014/main" id="{9D88DA25-5EEF-8F47-B13F-55B1062E164D}"/>
              </a:ext>
            </a:extLst>
          </p:cNvPr>
          <p:cNvSpPr/>
          <p:nvPr/>
        </p:nvSpPr>
        <p:spPr bwMode="auto">
          <a:xfrm>
            <a:off x="213355" y="22024439"/>
            <a:ext cx="2854123" cy="1645000"/>
          </a:xfrm>
          <a:prstGeom prst="rect">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78" name="Rectangle 77">
            <a:extLst>
              <a:ext uri="{FF2B5EF4-FFF2-40B4-BE49-F238E27FC236}">
                <a16:creationId xmlns:a16="http://schemas.microsoft.com/office/drawing/2014/main" id="{1149B79D-44BC-3E4D-8AA6-68F1FB101715}"/>
              </a:ext>
            </a:extLst>
          </p:cNvPr>
          <p:cNvSpPr/>
          <p:nvPr/>
        </p:nvSpPr>
        <p:spPr bwMode="auto">
          <a:xfrm>
            <a:off x="213355" y="24885838"/>
            <a:ext cx="2854123" cy="1645000"/>
          </a:xfrm>
          <a:prstGeom prst="rect">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79" name="Rectangle 78">
            <a:extLst>
              <a:ext uri="{FF2B5EF4-FFF2-40B4-BE49-F238E27FC236}">
                <a16:creationId xmlns:a16="http://schemas.microsoft.com/office/drawing/2014/main" id="{80514799-CE66-B045-805E-45823505D6C0}"/>
              </a:ext>
            </a:extLst>
          </p:cNvPr>
          <p:cNvSpPr/>
          <p:nvPr/>
        </p:nvSpPr>
        <p:spPr bwMode="auto">
          <a:xfrm>
            <a:off x="3952080" y="22024439"/>
            <a:ext cx="2854123" cy="1645000"/>
          </a:xfrm>
          <a:prstGeom prst="rect">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80" name="Rectangle 79">
            <a:extLst>
              <a:ext uri="{FF2B5EF4-FFF2-40B4-BE49-F238E27FC236}">
                <a16:creationId xmlns:a16="http://schemas.microsoft.com/office/drawing/2014/main" id="{ADD1B897-7410-3F49-AA40-C397AA35A7EC}"/>
              </a:ext>
            </a:extLst>
          </p:cNvPr>
          <p:cNvSpPr/>
          <p:nvPr/>
        </p:nvSpPr>
        <p:spPr bwMode="auto">
          <a:xfrm>
            <a:off x="3820681" y="24885838"/>
            <a:ext cx="2854123" cy="1645000"/>
          </a:xfrm>
          <a:prstGeom prst="rect">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81" name="Rectangle 80">
            <a:extLst>
              <a:ext uri="{FF2B5EF4-FFF2-40B4-BE49-F238E27FC236}">
                <a16:creationId xmlns:a16="http://schemas.microsoft.com/office/drawing/2014/main" id="{92E38CCB-D545-9045-A033-400BE12C7843}"/>
              </a:ext>
            </a:extLst>
          </p:cNvPr>
          <p:cNvSpPr/>
          <p:nvPr/>
        </p:nvSpPr>
        <p:spPr bwMode="auto">
          <a:xfrm>
            <a:off x="3796323" y="26858765"/>
            <a:ext cx="2854123" cy="1645000"/>
          </a:xfrm>
          <a:prstGeom prst="rect">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83" name="Rectangle 82">
            <a:extLst>
              <a:ext uri="{FF2B5EF4-FFF2-40B4-BE49-F238E27FC236}">
                <a16:creationId xmlns:a16="http://schemas.microsoft.com/office/drawing/2014/main" id="{52883A7F-C1A0-E34A-8900-85624360DE36}"/>
              </a:ext>
            </a:extLst>
          </p:cNvPr>
          <p:cNvSpPr/>
          <p:nvPr/>
        </p:nvSpPr>
        <p:spPr bwMode="auto">
          <a:xfrm>
            <a:off x="7936191" y="24952286"/>
            <a:ext cx="2854123" cy="1645000"/>
          </a:xfrm>
          <a:prstGeom prst="rect">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72" name="TextBox 71">
            <a:extLst>
              <a:ext uri="{FF2B5EF4-FFF2-40B4-BE49-F238E27FC236}">
                <a16:creationId xmlns:a16="http://schemas.microsoft.com/office/drawing/2014/main" id="{9A209717-53D9-1A48-B05F-CDE29912247A}"/>
              </a:ext>
            </a:extLst>
          </p:cNvPr>
          <p:cNvSpPr txBox="1"/>
          <p:nvPr/>
        </p:nvSpPr>
        <p:spPr>
          <a:xfrm>
            <a:off x="258672" y="22585187"/>
            <a:ext cx="2721249" cy="461665"/>
          </a:xfrm>
          <a:prstGeom prst="rect">
            <a:avLst/>
          </a:prstGeom>
          <a:noFill/>
        </p:spPr>
        <p:txBody>
          <a:bodyPr wrap="square" rtlCol="0">
            <a:spAutoFit/>
          </a:bodyPr>
          <a:lstStyle/>
          <a:p>
            <a:r>
              <a:rPr lang="en-US" sz="2400" dirty="0">
                <a:solidFill>
                  <a:schemeClr val="bg1"/>
                </a:solidFill>
              </a:rPr>
              <a:t>~100 NWS Sites</a:t>
            </a:r>
          </a:p>
        </p:txBody>
      </p:sp>
      <p:sp>
        <p:nvSpPr>
          <p:cNvPr id="73" name="TextBox 72">
            <a:extLst>
              <a:ext uri="{FF2B5EF4-FFF2-40B4-BE49-F238E27FC236}">
                <a16:creationId xmlns:a16="http://schemas.microsoft.com/office/drawing/2014/main" id="{64DE8874-B94F-724F-8BD3-9CB7C8A66375}"/>
              </a:ext>
            </a:extLst>
          </p:cNvPr>
          <p:cNvSpPr txBox="1"/>
          <p:nvPr/>
        </p:nvSpPr>
        <p:spPr>
          <a:xfrm>
            <a:off x="4004405" y="22501012"/>
            <a:ext cx="2597893" cy="830997"/>
          </a:xfrm>
          <a:prstGeom prst="rect">
            <a:avLst/>
          </a:prstGeom>
          <a:noFill/>
        </p:spPr>
        <p:txBody>
          <a:bodyPr wrap="square" rtlCol="0">
            <a:spAutoFit/>
          </a:bodyPr>
          <a:lstStyle/>
          <a:p>
            <a:r>
              <a:rPr lang="en-US" sz="2400" dirty="0">
                <a:solidFill>
                  <a:schemeClr val="bg1"/>
                </a:solidFill>
              </a:rPr>
              <a:t>NWS Current Data</a:t>
            </a:r>
          </a:p>
        </p:txBody>
      </p:sp>
      <p:sp>
        <p:nvSpPr>
          <p:cNvPr id="77" name="TextBox 76">
            <a:extLst>
              <a:ext uri="{FF2B5EF4-FFF2-40B4-BE49-F238E27FC236}">
                <a16:creationId xmlns:a16="http://schemas.microsoft.com/office/drawing/2014/main" id="{7AE15C48-4245-6E49-A376-C069C0A6149F}"/>
              </a:ext>
            </a:extLst>
          </p:cNvPr>
          <p:cNvSpPr txBox="1"/>
          <p:nvPr/>
        </p:nvSpPr>
        <p:spPr>
          <a:xfrm>
            <a:off x="258672" y="25129069"/>
            <a:ext cx="2721249" cy="1200329"/>
          </a:xfrm>
          <a:prstGeom prst="rect">
            <a:avLst/>
          </a:prstGeom>
          <a:noFill/>
        </p:spPr>
        <p:txBody>
          <a:bodyPr wrap="square" rtlCol="0">
            <a:spAutoFit/>
          </a:bodyPr>
          <a:lstStyle/>
          <a:p>
            <a:r>
              <a:rPr lang="en-US" sz="2400" dirty="0">
                <a:solidFill>
                  <a:schemeClr val="bg1"/>
                </a:solidFill>
              </a:rPr>
              <a:t>Temperature error was calculated</a:t>
            </a:r>
          </a:p>
        </p:txBody>
      </p:sp>
      <p:sp>
        <p:nvSpPr>
          <p:cNvPr id="82" name="TextBox 81">
            <a:extLst>
              <a:ext uri="{FF2B5EF4-FFF2-40B4-BE49-F238E27FC236}">
                <a16:creationId xmlns:a16="http://schemas.microsoft.com/office/drawing/2014/main" id="{C052B075-630C-1A45-8937-D97D94CE76C9}"/>
              </a:ext>
            </a:extLst>
          </p:cNvPr>
          <p:cNvSpPr txBox="1"/>
          <p:nvPr/>
        </p:nvSpPr>
        <p:spPr>
          <a:xfrm>
            <a:off x="3962622" y="25004927"/>
            <a:ext cx="2522389" cy="1569660"/>
          </a:xfrm>
          <a:prstGeom prst="rect">
            <a:avLst/>
          </a:prstGeom>
          <a:noFill/>
        </p:spPr>
        <p:txBody>
          <a:bodyPr wrap="square" rtlCol="0">
            <a:spAutoFit/>
          </a:bodyPr>
          <a:lstStyle/>
          <a:p>
            <a:r>
              <a:rPr lang="en-US" sz="2400" dirty="0">
                <a:solidFill>
                  <a:schemeClr val="bg1"/>
                </a:solidFill>
              </a:rPr>
              <a:t>Combines both data by common date time index</a:t>
            </a:r>
          </a:p>
        </p:txBody>
      </p:sp>
      <p:sp>
        <p:nvSpPr>
          <p:cNvPr id="84" name="TextBox 83">
            <a:extLst>
              <a:ext uri="{FF2B5EF4-FFF2-40B4-BE49-F238E27FC236}">
                <a16:creationId xmlns:a16="http://schemas.microsoft.com/office/drawing/2014/main" id="{B00460DB-E4C1-BC42-A38D-F8B7825554B7}"/>
              </a:ext>
            </a:extLst>
          </p:cNvPr>
          <p:cNvSpPr txBox="1"/>
          <p:nvPr/>
        </p:nvSpPr>
        <p:spPr>
          <a:xfrm>
            <a:off x="7936191" y="25004927"/>
            <a:ext cx="2854123" cy="1569660"/>
          </a:xfrm>
          <a:prstGeom prst="rect">
            <a:avLst/>
          </a:prstGeom>
          <a:noFill/>
        </p:spPr>
        <p:txBody>
          <a:bodyPr wrap="square" rtlCol="0">
            <a:spAutoFit/>
          </a:bodyPr>
          <a:lstStyle/>
          <a:p>
            <a:r>
              <a:rPr lang="en-US" sz="2400" dirty="0">
                <a:solidFill>
                  <a:schemeClr val="bg1"/>
                </a:solidFill>
              </a:rPr>
              <a:t>Algorithm reads downloaded CRN and observed NWS Data</a:t>
            </a:r>
          </a:p>
        </p:txBody>
      </p:sp>
      <p:sp>
        <p:nvSpPr>
          <p:cNvPr id="85" name="TextBox 84">
            <a:extLst>
              <a:ext uri="{FF2B5EF4-FFF2-40B4-BE49-F238E27FC236}">
                <a16:creationId xmlns:a16="http://schemas.microsoft.com/office/drawing/2014/main" id="{0DADC97B-1863-4946-B882-04C44851F0AC}"/>
              </a:ext>
            </a:extLst>
          </p:cNvPr>
          <p:cNvSpPr txBox="1"/>
          <p:nvPr/>
        </p:nvSpPr>
        <p:spPr>
          <a:xfrm>
            <a:off x="3820681" y="27010214"/>
            <a:ext cx="2757449" cy="1200329"/>
          </a:xfrm>
          <a:prstGeom prst="rect">
            <a:avLst/>
          </a:prstGeom>
          <a:noFill/>
        </p:spPr>
        <p:txBody>
          <a:bodyPr wrap="square" rtlCol="0">
            <a:spAutoFit/>
          </a:bodyPr>
          <a:lstStyle/>
          <a:p>
            <a:r>
              <a:rPr lang="en-US" sz="2400" dirty="0">
                <a:solidFill>
                  <a:schemeClr val="bg1"/>
                </a:solidFill>
              </a:rPr>
              <a:t>Temperature error’s mean is calculated</a:t>
            </a:r>
          </a:p>
        </p:txBody>
      </p:sp>
      <p:sp>
        <p:nvSpPr>
          <p:cNvPr id="89" name="Right Arrow 88">
            <a:extLst>
              <a:ext uri="{FF2B5EF4-FFF2-40B4-BE49-F238E27FC236}">
                <a16:creationId xmlns:a16="http://schemas.microsoft.com/office/drawing/2014/main" id="{0A9191FC-C5D5-FE48-94ED-5191462FD885}"/>
              </a:ext>
            </a:extLst>
          </p:cNvPr>
          <p:cNvSpPr/>
          <p:nvPr/>
        </p:nvSpPr>
        <p:spPr bwMode="auto">
          <a:xfrm>
            <a:off x="3159340" y="22634900"/>
            <a:ext cx="753203" cy="596617"/>
          </a:xfrm>
          <a:prstGeom prst="rightArrow">
            <a:avLst/>
          </a:pr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90" name="Right Arrow 89">
            <a:extLst>
              <a:ext uri="{FF2B5EF4-FFF2-40B4-BE49-F238E27FC236}">
                <a16:creationId xmlns:a16="http://schemas.microsoft.com/office/drawing/2014/main" id="{9B71B092-0F99-6947-847E-0A72BA303497}"/>
              </a:ext>
            </a:extLst>
          </p:cNvPr>
          <p:cNvSpPr/>
          <p:nvPr/>
        </p:nvSpPr>
        <p:spPr bwMode="auto">
          <a:xfrm>
            <a:off x="6873097" y="22634900"/>
            <a:ext cx="1129988" cy="596617"/>
          </a:xfrm>
          <a:prstGeom prst="rightArrow">
            <a:avLst/>
          </a:pr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91" name="Down Arrow 90">
            <a:extLst>
              <a:ext uri="{FF2B5EF4-FFF2-40B4-BE49-F238E27FC236}">
                <a16:creationId xmlns:a16="http://schemas.microsoft.com/office/drawing/2014/main" id="{A259809D-2B62-3D4F-B492-7BE441FE7E17}"/>
              </a:ext>
            </a:extLst>
          </p:cNvPr>
          <p:cNvSpPr/>
          <p:nvPr/>
        </p:nvSpPr>
        <p:spPr bwMode="auto">
          <a:xfrm>
            <a:off x="8273624" y="24121947"/>
            <a:ext cx="762000" cy="830997"/>
          </a:xfrm>
          <a:prstGeom prst="downArrow">
            <a:avLst>
              <a:gd name="adj1" fmla="val 34000"/>
              <a:gd name="adj2" fmla="val 50000"/>
            </a:avLst>
          </a:pr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92" name="Left Arrow 91">
            <a:extLst>
              <a:ext uri="{FF2B5EF4-FFF2-40B4-BE49-F238E27FC236}">
                <a16:creationId xmlns:a16="http://schemas.microsoft.com/office/drawing/2014/main" id="{439E3C99-DC0A-504B-9186-7D24199A67D4}"/>
              </a:ext>
            </a:extLst>
          </p:cNvPr>
          <p:cNvSpPr/>
          <p:nvPr/>
        </p:nvSpPr>
        <p:spPr bwMode="auto">
          <a:xfrm>
            <a:off x="6715648" y="25394131"/>
            <a:ext cx="1129988" cy="761310"/>
          </a:xfrm>
          <a:prstGeom prst="leftArrow">
            <a:avLst/>
          </a:pr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93" name="Left Arrow 92">
            <a:extLst>
              <a:ext uri="{FF2B5EF4-FFF2-40B4-BE49-F238E27FC236}">
                <a16:creationId xmlns:a16="http://schemas.microsoft.com/office/drawing/2014/main" id="{BA63ABC5-3337-9648-887F-E064F22CEA05}"/>
              </a:ext>
            </a:extLst>
          </p:cNvPr>
          <p:cNvSpPr/>
          <p:nvPr/>
        </p:nvSpPr>
        <p:spPr bwMode="auto">
          <a:xfrm>
            <a:off x="3089761" y="25576514"/>
            <a:ext cx="661341" cy="533929"/>
          </a:xfrm>
          <a:prstGeom prst="leftArrow">
            <a:avLst/>
          </a:pr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94" name="Bent-Up Arrow 93">
            <a:extLst>
              <a:ext uri="{FF2B5EF4-FFF2-40B4-BE49-F238E27FC236}">
                <a16:creationId xmlns:a16="http://schemas.microsoft.com/office/drawing/2014/main" id="{C62F3AAE-AAF7-8C4F-8B71-406D7EDA43D7}"/>
              </a:ext>
            </a:extLst>
          </p:cNvPr>
          <p:cNvSpPr/>
          <p:nvPr/>
        </p:nvSpPr>
        <p:spPr bwMode="auto">
          <a:xfrm rot="5400000">
            <a:off x="1516837" y="26397379"/>
            <a:ext cx="1557565" cy="2089727"/>
          </a:xfrm>
          <a:prstGeom prst="bentUpArrow">
            <a:avLst/>
          </a:pr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graphicFrame>
        <p:nvGraphicFramePr>
          <p:cNvPr id="97" name="Table 96">
            <a:extLst>
              <a:ext uri="{FF2B5EF4-FFF2-40B4-BE49-F238E27FC236}">
                <a16:creationId xmlns:a16="http://schemas.microsoft.com/office/drawing/2014/main" id="{C6351FD5-0D86-A64A-8FDE-03261EC177D7}"/>
              </a:ext>
            </a:extLst>
          </p:cNvPr>
          <p:cNvGraphicFramePr>
            <a:graphicFrameLocks noGrp="1"/>
          </p:cNvGraphicFramePr>
          <p:nvPr>
            <p:extLst>
              <p:ext uri="{D42A27DB-BD31-4B8C-83A1-F6EECF244321}">
                <p14:modId xmlns:p14="http://schemas.microsoft.com/office/powerpoint/2010/main" val="1543018815"/>
              </p:ext>
            </p:extLst>
          </p:nvPr>
        </p:nvGraphicFramePr>
        <p:xfrm>
          <a:off x="12131018" y="22317884"/>
          <a:ext cx="11050278" cy="5417068"/>
        </p:xfrm>
        <a:graphic>
          <a:graphicData uri="http://schemas.openxmlformats.org/drawingml/2006/table">
            <a:tbl>
              <a:tblPr/>
              <a:tblGrid>
                <a:gridCol w="1970858">
                  <a:extLst>
                    <a:ext uri="{9D8B030D-6E8A-4147-A177-3AD203B41FA5}">
                      <a16:colId xmlns:a16="http://schemas.microsoft.com/office/drawing/2014/main" val="1855162813"/>
                    </a:ext>
                  </a:extLst>
                </a:gridCol>
                <a:gridCol w="1111764">
                  <a:extLst>
                    <a:ext uri="{9D8B030D-6E8A-4147-A177-3AD203B41FA5}">
                      <a16:colId xmlns:a16="http://schemas.microsoft.com/office/drawing/2014/main" val="3888937110"/>
                    </a:ext>
                  </a:extLst>
                </a:gridCol>
                <a:gridCol w="1195991">
                  <a:extLst>
                    <a:ext uri="{9D8B030D-6E8A-4147-A177-3AD203B41FA5}">
                      <a16:colId xmlns:a16="http://schemas.microsoft.com/office/drawing/2014/main" val="1114353332"/>
                    </a:ext>
                  </a:extLst>
                </a:gridCol>
                <a:gridCol w="859091">
                  <a:extLst>
                    <a:ext uri="{9D8B030D-6E8A-4147-A177-3AD203B41FA5}">
                      <a16:colId xmlns:a16="http://schemas.microsoft.com/office/drawing/2014/main" val="1550308918"/>
                    </a:ext>
                  </a:extLst>
                </a:gridCol>
                <a:gridCol w="1078077">
                  <a:extLst>
                    <a:ext uri="{9D8B030D-6E8A-4147-A177-3AD203B41FA5}">
                      <a16:colId xmlns:a16="http://schemas.microsoft.com/office/drawing/2014/main" val="3514758734"/>
                    </a:ext>
                  </a:extLst>
                </a:gridCol>
                <a:gridCol w="1431820">
                  <a:extLst>
                    <a:ext uri="{9D8B030D-6E8A-4147-A177-3AD203B41FA5}">
                      <a16:colId xmlns:a16="http://schemas.microsoft.com/office/drawing/2014/main" val="1178614979"/>
                    </a:ext>
                  </a:extLst>
                </a:gridCol>
                <a:gridCol w="1465509">
                  <a:extLst>
                    <a:ext uri="{9D8B030D-6E8A-4147-A177-3AD203B41FA5}">
                      <a16:colId xmlns:a16="http://schemas.microsoft.com/office/drawing/2014/main" val="2667207742"/>
                    </a:ext>
                  </a:extLst>
                </a:gridCol>
                <a:gridCol w="993852">
                  <a:extLst>
                    <a:ext uri="{9D8B030D-6E8A-4147-A177-3AD203B41FA5}">
                      <a16:colId xmlns:a16="http://schemas.microsoft.com/office/drawing/2014/main" val="2616803349"/>
                    </a:ext>
                  </a:extLst>
                </a:gridCol>
                <a:gridCol w="943316">
                  <a:extLst>
                    <a:ext uri="{9D8B030D-6E8A-4147-A177-3AD203B41FA5}">
                      <a16:colId xmlns:a16="http://schemas.microsoft.com/office/drawing/2014/main" val="794588951"/>
                    </a:ext>
                  </a:extLst>
                </a:gridCol>
              </a:tblGrid>
              <a:tr h="947618">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CRN Station</a:t>
                      </a:r>
                      <a:endParaRPr lang="en-US" sz="2000" dirty="0">
                        <a:effectLst/>
                      </a:endParaRPr>
                    </a:p>
                  </a:txBody>
                  <a:tcPr marL="12700" marR="12700" marT="12700" marB="63500" anchor="b">
                    <a:lnL>
                      <a:noFill/>
                    </a:lnL>
                    <a:lnR>
                      <a:noFill/>
                    </a:lnR>
                    <a:lnT>
                      <a:noFill/>
                    </a:lnT>
                    <a:lnB>
                      <a:noFill/>
                    </a:lnB>
                    <a:solidFill>
                      <a:srgbClr val="FFD966"/>
                    </a:solidFill>
                  </a:tcPr>
                </a:tc>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NWS Station</a:t>
                      </a:r>
                      <a:endParaRPr lang="en-US" sz="2000" dirty="0">
                        <a:effectLst/>
                      </a:endParaRPr>
                    </a:p>
                  </a:txBody>
                  <a:tcPr marL="12700" marR="12700" marT="12700" marB="63500" anchor="b">
                    <a:lnL>
                      <a:noFill/>
                    </a:lnL>
                    <a:lnR>
                      <a:noFill/>
                    </a:lnR>
                    <a:lnT>
                      <a:noFill/>
                    </a:lnT>
                    <a:lnB>
                      <a:noFill/>
                    </a:lnB>
                    <a:solidFill>
                      <a:srgbClr val="FFD966"/>
                    </a:solidFill>
                  </a:tcPr>
                </a:tc>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Distance       (km)</a:t>
                      </a:r>
                      <a:endParaRPr lang="en-US" sz="2000" dirty="0">
                        <a:effectLst/>
                      </a:endParaRPr>
                    </a:p>
                  </a:txBody>
                  <a:tcPr marL="12700" marR="12700" marT="12700" marB="63500" anchor="b">
                    <a:lnL>
                      <a:noFill/>
                    </a:lnL>
                    <a:lnR>
                      <a:noFill/>
                    </a:lnR>
                    <a:lnT>
                      <a:noFill/>
                    </a:lnT>
                    <a:lnB>
                      <a:noFill/>
                    </a:lnB>
                    <a:solidFill>
                      <a:srgbClr val="FFD966"/>
                    </a:solidFill>
                  </a:tcPr>
                </a:tc>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Mean (ºC)</a:t>
                      </a:r>
                      <a:endParaRPr lang="en-US" sz="2000" dirty="0">
                        <a:effectLst/>
                      </a:endParaRPr>
                    </a:p>
                  </a:txBody>
                  <a:tcPr marL="12700" marR="12700" marT="12700" marB="63500" anchor="b">
                    <a:lnL>
                      <a:noFill/>
                    </a:lnL>
                    <a:lnR>
                      <a:noFill/>
                    </a:lnR>
                    <a:lnT>
                      <a:noFill/>
                    </a:lnT>
                    <a:lnB>
                      <a:noFill/>
                    </a:lnB>
                    <a:solidFill>
                      <a:srgbClr val="FFD966"/>
                    </a:solidFill>
                  </a:tcPr>
                </a:tc>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Std. Deviation</a:t>
                      </a:r>
                    </a:p>
                    <a:p>
                      <a:pPr rtl="0" fontAlgn="b">
                        <a:spcBef>
                          <a:spcPts val="0"/>
                        </a:spcBef>
                        <a:spcAft>
                          <a:spcPts val="0"/>
                        </a:spcAft>
                      </a:pPr>
                      <a:r>
                        <a:rPr lang="en-US" sz="2000" b="0" i="0" u="none" strike="noStrike" dirty="0">
                          <a:solidFill>
                            <a:srgbClr val="000000"/>
                          </a:solidFill>
                          <a:effectLst/>
                          <a:latin typeface="Calibri" panose="020F0502020204030204" pitchFamily="34" charset="0"/>
                        </a:rPr>
                        <a:t>(ºC)</a:t>
                      </a:r>
                      <a:endParaRPr lang="en-US" sz="2000" dirty="0">
                        <a:effectLst/>
                      </a:endParaRPr>
                    </a:p>
                  </a:txBody>
                  <a:tcPr marL="12700" marR="12700" marT="12700" marB="63500" anchor="b">
                    <a:lnL>
                      <a:noFill/>
                    </a:lnL>
                    <a:lnR>
                      <a:noFill/>
                    </a:lnR>
                    <a:lnT>
                      <a:noFill/>
                    </a:lnT>
                    <a:lnB>
                      <a:noFill/>
                    </a:lnB>
                    <a:solidFill>
                      <a:srgbClr val="FFD966"/>
                    </a:solidFill>
                  </a:tcPr>
                </a:tc>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CRN Elevation (m)</a:t>
                      </a:r>
                      <a:endParaRPr lang="en-US" sz="2000" dirty="0">
                        <a:effectLst/>
                      </a:endParaRPr>
                    </a:p>
                  </a:txBody>
                  <a:tcPr marL="12700" marR="12700" marT="12700" marB="63500" anchor="b">
                    <a:lnL>
                      <a:noFill/>
                    </a:lnL>
                    <a:lnR>
                      <a:noFill/>
                    </a:lnR>
                    <a:lnT>
                      <a:noFill/>
                    </a:lnT>
                    <a:lnB>
                      <a:noFill/>
                    </a:lnB>
                    <a:solidFill>
                      <a:srgbClr val="FFD966"/>
                    </a:solidFill>
                  </a:tcPr>
                </a:tc>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NWS       Elevation (m)</a:t>
                      </a:r>
                      <a:endParaRPr lang="en-US" sz="2000" dirty="0">
                        <a:effectLst/>
                      </a:endParaRPr>
                    </a:p>
                  </a:txBody>
                  <a:tcPr marL="12700" marR="12700" marT="12700" marB="63500" anchor="b">
                    <a:lnL>
                      <a:noFill/>
                    </a:lnL>
                    <a:lnR>
                      <a:noFill/>
                    </a:lnR>
                    <a:lnT>
                      <a:noFill/>
                    </a:lnT>
                    <a:lnB>
                      <a:noFill/>
                    </a:lnB>
                    <a:solidFill>
                      <a:srgbClr val="FFD966"/>
                    </a:solidFill>
                  </a:tcPr>
                </a:tc>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5th Quantile</a:t>
                      </a:r>
                      <a:endParaRPr lang="en-US" sz="2000" dirty="0">
                        <a:effectLst/>
                      </a:endParaRPr>
                    </a:p>
                  </a:txBody>
                  <a:tcPr marL="12700" marR="12700" marT="12700" marB="63500" anchor="b">
                    <a:lnL>
                      <a:noFill/>
                    </a:lnL>
                    <a:lnR>
                      <a:noFill/>
                    </a:lnR>
                    <a:lnT>
                      <a:noFill/>
                    </a:lnT>
                    <a:lnB>
                      <a:noFill/>
                    </a:lnB>
                    <a:solidFill>
                      <a:srgbClr val="FFD966"/>
                    </a:solidFill>
                  </a:tcPr>
                </a:tc>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95th Quantile</a:t>
                      </a:r>
                      <a:endParaRPr lang="en-US" sz="2000" dirty="0">
                        <a:effectLst/>
                      </a:endParaRPr>
                    </a:p>
                  </a:txBody>
                  <a:tcPr marL="12700" marR="12700" marT="12700" marB="63500" anchor="b">
                    <a:lnL>
                      <a:noFill/>
                    </a:lnL>
                    <a:lnR>
                      <a:noFill/>
                    </a:lnR>
                    <a:lnT>
                      <a:noFill/>
                    </a:lnT>
                    <a:lnB>
                      <a:noFill/>
                    </a:lnB>
                    <a:solidFill>
                      <a:srgbClr val="FFD966"/>
                    </a:solidFill>
                  </a:tcPr>
                </a:tc>
                <a:extLst>
                  <a:ext uri="{0D108BD9-81ED-4DB2-BD59-A6C34878D82A}">
                    <a16:rowId xmlns:a16="http://schemas.microsoft.com/office/drawing/2014/main" val="3516619721"/>
                  </a:ext>
                </a:extLst>
              </a:tr>
              <a:tr h="388396">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AVONDALE, PA</a:t>
                      </a:r>
                      <a:endParaRPr lang="en-US" sz="2000" dirty="0">
                        <a:effectLst/>
                      </a:endParaRPr>
                    </a:p>
                  </a:txBody>
                  <a:tcPr marL="12700" marR="12700" marT="12700" marB="63500" anchor="b">
                    <a:lnL>
                      <a:noFill/>
                    </a:lnL>
                    <a:lnR>
                      <a:noFill/>
                    </a:lnR>
                    <a:lnT>
                      <a:noFill/>
                    </a:lnT>
                    <a:lnB>
                      <a:noFill/>
                    </a:lnB>
                    <a:solidFill>
                      <a:srgbClr val="F4B084"/>
                    </a:solidFill>
                  </a:tcPr>
                </a:tc>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KMQS</a:t>
                      </a:r>
                      <a:endParaRPr lang="en-US" sz="2000" dirty="0">
                        <a:effectLst/>
                      </a:endParaRPr>
                    </a:p>
                  </a:txBody>
                  <a:tcPr marL="127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12.60</a:t>
                      </a:r>
                      <a:endParaRPr lang="en-US" sz="2000" dirty="0">
                        <a:effectLst/>
                      </a:endParaRPr>
                    </a:p>
                  </a:txBody>
                  <a:tcPr marL="635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3.35</a:t>
                      </a:r>
                      <a:endParaRPr lang="en-US" sz="2000" dirty="0">
                        <a:effectLst/>
                      </a:endParaRPr>
                    </a:p>
                  </a:txBody>
                  <a:tcPr marL="127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3.51</a:t>
                      </a:r>
                      <a:endParaRPr lang="en-US" sz="2000" dirty="0">
                        <a:effectLst/>
                      </a:endParaRPr>
                    </a:p>
                  </a:txBody>
                  <a:tcPr marL="127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121</a:t>
                      </a:r>
                      <a:endParaRPr lang="en-US" sz="2000" dirty="0">
                        <a:effectLst/>
                      </a:endParaRPr>
                    </a:p>
                  </a:txBody>
                  <a:tcPr marL="635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200</a:t>
                      </a:r>
                      <a:endParaRPr lang="en-US" sz="2000" dirty="0">
                        <a:effectLst/>
                      </a:endParaRPr>
                    </a:p>
                  </a:txBody>
                  <a:tcPr marL="635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-2.3</a:t>
                      </a:r>
                      <a:endParaRPr lang="en-US" sz="2000" dirty="0">
                        <a:effectLst/>
                      </a:endParaRPr>
                    </a:p>
                  </a:txBody>
                  <a:tcPr marL="635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9.2</a:t>
                      </a:r>
                      <a:endParaRPr lang="en-US" sz="2000" dirty="0">
                        <a:effectLst/>
                      </a:endParaRPr>
                    </a:p>
                  </a:txBody>
                  <a:tcPr marL="63500" marR="12700" marT="12700" marB="63500" anchor="b">
                    <a:lnL>
                      <a:noFill/>
                    </a:lnL>
                    <a:lnR>
                      <a:noFill/>
                    </a:lnR>
                    <a:lnT>
                      <a:noFill/>
                    </a:lnT>
                    <a:lnB>
                      <a:noFill/>
                    </a:lnB>
                    <a:solidFill>
                      <a:srgbClr val="F4B084"/>
                    </a:solidFill>
                  </a:tcPr>
                </a:tc>
                <a:extLst>
                  <a:ext uri="{0D108BD9-81ED-4DB2-BD59-A6C34878D82A}">
                    <a16:rowId xmlns:a16="http://schemas.microsoft.com/office/drawing/2014/main" val="3350673383"/>
                  </a:ext>
                </a:extLst>
              </a:tr>
              <a:tr h="652256">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DURHAM, NH (1)</a:t>
                      </a:r>
                      <a:endParaRPr lang="en-US" sz="2000" dirty="0">
                        <a:effectLst/>
                      </a:endParaRPr>
                    </a:p>
                  </a:txBody>
                  <a:tcPr marL="12700" marR="12700" marT="12700" marB="63500" anchor="b">
                    <a:lnL>
                      <a:noFill/>
                    </a:lnL>
                    <a:lnR>
                      <a:noFill/>
                    </a:lnR>
                    <a:lnT>
                      <a:noFill/>
                    </a:lnT>
                    <a:lnB>
                      <a:noFill/>
                    </a:lnB>
                    <a:solidFill>
                      <a:srgbClr val="A9D08E"/>
                    </a:solidFill>
                  </a:tcPr>
                </a:tc>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KPSM</a:t>
                      </a:r>
                      <a:endParaRPr lang="en-US" sz="2000" dirty="0">
                        <a:effectLst/>
                      </a:endParaRPr>
                    </a:p>
                  </a:txBody>
                  <a:tcPr marL="127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11.44</a:t>
                      </a:r>
                      <a:endParaRPr lang="en-US" sz="2000" dirty="0">
                        <a:effectLst/>
                      </a:endParaRPr>
                    </a:p>
                  </a:txBody>
                  <a:tcPr marL="635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0.79</a:t>
                      </a:r>
                      <a:endParaRPr lang="en-US" sz="2000" dirty="0">
                        <a:effectLst/>
                      </a:endParaRPr>
                    </a:p>
                  </a:txBody>
                  <a:tcPr marL="127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1.88</a:t>
                      </a:r>
                      <a:endParaRPr lang="en-US" sz="2000" dirty="0">
                        <a:effectLst/>
                      </a:endParaRPr>
                    </a:p>
                  </a:txBody>
                  <a:tcPr marL="127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19</a:t>
                      </a:r>
                      <a:endParaRPr lang="en-US" sz="2000" dirty="0">
                        <a:effectLst/>
                      </a:endParaRPr>
                    </a:p>
                  </a:txBody>
                  <a:tcPr marL="635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31</a:t>
                      </a:r>
                      <a:endParaRPr lang="en-US" sz="2000" dirty="0">
                        <a:effectLst/>
                      </a:endParaRPr>
                    </a:p>
                  </a:txBody>
                  <a:tcPr marL="635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-2.0</a:t>
                      </a:r>
                      <a:endParaRPr lang="en-US" sz="2000" dirty="0">
                        <a:effectLst/>
                      </a:endParaRPr>
                    </a:p>
                  </a:txBody>
                  <a:tcPr marL="635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4.1</a:t>
                      </a:r>
                      <a:endParaRPr lang="en-US" sz="2000" dirty="0">
                        <a:effectLst/>
                      </a:endParaRPr>
                    </a:p>
                  </a:txBody>
                  <a:tcPr marL="63500" marR="12700" marT="12700" marB="63500" anchor="b">
                    <a:lnL>
                      <a:noFill/>
                    </a:lnL>
                    <a:lnR>
                      <a:noFill/>
                    </a:lnR>
                    <a:lnT>
                      <a:noFill/>
                    </a:lnT>
                    <a:lnB>
                      <a:noFill/>
                    </a:lnB>
                    <a:solidFill>
                      <a:srgbClr val="A9D08E"/>
                    </a:solidFill>
                  </a:tcPr>
                </a:tc>
                <a:extLst>
                  <a:ext uri="{0D108BD9-81ED-4DB2-BD59-A6C34878D82A}">
                    <a16:rowId xmlns:a16="http://schemas.microsoft.com/office/drawing/2014/main" val="120415389"/>
                  </a:ext>
                </a:extLst>
              </a:tr>
              <a:tr h="652256">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DURHAM, NH (2)</a:t>
                      </a:r>
                      <a:endParaRPr lang="en-US" sz="2000" dirty="0">
                        <a:effectLst/>
                      </a:endParaRPr>
                    </a:p>
                  </a:txBody>
                  <a:tcPr marL="12700" marR="12700" marT="12700" marB="63500" anchor="b">
                    <a:lnL>
                      <a:noFill/>
                    </a:lnL>
                    <a:lnR>
                      <a:noFill/>
                    </a:lnR>
                    <a:lnT>
                      <a:noFill/>
                    </a:lnT>
                    <a:lnB>
                      <a:noFill/>
                    </a:lnB>
                    <a:solidFill>
                      <a:srgbClr val="F4B084"/>
                    </a:solidFill>
                  </a:tcPr>
                </a:tc>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KDAW</a:t>
                      </a:r>
                      <a:endParaRPr lang="en-US" sz="2000" dirty="0">
                        <a:effectLst/>
                      </a:endParaRPr>
                    </a:p>
                  </a:txBody>
                  <a:tcPr marL="127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8.69</a:t>
                      </a:r>
                      <a:endParaRPr lang="en-US" sz="2000" dirty="0">
                        <a:effectLst/>
                      </a:endParaRPr>
                    </a:p>
                  </a:txBody>
                  <a:tcPr marL="635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﻿0.38</a:t>
                      </a:r>
                      <a:endParaRPr lang="en-US" sz="2000" dirty="0">
                        <a:effectLst/>
                      </a:endParaRPr>
                    </a:p>
                  </a:txBody>
                  <a:tcPr marL="127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﻿1.74</a:t>
                      </a:r>
                      <a:endParaRPr lang="en-US" sz="2000" dirty="0">
                        <a:effectLst/>
                      </a:endParaRPr>
                    </a:p>
                  </a:txBody>
                  <a:tcPr marL="127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36</a:t>
                      </a:r>
                      <a:endParaRPr lang="en-US" sz="2000" dirty="0">
                        <a:effectLst/>
                      </a:endParaRPr>
                    </a:p>
                  </a:txBody>
                  <a:tcPr marL="635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93</a:t>
                      </a:r>
                      <a:endParaRPr lang="en-US" sz="2000" dirty="0">
                        <a:effectLst/>
                      </a:endParaRPr>
                    </a:p>
                  </a:txBody>
                  <a:tcPr marL="635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﻿-2.1</a:t>
                      </a:r>
                      <a:endParaRPr lang="en-US" sz="2000" dirty="0">
                        <a:effectLst/>
                      </a:endParaRPr>
                    </a:p>
                  </a:txBody>
                  <a:tcPr marL="635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﻿3.4</a:t>
                      </a:r>
                      <a:endParaRPr lang="en-US" sz="2000" dirty="0">
                        <a:effectLst/>
                      </a:endParaRPr>
                    </a:p>
                  </a:txBody>
                  <a:tcPr marL="63500" marR="12700" marT="12700" marB="63500" anchor="b">
                    <a:lnL>
                      <a:noFill/>
                    </a:lnL>
                    <a:lnR>
                      <a:noFill/>
                    </a:lnR>
                    <a:lnT>
                      <a:noFill/>
                    </a:lnT>
                    <a:lnB>
                      <a:noFill/>
                    </a:lnB>
                    <a:solidFill>
                      <a:srgbClr val="F4B084"/>
                    </a:solidFill>
                  </a:tcPr>
                </a:tc>
                <a:extLst>
                  <a:ext uri="{0D108BD9-81ED-4DB2-BD59-A6C34878D82A}">
                    <a16:rowId xmlns:a16="http://schemas.microsoft.com/office/drawing/2014/main" val="1884343000"/>
                  </a:ext>
                </a:extLst>
              </a:tr>
              <a:tr h="388396">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ITHACA, NY</a:t>
                      </a:r>
                      <a:endParaRPr lang="en-US" sz="2000" dirty="0">
                        <a:effectLst/>
                      </a:endParaRPr>
                    </a:p>
                  </a:txBody>
                  <a:tcPr marL="12700" marR="12700" marT="12700" marB="63500" anchor="b">
                    <a:lnL>
                      <a:noFill/>
                    </a:lnL>
                    <a:lnR>
                      <a:noFill/>
                    </a:lnR>
                    <a:lnT>
                      <a:noFill/>
                    </a:lnT>
                    <a:lnB>
                      <a:noFill/>
                    </a:lnB>
                    <a:solidFill>
                      <a:srgbClr val="A9D08E"/>
                    </a:solidFill>
                  </a:tcPr>
                </a:tc>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KITH</a:t>
                      </a:r>
                      <a:endParaRPr lang="en-US" sz="2000" dirty="0">
                        <a:effectLst/>
                      </a:endParaRPr>
                    </a:p>
                  </a:txBody>
                  <a:tcPr marL="127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18.38</a:t>
                      </a:r>
                      <a:endParaRPr lang="en-US" sz="2000" dirty="0">
                        <a:effectLst/>
                      </a:endParaRPr>
                    </a:p>
                  </a:txBody>
                  <a:tcPr marL="635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-0.06</a:t>
                      </a:r>
                      <a:endParaRPr lang="en-US" sz="2000" dirty="0">
                        <a:effectLst/>
                      </a:endParaRPr>
                    </a:p>
                  </a:txBody>
                  <a:tcPr marL="127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4.60</a:t>
                      </a:r>
                      <a:endParaRPr lang="en-US" sz="2000" dirty="0">
                        <a:effectLst/>
                      </a:endParaRPr>
                    </a:p>
                  </a:txBody>
                  <a:tcPr marL="127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374</a:t>
                      </a:r>
                      <a:endParaRPr lang="en-US" sz="2000" dirty="0">
                        <a:effectLst/>
                      </a:endParaRPr>
                    </a:p>
                  </a:txBody>
                  <a:tcPr marL="635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334</a:t>
                      </a:r>
                      <a:endParaRPr lang="en-US" sz="2000" dirty="0">
                        <a:effectLst/>
                      </a:endParaRPr>
                    </a:p>
                  </a:txBody>
                  <a:tcPr marL="635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-7.2</a:t>
                      </a:r>
                      <a:endParaRPr lang="en-US" sz="2000" dirty="0">
                        <a:effectLst/>
                      </a:endParaRPr>
                    </a:p>
                  </a:txBody>
                  <a:tcPr marL="635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8.1</a:t>
                      </a:r>
                      <a:endParaRPr lang="en-US" sz="2000" dirty="0">
                        <a:effectLst/>
                      </a:endParaRPr>
                    </a:p>
                  </a:txBody>
                  <a:tcPr marL="63500" marR="12700" marT="12700" marB="63500" anchor="b">
                    <a:lnL>
                      <a:noFill/>
                    </a:lnL>
                    <a:lnR>
                      <a:noFill/>
                    </a:lnR>
                    <a:lnT>
                      <a:noFill/>
                    </a:lnT>
                    <a:lnB>
                      <a:noFill/>
                    </a:lnB>
                    <a:solidFill>
                      <a:srgbClr val="A9D08E"/>
                    </a:solidFill>
                  </a:tcPr>
                </a:tc>
                <a:extLst>
                  <a:ext uri="{0D108BD9-81ED-4DB2-BD59-A6C34878D82A}">
                    <a16:rowId xmlns:a16="http://schemas.microsoft.com/office/drawing/2014/main" val="135423592"/>
                  </a:ext>
                </a:extLst>
              </a:tr>
              <a:tr h="652256">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KINGSTON, RI (1)</a:t>
                      </a:r>
                      <a:endParaRPr lang="en-US" sz="2000" dirty="0">
                        <a:effectLst/>
                      </a:endParaRPr>
                    </a:p>
                  </a:txBody>
                  <a:tcPr marL="12700" marR="12700" marT="12700" marB="63500" anchor="b">
                    <a:lnL>
                      <a:noFill/>
                    </a:lnL>
                    <a:lnR>
                      <a:noFill/>
                    </a:lnR>
                    <a:lnT>
                      <a:noFill/>
                    </a:lnT>
                    <a:lnB>
                      <a:noFill/>
                    </a:lnB>
                    <a:solidFill>
                      <a:srgbClr val="F4B084"/>
                    </a:solidFill>
                  </a:tcPr>
                </a:tc>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KOQU</a:t>
                      </a:r>
                      <a:endParaRPr lang="en-US" sz="2000" dirty="0">
                        <a:effectLst/>
                      </a:endParaRPr>
                    </a:p>
                  </a:txBody>
                  <a:tcPr marL="127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17.14</a:t>
                      </a:r>
                      <a:endParaRPr lang="en-US" sz="2000" dirty="0">
                        <a:effectLst/>
                      </a:endParaRPr>
                    </a:p>
                  </a:txBody>
                  <a:tcPr marL="635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2.18</a:t>
                      </a:r>
                      <a:endParaRPr lang="en-US" sz="2000" dirty="0">
                        <a:effectLst/>
                      </a:endParaRPr>
                    </a:p>
                  </a:txBody>
                  <a:tcPr marL="127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3.34</a:t>
                      </a:r>
                      <a:endParaRPr lang="en-US" sz="2000" dirty="0">
                        <a:effectLst/>
                      </a:endParaRPr>
                    </a:p>
                  </a:txBody>
                  <a:tcPr marL="127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35</a:t>
                      </a:r>
                      <a:endParaRPr lang="en-US" sz="2000" dirty="0">
                        <a:effectLst/>
                      </a:endParaRPr>
                    </a:p>
                  </a:txBody>
                  <a:tcPr marL="635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6</a:t>
                      </a:r>
                      <a:endParaRPr lang="en-US" sz="2000" dirty="0">
                        <a:effectLst/>
                      </a:endParaRPr>
                    </a:p>
                  </a:txBody>
                  <a:tcPr marL="635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-4.3</a:t>
                      </a:r>
                      <a:endParaRPr lang="en-US" sz="2000" dirty="0">
                        <a:effectLst/>
                      </a:endParaRPr>
                    </a:p>
                  </a:txBody>
                  <a:tcPr marL="635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6.7</a:t>
                      </a:r>
                      <a:endParaRPr lang="en-US" sz="2000" dirty="0">
                        <a:effectLst/>
                      </a:endParaRPr>
                    </a:p>
                  </a:txBody>
                  <a:tcPr marL="63500" marR="12700" marT="12700" marB="63500" anchor="b">
                    <a:lnL>
                      <a:noFill/>
                    </a:lnL>
                    <a:lnR>
                      <a:noFill/>
                    </a:lnR>
                    <a:lnT>
                      <a:noFill/>
                    </a:lnT>
                    <a:lnB>
                      <a:noFill/>
                    </a:lnB>
                    <a:solidFill>
                      <a:srgbClr val="F4B084"/>
                    </a:solidFill>
                  </a:tcPr>
                </a:tc>
                <a:extLst>
                  <a:ext uri="{0D108BD9-81ED-4DB2-BD59-A6C34878D82A}">
                    <a16:rowId xmlns:a16="http://schemas.microsoft.com/office/drawing/2014/main" val="191322418"/>
                  </a:ext>
                </a:extLst>
              </a:tr>
              <a:tr h="652256">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KINGSTON, RI (2)</a:t>
                      </a:r>
                      <a:endParaRPr lang="en-US" sz="2000" dirty="0">
                        <a:effectLst/>
                      </a:endParaRPr>
                    </a:p>
                  </a:txBody>
                  <a:tcPr marL="12700" marR="12700" marT="12700" marB="63500" anchor="b">
                    <a:lnL>
                      <a:noFill/>
                    </a:lnL>
                    <a:lnR>
                      <a:noFill/>
                    </a:lnR>
                    <a:lnT>
                      <a:noFill/>
                    </a:lnT>
                    <a:lnB>
                      <a:noFill/>
                    </a:lnB>
                    <a:solidFill>
                      <a:srgbClr val="A9D08E"/>
                    </a:solidFill>
                  </a:tcPr>
                </a:tc>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KUUU</a:t>
                      </a:r>
                      <a:endParaRPr lang="en-US" sz="2000" dirty="0">
                        <a:effectLst/>
                      </a:endParaRPr>
                    </a:p>
                  </a:txBody>
                  <a:tcPr marL="127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22.31</a:t>
                      </a:r>
                      <a:endParaRPr lang="en-US" sz="2000" dirty="0">
                        <a:effectLst/>
                      </a:endParaRPr>
                    </a:p>
                  </a:txBody>
                  <a:tcPr marL="635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2.18</a:t>
                      </a:r>
                      <a:endParaRPr lang="en-US" sz="2000" dirty="0">
                        <a:effectLst/>
                      </a:endParaRPr>
                    </a:p>
                  </a:txBody>
                  <a:tcPr marL="127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3.39</a:t>
                      </a:r>
                      <a:endParaRPr lang="en-US" sz="2000" dirty="0">
                        <a:effectLst/>
                      </a:endParaRPr>
                    </a:p>
                  </a:txBody>
                  <a:tcPr marL="127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32</a:t>
                      </a:r>
                      <a:endParaRPr lang="en-US" sz="2000" dirty="0">
                        <a:effectLst/>
                      </a:endParaRPr>
                    </a:p>
                  </a:txBody>
                  <a:tcPr marL="635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52</a:t>
                      </a:r>
                      <a:endParaRPr lang="en-US" sz="2000" dirty="0">
                        <a:effectLst/>
                      </a:endParaRPr>
                    </a:p>
                  </a:txBody>
                  <a:tcPr marL="635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-4.0</a:t>
                      </a:r>
                      <a:endParaRPr lang="en-US" sz="2000" dirty="0">
                        <a:effectLst/>
                      </a:endParaRPr>
                    </a:p>
                  </a:txBody>
                  <a:tcPr marL="635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7.2</a:t>
                      </a:r>
                      <a:endParaRPr lang="en-US" sz="2000" dirty="0">
                        <a:effectLst/>
                      </a:endParaRPr>
                    </a:p>
                  </a:txBody>
                  <a:tcPr marL="63500" marR="12700" marT="12700" marB="63500" anchor="b">
                    <a:lnL>
                      <a:noFill/>
                    </a:lnL>
                    <a:lnR>
                      <a:noFill/>
                    </a:lnR>
                    <a:lnT>
                      <a:noFill/>
                    </a:lnT>
                    <a:lnB>
                      <a:noFill/>
                    </a:lnB>
                    <a:solidFill>
                      <a:srgbClr val="A9D08E"/>
                    </a:solidFill>
                  </a:tcPr>
                </a:tc>
                <a:extLst>
                  <a:ext uri="{0D108BD9-81ED-4DB2-BD59-A6C34878D82A}">
                    <a16:rowId xmlns:a16="http://schemas.microsoft.com/office/drawing/2014/main" val="3923918020"/>
                  </a:ext>
                </a:extLst>
              </a:tr>
              <a:tr h="652256">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MILLBROOK, NY</a:t>
                      </a:r>
                      <a:endParaRPr lang="en-US" sz="2000" dirty="0">
                        <a:effectLst/>
                      </a:endParaRPr>
                    </a:p>
                  </a:txBody>
                  <a:tcPr marL="12700" marR="12700" marT="12700" marB="63500" anchor="b">
                    <a:lnL>
                      <a:noFill/>
                    </a:lnL>
                    <a:lnR>
                      <a:noFill/>
                    </a:lnR>
                    <a:lnT>
                      <a:noFill/>
                    </a:lnT>
                    <a:lnB>
                      <a:noFill/>
                    </a:lnB>
                    <a:solidFill>
                      <a:srgbClr val="F4B084"/>
                    </a:solidFill>
                  </a:tcPr>
                </a:tc>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KPOU</a:t>
                      </a:r>
                      <a:endParaRPr lang="en-US" sz="2000" dirty="0">
                        <a:effectLst/>
                      </a:endParaRPr>
                    </a:p>
                  </a:txBody>
                  <a:tcPr marL="127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21.00</a:t>
                      </a:r>
                      <a:endParaRPr lang="en-US" sz="2000" dirty="0">
                        <a:effectLst/>
                      </a:endParaRPr>
                    </a:p>
                  </a:txBody>
                  <a:tcPr marL="635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2.39</a:t>
                      </a:r>
                      <a:endParaRPr lang="en-US" sz="2000" dirty="0">
                        <a:effectLst/>
                      </a:endParaRPr>
                    </a:p>
                  </a:txBody>
                  <a:tcPr marL="127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2.93</a:t>
                      </a:r>
                      <a:endParaRPr lang="en-US" sz="2000" dirty="0">
                        <a:effectLst/>
                      </a:endParaRPr>
                    </a:p>
                  </a:txBody>
                  <a:tcPr marL="127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125</a:t>
                      </a:r>
                      <a:endParaRPr lang="en-US" sz="2000" dirty="0">
                        <a:effectLst/>
                      </a:endParaRPr>
                    </a:p>
                  </a:txBody>
                  <a:tcPr marL="635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49</a:t>
                      </a:r>
                      <a:endParaRPr lang="en-US" sz="2000" dirty="0">
                        <a:effectLst/>
                      </a:endParaRPr>
                    </a:p>
                  </a:txBody>
                  <a:tcPr marL="635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-2.4</a:t>
                      </a:r>
                      <a:endParaRPr lang="en-US" sz="2000" dirty="0">
                        <a:effectLst/>
                      </a:endParaRPr>
                    </a:p>
                  </a:txBody>
                  <a:tcPr marL="63500" marR="12700" marT="12700" marB="63500" anchor="b">
                    <a:lnL>
                      <a:noFill/>
                    </a:lnL>
                    <a:lnR>
                      <a:noFill/>
                    </a:lnR>
                    <a:lnT>
                      <a:noFill/>
                    </a:lnT>
                    <a:lnB>
                      <a:noFill/>
                    </a:lnB>
                    <a:solidFill>
                      <a:srgbClr val="F4B084"/>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7.5</a:t>
                      </a:r>
                      <a:endParaRPr lang="en-US" sz="2000" dirty="0">
                        <a:effectLst/>
                      </a:endParaRPr>
                    </a:p>
                  </a:txBody>
                  <a:tcPr marL="63500" marR="12700" marT="12700" marB="63500" anchor="b">
                    <a:lnL>
                      <a:noFill/>
                    </a:lnL>
                    <a:lnR>
                      <a:noFill/>
                    </a:lnR>
                    <a:lnT>
                      <a:noFill/>
                    </a:lnT>
                    <a:lnB>
                      <a:noFill/>
                    </a:lnB>
                    <a:solidFill>
                      <a:srgbClr val="F4B084"/>
                    </a:solidFill>
                  </a:tcPr>
                </a:tc>
                <a:extLst>
                  <a:ext uri="{0D108BD9-81ED-4DB2-BD59-A6C34878D82A}">
                    <a16:rowId xmlns:a16="http://schemas.microsoft.com/office/drawing/2014/main" val="1255831432"/>
                  </a:ext>
                </a:extLst>
              </a:tr>
              <a:tr h="388396">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OLD TOWN, ME</a:t>
                      </a:r>
                      <a:endParaRPr lang="en-US" sz="2000" dirty="0">
                        <a:effectLst/>
                      </a:endParaRPr>
                    </a:p>
                  </a:txBody>
                  <a:tcPr marL="12700" marR="12700" marT="12700" marB="63500" anchor="b">
                    <a:lnL>
                      <a:noFill/>
                    </a:lnL>
                    <a:lnR>
                      <a:noFill/>
                    </a:lnR>
                    <a:lnT>
                      <a:noFill/>
                    </a:lnT>
                    <a:lnB>
                      <a:noFill/>
                    </a:lnB>
                    <a:solidFill>
                      <a:srgbClr val="A9D08E"/>
                    </a:solidFill>
                  </a:tcPr>
                </a:tc>
                <a:tc>
                  <a:txBody>
                    <a:bodyPr/>
                    <a:lstStyle/>
                    <a:p>
                      <a:pPr rtl="0" fontAlgn="b">
                        <a:spcBef>
                          <a:spcPts val="0"/>
                        </a:spcBef>
                        <a:spcAft>
                          <a:spcPts val="0"/>
                        </a:spcAft>
                      </a:pPr>
                      <a:r>
                        <a:rPr lang="en-US" sz="2000" b="0" i="0" u="none" strike="noStrike" dirty="0">
                          <a:solidFill>
                            <a:srgbClr val="000000"/>
                          </a:solidFill>
                          <a:effectLst/>
                          <a:latin typeface="Calibri" panose="020F0502020204030204" pitchFamily="34" charset="0"/>
                        </a:rPr>
                        <a:t>         KBGR</a:t>
                      </a:r>
                      <a:endParaRPr lang="en-US" sz="2000" dirty="0">
                        <a:effectLst/>
                      </a:endParaRPr>
                    </a:p>
                  </a:txBody>
                  <a:tcPr marL="127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17.16</a:t>
                      </a:r>
                      <a:endParaRPr lang="en-US" sz="2000" dirty="0">
                        <a:effectLst/>
                      </a:endParaRPr>
                    </a:p>
                  </a:txBody>
                  <a:tcPr marL="635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-1.48</a:t>
                      </a:r>
                      <a:endParaRPr lang="en-US" sz="2000" dirty="0">
                        <a:effectLst/>
                      </a:endParaRPr>
                    </a:p>
                  </a:txBody>
                  <a:tcPr marL="127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2.90</a:t>
                      </a:r>
                      <a:endParaRPr lang="en-US" sz="2000" dirty="0">
                        <a:effectLst/>
                      </a:endParaRPr>
                    </a:p>
                  </a:txBody>
                  <a:tcPr marL="127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38</a:t>
                      </a:r>
                      <a:endParaRPr lang="en-US" sz="2000" dirty="0">
                        <a:effectLst/>
                      </a:endParaRPr>
                    </a:p>
                  </a:txBody>
                  <a:tcPr marL="635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57</a:t>
                      </a:r>
                      <a:endParaRPr lang="en-US" sz="2000" dirty="0">
                        <a:effectLst/>
                      </a:endParaRPr>
                    </a:p>
                  </a:txBody>
                  <a:tcPr marL="635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-6.1</a:t>
                      </a:r>
                      <a:endParaRPr lang="en-US" sz="2000" dirty="0">
                        <a:effectLst/>
                      </a:endParaRPr>
                    </a:p>
                  </a:txBody>
                  <a:tcPr marL="63500" marR="12700" marT="12700" marB="63500" anchor="b">
                    <a:lnL>
                      <a:noFill/>
                    </a:lnL>
                    <a:lnR>
                      <a:noFill/>
                    </a:lnR>
                    <a:lnT>
                      <a:noFill/>
                    </a:lnT>
                    <a:lnB>
                      <a:noFill/>
                    </a:lnB>
                    <a:solidFill>
                      <a:srgbClr val="A9D08E"/>
                    </a:solidFill>
                  </a:tcPr>
                </a:tc>
                <a:tc>
                  <a:txBody>
                    <a:bodyPr/>
                    <a:lstStyle/>
                    <a:p>
                      <a:pPr lvl="0" rtl="0" fontAlgn="b">
                        <a:spcBef>
                          <a:spcPts val="0"/>
                        </a:spcBef>
                        <a:spcAft>
                          <a:spcPts val="0"/>
                        </a:spcAft>
                      </a:pPr>
                      <a:r>
                        <a:rPr lang="en-US" sz="2000" b="0" i="0" u="none" strike="noStrike" dirty="0">
                          <a:solidFill>
                            <a:srgbClr val="000000"/>
                          </a:solidFill>
                          <a:effectLst/>
                          <a:latin typeface="Calibri" panose="020F0502020204030204" pitchFamily="34" charset="0"/>
                        </a:rPr>
                        <a:t>         3.2</a:t>
                      </a:r>
                      <a:endParaRPr lang="en-US" sz="2000" dirty="0">
                        <a:effectLst/>
                      </a:endParaRPr>
                    </a:p>
                  </a:txBody>
                  <a:tcPr marL="63500" marR="12700" marT="12700" marB="63500" anchor="b">
                    <a:lnL>
                      <a:noFill/>
                    </a:lnL>
                    <a:lnR>
                      <a:noFill/>
                    </a:lnR>
                    <a:lnT>
                      <a:noFill/>
                    </a:lnT>
                    <a:lnB>
                      <a:noFill/>
                    </a:lnB>
                    <a:solidFill>
                      <a:srgbClr val="A9D08E"/>
                    </a:solidFill>
                  </a:tcPr>
                </a:tc>
                <a:extLst>
                  <a:ext uri="{0D108BD9-81ED-4DB2-BD59-A6C34878D82A}">
                    <a16:rowId xmlns:a16="http://schemas.microsoft.com/office/drawing/2014/main" val="2338115348"/>
                  </a:ext>
                </a:extLst>
              </a:tr>
            </a:tbl>
          </a:graphicData>
        </a:graphic>
      </p:graphicFrame>
      <p:sp>
        <p:nvSpPr>
          <p:cNvPr id="98" name="Rectangle 4">
            <a:extLst>
              <a:ext uri="{FF2B5EF4-FFF2-40B4-BE49-F238E27FC236}">
                <a16:creationId xmlns:a16="http://schemas.microsoft.com/office/drawing/2014/main" id="{CA811522-163A-4A4F-84AC-143EB476137C}"/>
              </a:ext>
            </a:extLst>
          </p:cNvPr>
          <p:cNvSpPr>
            <a:spLocks noChangeArrowheads="1"/>
          </p:cNvSpPr>
          <p:nvPr/>
        </p:nvSpPr>
        <p:spPr bwMode="auto">
          <a:xfrm>
            <a:off x="15163800" y="15260638"/>
            <a:ext cx="3657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2" name="TextBox 101">
            <a:extLst>
              <a:ext uri="{FF2B5EF4-FFF2-40B4-BE49-F238E27FC236}">
                <a16:creationId xmlns:a16="http://schemas.microsoft.com/office/drawing/2014/main" id="{8D9DD1FE-C1F6-9844-A6DB-F2E3E3B06AFD}"/>
              </a:ext>
            </a:extLst>
          </p:cNvPr>
          <p:cNvSpPr txBox="1"/>
          <p:nvPr/>
        </p:nvSpPr>
        <p:spPr>
          <a:xfrm>
            <a:off x="19836807" y="19226361"/>
            <a:ext cx="3951477" cy="1200329"/>
          </a:xfrm>
          <a:prstGeom prst="rect">
            <a:avLst/>
          </a:prstGeom>
          <a:noFill/>
        </p:spPr>
        <p:txBody>
          <a:bodyPr wrap="square" rtlCol="0">
            <a:spAutoFit/>
          </a:bodyPr>
          <a:lstStyle/>
          <a:p>
            <a:r>
              <a:rPr lang="en-US" sz="2400" dirty="0">
                <a:solidFill>
                  <a:schemeClr val="tx1"/>
                </a:solidFill>
                <a:latin typeface="Times New Roman" panose="02020603050405020304" pitchFamily="18" charset="0"/>
                <a:cs typeface="Times New Roman" panose="02020603050405020304" pitchFamily="18" charset="0"/>
              </a:rPr>
              <a:t>Figure 5:</a:t>
            </a:r>
            <a:r>
              <a:rPr lang="en-US" sz="2400" b="0" dirty="0">
                <a:solidFill>
                  <a:schemeClr val="tx1"/>
                </a:solidFill>
                <a:latin typeface="Times New Roman" panose="02020603050405020304" pitchFamily="18" charset="0"/>
                <a:cs typeface="Times New Roman" panose="02020603050405020304" pitchFamily="18" charset="0"/>
              </a:rPr>
              <a:t> Displays the Air Temperature Difference for the KITH station</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03" name="Picture 102">
            <a:extLst>
              <a:ext uri="{FF2B5EF4-FFF2-40B4-BE49-F238E27FC236}">
                <a16:creationId xmlns:a16="http://schemas.microsoft.com/office/drawing/2014/main" id="{4F3E00E6-FA00-5947-9E0D-A87234FD5464}"/>
              </a:ext>
            </a:extLst>
          </p:cNvPr>
          <p:cNvPicPr>
            <a:picLocks noChangeAspect="1"/>
          </p:cNvPicPr>
          <p:nvPr/>
        </p:nvPicPr>
        <p:blipFill>
          <a:blip r:embed="rId4"/>
          <a:stretch>
            <a:fillRect/>
          </a:stretch>
        </p:blipFill>
        <p:spPr>
          <a:xfrm>
            <a:off x="12131018" y="5555654"/>
            <a:ext cx="7771710" cy="5166776"/>
          </a:xfrm>
          <a:prstGeom prst="rect">
            <a:avLst/>
          </a:prstGeom>
        </p:spPr>
      </p:pic>
      <p:sp>
        <p:nvSpPr>
          <p:cNvPr id="105" name="Can 104">
            <a:extLst>
              <a:ext uri="{FF2B5EF4-FFF2-40B4-BE49-F238E27FC236}">
                <a16:creationId xmlns:a16="http://schemas.microsoft.com/office/drawing/2014/main" id="{020CC488-352D-3F46-9B56-7A4BE28F782A}"/>
              </a:ext>
            </a:extLst>
          </p:cNvPr>
          <p:cNvSpPr/>
          <p:nvPr/>
        </p:nvSpPr>
        <p:spPr bwMode="auto">
          <a:xfrm>
            <a:off x="8105750" y="21826584"/>
            <a:ext cx="1104535" cy="2242722"/>
          </a:xfrm>
          <a:prstGeom prst="can">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106" name="TextBox 105">
            <a:extLst>
              <a:ext uri="{FF2B5EF4-FFF2-40B4-BE49-F238E27FC236}">
                <a16:creationId xmlns:a16="http://schemas.microsoft.com/office/drawing/2014/main" id="{38E41691-5E46-8546-B00B-45DF4E4AF3D1}"/>
              </a:ext>
            </a:extLst>
          </p:cNvPr>
          <p:cNvSpPr txBox="1"/>
          <p:nvPr/>
        </p:nvSpPr>
        <p:spPr>
          <a:xfrm>
            <a:off x="8105750" y="22365646"/>
            <a:ext cx="1104535" cy="830997"/>
          </a:xfrm>
          <a:prstGeom prst="rect">
            <a:avLst/>
          </a:prstGeom>
          <a:noFill/>
        </p:spPr>
        <p:txBody>
          <a:bodyPr wrap="square" rtlCol="0">
            <a:spAutoFit/>
          </a:bodyPr>
          <a:lstStyle/>
          <a:p>
            <a:r>
              <a:rPr lang="en-US" sz="2400" dirty="0">
                <a:solidFill>
                  <a:schemeClr val="bg1"/>
                </a:solidFill>
              </a:rPr>
              <a:t>NWS </a:t>
            </a:r>
          </a:p>
          <a:p>
            <a:r>
              <a:rPr lang="en-US" sz="2400" dirty="0">
                <a:solidFill>
                  <a:schemeClr val="bg1"/>
                </a:solidFill>
              </a:rPr>
              <a:t>Data</a:t>
            </a:r>
          </a:p>
        </p:txBody>
      </p:sp>
      <p:sp>
        <p:nvSpPr>
          <p:cNvPr id="107" name="Can 106">
            <a:extLst>
              <a:ext uri="{FF2B5EF4-FFF2-40B4-BE49-F238E27FC236}">
                <a16:creationId xmlns:a16="http://schemas.microsoft.com/office/drawing/2014/main" id="{C0BE7316-CEA9-D34B-A4DD-C43571D4182A}"/>
              </a:ext>
            </a:extLst>
          </p:cNvPr>
          <p:cNvSpPr/>
          <p:nvPr/>
        </p:nvSpPr>
        <p:spPr bwMode="auto">
          <a:xfrm>
            <a:off x="9677871" y="21826584"/>
            <a:ext cx="1112443" cy="2295363"/>
          </a:xfrm>
          <a:prstGeom prst="can">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108" name="TextBox 107">
            <a:extLst>
              <a:ext uri="{FF2B5EF4-FFF2-40B4-BE49-F238E27FC236}">
                <a16:creationId xmlns:a16="http://schemas.microsoft.com/office/drawing/2014/main" id="{54EB62EF-D36B-354D-A663-1CB01D9BEF88}"/>
              </a:ext>
            </a:extLst>
          </p:cNvPr>
          <p:cNvSpPr txBox="1"/>
          <p:nvPr/>
        </p:nvSpPr>
        <p:spPr>
          <a:xfrm>
            <a:off x="9760751" y="22391677"/>
            <a:ext cx="995510" cy="830997"/>
          </a:xfrm>
          <a:prstGeom prst="rect">
            <a:avLst/>
          </a:prstGeom>
          <a:noFill/>
        </p:spPr>
        <p:txBody>
          <a:bodyPr wrap="square" rtlCol="0">
            <a:spAutoFit/>
          </a:bodyPr>
          <a:lstStyle/>
          <a:p>
            <a:r>
              <a:rPr lang="en-US" sz="2400" dirty="0">
                <a:solidFill>
                  <a:schemeClr val="bg1"/>
                </a:solidFill>
              </a:rPr>
              <a:t>CRN</a:t>
            </a:r>
          </a:p>
          <a:p>
            <a:r>
              <a:rPr lang="en-US" sz="2400" dirty="0">
                <a:solidFill>
                  <a:schemeClr val="bg1"/>
                </a:solidFill>
              </a:rPr>
              <a:t>Data</a:t>
            </a:r>
          </a:p>
        </p:txBody>
      </p:sp>
      <p:sp>
        <p:nvSpPr>
          <p:cNvPr id="109" name="Down Arrow 108">
            <a:extLst>
              <a:ext uri="{FF2B5EF4-FFF2-40B4-BE49-F238E27FC236}">
                <a16:creationId xmlns:a16="http://schemas.microsoft.com/office/drawing/2014/main" id="{82587A73-36EA-5440-A602-CD0E44D75C38}"/>
              </a:ext>
            </a:extLst>
          </p:cNvPr>
          <p:cNvSpPr/>
          <p:nvPr/>
        </p:nvSpPr>
        <p:spPr bwMode="auto">
          <a:xfrm>
            <a:off x="9904832" y="24112446"/>
            <a:ext cx="729611" cy="830997"/>
          </a:xfrm>
          <a:prstGeom prst="downArrow">
            <a:avLst/>
          </a:pr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pic>
        <p:nvPicPr>
          <p:cNvPr id="110" name="Picture 109">
            <a:extLst>
              <a:ext uri="{FF2B5EF4-FFF2-40B4-BE49-F238E27FC236}">
                <a16:creationId xmlns:a16="http://schemas.microsoft.com/office/drawing/2014/main" id="{7A8A5209-0BF8-9E4E-AA39-75FD3BD361D4}"/>
              </a:ext>
            </a:extLst>
          </p:cNvPr>
          <p:cNvPicPr>
            <a:picLocks noChangeAspect="1"/>
          </p:cNvPicPr>
          <p:nvPr/>
        </p:nvPicPr>
        <p:blipFill>
          <a:blip r:embed="rId5"/>
          <a:stretch>
            <a:fillRect/>
          </a:stretch>
        </p:blipFill>
        <p:spPr>
          <a:xfrm>
            <a:off x="12187848" y="17028796"/>
            <a:ext cx="7648959" cy="5118005"/>
          </a:xfrm>
          <a:prstGeom prst="rect">
            <a:avLst/>
          </a:prstGeom>
        </p:spPr>
      </p:pic>
      <p:pic>
        <p:nvPicPr>
          <p:cNvPr id="111" name="Picture 110">
            <a:extLst>
              <a:ext uri="{FF2B5EF4-FFF2-40B4-BE49-F238E27FC236}">
                <a16:creationId xmlns:a16="http://schemas.microsoft.com/office/drawing/2014/main" id="{7E277574-BB5D-0143-874D-B14A0DAAC645}"/>
              </a:ext>
            </a:extLst>
          </p:cNvPr>
          <p:cNvPicPr>
            <a:picLocks noChangeAspect="1"/>
          </p:cNvPicPr>
          <p:nvPr/>
        </p:nvPicPr>
        <p:blipFill>
          <a:blip r:embed="rId6"/>
          <a:stretch>
            <a:fillRect/>
          </a:stretch>
        </p:blipFill>
        <p:spPr>
          <a:xfrm>
            <a:off x="12131018" y="11361005"/>
            <a:ext cx="7705789" cy="5166776"/>
          </a:xfrm>
          <a:prstGeom prst="rect">
            <a:avLst/>
          </a:prstGeom>
        </p:spPr>
      </p:pic>
      <p:pic>
        <p:nvPicPr>
          <p:cNvPr id="6" name="Picture 5" descr="Map&#10;&#10;Description automatically generated">
            <a:extLst>
              <a:ext uri="{FF2B5EF4-FFF2-40B4-BE49-F238E27FC236}">
                <a16:creationId xmlns:a16="http://schemas.microsoft.com/office/drawing/2014/main" id="{4E87AA0D-F5AC-3A47-98AB-B095DCEC2C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06490" y="4918285"/>
            <a:ext cx="13269510" cy="101536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grpSp>
        <p:nvGrpSpPr>
          <p:cNvPr id="7" name="Group 6"/>
          <p:cNvGrpSpPr/>
          <p:nvPr/>
        </p:nvGrpSpPr>
        <p:grpSpPr>
          <a:xfrm>
            <a:off x="0" y="-16934"/>
            <a:ext cx="36576000" cy="29277733"/>
            <a:chOff x="3038168" y="2271252"/>
            <a:chExt cx="26871560" cy="17255617"/>
          </a:xfrm>
        </p:grpSpPr>
        <p:sp>
          <p:nvSpPr>
            <p:cNvPr id="8" name="Rectangle 7"/>
            <p:cNvSpPr/>
            <p:nvPr/>
          </p:nvSpPr>
          <p:spPr>
            <a:xfrm>
              <a:off x="3038168" y="2271252"/>
              <a:ext cx="26871560" cy="172556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395020" y="3923074"/>
              <a:ext cx="23095973" cy="4988400"/>
            </a:xfrm>
            <a:prstGeom prst="rect">
              <a:avLst/>
            </a:prstGeom>
            <a:noFill/>
          </p:spPr>
          <p:txBody>
            <a:bodyPr wrap="square" rtlCol="0">
              <a:spAutoFit/>
            </a:bodyPr>
            <a:lstStyle/>
            <a:p>
              <a:pPr algn="ctr"/>
              <a:r>
                <a:rPr lang="en-US" sz="8800" dirty="0">
                  <a:solidFill>
                    <a:schemeClr val="tx2"/>
                  </a:solidFill>
                  <a:effectLst>
                    <a:outerShdw blurRad="38100" dist="38100" dir="2700000" algn="tl">
                      <a:srgbClr val="000000">
                        <a:alpha val="43137"/>
                      </a:srgbClr>
                    </a:outerShdw>
                  </a:effectLst>
                </a:rPr>
                <a:t>This poster template provided courtesy of </a:t>
              </a:r>
            </a:p>
            <a:p>
              <a:pPr algn="ctr"/>
              <a:r>
                <a:rPr lang="en-US" sz="8800" dirty="0">
                  <a:solidFill>
                    <a:schemeClr val="tx2"/>
                  </a:solidFill>
                  <a:effectLst>
                    <a:outerShdw blurRad="38100" dist="38100" dir="2700000" algn="tl">
                      <a:srgbClr val="000000">
                        <a:alpha val="43137"/>
                      </a:srgbClr>
                    </a:outerShdw>
                  </a:effectLst>
                </a:rPr>
                <a:t>UNH </a:t>
              </a:r>
              <a:r>
                <a:rPr lang="en-US" sz="5400" dirty="0">
                  <a:solidFill>
                    <a:schemeClr val="tx2"/>
                  </a:solidFill>
                  <a:effectLst>
                    <a:outerShdw blurRad="38100" dist="38100" dir="2700000" algn="tl">
                      <a:srgbClr val="000000">
                        <a:alpha val="43137"/>
                      </a:srgbClr>
                    </a:outerShdw>
                  </a:effectLst>
                </a:rPr>
                <a:t>ESRC</a:t>
              </a:r>
              <a:r>
                <a:rPr lang="en-US" sz="8800" dirty="0">
                  <a:solidFill>
                    <a:schemeClr val="tx2"/>
                  </a:solidFill>
                  <a:effectLst>
                    <a:outerShdw blurRad="38100" dist="38100" dir="2700000" algn="tl">
                      <a:srgbClr val="000000">
                        <a:alpha val="43137"/>
                      </a:srgbClr>
                    </a:outerShdw>
                  </a:effectLst>
                </a:rPr>
                <a:t> Poster Printing Services</a:t>
              </a:r>
            </a:p>
            <a:p>
              <a:pPr algn="ctr"/>
              <a:endParaRPr lang="en-US" sz="8800" dirty="0">
                <a:solidFill>
                  <a:schemeClr val="tx2"/>
                </a:solidFill>
              </a:endParaRPr>
            </a:p>
            <a:p>
              <a:pPr algn="ctr"/>
              <a:endParaRPr lang="en-US" sz="9600" dirty="0">
                <a:solidFill>
                  <a:schemeClr val="tx2"/>
                </a:solidFill>
              </a:endParaRPr>
            </a:p>
            <a:p>
              <a:pPr algn="ctr"/>
              <a:r>
                <a:rPr lang="en-US" sz="9600" dirty="0">
                  <a:solidFill>
                    <a:schemeClr val="tx2"/>
                  </a:solidFill>
                </a:rPr>
                <a:t>Trust us to make your poster look </a:t>
              </a:r>
              <a:r>
                <a:rPr lang="en-US" sz="9600" b="1" dirty="0">
                  <a:solidFill>
                    <a:schemeClr val="tx2"/>
                  </a:solidFill>
                </a:rPr>
                <a:t>GREAT!</a:t>
              </a:r>
            </a:p>
            <a:p>
              <a:pPr algn="ctr"/>
              <a:endParaRPr lang="en-US" sz="8800" dirty="0">
                <a:solidFill>
                  <a:schemeClr val="accent5">
                    <a:lumMod val="75000"/>
                  </a:scheme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1219" y="12425448"/>
              <a:ext cx="2478029" cy="2983999"/>
            </a:xfrm>
            <a:prstGeom prst="rect">
              <a:avLst/>
            </a:prstGeom>
          </p:spPr>
        </p:pic>
        <p:sp>
          <p:nvSpPr>
            <p:cNvPr id="11" name="TextBox 10"/>
            <p:cNvSpPr txBox="1"/>
            <p:nvPr/>
          </p:nvSpPr>
          <p:spPr>
            <a:xfrm>
              <a:off x="9291484" y="12729302"/>
              <a:ext cx="18199509" cy="2376292"/>
            </a:xfrm>
            <a:prstGeom prst="rect">
              <a:avLst/>
            </a:prstGeom>
            <a:noFill/>
          </p:spPr>
          <p:txBody>
            <a:bodyPr wrap="square" rtlCol="0">
              <a:spAutoFit/>
            </a:bodyPr>
            <a:lstStyle/>
            <a:p>
              <a:r>
                <a:rPr lang="en-US" sz="8800" b="1" dirty="0">
                  <a:solidFill>
                    <a:srgbClr val="00126A"/>
                  </a:solidFill>
                </a:rPr>
                <a:t>Website:</a:t>
              </a:r>
              <a:r>
                <a:rPr lang="en-US" sz="8800" b="1" dirty="0">
                  <a:solidFill>
                    <a:schemeClr val="accent5">
                      <a:lumMod val="75000"/>
                    </a:schemeClr>
                  </a:solidFill>
                </a:rPr>
                <a:t> </a:t>
              </a:r>
              <a:r>
                <a:rPr lang="en-US" sz="8800" dirty="0">
                  <a:solidFill>
                    <a:schemeClr val="accent5">
                      <a:lumMod val="75000"/>
                    </a:schemeClr>
                  </a:solidFill>
                  <a:hlinkClick r:id="rId3"/>
                </a:rPr>
                <a:t>http://posters.unh.edu</a:t>
              </a:r>
              <a:endParaRPr lang="en-US" sz="8800" dirty="0">
                <a:solidFill>
                  <a:schemeClr val="accent5">
                    <a:lumMod val="75000"/>
                  </a:schemeClr>
                </a:solidFill>
              </a:endParaRPr>
            </a:p>
            <a:p>
              <a:r>
                <a:rPr lang="en-US" sz="8800" b="1" dirty="0">
                  <a:solidFill>
                    <a:schemeClr val="tx2"/>
                  </a:solidFill>
                </a:rPr>
                <a:t>Poster Guide: </a:t>
              </a:r>
              <a:r>
                <a:rPr lang="en-US" sz="8800" dirty="0">
                  <a:solidFill>
                    <a:schemeClr val="accent5">
                      <a:lumMod val="75000"/>
                    </a:schemeClr>
                  </a:solidFill>
                  <a:hlinkClick r:id="rId4"/>
                </a:rPr>
                <a:t>http://goo.gl/1E7TJY</a:t>
              </a:r>
              <a:endParaRPr lang="en-US" sz="8800" dirty="0">
                <a:solidFill>
                  <a:schemeClr val="accent5">
                    <a:lumMod val="75000"/>
                  </a:schemeClr>
                </a:solidFill>
              </a:endParaRPr>
            </a:p>
            <a:p>
              <a:endParaRPr lang="en-US" sz="8000" dirty="0"/>
            </a:p>
          </p:txBody>
        </p:sp>
        <p:sp>
          <p:nvSpPr>
            <p:cNvPr id="12" name="TextBox 11"/>
            <p:cNvSpPr txBox="1"/>
            <p:nvPr/>
          </p:nvSpPr>
          <p:spPr>
            <a:xfrm>
              <a:off x="9306233" y="18039145"/>
              <a:ext cx="13273548" cy="1107996"/>
            </a:xfrm>
            <a:prstGeom prst="rect">
              <a:avLst/>
            </a:prstGeom>
            <a:noFill/>
          </p:spPr>
          <p:txBody>
            <a:bodyPr wrap="square" rtlCol="0">
              <a:spAutoFit/>
            </a:bodyPr>
            <a:lstStyle/>
            <a:p>
              <a:r>
                <a:rPr lang="en-US" sz="6600" dirty="0">
                  <a:solidFill>
                    <a:schemeClr val="bg2">
                      <a:lumMod val="50000"/>
                    </a:schemeClr>
                  </a:solidFill>
                  <a:effectLst>
                    <a:outerShdw blurRad="38100" dist="38100" dir="2700000" algn="tl">
                      <a:srgbClr val="000000">
                        <a:alpha val="43137"/>
                      </a:srgbClr>
                    </a:outerShdw>
                  </a:effectLst>
                </a:rPr>
                <a:t>DELETE THIS SLIDE BEFORE PRINTING</a:t>
              </a:r>
            </a:p>
          </p:txBody>
        </p:sp>
      </p:grpSp>
    </p:spTree>
    <p:extLst>
      <p:ext uri="{BB962C8B-B14F-4D97-AF65-F5344CB8AC3E}">
        <p14:creationId xmlns:p14="http://schemas.microsoft.com/office/powerpoint/2010/main" val="2851939280"/>
      </p:ext>
    </p:extLst>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14631</TotalTime>
  <Words>1032</Words>
  <Application>Microsoft Macintosh PowerPoint</Application>
  <PresentationFormat>Custom</PresentationFormat>
  <Paragraphs>122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Times New Roman</vt:lpstr>
      <vt:lpstr>Wingdings</vt:lpstr>
      <vt:lpstr>Default Design</vt:lpstr>
      <vt:lpstr>Analysis of Weather Data in the Northeast US  Marvin Kuryala  Faculty Advisor ~ Matthew J. Davis Department of Environmental Sciences, University of New Hampshire</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Kuryala, Marvin</cp:lastModifiedBy>
  <cp:revision>291</cp:revision>
  <cp:lastPrinted>2014-02-24T14:53:09Z</cp:lastPrinted>
  <dcterms:created xsi:type="dcterms:W3CDTF">2004-07-26T21:45:23Z</dcterms:created>
  <dcterms:modified xsi:type="dcterms:W3CDTF">2022-04-18T13:44:27Z</dcterms:modified>
  <cp:category>science research poster</cp:category>
</cp:coreProperties>
</file>