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4.jpg" ContentType="image/jpeg"/>
  <Override PartName="/ppt/media/image1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7" r:id="rId2"/>
  </p:sldIdLst>
  <p:sldSz cx="39319200" cy="39319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84" userDrawn="1">
          <p15:clr>
            <a:srgbClr val="A4A3A4"/>
          </p15:clr>
        </p15:guide>
        <p15:guide id="2" pos="12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6464"/>
    <a:srgbClr val="00FF00"/>
    <a:srgbClr val="E0E7F8"/>
    <a:srgbClr val="6F92DF"/>
    <a:srgbClr val="2A57BD"/>
    <a:srgbClr val="0E0EE3"/>
    <a:srgbClr val="5D5DF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32" autoAdjust="0"/>
  </p:normalViewPr>
  <p:slideViewPr>
    <p:cSldViewPr snapToGrid="0" showGuides="1">
      <p:cViewPr varScale="1">
        <p:scale>
          <a:sx n="20" d="100"/>
          <a:sy n="20" d="100"/>
        </p:scale>
        <p:origin x="2298" y="48"/>
      </p:cViewPr>
      <p:guideLst>
        <p:guide orient="horz" pos="12384"/>
        <p:guide pos="123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3C43E-8A94-4495-AD0C-0D5C29858193}" type="datetimeFigureOut">
              <a:rPr lang="en-US" smtClean="0"/>
              <a:t>4/10/2020</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3F4B7-FE3E-4729-8CB1-DF62854C90BC}" type="slidenum">
              <a:rPr lang="en-US" smtClean="0"/>
              <a:t>‹#›</a:t>
            </a:fld>
            <a:endParaRPr lang="en-US"/>
          </a:p>
        </p:txBody>
      </p:sp>
    </p:spTree>
    <p:extLst>
      <p:ext uri="{BB962C8B-B14F-4D97-AF65-F5344CB8AC3E}">
        <p14:creationId xmlns:p14="http://schemas.microsoft.com/office/powerpoint/2010/main" val="341327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03F4B7-FE3E-4729-8CB1-DF62854C90BC}" type="slidenum">
              <a:rPr lang="en-US" smtClean="0"/>
              <a:t>1</a:t>
            </a:fld>
            <a:endParaRPr lang="en-US"/>
          </a:p>
        </p:txBody>
      </p:sp>
    </p:spTree>
    <p:extLst>
      <p:ext uri="{BB962C8B-B14F-4D97-AF65-F5344CB8AC3E}">
        <p14:creationId xmlns:p14="http://schemas.microsoft.com/office/powerpoint/2010/main" val="192427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48940" y="6434881"/>
            <a:ext cx="33421320" cy="13688907"/>
          </a:xfrm>
        </p:spPr>
        <p:txBody>
          <a:bodyPr anchor="b"/>
          <a:lstStyle>
            <a:lvl1pPr algn="ctr">
              <a:defRPr sz="25800"/>
            </a:lvl1pPr>
          </a:lstStyle>
          <a:p>
            <a:r>
              <a:rPr lang="en-US" smtClean="0"/>
              <a:t>Click to edit Master title style</a:t>
            </a:r>
            <a:endParaRPr lang="en-US" dirty="0"/>
          </a:p>
        </p:txBody>
      </p:sp>
      <p:sp>
        <p:nvSpPr>
          <p:cNvPr id="3" name="Subtitle 2"/>
          <p:cNvSpPr>
            <a:spLocks noGrp="1"/>
          </p:cNvSpPr>
          <p:nvPr>
            <p:ph type="subTitle" idx="1"/>
          </p:nvPr>
        </p:nvSpPr>
        <p:spPr>
          <a:xfrm>
            <a:off x="4914900" y="20651685"/>
            <a:ext cx="29489400" cy="9493035"/>
          </a:xfrm>
        </p:spPr>
        <p:txBody>
          <a:bodyPr/>
          <a:lstStyle>
            <a:lvl1pPr marL="0" indent="0" algn="ctr">
              <a:buNone/>
              <a:defRPr sz="10320"/>
            </a:lvl1pPr>
            <a:lvl2pPr marL="1965960" indent="0" algn="ctr">
              <a:buNone/>
              <a:defRPr sz="8600"/>
            </a:lvl2pPr>
            <a:lvl3pPr marL="3931920" indent="0" algn="ctr">
              <a:buNone/>
              <a:defRPr sz="7740"/>
            </a:lvl3pPr>
            <a:lvl4pPr marL="5897880" indent="0" algn="ctr">
              <a:buNone/>
              <a:defRPr sz="6880"/>
            </a:lvl4pPr>
            <a:lvl5pPr marL="7863840" indent="0" algn="ctr">
              <a:buNone/>
              <a:defRPr sz="6880"/>
            </a:lvl5pPr>
            <a:lvl6pPr marL="9829800" indent="0" algn="ctr">
              <a:buNone/>
              <a:defRPr sz="6880"/>
            </a:lvl6pPr>
            <a:lvl7pPr marL="11795760" indent="0" algn="ctr">
              <a:buNone/>
              <a:defRPr sz="6880"/>
            </a:lvl7pPr>
            <a:lvl8pPr marL="13761720" indent="0" algn="ctr">
              <a:buNone/>
              <a:defRPr sz="6880"/>
            </a:lvl8pPr>
            <a:lvl9pPr marL="15727680" indent="0" algn="ctr">
              <a:buNone/>
              <a:defRPr sz="688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107A15-211E-4694-8A1F-6AE6F9992BF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172129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107A15-211E-4694-8A1F-6AE6F9992BF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2043125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137804" y="2093383"/>
            <a:ext cx="8478203" cy="3332120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703197" y="2093383"/>
            <a:ext cx="24943118" cy="333212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107A15-211E-4694-8A1F-6AE6F9992BF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3685500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2948786" y="6435056"/>
            <a:ext cx="33421005" cy="13688522"/>
          </a:xfrm>
          <a:prstGeom prst="rect">
            <a:avLst/>
          </a:prstGeom>
        </p:spPr>
        <p:txBody>
          <a:bodyPr lIns="0" tIns="0" rIns="0" bIns="0" anchor="ctr"/>
          <a:lstStyle/>
          <a:p>
            <a:endParaRPr lang="en-US" sz="2338"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1965747" y="9200352"/>
            <a:ext cx="35386752" cy="22804695"/>
          </a:xfrm>
          <a:prstGeom prst="rect">
            <a:avLst/>
          </a:prstGeom>
        </p:spPr>
        <p:txBody>
          <a:bodyPr lIns="0" tIns="0" rIns="0" bIns="0" anchor="ctr"/>
          <a:lstStyle/>
          <a:p>
            <a:pPr algn="ctr"/>
            <a:endParaRPr lang="en-US" sz="415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505411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107A15-211E-4694-8A1F-6AE6F9992BF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254912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82718" y="9802507"/>
            <a:ext cx="33912810" cy="16355692"/>
          </a:xfrm>
        </p:spPr>
        <p:txBody>
          <a:bodyPr anchor="b"/>
          <a:lstStyle>
            <a:lvl1pPr>
              <a:defRPr sz="25800"/>
            </a:lvl1pPr>
          </a:lstStyle>
          <a:p>
            <a:r>
              <a:rPr lang="en-US" smtClean="0"/>
              <a:t>Click to edit Master title style</a:t>
            </a:r>
            <a:endParaRPr lang="en-US" dirty="0"/>
          </a:p>
        </p:txBody>
      </p:sp>
      <p:sp>
        <p:nvSpPr>
          <p:cNvPr id="3" name="Text Placeholder 2"/>
          <p:cNvSpPr>
            <a:spLocks noGrp="1"/>
          </p:cNvSpPr>
          <p:nvPr>
            <p:ph type="body" idx="1"/>
          </p:nvPr>
        </p:nvSpPr>
        <p:spPr>
          <a:xfrm>
            <a:off x="2682718" y="26312930"/>
            <a:ext cx="33912810" cy="8601072"/>
          </a:xfrm>
        </p:spPr>
        <p:txBody>
          <a:bodyPr/>
          <a:lstStyle>
            <a:lvl1pPr marL="0" indent="0">
              <a:buNone/>
              <a:defRPr sz="10320">
                <a:solidFill>
                  <a:schemeClr val="tx1"/>
                </a:solidFill>
              </a:defRPr>
            </a:lvl1pPr>
            <a:lvl2pPr marL="1965960" indent="0">
              <a:buNone/>
              <a:defRPr sz="8600">
                <a:solidFill>
                  <a:schemeClr val="tx1">
                    <a:tint val="75000"/>
                  </a:schemeClr>
                </a:solidFill>
              </a:defRPr>
            </a:lvl2pPr>
            <a:lvl3pPr marL="3931920" indent="0">
              <a:buNone/>
              <a:defRPr sz="7740">
                <a:solidFill>
                  <a:schemeClr val="tx1">
                    <a:tint val="75000"/>
                  </a:schemeClr>
                </a:solidFill>
              </a:defRPr>
            </a:lvl3pPr>
            <a:lvl4pPr marL="5897880" indent="0">
              <a:buNone/>
              <a:defRPr sz="6880">
                <a:solidFill>
                  <a:schemeClr val="tx1">
                    <a:tint val="75000"/>
                  </a:schemeClr>
                </a:solidFill>
              </a:defRPr>
            </a:lvl4pPr>
            <a:lvl5pPr marL="7863840" indent="0">
              <a:buNone/>
              <a:defRPr sz="6880">
                <a:solidFill>
                  <a:schemeClr val="tx1">
                    <a:tint val="75000"/>
                  </a:schemeClr>
                </a:solidFill>
              </a:defRPr>
            </a:lvl5pPr>
            <a:lvl6pPr marL="9829800" indent="0">
              <a:buNone/>
              <a:defRPr sz="6880">
                <a:solidFill>
                  <a:schemeClr val="tx1">
                    <a:tint val="75000"/>
                  </a:schemeClr>
                </a:solidFill>
              </a:defRPr>
            </a:lvl6pPr>
            <a:lvl7pPr marL="11795760" indent="0">
              <a:buNone/>
              <a:defRPr sz="6880">
                <a:solidFill>
                  <a:schemeClr val="tx1">
                    <a:tint val="75000"/>
                  </a:schemeClr>
                </a:solidFill>
              </a:defRPr>
            </a:lvl7pPr>
            <a:lvl8pPr marL="13761720" indent="0">
              <a:buNone/>
              <a:defRPr sz="6880">
                <a:solidFill>
                  <a:schemeClr val="tx1">
                    <a:tint val="75000"/>
                  </a:schemeClr>
                </a:solidFill>
              </a:defRPr>
            </a:lvl8pPr>
            <a:lvl9pPr marL="15727680" indent="0">
              <a:buNone/>
              <a:defRPr sz="688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2107A15-211E-4694-8A1F-6AE6F9992BF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62125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703195" y="10466917"/>
            <a:ext cx="16710660" cy="249476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9905345" y="10466917"/>
            <a:ext cx="16710660" cy="249476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107A15-211E-4694-8A1F-6AE6F9992BFA}"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2942036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08316" y="2093392"/>
            <a:ext cx="33912810" cy="759989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708321" y="9638668"/>
            <a:ext cx="16633862" cy="4723762"/>
          </a:xfrm>
        </p:spPr>
        <p:txBody>
          <a:bodyPr anchor="b"/>
          <a:lstStyle>
            <a:lvl1pPr marL="0" indent="0">
              <a:buNone/>
              <a:defRPr sz="10320" b="1"/>
            </a:lvl1pPr>
            <a:lvl2pPr marL="1965960" indent="0">
              <a:buNone/>
              <a:defRPr sz="8600" b="1"/>
            </a:lvl2pPr>
            <a:lvl3pPr marL="3931920" indent="0">
              <a:buNone/>
              <a:defRPr sz="7740" b="1"/>
            </a:lvl3pPr>
            <a:lvl4pPr marL="5897880" indent="0">
              <a:buNone/>
              <a:defRPr sz="6880" b="1"/>
            </a:lvl4pPr>
            <a:lvl5pPr marL="7863840" indent="0">
              <a:buNone/>
              <a:defRPr sz="6880" b="1"/>
            </a:lvl5pPr>
            <a:lvl6pPr marL="9829800" indent="0">
              <a:buNone/>
              <a:defRPr sz="6880" b="1"/>
            </a:lvl6pPr>
            <a:lvl7pPr marL="11795760" indent="0">
              <a:buNone/>
              <a:defRPr sz="6880" b="1"/>
            </a:lvl7pPr>
            <a:lvl8pPr marL="13761720" indent="0">
              <a:buNone/>
              <a:defRPr sz="6880" b="1"/>
            </a:lvl8pPr>
            <a:lvl9pPr marL="15727680" indent="0">
              <a:buNone/>
              <a:defRPr sz="6880" b="1"/>
            </a:lvl9pPr>
          </a:lstStyle>
          <a:p>
            <a:pPr lvl="0"/>
            <a:r>
              <a:rPr lang="en-US" smtClean="0"/>
              <a:t>Edit Master text styles</a:t>
            </a:r>
          </a:p>
        </p:txBody>
      </p:sp>
      <p:sp>
        <p:nvSpPr>
          <p:cNvPr id="4" name="Content Placeholder 3"/>
          <p:cNvSpPr>
            <a:spLocks noGrp="1"/>
          </p:cNvSpPr>
          <p:nvPr>
            <p:ph sz="half" idx="2"/>
          </p:nvPr>
        </p:nvSpPr>
        <p:spPr>
          <a:xfrm>
            <a:off x="2708321" y="14362430"/>
            <a:ext cx="16633862" cy="211249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9905347" y="9638668"/>
            <a:ext cx="16715781" cy="4723762"/>
          </a:xfrm>
        </p:spPr>
        <p:txBody>
          <a:bodyPr anchor="b"/>
          <a:lstStyle>
            <a:lvl1pPr marL="0" indent="0">
              <a:buNone/>
              <a:defRPr sz="10320" b="1"/>
            </a:lvl1pPr>
            <a:lvl2pPr marL="1965960" indent="0">
              <a:buNone/>
              <a:defRPr sz="8600" b="1"/>
            </a:lvl2pPr>
            <a:lvl3pPr marL="3931920" indent="0">
              <a:buNone/>
              <a:defRPr sz="7740" b="1"/>
            </a:lvl3pPr>
            <a:lvl4pPr marL="5897880" indent="0">
              <a:buNone/>
              <a:defRPr sz="6880" b="1"/>
            </a:lvl4pPr>
            <a:lvl5pPr marL="7863840" indent="0">
              <a:buNone/>
              <a:defRPr sz="6880" b="1"/>
            </a:lvl5pPr>
            <a:lvl6pPr marL="9829800" indent="0">
              <a:buNone/>
              <a:defRPr sz="6880" b="1"/>
            </a:lvl6pPr>
            <a:lvl7pPr marL="11795760" indent="0">
              <a:buNone/>
              <a:defRPr sz="6880" b="1"/>
            </a:lvl7pPr>
            <a:lvl8pPr marL="13761720" indent="0">
              <a:buNone/>
              <a:defRPr sz="6880" b="1"/>
            </a:lvl8pPr>
            <a:lvl9pPr marL="15727680" indent="0">
              <a:buNone/>
              <a:defRPr sz="6880" b="1"/>
            </a:lvl9pPr>
          </a:lstStyle>
          <a:p>
            <a:pPr lvl="0"/>
            <a:r>
              <a:rPr lang="en-US" smtClean="0"/>
              <a:t>Edit Master text styles</a:t>
            </a:r>
          </a:p>
        </p:txBody>
      </p:sp>
      <p:sp>
        <p:nvSpPr>
          <p:cNvPr id="6" name="Content Placeholder 5"/>
          <p:cNvSpPr>
            <a:spLocks noGrp="1"/>
          </p:cNvSpPr>
          <p:nvPr>
            <p:ph sz="quarter" idx="4"/>
          </p:nvPr>
        </p:nvSpPr>
        <p:spPr>
          <a:xfrm>
            <a:off x="19905347" y="14362430"/>
            <a:ext cx="16715781" cy="211249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107A15-211E-4694-8A1F-6AE6F9992BFA}"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1093369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107A15-211E-4694-8A1F-6AE6F9992BFA}"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246887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107A15-211E-4694-8A1F-6AE6F9992BFA}"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457014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08317" y="2621280"/>
            <a:ext cx="12681465" cy="9174480"/>
          </a:xfrm>
        </p:spPr>
        <p:txBody>
          <a:bodyPr anchor="b"/>
          <a:lstStyle>
            <a:lvl1pPr>
              <a:defRPr sz="13760"/>
            </a:lvl1pPr>
          </a:lstStyle>
          <a:p>
            <a:r>
              <a:rPr lang="en-US" smtClean="0"/>
              <a:t>Click to edit Master title style</a:t>
            </a:r>
            <a:endParaRPr lang="en-US" dirty="0"/>
          </a:p>
        </p:txBody>
      </p:sp>
      <p:sp>
        <p:nvSpPr>
          <p:cNvPr id="3" name="Content Placeholder 2"/>
          <p:cNvSpPr>
            <a:spLocks noGrp="1"/>
          </p:cNvSpPr>
          <p:nvPr>
            <p:ph idx="1"/>
          </p:nvPr>
        </p:nvSpPr>
        <p:spPr>
          <a:xfrm>
            <a:off x="16715781" y="5661245"/>
            <a:ext cx="19905345" cy="27942117"/>
          </a:xfrm>
        </p:spPr>
        <p:txBody>
          <a:bodyPr/>
          <a:lstStyle>
            <a:lvl1pPr>
              <a:defRPr sz="13760"/>
            </a:lvl1pPr>
            <a:lvl2pPr>
              <a:defRPr sz="12040"/>
            </a:lvl2pPr>
            <a:lvl3pPr>
              <a:defRPr sz="10320"/>
            </a:lvl3pPr>
            <a:lvl4pPr>
              <a:defRPr sz="8600"/>
            </a:lvl4pPr>
            <a:lvl5pPr>
              <a:defRPr sz="8600"/>
            </a:lvl5pPr>
            <a:lvl6pPr>
              <a:defRPr sz="8600"/>
            </a:lvl6pPr>
            <a:lvl7pPr>
              <a:defRPr sz="8600"/>
            </a:lvl7pPr>
            <a:lvl8pPr>
              <a:defRPr sz="8600"/>
            </a:lvl8pPr>
            <a:lvl9pPr>
              <a:defRPr sz="8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708317" y="11795760"/>
            <a:ext cx="12681465" cy="21853105"/>
          </a:xfrm>
        </p:spPr>
        <p:txBody>
          <a:bodyPr/>
          <a:lstStyle>
            <a:lvl1pPr marL="0" indent="0">
              <a:buNone/>
              <a:defRPr sz="6880"/>
            </a:lvl1pPr>
            <a:lvl2pPr marL="1965960" indent="0">
              <a:buNone/>
              <a:defRPr sz="6020"/>
            </a:lvl2pPr>
            <a:lvl3pPr marL="3931920" indent="0">
              <a:buNone/>
              <a:defRPr sz="5160"/>
            </a:lvl3pPr>
            <a:lvl4pPr marL="5897880" indent="0">
              <a:buNone/>
              <a:defRPr sz="4300"/>
            </a:lvl4pPr>
            <a:lvl5pPr marL="7863840" indent="0">
              <a:buNone/>
              <a:defRPr sz="4300"/>
            </a:lvl5pPr>
            <a:lvl6pPr marL="9829800" indent="0">
              <a:buNone/>
              <a:defRPr sz="4300"/>
            </a:lvl6pPr>
            <a:lvl7pPr marL="11795760" indent="0">
              <a:buNone/>
              <a:defRPr sz="4300"/>
            </a:lvl7pPr>
            <a:lvl8pPr marL="13761720" indent="0">
              <a:buNone/>
              <a:defRPr sz="4300"/>
            </a:lvl8pPr>
            <a:lvl9pPr marL="15727680" indent="0">
              <a:buNone/>
              <a:defRPr sz="4300"/>
            </a:lvl9pPr>
          </a:lstStyle>
          <a:p>
            <a:pPr lvl="0"/>
            <a:r>
              <a:rPr lang="en-US" smtClean="0"/>
              <a:t>Edit Master text styles</a:t>
            </a:r>
          </a:p>
        </p:txBody>
      </p:sp>
      <p:sp>
        <p:nvSpPr>
          <p:cNvPr id="5" name="Date Placeholder 4"/>
          <p:cNvSpPr>
            <a:spLocks noGrp="1"/>
          </p:cNvSpPr>
          <p:nvPr>
            <p:ph type="dt" sz="half" idx="10"/>
          </p:nvPr>
        </p:nvSpPr>
        <p:spPr/>
        <p:txBody>
          <a:bodyPr/>
          <a:lstStyle/>
          <a:p>
            <a:fld id="{E2107A15-211E-4694-8A1F-6AE6F9992BFA}"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185119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08317" y="2621280"/>
            <a:ext cx="12681465" cy="9174480"/>
          </a:xfrm>
        </p:spPr>
        <p:txBody>
          <a:bodyPr anchor="b"/>
          <a:lstStyle>
            <a:lvl1pPr>
              <a:defRPr sz="1376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6715781" y="5661245"/>
            <a:ext cx="19905345" cy="27942117"/>
          </a:xfrm>
        </p:spPr>
        <p:txBody>
          <a:bodyPr anchor="t"/>
          <a:lstStyle>
            <a:lvl1pPr marL="0" indent="0">
              <a:buNone/>
              <a:defRPr sz="13760"/>
            </a:lvl1pPr>
            <a:lvl2pPr marL="1965960" indent="0">
              <a:buNone/>
              <a:defRPr sz="12040"/>
            </a:lvl2pPr>
            <a:lvl3pPr marL="3931920" indent="0">
              <a:buNone/>
              <a:defRPr sz="10320"/>
            </a:lvl3pPr>
            <a:lvl4pPr marL="5897880" indent="0">
              <a:buNone/>
              <a:defRPr sz="8600"/>
            </a:lvl4pPr>
            <a:lvl5pPr marL="7863840" indent="0">
              <a:buNone/>
              <a:defRPr sz="8600"/>
            </a:lvl5pPr>
            <a:lvl6pPr marL="9829800" indent="0">
              <a:buNone/>
              <a:defRPr sz="8600"/>
            </a:lvl6pPr>
            <a:lvl7pPr marL="11795760" indent="0">
              <a:buNone/>
              <a:defRPr sz="8600"/>
            </a:lvl7pPr>
            <a:lvl8pPr marL="13761720" indent="0">
              <a:buNone/>
              <a:defRPr sz="8600"/>
            </a:lvl8pPr>
            <a:lvl9pPr marL="15727680" indent="0">
              <a:buNone/>
              <a:defRPr sz="8600"/>
            </a:lvl9pPr>
          </a:lstStyle>
          <a:p>
            <a:r>
              <a:rPr lang="en-US" smtClean="0"/>
              <a:t>Click icon to add picture</a:t>
            </a:r>
            <a:endParaRPr lang="en-US" dirty="0"/>
          </a:p>
        </p:txBody>
      </p:sp>
      <p:sp>
        <p:nvSpPr>
          <p:cNvPr id="4" name="Text Placeholder 3"/>
          <p:cNvSpPr>
            <a:spLocks noGrp="1"/>
          </p:cNvSpPr>
          <p:nvPr>
            <p:ph type="body" sz="half" idx="2"/>
          </p:nvPr>
        </p:nvSpPr>
        <p:spPr>
          <a:xfrm>
            <a:off x="2708317" y="11795760"/>
            <a:ext cx="12681465" cy="21853105"/>
          </a:xfrm>
        </p:spPr>
        <p:txBody>
          <a:bodyPr/>
          <a:lstStyle>
            <a:lvl1pPr marL="0" indent="0">
              <a:buNone/>
              <a:defRPr sz="6880"/>
            </a:lvl1pPr>
            <a:lvl2pPr marL="1965960" indent="0">
              <a:buNone/>
              <a:defRPr sz="6020"/>
            </a:lvl2pPr>
            <a:lvl3pPr marL="3931920" indent="0">
              <a:buNone/>
              <a:defRPr sz="5160"/>
            </a:lvl3pPr>
            <a:lvl4pPr marL="5897880" indent="0">
              <a:buNone/>
              <a:defRPr sz="4300"/>
            </a:lvl4pPr>
            <a:lvl5pPr marL="7863840" indent="0">
              <a:buNone/>
              <a:defRPr sz="4300"/>
            </a:lvl5pPr>
            <a:lvl6pPr marL="9829800" indent="0">
              <a:buNone/>
              <a:defRPr sz="4300"/>
            </a:lvl6pPr>
            <a:lvl7pPr marL="11795760" indent="0">
              <a:buNone/>
              <a:defRPr sz="4300"/>
            </a:lvl7pPr>
            <a:lvl8pPr marL="13761720" indent="0">
              <a:buNone/>
              <a:defRPr sz="4300"/>
            </a:lvl8pPr>
            <a:lvl9pPr marL="15727680" indent="0">
              <a:buNone/>
              <a:defRPr sz="4300"/>
            </a:lvl9pPr>
          </a:lstStyle>
          <a:p>
            <a:pPr lvl="0"/>
            <a:r>
              <a:rPr lang="en-US" smtClean="0"/>
              <a:t>Edit Master text styles</a:t>
            </a:r>
          </a:p>
        </p:txBody>
      </p:sp>
      <p:sp>
        <p:nvSpPr>
          <p:cNvPr id="5" name="Date Placeholder 4"/>
          <p:cNvSpPr>
            <a:spLocks noGrp="1"/>
          </p:cNvSpPr>
          <p:nvPr>
            <p:ph type="dt" sz="half" idx="10"/>
          </p:nvPr>
        </p:nvSpPr>
        <p:spPr/>
        <p:txBody>
          <a:bodyPr/>
          <a:lstStyle/>
          <a:p>
            <a:fld id="{E2107A15-211E-4694-8A1F-6AE6F9992BFA}"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343D4-57CA-4B24-9E64-164D240E09F6}" type="slidenum">
              <a:rPr lang="en-US" smtClean="0"/>
              <a:t>‹#›</a:t>
            </a:fld>
            <a:endParaRPr lang="en-US"/>
          </a:p>
        </p:txBody>
      </p:sp>
    </p:spTree>
    <p:extLst>
      <p:ext uri="{BB962C8B-B14F-4D97-AF65-F5344CB8AC3E}">
        <p14:creationId xmlns:p14="http://schemas.microsoft.com/office/powerpoint/2010/main" val="211440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03195" y="2093392"/>
            <a:ext cx="33912810" cy="759989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03195" y="10466917"/>
            <a:ext cx="33912810" cy="2494767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03195" y="36443082"/>
            <a:ext cx="8846820" cy="2093383"/>
          </a:xfrm>
          <a:prstGeom prst="rect">
            <a:avLst/>
          </a:prstGeom>
        </p:spPr>
        <p:txBody>
          <a:bodyPr vert="horz" lIns="91440" tIns="45720" rIns="91440" bIns="45720" rtlCol="0" anchor="ctr"/>
          <a:lstStyle>
            <a:lvl1pPr algn="l">
              <a:defRPr sz="5160">
                <a:solidFill>
                  <a:schemeClr val="tx1">
                    <a:tint val="75000"/>
                  </a:schemeClr>
                </a:solidFill>
              </a:defRPr>
            </a:lvl1pPr>
          </a:lstStyle>
          <a:p>
            <a:fld id="{E2107A15-211E-4694-8A1F-6AE6F9992BFA}" type="datetimeFigureOut">
              <a:rPr lang="en-US" smtClean="0"/>
              <a:t>4/10/2020</a:t>
            </a:fld>
            <a:endParaRPr lang="en-US"/>
          </a:p>
        </p:txBody>
      </p:sp>
      <p:sp>
        <p:nvSpPr>
          <p:cNvPr id="5" name="Footer Placeholder 4"/>
          <p:cNvSpPr>
            <a:spLocks noGrp="1"/>
          </p:cNvSpPr>
          <p:nvPr>
            <p:ph type="ftr" sz="quarter" idx="3"/>
          </p:nvPr>
        </p:nvSpPr>
        <p:spPr>
          <a:xfrm>
            <a:off x="13024485" y="36443082"/>
            <a:ext cx="13270230" cy="2093383"/>
          </a:xfrm>
          <a:prstGeom prst="rect">
            <a:avLst/>
          </a:prstGeom>
        </p:spPr>
        <p:txBody>
          <a:bodyPr vert="horz" lIns="91440" tIns="45720" rIns="91440" bIns="45720" rtlCol="0" anchor="ctr"/>
          <a:lstStyle>
            <a:lvl1pPr algn="ctr">
              <a:defRPr sz="51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769185" y="36443082"/>
            <a:ext cx="8846820" cy="2093383"/>
          </a:xfrm>
          <a:prstGeom prst="rect">
            <a:avLst/>
          </a:prstGeom>
        </p:spPr>
        <p:txBody>
          <a:bodyPr vert="horz" lIns="91440" tIns="45720" rIns="91440" bIns="45720" rtlCol="0" anchor="ctr"/>
          <a:lstStyle>
            <a:lvl1pPr algn="r">
              <a:defRPr sz="5160">
                <a:solidFill>
                  <a:schemeClr val="tx1">
                    <a:tint val="75000"/>
                  </a:schemeClr>
                </a:solidFill>
              </a:defRPr>
            </a:lvl1pPr>
          </a:lstStyle>
          <a:p>
            <a:fld id="{C3D343D4-57CA-4B24-9E64-164D240E09F6}" type="slidenum">
              <a:rPr lang="en-US" smtClean="0"/>
              <a:t>‹#›</a:t>
            </a:fld>
            <a:endParaRPr lang="en-US"/>
          </a:p>
        </p:txBody>
      </p:sp>
    </p:spTree>
    <p:extLst>
      <p:ext uri="{BB962C8B-B14F-4D97-AF65-F5344CB8AC3E}">
        <p14:creationId xmlns:p14="http://schemas.microsoft.com/office/powerpoint/2010/main" val="647473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3931920" rtl="0" eaLnBrk="1" latinLnBrk="0" hangingPunct="1">
        <a:lnSpc>
          <a:spcPct val="90000"/>
        </a:lnSpc>
        <a:spcBef>
          <a:spcPct val="0"/>
        </a:spcBef>
        <a:buNone/>
        <a:defRPr sz="18920" kern="1200">
          <a:solidFill>
            <a:schemeClr val="tx1"/>
          </a:solidFill>
          <a:latin typeface="+mj-lt"/>
          <a:ea typeface="+mj-ea"/>
          <a:cs typeface="+mj-cs"/>
        </a:defRPr>
      </a:lvl1pPr>
    </p:titleStyle>
    <p:bodyStyle>
      <a:lvl1pPr marL="982980" indent="-982980" algn="l" defTabSz="3931920" rtl="0" eaLnBrk="1" latinLnBrk="0" hangingPunct="1">
        <a:lnSpc>
          <a:spcPct val="90000"/>
        </a:lnSpc>
        <a:spcBef>
          <a:spcPts val="4300"/>
        </a:spcBef>
        <a:buFont typeface="Arial" panose="020B0604020202020204" pitchFamily="34" charset="0"/>
        <a:buChar char="•"/>
        <a:defRPr sz="12040" kern="1200">
          <a:solidFill>
            <a:schemeClr val="tx1"/>
          </a:solidFill>
          <a:latin typeface="+mn-lt"/>
          <a:ea typeface="+mn-ea"/>
          <a:cs typeface="+mn-cs"/>
        </a:defRPr>
      </a:lvl1pPr>
      <a:lvl2pPr marL="2948940" indent="-982980" algn="l" defTabSz="3931920" rtl="0" eaLnBrk="1" latinLnBrk="0" hangingPunct="1">
        <a:lnSpc>
          <a:spcPct val="90000"/>
        </a:lnSpc>
        <a:spcBef>
          <a:spcPts val="2150"/>
        </a:spcBef>
        <a:buFont typeface="Arial" panose="020B0604020202020204" pitchFamily="34" charset="0"/>
        <a:buChar char="•"/>
        <a:defRPr sz="10320" kern="1200">
          <a:solidFill>
            <a:schemeClr val="tx1"/>
          </a:solidFill>
          <a:latin typeface="+mn-lt"/>
          <a:ea typeface="+mn-ea"/>
          <a:cs typeface="+mn-cs"/>
        </a:defRPr>
      </a:lvl2pPr>
      <a:lvl3pPr marL="4914900" indent="-982980" algn="l" defTabSz="3931920" rtl="0" eaLnBrk="1" latinLnBrk="0" hangingPunct="1">
        <a:lnSpc>
          <a:spcPct val="90000"/>
        </a:lnSpc>
        <a:spcBef>
          <a:spcPts val="2150"/>
        </a:spcBef>
        <a:buFont typeface="Arial" panose="020B0604020202020204" pitchFamily="34" charset="0"/>
        <a:buChar char="•"/>
        <a:defRPr sz="8600" kern="1200">
          <a:solidFill>
            <a:schemeClr val="tx1"/>
          </a:solidFill>
          <a:latin typeface="+mn-lt"/>
          <a:ea typeface="+mn-ea"/>
          <a:cs typeface="+mn-cs"/>
        </a:defRPr>
      </a:lvl3pPr>
      <a:lvl4pPr marL="688086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4pPr>
      <a:lvl5pPr marL="884682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5pPr>
      <a:lvl6pPr marL="1081278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6pPr>
      <a:lvl7pPr marL="1277874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7pPr>
      <a:lvl8pPr marL="1474470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8pPr>
      <a:lvl9pPr marL="1671066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9pPr>
    </p:bodyStyle>
    <p:otherStyle>
      <a:defPPr>
        <a:defRPr lang="en-US"/>
      </a:defPPr>
      <a:lvl1pPr marL="0" algn="l" defTabSz="3931920" rtl="0" eaLnBrk="1" latinLnBrk="0" hangingPunct="1">
        <a:defRPr sz="7740" kern="1200">
          <a:solidFill>
            <a:schemeClr val="tx1"/>
          </a:solidFill>
          <a:latin typeface="+mn-lt"/>
          <a:ea typeface="+mn-ea"/>
          <a:cs typeface="+mn-cs"/>
        </a:defRPr>
      </a:lvl1pPr>
      <a:lvl2pPr marL="1965960" algn="l" defTabSz="3931920" rtl="0" eaLnBrk="1" latinLnBrk="0" hangingPunct="1">
        <a:defRPr sz="7740" kern="1200">
          <a:solidFill>
            <a:schemeClr val="tx1"/>
          </a:solidFill>
          <a:latin typeface="+mn-lt"/>
          <a:ea typeface="+mn-ea"/>
          <a:cs typeface="+mn-cs"/>
        </a:defRPr>
      </a:lvl2pPr>
      <a:lvl3pPr marL="3931920" algn="l" defTabSz="3931920" rtl="0" eaLnBrk="1" latinLnBrk="0" hangingPunct="1">
        <a:defRPr sz="7740" kern="1200">
          <a:solidFill>
            <a:schemeClr val="tx1"/>
          </a:solidFill>
          <a:latin typeface="+mn-lt"/>
          <a:ea typeface="+mn-ea"/>
          <a:cs typeface="+mn-cs"/>
        </a:defRPr>
      </a:lvl3pPr>
      <a:lvl4pPr marL="5897880" algn="l" defTabSz="3931920" rtl="0" eaLnBrk="1" latinLnBrk="0" hangingPunct="1">
        <a:defRPr sz="7740" kern="1200">
          <a:solidFill>
            <a:schemeClr val="tx1"/>
          </a:solidFill>
          <a:latin typeface="+mn-lt"/>
          <a:ea typeface="+mn-ea"/>
          <a:cs typeface="+mn-cs"/>
        </a:defRPr>
      </a:lvl4pPr>
      <a:lvl5pPr marL="7863840" algn="l" defTabSz="3931920" rtl="0" eaLnBrk="1" latinLnBrk="0" hangingPunct="1">
        <a:defRPr sz="7740" kern="1200">
          <a:solidFill>
            <a:schemeClr val="tx1"/>
          </a:solidFill>
          <a:latin typeface="+mn-lt"/>
          <a:ea typeface="+mn-ea"/>
          <a:cs typeface="+mn-cs"/>
        </a:defRPr>
      </a:lvl5pPr>
      <a:lvl6pPr marL="9829800" algn="l" defTabSz="3931920" rtl="0" eaLnBrk="1" latinLnBrk="0" hangingPunct="1">
        <a:defRPr sz="7740" kern="1200">
          <a:solidFill>
            <a:schemeClr val="tx1"/>
          </a:solidFill>
          <a:latin typeface="+mn-lt"/>
          <a:ea typeface="+mn-ea"/>
          <a:cs typeface="+mn-cs"/>
        </a:defRPr>
      </a:lvl6pPr>
      <a:lvl7pPr marL="11795760" algn="l" defTabSz="3931920" rtl="0" eaLnBrk="1" latinLnBrk="0" hangingPunct="1">
        <a:defRPr sz="7740" kern="1200">
          <a:solidFill>
            <a:schemeClr val="tx1"/>
          </a:solidFill>
          <a:latin typeface="+mn-lt"/>
          <a:ea typeface="+mn-ea"/>
          <a:cs typeface="+mn-cs"/>
        </a:defRPr>
      </a:lvl7pPr>
      <a:lvl8pPr marL="13761720" algn="l" defTabSz="3931920" rtl="0" eaLnBrk="1" latinLnBrk="0" hangingPunct="1">
        <a:defRPr sz="7740" kern="1200">
          <a:solidFill>
            <a:schemeClr val="tx1"/>
          </a:solidFill>
          <a:latin typeface="+mn-lt"/>
          <a:ea typeface="+mn-ea"/>
          <a:cs typeface="+mn-cs"/>
        </a:defRPr>
      </a:lvl8pPr>
      <a:lvl9pPr marL="15727680" algn="l" defTabSz="3931920" rtl="0" eaLnBrk="1" latinLnBrk="0" hangingPunct="1">
        <a:defRPr sz="77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4.jpg"/><Relationship Id="rId3" Type="http://schemas.openxmlformats.org/officeDocument/2006/relationships/image" Target="../media/image1.tif"/><Relationship Id="rId21" Type="http://schemas.openxmlformats.org/officeDocument/2006/relationships/image" Target="../media/image17.tif"/><Relationship Id="rId7" Type="http://schemas.openxmlformats.org/officeDocument/2006/relationships/image" Target="../media/image5.tif"/><Relationship Id="rId12" Type="http://schemas.openxmlformats.org/officeDocument/2006/relationships/image" Target="../media/image10.jp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6.tif"/><Relationship Id="rId1" Type="http://schemas.openxmlformats.org/officeDocument/2006/relationships/slideLayout" Target="../slideLayouts/slideLayout12.xml"/><Relationship Id="rId6" Type="http://schemas.openxmlformats.org/officeDocument/2006/relationships/image" Target="../media/image4.tif"/><Relationship Id="rId11" Type="http://schemas.openxmlformats.org/officeDocument/2006/relationships/image" Target="../media/image9.png"/><Relationship Id="rId5" Type="http://schemas.openxmlformats.org/officeDocument/2006/relationships/image" Target="../media/image3.tif"/><Relationship Id="rId15" Type="http://schemas.openxmlformats.org/officeDocument/2006/relationships/image" Target="../media/image13.jpeg"/><Relationship Id="rId23" Type="http://schemas.openxmlformats.org/officeDocument/2006/relationships/image" Target="../media/image18.tif"/><Relationship Id="rId10" Type="http://schemas.openxmlformats.org/officeDocument/2006/relationships/image" Target="../media/image8.png"/><Relationship Id="rId19" Type="http://schemas.openxmlformats.org/officeDocument/2006/relationships/image" Target="../media/image15.jpg"/><Relationship Id="rId4" Type="http://schemas.openxmlformats.org/officeDocument/2006/relationships/image" Target="../media/image2.tif"/><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3869" y="15969787"/>
            <a:ext cx="9444561" cy="8789647"/>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2094" y="15985553"/>
            <a:ext cx="5172545" cy="868680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6627" y="15985553"/>
            <a:ext cx="5172545" cy="868680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8155" y="15974663"/>
            <a:ext cx="5172545" cy="868680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111" y="15979539"/>
            <a:ext cx="5172545" cy="8686800"/>
          </a:xfrm>
          <a:prstGeom prst="rect">
            <a:avLst/>
          </a:prstGeom>
        </p:spPr>
      </p:pic>
      <p:sp>
        <p:nvSpPr>
          <p:cNvPr id="4" name="CustomShape 1"/>
          <p:cNvSpPr/>
          <p:nvPr/>
        </p:nvSpPr>
        <p:spPr>
          <a:xfrm>
            <a:off x="3302000" y="489566"/>
            <a:ext cx="32766000" cy="3800467"/>
          </a:xfrm>
          <a:prstGeom prst="roundRect">
            <a:avLst>
              <a:gd name="adj" fmla="val 16667"/>
            </a:avLst>
          </a:prstGeom>
          <a:solidFill>
            <a:srgbClr val="2A57BD"/>
          </a:solidFill>
          <a:ln w="12600">
            <a:solidFill>
              <a:srgbClr val="43729D"/>
            </a:solidFill>
            <a:miter/>
          </a:ln>
        </p:spPr>
        <p:style>
          <a:lnRef idx="0">
            <a:scrgbClr r="0" g="0" b="0"/>
          </a:lnRef>
          <a:fillRef idx="0">
            <a:scrgbClr r="0" g="0" b="0"/>
          </a:fillRef>
          <a:effectRef idx="0">
            <a:scrgbClr r="0" g="0" b="0"/>
          </a:effectRef>
          <a:fontRef idx="minor"/>
        </p:style>
        <p:txBody>
          <a:bodyPr lIns="116916" tIns="58458" rIns="116916" bIns="58458" anchor="ctr"/>
          <a:lstStyle/>
          <a:p>
            <a:pPr algn="ctr">
              <a:lnSpc>
                <a:spcPct val="100000"/>
              </a:lnSpc>
            </a:pPr>
            <a:r>
              <a:rPr lang="en-US" sz="7000" dirty="0">
                <a:solidFill>
                  <a:schemeClr val="bg1"/>
                </a:solidFill>
                <a:latin typeface="Cambria Math" panose="02040503050406030204" pitchFamily="18" charset="0"/>
                <a:ea typeface="Cambria Math" panose="02040503050406030204" pitchFamily="18" charset="0"/>
              </a:rPr>
              <a:t>Studying the spatiotemporal variability of the anoxic zone in the Baltic sea using broadband </a:t>
            </a:r>
            <a:r>
              <a:rPr lang="en-US" sz="7000" dirty="0" smtClean="0">
                <a:solidFill>
                  <a:schemeClr val="bg1"/>
                </a:solidFill>
                <a:latin typeface="Cambria Math" panose="02040503050406030204" pitchFamily="18" charset="0"/>
                <a:ea typeface="Cambria Math" panose="02040503050406030204" pitchFamily="18" charset="0"/>
              </a:rPr>
              <a:t>acoustics</a:t>
            </a:r>
            <a:endParaRPr lang="en-US" sz="7000" dirty="0" smtClean="0">
              <a:solidFill>
                <a:schemeClr val="bg1"/>
              </a:solidFill>
              <a:latin typeface="Cambria Math" panose="02040503050406030204" pitchFamily="18" charset="0"/>
              <a:ea typeface="Cambria Math" panose="02040503050406030204" pitchFamily="18" charset="0"/>
            </a:endParaRPr>
          </a:p>
          <a:p>
            <a:pPr algn="ctr">
              <a:lnSpc>
                <a:spcPct val="100000"/>
              </a:lnSpc>
            </a:pPr>
            <a:r>
              <a:rPr lang="en-US" sz="4000" spc="-1" dirty="0">
                <a:solidFill>
                  <a:srgbClr val="FFFFFF"/>
                </a:solidFill>
                <a:uFill>
                  <a:solidFill>
                    <a:srgbClr val="FFFFFF"/>
                  </a:solidFill>
                </a:uFill>
                <a:latin typeface="Cambria Math"/>
                <a:ea typeface="Cambria Math"/>
              </a:rPr>
              <a:t>Elizabeth </a:t>
            </a:r>
            <a:r>
              <a:rPr lang="en-US" sz="4000" spc="-1" dirty="0" smtClean="0">
                <a:solidFill>
                  <a:srgbClr val="FFFFFF"/>
                </a:solidFill>
                <a:uFill>
                  <a:solidFill>
                    <a:srgbClr val="FFFFFF"/>
                  </a:solidFill>
                </a:uFill>
                <a:latin typeface="Cambria Math"/>
                <a:ea typeface="Cambria Math"/>
              </a:rPr>
              <a:t>Weidner</a:t>
            </a:r>
            <a:r>
              <a:rPr lang="en-US" sz="4000" spc="-1" baseline="30000" dirty="0" smtClean="0">
                <a:solidFill>
                  <a:srgbClr val="FFFFFF"/>
                </a:solidFill>
                <a:uFill>
                  <a:solidFill>
                    <a:srgbClr val="FFFFFF"/>
                  </a:solidFill>
                </a:uFill>
                <a:latin typeface="Cambria Math"/>
                <a:ea typeface="Cambria Math"/>
              </a:rPr>
              <a:t>1,2,3</a:t>
            </a:r>
            <a:r>
              <a:rPr lang="en-US" sz="4000" spc="-1" dirty="0" smtClean="0">
                <a:solidFill>
                  <a:srgbClr val="FFFFFF"/>
                </a:solidFill>
                <a:uFill>
                  <a:solidFill>
                    <a:srgbClr val="FFFFFF"/>
                  </a:solidFill>
                </a:uFill>
                <a:latin typeface="Cambria Math"/>
                <a:ea typeface="Cambria Math"/>
              </a:rPr>
              <a:t>, </a:t>
            </a:r>
            <a:r>
              <a:rPr lang="en-US" sz="4000" spc="-1" dirty="0">
                <a:solidFill>
                  <a:srgbClr val="FFFFFF"/>
                </a:solidFill>
                <a:uFill>
                  <a:solidFill>
                    <a:srgbClr val="FFFFFF"/>
                  </a:solidFill>
                </a:uFill>
                <a:latin typeface="Cambria Math"/>
                <a:ea typeface="Cambria Math"/>
              </a:rPr>
              <a:t>Christian </a:t>
            </a:r>
            <a:r>
              <a:rPr lang="en-US" sz="4000" spc="-1" dirty="0" smtClean="0">
                <a:solidFill>
                  <a:srgbClr val="FFFFFF"/>
                </a:solidFill>
                <a:uFill>
                  <a:solidFill>
                    <a:srgbClr val="FFFFFF"/>
                  </a:solidFill>
                </a:uFill>
                <a:latin typeface="Cambria Math"/>
                <a:ea typeface="Cambria Math"/>
              </a:rPr>
              <a:t>Stranne</a:t>
            </a:r>
            <a:r>
              <a:rPr lang="en-US" sz="4000" spc="-1" baseline="30000" dirty="0" smtClean="0">
                <a:solidFill>
                  <a:srgbClr val="FFFFFF"/>
                </a:solidFill>
                <a:uFill>
                  <a:solidFill>
                    <a:srgbClr val="FFFFFF"/>
                  </a:solidFill>
                </a:uFill>
                <a:latin typeface="Cambria Math"/>
                <a:ea typeface="Cambria Math"/>
              </a:rPr>
              <a:t>2</a:t>
            </a:r>
            <a:r>
              <a:rPr lang="en-US" sz="4000" spc="-1" dirty="0" smtClean="0">
                <a:solidFill>
                  <a:srgbClr val="FFFFFF"/>
                </a:solidFill>
                <a:uFill>
                  <a:solidFill>
                    <a:srgbClr val="FFFFFF"/>
                  </a:solidFill>
                </a:uFill>
                <a:latin typeface="Cambria Math"/>
                <a:ea typeface="Cambria Math"/>
              </a:rPr>
              <a:t>, </a:t>
            </a:r>
            <a:r>
              <a:rPr lang="en-US" sz="4000" spc="-1" dirty="0">
                <a:solidFill>
                  <a:srgbClr val="FFFFFF"/>
                </a:solidFill>
                <a:uFill>
                  <a:solidFill>
                    <a:srgbClr val="FFFFFF"/>
                  </a:solidFill>
                </a:uFill>
                <a:latin typeface="Cambria Math"/>
                <a:ea typeface="Cambria Math"/>
              </a:rPr>
              <a:t>Jonas </a:t>
            </a:r>
            <a:r>
              <a:rPr lang="en-US" sz="4000" spc="-1" dirty="0" err="1">
                <a:solidFill>
                  <a:srgbClr val="FFFFFF"/>
                </a:solidFill>
                <a:uFill>
                  <a:solidFill>
                    <a:srgbClr val="FFFFFF"/>
                  </a:solidFill>
                </a:uFill>
                <a:latin typeface="Cambria Math"/>
                <a:ea typeface="Cambria Math"/>
              </a:rPr>
              <a:t>Hentati</a:t>
            </a:r>
            <a:r>
              <a:rPr lang="en-US" sz="4000" spc="-1" dirty="0">
                <a:solidFill>
                  <a:srgbClr val="FFFFFF"/>
                </a:solidFill>
                <a:uFill>
                  <a:solidFill>
                    <a:srgbClr val="FFFFFF"/>
                  </a:solidFill>
                </a:uFill>
                <a:latin typeface="Cambria Math"/>
                <a:ea typeface="Cambria Math"/>
              </a:rPr>
              <a:t> </a:t>
            </a:r>
            <a:r>
              <a:rPr lang="en-US" sz="4000" spc="-1" dirty="0" smtClean="0">
                <a:solidFill>
                  <a:srgbClr val="FFFFFF"/>
                </a:solidFill>
                <a:uFill>
                  <a:solidFill>
                    <a:srgbClr val="FFFFFF"/>
                  </a:solidFill>
                </a:uFill>
                <a:latin typeface="Cambria Math"/>
                <a:ea typeface="Cambria Math"/>
              </a:rPr>
              <a:t>Sundberg</a:t>
            </a:r>
            <a:r>
              <a:rPr lang="en-US" sz="4000" spc="-1" baseline="30000" dirty="0" smtClean="0">
                <a:solidFill>
                  <a:srgbClr val="FFFFFF"/>
                </a:solidFill>
                <a:uFill>
                  <a:solidFill>
                    <a:srgbClr val="FFFFFF"/>
                  </a:solidFill>
                </a:uFill>
                <a:latin typeface="Cambria Math"/>
                <a:ea typeface="Cambria Math"/>
              </a:rPr>
              <a:t>4</a:t>
            </a:r>
            <a:r>
              <a:rPr lang="en-US" sz="4000" spc="-1" dirty="0" smtClean="0">
                <a:solidFill>
                  <a:srgbClr val="FFFFFF"/>
                </a:solidFill>
                <a:uFill>
                  <a:solidFill>
                    <a:srgbClr val="FFFFFF"/>
                  </a:solidFill>
                </a:uFill>
                <a:latin typeface="Cambria Math"/>
                <a:ea typeface="Cambria Math"/>
              </a:rPr>
              <a:t>, </a:t>
            </a:r>
            <a:r>
              <a:rPr lang="en-US" sz="4000" spc="-1" dirty="0">
                <a:solidFill>
                  <a:srgbClr val="FFFFFF"/>
                </a:solidFill>
                <a:uFill>
                  <a:solidFill>
                    <a:srgbClr val="FFFFFF"/>
                  </a:solidFill>
                </a:uFill>
                <a:latin typeface="Cambria Math"/>
                <a:ea typeface="Cambria Math"/>
              </a:rPr>
              <a:t>Thomas C. </a:t>
            </a:r>
            <a:r>
              <a:rPr lang="en-US" sz="4000" spc="-1" dirty="0" smtClean="0">
                <a:solidFill>
                  <a:srgbClr val="FFFFFF"/>
                </a:solidFill>
                <a:uFill>
                  <a:solidFill>
                    <a:srgbClr val="FFFFFF"/>
                  </a:solidFill>
                </a:uFill>
                <a:latin typeface="Cambria Math"/>
                <a:ea typeface="Cambria Math"/>
              </a:rPr>
              <a:t>Weber</a:t>
            </a:r>
            <a:r>
              <a:rPr lang="en-US" sz="4000" spc="-1" baseline="30000" dirty="0" smtClean="0">
                <a:solidFill>
                  <a:srgbClr val="FFFFFF"/>
                </a:solidFill>
                <a:uFill>
                  <a:solidFill>
                    <a:srgbClr val="FFFFFF"/>
                  </a:solidFill>
                </a:uFill>
                <a:latin typeface="Cambria Math"/>
                <a:ea typeface="Cambria Math"/>
              </a:rPr>
              <a:t>1,5</a:t>
            </a:r>
            <a:r>
              <a:rPr lang="en-US" sz="4000" spc="-1" dirty="0" smtClean="0">
                <a:solidFill>
                  <a:srgbClr val="FFFFFF"/>
                </a:solidFill>
                <a:uFill>
                  <a:solidFill>
                    <a:srgbClr val="FFFFFF"/>
                  </a:solidFill>
                </a:uFill>
                <a:latin typeface="Cambria Math"/>
                <a:ea typeface="Cambria Math"/>
              </a:rPr>
              <a:t>, </a:t>
            </a:r>
            <a:r>
              <a:rPr lang="en-US" sz="4000" spc="-1" dirty="0">
                <a:solidFill>
                  <a:srgbClr val="FFFFFF"/>
                </a:solidFill>
                <a:uFill>
                  <a:solidFill>
                    <a:srgbClr val="FFFFFF"/>
                  </a:solidFill>
                </a:uFill>
                <a:latin typeface="Cambria Math"/>
                <a:ea typeface="Cambria Math"/>
              </a:rPr>
              <a:t>Martin </a:t>
            </a:r>
            <a:r>
              <a:rPr lang="en-US" sz="4000" spc="-1" dirty="0" smtClean="0">
                <a:solidFill>
                  <a:srgbClr val="FFFFFF"/>
                </a:solidFill>
                <a:uFill>
                  <a:solidFill>
                    <a:srgbClr val="FFFFFF"/>
                  </a:solidFill>
                </a:uFill>
                <a:latin typeface="Cambria Math"/>
                <a:ea typeface="Cambria Math"/>
              </a:rPr>
              <a:t>Jakobsson</a:t>
            </a:r>
            <a:r>
              <a:rPr lang="en-US" sz="4000" spc="-1" baseline="30000" dirty="0">
                <a:solidFill>
                  <a:srgbClr val="FFFFFF"/>
                </a:solidFill>
                <a:uFill>
                  <a:solidFill>
                    <a:srgbClr val="FFFFFF"/>
                  </a:solidFill>
                </a:uFill>
                <a:latin typeface="Cambria Math"/>
                <a:ea typeface="Cambria Math"/>
              </a:rPr>
              <a:t>2</a:t>
            </a:r>
            <a:r>
              <a:rPr lang="en-US" sz="4000" spc="-1" dirty="0" smtClean="0">
                <a:solidFill>
                  <a:srgbClr val="FFFFFF"/>
                </a:solidFill>
                <a:uFill>
                  <a:solidFill>
                    <a:srgbClr val="FFFFFF"/>
                  </a:solidFill>
                </a:uFill>
                <a:latin typeface="Cambria Math"/>
                <a:ea typeface="Cambria Math"/>
              </a:rPr>
              <a:t>, </a:t>
            </a:r>
            <a:r>
              <a:rPr lang="en-US" sz="4000" spc="-1" dirty="0">
                <a:solidFill>
                  <a:srgbClr val="FFFFFF"/>
                </a:solidFill>
                <a:uFill>
                  <a:solidFill>
                    <a:srgbClr val="FFFFFF"/>
                  </a:solidFill>
                </a:uFill>
                <a:latin typeface="Cambria Math"/>
                <a:ea typeface="Cambria Math"/>
              </a:rPr>
              <a:t>and Larry </a:t>
            </a:r>
            <a:r>
              <a:rPr lang="en-US" sz="4000" spc="-1" dirty="0" smtClean="0">
                <a:solidFill>
                  <a:srgbClr val="FFFFFF"/>
                </a:solidFill>
                <a:uFill>
                  <a:solidFill>
                    <a:srgbClr val="FFFFFF"/>
                  </a:solidFill>
                </a:uFill>
                <a:latin typeface="Cambria Math"/>
                <a:ea typeface="Cambria Math"/>
              </a:rPr>
              <a:t>Mayer</a:t>
            </a:r>
            <a:r>
              <a:rPr lang="en-US" sz="4000" spc="-1" baseline="30000" dirty="0" smtClean="0">
                <a:solidFill>
                  <a:srgbClr val="FFFFFF"/>
                </a:solidFill>
                <a:uFill>
                  <a:solidFill>
                    <a:srgbClr val="FFFFFF"/>
                  </a:solidFill>
                </a:uFill>
                <a:latin typeface="Cambria Math"/>
                <a:ea typeface="Cambria Math"/>
              </a:rPr>
              <a:t>1,3</a:t>
            </a:r>
          </a:p>
          <a:p>
            <a:pPr algn="ctr">
              <a:lnSpc>
                <a:spcPct val="100000"/>
              </a:lnSpc>
              <a:spcBef>
                <a:spcPts val="200"/>
              </a:spcBef>
            </a:pPr>
            <a:r>
              <a:rPr lang="en-US" sz="4800" spc="-1" baseline="30000" dirty="0" smtClean="0">
                <a:solidFill>
                  <a:srgbClr val="FFFFFF"/>
                </a:solidFill>
                <a:uFill>
                  <a:solidFill>
                    <a:srgbClr val="FFFFFF"/>
                  </a:solidFill>
                </a:uFill>
                <a:latin typeface="Cambria Math"/>
                <a:ea typeface="Cambria Math"/>
              </a:rPr>
              <a:t>Corresponding author: Elizabeth Weidner, eweidner@ccom.unh.edu</a:t>
            </a:r>
            <a:endParaRPr lang="en-US" sz="4400" spc="-1" dirty="0">
              <a:solidFill>
                <a:srgbClr val="000000"/>
              </a:solidFill>
              <a:uFill>
                <a:solidFill>
                  <a:srgbClr val="FFFFFF"/>
                </a:solidFill>
              </a:uFill>
              <a:latin typeface="Arial"/>
            </a:endParaRPr>
          </a:p>
        </p:txBody>
      </p:sp>
      <p:grpSp>
        <p:nvGrpSpPr>
          <p:cNvPr id="13" name="Group 12"/>
          <p:cNvGrpSpPr/>
          <p:nvPr/>
        </p:nvGrpSpPr>
        <p:grpSpPr>
          <a:xfrm>
            <a:off x="472456" y="4779120"/>
            <a:ext cx="9372599" cy="9448101"/>
            <a:chOff x="472455" y="6303120"/>
            <a:chExt cx="18679144" cy="9448101"/>
          </a:xfrm>
        </p:grpSpPr>
        <p:sp>
          <p:nvSpPr>
            <p:cNvPr id="5" name="CustomShape 6"/>
            <p:cNvSpPr/>
            <p:nvPr/>
          </p:nvSpPr>
          <p:spPr>
            <a:xfrm>
              <a:off x="472455" y="6303120"/>
              <a:ext cx="18679144" cy="985228"/>
            </a:xfrm>
            <a:prstGeom prst="roundRect">
              <a:avLst>
                <a:gd name="adj" fmla="val 16667"/>
              </a:avLst>
            </a:prstGeom>
            <a:solidFill>
              <a:srgbClr val="2A57BD"/>
            </a:solidFill>
            <a:ln w="12600">
              <a:solidFill>
                <a:srgbClr val="43729D"/>
              </a:solidFill>
              <a:miter/>
            </a:ln>
          </p:spPr>
          <p:style>
            <a:lnRef idx="0">
              <a:scrgbClr r="0" g="0" b="0"/>
            </a:lnRef>
            <a:fillRef idx="0">
              <a:scrgbClr r="0" g="0" b="0"/>
            </a:fillRef>
            <a:effectRef idx="0">
              <a:scrgbClr r="0" g="0" b="0"/>
            </a:effectRef>
            <a:fontRef idx="minor"/>
          </p:style>
          <p:txBody>
            <a:bodyPr lIns="116916" tIns="58458" rIns="116916" bIns="58458" anchor="ctr"/>
            <a:lstStyle/>
            <a:p>
              <a:pPr algn="ctr">
                <a:lnSpc>
                  <a:spcPct val="100000"/>
                </a:lnSpc>
              </a:pPr>
              <a:r>
                <a:rPr lang="en-US" sz="5846" spc="-1" dirty="0" smtClean="0">
                  <a:solidFill>
                    <a:srgbClr val="FFFFFF"/>
                  </a:solidFill>
                  <a:uFill>
                    <a:solidFill>
                      <a:srgbClr val="FFFFFF"/>
                    </a:solidFill>
                  </a:uFill>
                  <a:latin typeface="Cambria Math"/>
                  <a:ea typeface="Cambria Math"/>
                </a:rPr>
                <a:t>Abstract</a:t>
              </a:r>
              <a:endParaRPr lang="en-US" sz="5846" spc="-1" dirty="0">
                <a:solidFill>
                  <a:srgbClr val="000000"/>
                </a:solidFill>
                <a:uFill>
                  <a:solidFill>
                    <a:srgbClr val="FFFFFF"/>
                  </a:solidFill>
                </a:uFill>
                <a:latin typeface="Arial"/>
              </a:endParaRPr>
            </a:p>
          </p:txBody>
        </p:sp>
        <p:sp>
          <p:nvSpPr>
            <p:cNvPr id="12" name="TextBox 11"/>
            <p:cNvSpPr txBox="1"/>
            <p:nvPr/>
          </p:nvSpPr>
          <p:spPr>
            <a:xfrm>
              <a:off x="803588" y="7472031"/>
              <a:ext cx="18043063" cy="8279190"/>
            </a:xfrm>
            <a:prstGeom prst="rect">
              <a:avLst/>
            </a:prstGeom>
            <a:noFill/>
          </p:spPr>
          <p:txBody>
            <a:bodyPr wrap="square" rtlCol="0">
              <a:spAutoFit/>
            </a:bodyPr>
            <a:lstStyle/>
            <a:p>
              <a:pPr algn="just">
                <a:spcAft>
                  <a:spcPts val="779"/>
                </a:spcAft>
              </a:pPr>
              <a:r>
                <a:rPr lang="en-US" sz="2800" dirty="0">
                  <a:latin typeface="Cambria Math" panose="02040503050406030204" pitchFamily="18" charset="0"/>
                  <a:ea typeface="Cambria Math" panose="02040503050406030204" pitchFamily="18" charset="0"/>
                </a:rPr>
                <a:t>Anoxic zones in the Baltic Sea are associated with water column habitat loss</a:t>
              </a:r>
              <a:r>
                <a:rPr lang="en-US" sz="2800" dirty="0" smtClean="0">
                  <a:latin typeface="Cambria Math" panose="02040503050406030204" pitchFamily="18" charset="0"/>
                  <a:ea typeface="Cambria Math" panose="02040503050406030204" pitchFamily="18" charset="0"/>
                </a:rPr>
                <a:t>, </a:t>
              </a:r>
              <a:r>
                <a:rPr lang="en-US" sz="2800" dirty="0">
                  <a:latin typeface="Cambria Math" panose="02040503050406030204" pitchFamily="18" charset="0"/>
                  <a:ea typeface="Cambria Math" panose="02040503050406030204" pitchFamily="18" charset="0"/>
                </a:rPr>
                <a:t>disruption of marine food webs, and altered nutrient cycling. In the </a:t>
              </a:r>
              <a:r>
                <a:rPr lang="en-US" sz="2800" dirty="0" smtClean="0">
                  <a:latin typeface="Cambria Math" panose="02040503050406030204" pitchFamily="18" charset="0"/>
                  <a:ea typeface="Cambria Math" panose="02040503050406030204" pitchFamily="18" charset="0"/>
                </a:rPr>
                <a:t>Gotland basin, </a:t>
              </a:r>
              <a:r>
                <a:rPr lang="en-US" sz="2800" dirty="0">
                  <a:latin typeface="Cambria Math" panose="02040503050406030204" pitchFamily="18" charset="0"/>
                  <a:ea typeface="Cambria Math" panose="02040503050406030204" pitchFamily="18" charset="0"/>
                </a:rPr>
                <a:t>anoxic conditions are constrained to bottom water regions (depth &gt;50 </a:t>
              </a:r>
              <a:r>
                <a:rPr lang="en-US" sz="2800" dirty="0" smtClean="0">
                  <a:latin typeface="Cambria Math" panose="02040503050406030204" pitchFamily="18" charset="0"/>
                  <a:ea typeface="Cambria Math" panose="02040503050406030204" pitchFamily="18" charset="0"/>
                </a:rPr>
                <a:t>meters) </a:t>
              </a:r>
              <a:r>
                <a:rPr lang="en-US" sz="2800" dirty="0">
                  <a:latin typeface="Cambria Math" panose="02040503050406030204" pitchFamily="18" charset="0"/>
                  <a:ea typeface="Cambria Math" panose="02040503050406030204" pitchFamily="18" charset="0"/>
                </a:rPr>
                <a:t>due mainly to salinity-controlled stratification and poor circulation. The interface between the oxygenated surface waters and anoxic bottom waters is characterized by a strong gradient in density. We </a:t>
              </a:r>
              <a:r>
                <a:rPr lang="en-US" sz="2800" dirty="0" smtClean="0">
                  <a:latin typeface="Cambria Math" panose="02040503050406030204" pitchFamily="18" charset="0"/>
                  <a:ea typeface="Cambria Math" panose="02040503050406030204" pitchFamily="18" charset="0"/>
                </a:rPr>
                <a:t>used a </a:t>
              </a:r>
              <a:r>
                <a:rPr lang="en-US" sz="2800" dirty="0">
                  <a:latin typeface="Cambria Math" panose="02040503050406030204" pitchFamily="18" charset="0"/>
                  <a:ea typeface="Cambria Math" panose="02040503050406030204" pitchFamily="18" charset="0"/>
                </a:rPr>
                <a:t>broadband (45-90 kHz) split-beam </a:t>
              </a:r>
              <a:r>
                <a:rPr lang="en-US" sz="2800" dirty="0" err="1">
                  <a:latin typeface="Cambria Math" panose="02040503050406030204" pitchFamily="18" charset="0"/>
                  <a:ea typeface="Cambria Math" panose="02040503050406030204" pitchFamily="18" charset="0"/>
                </a:rPr>
                <a:t>echosounder</a:t>
              </a:r>
              <a:r>
                <a:rPr lang="en-US" sz="2800" dirty="0">
                  <a:latin typeface="Cambria Math" panose="02040503050406030204" pitchFamily="18" charset="0"/>
                  <a:ea typeface="Cambria Math" panose="02040503050406030204" pitchFamily="18" charset="0"/>
                </a:rPr>
                <a:t> and concurrent CTD profiles to show the impedance contrast brought about by the density gradient corresponds to the upper limit of the anoxic zone. This provides the means to </a:t>
              </a:r>
              <a:r>
                <a:rPr lang="en-US" sz="2800" b="1" dirty="0">
                  <a:latin typeface="Cambria Math" panose="02040503050406030204" pitchFamily="18" charset="0"/>
                  <a:ea typeface="Cambria Math" panose="02040503050406030204" pitchFamily="18" charset="0"/>
                </a:rPr>
                <a:t>observe near-continuous spatial variations of the anoxic </a:t>
              </a:r>
              <a:r>
                <a:rPr lang="en-US" sz="2800" b="1" dirty="0" smtClean="0">
                  <a:latin typeface="Cambria Math" panose="02040503050406030204" pitchFamily="18" charset="0"/>
                  <a:ea typeface="Cambria Math" panose="02040503050406030204" pitchFamily="18" charset="0"/>
                </a:rPr>
                <a:t>zone</a:t>
              </a:r>
              <a:r>
                <a:rPr lang="en-US" sz="2800" dirty="0" smtClean="0">
                  <a:latin typeface="Cambria Math" panose="02040503050406030204" pitchFamily="18" charset="0"/>
                  <a:ea typeface="Cambria Math" panose="02040503050406030204" pitchFamily="18" charset="0"/>
                </a:rPr>
                <a:t> </a:t>
              </a:r>
              <a:r>
                <a:rPr lang="en-US" sz="2800" dirty="0">
                  <a:latin typeface="Cambria Math" panose="02040503050406030204" pitchFamily="18" charset="0"/>
                  <a:ea typeface="Cambria Math" panose="02040503050406030204" pitchFamily="18" charset="0"/>
                </a:rPr>
                <a:t>with horizontal resolution on order of meters to 10’s of meters, much higher than </a:t>
              </a:r>
              <a:r>
                <a:rPr lang="en-US" sz="2800" dirty="0" smtClean="0">
                  <a:latin typeface="Cambria Math" panose="02040503050406030204" pitchFamily="18" charset="0"/>
                  <a:ea typeface="Cambria Math" panose="02040503050406030204" pitchFamily="18" charset="0"/>
                </a:rPr>
                <a:t>ever reported</a:t>
              </a:r>
              <a:r>
                <a:rPr lang="en-US" sz="2800" dirty="0">
                  <a:latin typeface="Cambria Math" panose="02040503050406030204" pitchFamily="18" charset="0"/>
                  <a:ea typeface="Cambria Math" panose="02040503050406030204" pitchFamily="18" charset="0"/>
                </a:rPr>
                <a:t>. Additionally, the nature of the acoustic scattering at the oxic-anoxic interface affords us important quantitative information on the vertical distribution of dissolved oxygen in the water column and the processes </a:t>
              </a:r>
              <a:r>
                <a:rPr lang="en-US" sz="2800" dirty="0" smtClean="0">
                  <a:latin typeface="Cambria Math" panose="02040503050406030204" pitchFamily="18" charset="0"/>
                  <a:ea typeface="Cambria Math" panose="02040503050406030204" pitchFamily="18" charset="0"/>
                </a:rPr>
                <a:t>that control it.</a:t>
              </a:r>
              <a:endParaRPr lang="en-US" sz="2800" dirty="0">
                <a:latin typeface="Cambria Math" panose="02040503050406030204" pitchFamily="18" charset="0"/>
                <a:ea typeface="Cambria Math" panose="02040503050406030204" pitchFamily="18" charset="0"/>
              </a:endParaRPr>
            </a:p>
          </p:txBody>
        </p:sp>
      </p:grpSp>
      <p:pic>
        <p:nvPicPr>
          <p:cNvPr id="10" name="Picture 14"/>
          <p:cNvPicPr>
            <a:picLocks noChangeAspect="1"/>
          </p:cNvPicPr>
          <p:nvPr/>
        </p:nvPicPr>
        <p:blipFill>
          <a:blip r:embed="rId8"/>
          <a:srcRect r="78454"/>
          <a:stretch/>
        </p:blipFill>
        <p:spPr>
          <a:xfrm>
            <a:off x="472456" y="531747"/>
            <a:ext cx="1536204" cy="1865094"/>
          </a:xfrm>
          <a:prstGeom prst="rect">
            <a:avLst/>
          </a:prstGeom>
          <a:ln>
            <a:noFill/>
          </a:ln>
        </p:spPr>
      </p:pic>
      <p:pic>
        <p:nvPicPr>
          <p:cNvPr id="11" name="Picture 20"/>
          <p:cNvPicPr>
            <a:picLocks noChangeAspect="1"/>
          </p:cNvPicPr>
          <p:nvPr/>
        </p:nvPicPr>
        <p:blipFill>
          <a:blip r:embed="rId9"/>
          <a:stretch/>
        </p:blipFill>
        <p:spPr>
          <a:xfrm>
            <a:off x="1303784" y="2287279"/>
            <a:ext cx="1998216" cy="1998216"/>
          </a:xfrm>
          <a:prstGeom prst="rect">
            <a:avLst/>
          </a:prstGeom>
          <a:ln>
            <a:noFill/>
          </a:ln>
        </p:spPr>
      </p:pic>
      <p:grpSp>
        <p:nvGrpSpPr>
          <p:cNvPr id="14" name="Group 10"/>
          <p:cNvGrpSpPr>
            <a:grpSpLocks/>
          </p:cNvGrpSpPr>
          <p:nvPr/>
        </p:nvGrpSpPr>
        <p:grpSpPr bwMode="auto">
          <a:xfrm>
            <a:off x="36857355" y="448294"/>
            <a:ext cx="2002462" cy="2043903"/>
            <a:chOff x="47589221" y="1423718"/>
            <a:chExt cx="2550379" cy="2527569"/>
          </a:xfrm>
        </p:grpSpPr>
        <p:sp>
          <p:nvSpPr>
            <p:cNvPr id="15" name="Oval 14"/>
            <p:cNvSpPr/>
            <p:nvPr/>
          </p:nvSpPr>
          <p:spPr>
            <a:xfrm>
              <a:off x="47589221" y="1423718"/>
              <a:ext cx="2550379" cy="2527569"/>
            </a:xfrm>
            <a:prstGeom prst="ellips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31"/>
            </a:p>
          </p:txBody>
        </p:sp>
        <p:pic>
          <p:nvPicPr>
            <p:cNvPr id="16" name="Picture 15"/>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759510" y="1595279"/>
              <a:ext cx="2209800" cy="215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CustomShape 6"/>
          <p:cNvSpPr/>
          <p:nvPr/>
        </p:nvSpPr>
        <p:spPr>
          <a:xfrm>
            <a:off x="10094756" y="4779120"/>
            <a:ext cx="9372600" cy="985228"/>
          </a:xfrm>
          <a:prstGeom prst="roundRect">
            <a:avLst>
              <a:gd name="adj" fmla="val 16667"/>
            </a:avLst>
          </a:prstGeom>
          <a:solidFill>
            <a:srgbClr val="2A57BD"/>
          </a:solidFill>
          <a:ln w="12600">
            <a:solidFill>
              <a:srgbClr val="43729D"/>
            </a:solidFill>
            <a:miter/>
          </a:ln>
        </p:spPr>
        <p:style>
          <a:lnRef idx="0">
            <a:scrgbClr r="0" g="0" b="0"/>
          </a:lnRef>
          <a:fillRef idx="0">
            <a:scrgbClr r="0" g="0" b="0"/>
          </a:fillRef>
          <a:effectRef idx="0">
            <a:scrgbClr r="0" g="0" b="0"/>
          </a:effectRef>
          <a:fontRef idx="minor"/>
        </p:style>
        <p:txBody>
          <a:bodyPr lIns="116916" tIns="58458" rIns="116916" bIns="58458" anchor="ctr"/>
          <a:lstStyle/>
          <a:p>
            <a:pPr algn="ctr">
              <a:lnSpc>
                <a:spcPct val="100000"/>
              </a:lnSpc>
            </a:pPr>
            <a:r>
              <a:rPr lang="en-US" sz="5846" spc="-1" dirty="0" smtClean="0">
                <a:solidFill>
                  <a:srgbClr val="FFFFFF"/>
                </a:solidFill>
                <a:uFill>
                  <a:solidFill>
                    <a:srgbClr val="FFFFFF"/>
                  </a:solidFill>
                </a:uFill>
                <a:latin typeface="Cambria Math"/>
                <a:ea typeface="Cambria Math"/>
              </a:rPr>
              <a:t>Baltic anoxia</a:t>
            </a:r>
            <a:endParaRPr lang="en-US" sz="5846" spc="-1" dirty="0">
              <a:solidFill>
                <a:srgbClr val="000000"/>
              </a:solidFill>
              <a:uFill>
                <a:solidFill>
                  <a:srgbClr val="FFFFFF"/>
                </a:solidFill>
              </a:uFill>
              <a:latin typeface="Arial"/>
            </a:endParaRPr>
          </a:p>
        </p:txBody>
      </p:sp>
      <p:sp>
        <p:nvSpPr>
          <p:cNvPr id="28" name="CustomShape 6"/>
          <p:cNvSpPr/>
          <p:nvPr/>
        </p:nvSpPr>
        <p:spPr>
          <a:xfrm>
            <a:off x="20198111" y="36026263"/>
            <a:ext cx="11489365" cy="985228"/>
          </a:xfrm>
          <a:prstGeom prst="roundRect">
            <a:avLst>
              <a:gd name="adj" fmla="val 16667"/>
            </a:avLst>
          </a:prstGeom>
          <a:solidFill>
            <a:srgbClr val="2A57BD"/>
          </a:solidFill>
          <a:ln w="12600">
            <a:solidFill>
              <a:srgbClr val="43729D"/>
            </a:solidFill>
            <a:miter/>
          </a:ln>
        </p:spPr>
        <p:style>
          <a:lnRef idx="0">
            <a:scrgbClr r="0" g="0" b="0"/>
          </a:lnRef>
          <a:fillRef idx="0">
            <a:scrgbClr r="0" g="0" b="0"/>
          </a:fillRef>
          <a:effectRef idx="0">
            <a:scrgbClr r="0" g="0" b="0"/>
          </a:effectRef>
          <a:fontRef idx="minor"/>
        </p:style>
        <p:txBody>
          <a:bodyPr lIns="116916" tIns="58458" rIns="116916" bIns="58458" anchor="ctr"/>
          <a:lstStyle/>
          <a:p>
            <a:pPr algn="ctr">
              <a:lnSpc>
                <a:spcPct val="100000"/>
              </a:lnSpc>
            </a:pPr>
            <a:r>
              <a:rPr lang="en-US" sz="5846" spc="-1" dirty="0" smtClean="0">
                <a:solidFill>
                  <a:srgbClr val="FFFFFF"/>
                </a:solidFill>
                <a:uFill>
                  <a:solidFill>
                    <a:srgbClr val="FFFFFF"/>
                  </a:solidFill>
                </a:uFill>
                <a:latin typeface="Cambria Math"/>
                <a:ea typeface="Cambria Math"/>
              </a:rPr>
              <a:t>Author affiliations</a:t>
            </a:r>
            <a:endParaRPr lang="en-US" sz="5846" spc="-1" dirty="0">
              <a:solidFill>
                <a:srgbClr val="000000"/>
              </a:solidFill>
              <a:uFill>
                <a:solidFill>
                  <a:srgbClr val="FFFFFF"/>
                </a:solidFill>
              </a:uFill>
              <a:latin typeface="Arial"/>
            </a:endParaRPr>
          </a:p>
        </p:txBody>
      </p:sp>
      <p:sp>
        <p:nvSpPr>
          <p:cNvPr id="29" name="TextBox 2"/>
          <p:cNvSpPr txBox="1">
            <a:spLocks noChangeArrowheads="1"/>
          </p:cNvSpPr>
          <p:nvPr/>
        </p:nvSpPr>
        <p:spPr bwMode="auto">
          <a:xfrm>
            <a:off x="20198110" y="37170220"/>
            <a:ext cx="1148936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6800">
                <a:solidFill>
                  <a:schemeClr val="tx1"/>
                </a:solidFill>
                <a:latin typeface="Times New Roman" panose="02020603050405020304" pitchFamily="18" charset="0"/>
              </a:defRPr>
            </a:lvl1pPr>
            <a:lvl2pPr marL="742950" indent="-285750">
              <a:spcBef>
                <a:spcPct val="20000"/>
              </a:spcBef>
              <a:buChar char="–"/>
              <a:defRPr sz="14700">
                <a:solidFill>
                  <a:schemeClr val="tx1"/>
                </a:solidFill>
                <a:latin typeface="Times New Roman" panose="02020603050405020304" pitchFamily="18" charset="0"/>
              </a:defRPr>
            </a:lvl2pPr>
            <a:lvl3pPr marL="1143000" indent="-228600">
              <a:spcBef>
                <a:spcPct val="20000"/>
              </a:spcBef>
              <a:buChar char="•"/>
              <a:defRPr sz="12600">
                <a:solidFill>
                  <a:schemeClr val="tx1"/>
                </a:solidFill>
                <a:latin typeface="Times New Roman" panose="02020603050405020304" pitchFamily="18" charset="0"/>
              </a:defRPr>
            </a:lvl3pPr>
            <a:lvl4pPr marL="1600200" indent="-228600">
              <a:spcBef>
                <a:spcPct val="20000"/>
              </a:spcBef>
              <a:buChar char="–"/>
              <a:defRPr sz="10500">
                <a:solidFill>
                  <a:schemeClr val="tx1"/>
                </a:solidFill>
                <a:latin typeface="Times New Roman" panose="02020603050405020304" pitchFamily="18" charset="0"/>
              </a:defRPr>
            </a:lvl4pPr>
            <a:lvl5pPr marL="2057400" indent="-228600">
              <a:spcBef>
                <a:spcPct val="20000"/>
              </a:spcBef>
              <a:buChar char="»"/>
              <a:defRPr sz="10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0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0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0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0500">
                <a:solidFill>
                  <a:schemeClr val="tx1"/>
                </a:solidFill>
                <a:latin typeface="Times New Roman" panose="02020603050405020304" pitchFamily="18" charset="0"/>
              </a:defRPr>
            </a:lvl9pPr>
          </a:lstStyle>
          <a:p>
            <a:pPr eaLnBrk="1" hangingPunct="1">
              <a:spcBef>
                <a:spcPct val="0"/>
              </a:spcBef>
              <a:buFontTx/>
              <a:buNone/>
            </a:pPr>
            <a:r>
              <a:rPr lang="en-US" altLang="en-US" sz="2200" baseline="30000" dirty="0">
                <a:latin typeface="Cambria Math" panose="02040503050406030204" pitchFamily="18" charset="0"/>
                <a:ea typeface="Cambria Math" panose="02040503050406030204" pitchFamily="18" charset="0"/>
              </a:rPr>
              <a:t>1</a:t>
            </a:r>
            <a:r>
              <a:rPr lang="en-US" altLang="en-US" sz="2200" dirty="0">
                <a:latin typeface="Cambria Math" panose="02040503050406030204" pitchFamily="18" charset="0"/>
                <a:ea typeface="Cambria Math" panose="02040503050406030204" pitchFamily="18" charset="0"/>
              </a:rPr>
              <a:t>Center for Coastal and Ocean Mapping, University of New Hampshire, Durham, NH, USA</a:t>
            </a:r>
          </a:p>
          <a:p>
            <a:pPr eaLnBrk="1" hangingPunct="1">
              <a:spcBef>
                <a:spcPct val="0"/>
              </a:spcBef>
              <a:buFontTx/>
              <a:buNone/>
            </a:pPr>
            <a:r>
              <a:rPr lang="en-US" altLang="en-US" sz="2200" baseline="30000" dirty="0">
                <a:latin typeface="Cambria Math" panose="02040503050406030204" pitchFamily="18" charset="0"/>
                <a:ea typeface="Cambria Math" panose="02040503050406030204" pitchFamily="18" charset="0"/>
              </a:rPr>
              <a:t>2</a:t>
            </a:r>
            <a:r>
              <a:rPr lang="en-US" altLang="en-US" sz="2200" dirty="0">
                <a:latin typeface="Cambria Math" panose="02040503050406030204" pitchFamily="18" charset="0"/>
                <a:ea typeface="Cambria Math" panose="02040503050406030204" pitchFamily="18" charset="0"/>
              </a:rPr>
              <a:t>Department of Geological Sciences, Stockholm University, Stockholm, Sweden</a:t>
            </a:r>
          </a:p>
          <a:p>
            <a:pPr eaLnBrk="1" hangingPunct="1">
              <a:spcBef>
                <a:spcPct val="0"/>
              </a:spcBef>
              <a:buFontTx/>
              <a:buNone/>
            </a:pPr>
            <a:r>
              <a:rPr lang="en-US" altLang="en-US" sz="2200" baseline="30000" dirty="0" smtClean="0">
                <a:latin typeface="Cambria Math" panose="02040503050406030204" pitchFamily="18" charset="0"/>
                <a:ea typeface="Cambria Math" panose="02040503050406030204" pitchFamily="18" charset="0"/>
              </a:rPr>
              <a:t>3</a:t>
            </a:r>
            <a:r>
              <a:rPr lang="en-US" altLang="en-US" sz="2200" dirty="0" smtClean="0">
                <a:latin typeface="Cambria Math" panose="02040503050406030204" pitchFamily="18" charset="0"/>
                <a:ea typeface="Cambria Math" panose="02040503050406030204" pitchFamily="18" charset="0"/>
              </a:rPr>
              <a:t>Department of Earth Sciences, University of New Hampshire</a:t>
            </a:r>
          </a:p>
          <a:p>
            <a:pPr>
              <a:spcBef>
                <a:spcPct val="0"/>
              </a:spcBef>
              <a:buNone/>
            </a:pPr>
            <a:r>
              <a:rPr lang="en-US" altLang="en-US" sz="2200" baseline="30000" dirty="0">
                <a:latin typeface="Cambria Math" panose="02040503050406030204" pitchFamily="18" charset="0"/>
                <a:ea typeface="Cambria Math" panose="02040503050406030204" pitchFamily="18" charset="0"/>
              </a:rPr>
              <a:t>4</a:t>
            </a:r>
            <a:r>
              <a:rPr lang="en-US" altLang="en-US" sz="2200" dirty="0">
                <a:latin typeface="Cambria Math" panose="02040503050406030204" pitchFamily="18" charset="0"/>
                <a:ea typeface="Cambria Math" panose="02040503050406030204" pitchFamily="18" charset="0"/>
              </a:rPr>
              <a:t>Department of Aquatic Resources, Swedish University of Agricultural Sciences</a:t>
            </a:r>
          </a:p>
          <a:p>
            <a:pPr eaLnBrk="1" hangingPunct="1">
              <a:spcBef>
                <a:spcPct val="0"/>
              </a:spcBef>
              <a:buFontTx/>
              <a:buNone/>
            </a:pPr>
            <a:r>
              <a:rPr lang="en-US" altLang="en-US" sz="2200" baseline="30000" dirty="0" smtClean="0">
                <a:latin typeface="Cambria Math" panose="02040503050406030204" pitchFamily="18" charset="0"/>
                <a:ea typeface="Cambria Math" panose="02040503050406030204" pitchFamily="18" charset="0"/>
              </a:rPr>
              <a:t>5</a:t>
            </a:r>
            <a:r>
              <a:rPr lang="en-US" altLang="en-US" sz="2200" dirty="0" smtClean="0">
                <a:latin typeface="Cambria Math" panose="02040503050406030204" pitchFamily="18" charset="0"/>
                <a:ea typeface="Cambria Math" panose="02040503050406030204" pitchFamily="18" charset="0"/>
              </a:rPr>
              <a:t>Department of Mechanical Engineering, University of New Hampshire</a:t>
            </a:r>
          </a:p>
        </p:txBody>
      </p:sp>
      <p:sp>
        <p:nvSpPr>
          <p:cNvPr id="30" name="Rectangle 29"/>
          <p:cNvSpPr/>
          <p:nvPr/>
        </p:nvSpPr>
        <p:spPr>
          <a:xfrm>
            <a:off x="31933662" y="37140910"/>
            <a:ext cx="6793884" cy="1887696"/>
          </a:xfrm>
          <a:prstGeom prst="rect">
            <a:avLst/>
          </a:prstGeom>
        </p:spPr>
        <p:txBody>
          <a:bodyPr wrap="square">
            <a:spAutoFit/>
          </a:bodyPr>
          <a:lstStyle/>
          <a:p>
            <a:pPr>
              <a:spcAft>
                <a:spcPts val="200"/>
              </a:spcAft>
            </a:pPr>
            <a:r>
              <a:rPr lang="en-US" sz="2200" dirty="0" smtClean="0">
                <a:latin typeface="Cambria Math" panose="02040503050406030204" pitchFamily="18" charset="0"/>
                <a:ea typeface="Cambria Math" panose="02040503050406030204" pitchFamily="18" charset="0"/>
              </a:rPr>
              <a:t>The captain </a:t>
            </a:r>
            <a:r>
              <a:rPr lang="en-US" sz="2200" dirty="0">
                <a:latin typeface="Cambria Math" panose="02040503050406030204" pitchFamily="18" charset="0"/>
                <a:ea typeface="Cambria Math" panose="02040503050406030204" pitchFamily="18" charset="0"/>
              </a:rPr>
              <a:t>and crew of </a:t>
            </a:r>
            <a:r>
              <a:rPr lang="en-US" sz="2200" i="1" dirty="0">
                <a:latin typeface="Cambria Math" panose="02040503050406030204" pitchFamily="18" charset="0"/>
                <a:ea typeface="Cambria Math" panose="02040503050406030204" pitchFamily="18" charset="0"/>
              </a:rPr>
              <a:t>RV </a:t>
            </a:r>
            <a:r>
              <a:rPr lang="en-US" sz="2200" i="1" dirty="0" smtClean="0">
                <a:latin typeface="Cambria Math" panose="02040503050406030204" pitchFamily="18" charset="0"/>
                <a:ea typeface="Cambria Math" panose="02040503050406030204" pitchFamily="18" charset="0"/>
              </a:rPr>
              <a:t>Electra</a:t>
            </a:r>
          </a:p>
          <a:p>
            <a:pPr>
              <a:spcAft>
                <a:spcPts val="200"/>
              </a:spcAft>
            </a:pPr>
            <a:r>
              <a:rPr lang="en-US" sz="2200" dirty="0" smtClean="0">
                <a:latin typeface="Cambria Math" panose="02040503050406030204" pitchFamily="18" charset="0"/>
                <a:ea typeface="Cambria Math" panose="02040503050406030204" pitchFamily="18" charset="0"/>
              </a:rPr>
              <a:t>The </a:t>
            </a:r>
            <a:r>
              <a:rPr lang="en-US" sz="2200" dirty="0">
                <a:latin typeface="Cambria Math" panose="02040503050406030204" pitchFamily="18" charset="0"/>
                <a:ea typeface="Cambria Math" panose="02040503050406030204" pitchFamily="18" charset="0"/>
              </a:rPr>
              <a:t>Baltic Sea </a:t>
            </a:r>
            <a:r>
              <a:rPr lang="en-US" sz="2200" dirty="0" smtClean="0">
                <a:latin typeface="Cambria Math" panose="02040503050406030204" pitchFamily="18" charset="0"/>
                <a:ea typeface="Cambria Math" panose="02040503050406030204" pitchFamily="18" charset="0"/>
              </a:rPr>
              <a:t>Centre</a:t>
            </a:r>
          </a:p>
          <a:p>
            <a:pPr>
              <a:spcAft>
                <a:spcPts val="200"/>
              </a:spcAft>
            </a:pPr>
            <a:r>
              <a:rPr lang="en-US" sz="2200" dirty="0" smtClean="0">
                <a:latin typeface="Cambria Math" panose="02040503050406030204" pitchFamily="18" charset="0"/>
                <a:ea typeface="Cambria Math" panose="02040503050406030204" pitchFamily="18" charset="0"/>
              </a:rPr>
              <a:t>Baltic </a:t>
            </a:r>
            <a:r>
              <a:rPr lang="en-US" sz="2200" dirty="0">
                <a:latin typeface="Cambria Math" panose="02040503050406030204" pitchFamily="18" charset="0"/>
                <a:ea typeface="Cambria Math" panose="02040503050406030204" pitchFamily="18" charset="0"/>
              </a:rPr>
              <a:t>Sea Ecosystem Approach to </a:t>
            </a:r>
            <a:r>
              <a:rPr lang="en-US" sz="2200" dirty="0" smtClean="0">
                <a:latin typeface="Cambria Math" panose="02040503050406030204" pitchFamily="18" charset="0"/>
                <a:ea typeface="Cambria Math" panose="02040503050406030204" pitchFamily="18" charset="0"/>
              </a:rPr>
              <a:t>Management </a:t>
            </a:r>
          </a:p>
          <a:p>
            <a:pPr>
              <a:spcAft>
                <a:spcPts val="200"/>
              </a:spcAft>
            </a:pPr>
            <a:r>
              <a:rPr lang="en-US" sz="2200" dirty="0" smtClean="0">
                <a:latin typeface="Cambria Math" panose="02040503050406030204" pitchFamily="18" charset="0"/>
                <a:ea typeface="Cambria Math" panose="02040503050406030204" pitchFamily="18" charset="0"/>
              </a:rPr>
              <a:t>NOAA </a:t>
            </a:r>
            <a:r>
              <a:rPr lang="en-US" sz="2200" dirty="0">
                <a:latin typeface="Cambria Math" panose="02040503050406030204" pitchFamily="18" charset="0"/>
                <a:ea typeface="Cambria Math" panose="02040503050406030204" pitchFamily="18" charset="0"/>
              </a:rPr>
              <a:t>grant </a:t>
            </a:r>
            <a:r>
              <a:rPr lang="en-US" sz="2200" dirty="0" smtClean="0">
                <a:latin typeface="Cambria Math" panose="02040503050406030204" pitchFamily="18" charset="0"/>
                <a:ea typeface="Cambria Math" panose="02040503050406030204" pitchFamily="18" charset="0"/>
              </a:rPr>
              <a:t>NA15NOS400002000</a:t>
            </a:r>
          </a:p>
          <a:p>
            <a:pPr>
              <a:spcAft>
                <a:spcPts val="200"/>
              </a:spcAft>
            </a:pPr>
            <a:r>
              <a:rPr lang="en-US" sz="2200" dirty="0" smtClean="0">
                <a:latin typeface="Cambria Math" panose="02040503050406030204" pitchFamily="18" charset="0"/>
                <a:ea typeface="Cambria Math" panose="02040503050406030204" pitchFamily="18" charset="0"/>
              </a:rPr>
              <a:t>Swedish </a:t>
            </a:r>
            <a:r>
              <a:rPr lang="en-US" sz="2200" dirty="0">
                <a:latin typeface="Cambria Math" panose="02040503050406030204" pitchFamily="18" charset="0"/>
                <a:ea typeface="Cambria Math" panose="02040503050406030204" pitchFamily="18" charset="0"/>
              </a:rPr>
              <a:t>Research </a:t>
            </a:r>
            <a:r>
              <a:rPr lang="en-US" sz="2200" dirty="0" smtClean="0">
                <a:latin typeface="Cambria Math" panose="02040503050406030204" pitchFamily="18" charset="0"/>
                <a:ea typeface="Cambria Math" panose="02040503050406030204" pitchFamily="18" charset="0"/>
              </a:rPr>
              <a:t>Council</a:t>
            </a:r>
            <a:endParaRPr lang="en-US" sz="2200" dirty="0">
              <a:latin typeface="Cambria Math" panose="02040503050406030204" pitchFamily="18" charset="0"/>
              <a:ea typeface="Cambria Math" panose="02040503050406030204" pitchFamily="18" charset="0"/>
            </a:endParaRPr>
          </a:p>
        </p:txBody>
      </p:sp>
      <p:sp>
        <p:nvSpPr>
          <p:cNvPr id="44" name="CustomShape 6"/>
          <p:cNvSpPr/>
          <p:nvPr/>
        </p:nvSpPr>
        <p:spPr>
          <a:xfrm>
            <a:off x="31933662" y="36023939"/>
            <a:ext cx="6899391" cy="987552"/>
          </a:xfrm>
          <a:prstGeom prst="roundRect">
            <a:avLst>
              <a:gd name="adj" fmla="val 16667"/>
            </a:avLst>
          </a:prstGeom>
          <a:solidFill>
            <a:srgbClr val="2A57BD"/>
          </a:solidFill>
          <a:ln w="12600">
            <a:solidFill>
              <a:srgbClr val="43729D"/>
            </a:solidFill>
            <a:miter/>
          </a:ln>
        </p:spPr>
        <p:style>
          <a:lnRef idx="0">
            <a:scrgbClr r="0" g="0" b="0"/>
          </a:lnRef>
          <a:fillRef idx="0">
            <a:scrgbClr r="0" g="0" b="0"/>
          </a:fillRef>
          <a:effectRef idx="0">
            <a:scrgbClr r="0" g="0" b="0"/>
          </a:effectRef>
          <a:fontRef idx="minor"/>
        </p:style>
        <p:txBody>
          <a:bodyPr lIns="116916" tIns="58458" rIns="116916" bIns="58458" anchor="ctr"/>
          <a:lstStyle/>
          <a:p>
            <a:pPr algn="ctr">
              <a:lnSpc>
                <a:spcPct val="100000"/>
              </a:lnSpc>
            </a:pPr>
            <a:r>
              <a:rPr lang="en-US" sz="5846" spc="-1" dirty="0" smtClean="0">
                <a:solidFill>
                  <a:srgbClr val="FFFFFF"/>
                </a:solidFill>
                <a:uFill>
                  <a:solidFill>
                    <a:srgbClr val="FFFFFF"/>
                  </a:solidFill>
                </a:uFill>
                <a:latin typeface="Cambria Math"/>
                <a:ea typeface="Cambria Math"/>
              </a:rPr>
              <a:t>Acknowledgements</a:t>
            </a:r>
            <a:endParaRPr lang="en-US" sz="5846" spc="-1" dirty="0">
              <a:solidFill>
                <a:srgbClr val="000000"/>
              </a:solidFill>
              <a:uFill>
                <a:solidFill>
                  <a:srgbClr val="FFFFFF"/>
                </a:solidFill>
              </a:uFill>
              <a:latin typeface="Arial"/>
            </a:endParaRPr>
          </a:p>
        </p:txBody>
      </p:sp>
      <p:pic>
        <p:nvPicPr>
          <p:cNvPr id="45" name="Picture 44"/>
          <p:cNvPicPr>
            <a:picLocks noChangeAspect="1"/>
          </p:cNvPicPr>
          <p:nvPr/>
        </p:nvPicPr>
        <p:blipFill rotWithShape="1">
          <a:blip r:embed="rId11">
            <a:extLst>
              <a:ext uri="{28A0092B-C50C-407E-A947-70E740481C1C}">
                <a14:useLocalDpi xmlns:a14="http://schemas.microsoft.com/office/drawing/2010/main" val="0"/>
              </a:ext>
            </a:extLst>
          </a:blip>
          <a:srcRect b="38179"/>
          <a:stretch/>
        </p:blipFill>
        <p:spPr>
          <a:xfrm>
            <a:off x="35358533" y="2331651"/>
            <a:ext cx="3397963" cy="2100643"/>
          </a:xfrm>
          <a:prstGeom prst="rect">
            <a:avLst/>
          </a:prstGeom>
        </p:spPr>
      </p:pic>
      <p:sp>
        <p:nvSpPr>
          <p:cNvPr id="51" name="CustomShape 6"/>
          <p:cNvSpPr/>
          <p:nvPr/>
        </p:nvSpPr>
        <p:spPr>
          <a:xfrm>
            <a:off x="510557" y="24727134"/>
            <a:ext cx="18836640" cy="985228"/>
          </a:xfrm>
          <a:prstGeom prst="roundRect">
            <a:avLst>
              <a:gd name="adj" fmla="val 16667"/>
            </a:avLst>
          </a:prstGeom>
          <a:solidFill>
            <a:srgbClr val="2A57BD"/>
          </a:solidFill>
          <a:ln w="12600">
            <a:solidFill>
              <a:srgbClr val="43729D"/>
            </a:solidFill>
            <a:miter/>
          </a:ln>
        </p:spPr>
        <p:style>
          <a:lnRef idx="0">
            <a:scrgbClr r="0" g="0" b="0"/>
          </a:lnRef>
          <a:fillRef idx="0">
            <a:scrgbClr r="0" g="0" b="0"/>
          </a:fillRef>
          <a:effectRef idx="0">
            <a:scrgbClr r="0" g="0" b="0"/>
          </a:effectRef>
          <a:fontRef idx="minor"/>
        </p:style>
        <p:txBody>
          <a:bodyPr lIns="116916" tIns="58458" rIns="116916" bIns="58458" anchor="ctr"/>
          <a:lstStyle/>
          <a:p>
            <a:pPr algn="ctr">
              <a:lnSpc>
                <a:spcPct val="100000"/>
              </a:lnSpc>
            </a:pPr>
            <a:r>
              <a:rPr lang="en-US" sz="5846" spc="-1" dirty="0" smtClean="0">
                <a:solidFill>
                  <a:srgbClr val="FFFFFF"/>
                </a:solidFill>
                <a:uFill>
                  <a:solidFill>
                    <a:srgbClr val="FFFFFF"/>
                  </a:solidFill>
                </a:uFill>
                <a:latin typeface="Cambria Math"/>
                <a:ea typeface="Cambria Math"/>
              </a:rPr>
              <a:t>Mapping the extent of anoxia</a:t>
            </a:r>
            <a:endParaRPr lang="en-US" sz="5846" spc="-1" dirty="0">
              <a:solidFill>
                <a:srgbClr val="000000"/>
              </a:solidFill>
              <a:uFill>
                <a:solidFill>
                  <a:srgbClr val="FFFFFF"/>
                </a:solidFill>
              </a:uFill>
              <a:latin typeface="Arial"/>
            </a:endParaRPr>
          </a:p>
        </p:txBody>
      </p:sp>
      <p:grpSp>
        <p:nvGrpSpPr>
          <p:cNvPr id="74" name="Group 73"/>
          <p:cNvGrpSpPr/>
          <p:nvPr/>
        </p:nvGrpSpPr>
        <p:grpSpPr>
          <a:xfrm>
            <a:off x="29498553" y="4779120"/>
            <a:ext cx="9372600" cy="9594486"/>
            <a:chOff x="29498553" y="4779120"/>
            <a:chExt cx="9372600" cy="9594486"/>
          </a:xfrm>
        </p:grpSpPr>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84318" y="6076775"/>
              <a:ext cx="7892838" cy="4096723"/>
            </a:xfrm>
            <a:prstGeom prst="rect">
              <a:avLst/>
            </a:prstGeom>
            <a:ln>
              <a:solidFill>
                <a:schemeClr val="tx1"/>
              </a:solidFill>
            </a:ln>
          </p:spPr>
        </p:pic>
        <p:sp>
          <p:nvSpPr>
            <p:cNvPr id="50" name="CustomShape 6"/>
            <p:cNvSpPr/>
            <p:nvPr/>
          </p:nvSpPr>
          <p:spPr>
            <a:xfrm>
              <a:off x="29498553" y="4779120"/>
              <a:ext cx="9372600" cy="985228"/>
            </a:xfrm>
            <a:prstGeom prst="roundRect">
              <a:avLst>
                <a:gd name="adj" fmla="val 16667"/>
              </a:avLst>
            </a:prstGeom>
            <a:solidFill>
              <a:srgbClr val="2A57BD"/>
            </a:solidFill>
            <a:ln w="12600">
              <a:solidFill>
                <a:srgbClr val="43729D"/>
              </a:solidFill>
              <a:miter/>
            </a:ln>
          </p:spPr>
          <p:style>
            <a:lnRef idx="0">
              <a:scrgbClr r="0" g="0" b="0"/>
            </a:lnRef>
            <a:fillRef idx="0">
              <a:scrgbClr r="0" g="0" b="0"/>
            </a:fillRef>
            <a:effectRef idx="0">
              <a:scrgbClr r="0" g="0" b="0"/>
            </a:effectRef>
            <a:fontRef idx="minor"/>
          </p:style>
          <p:txBody>
            <a:bodyPr lIns="116916" tIns="58458" rIns="116916" bIns="58458" anchor="ctr"/>
            <a:lstStyle/>
            <a:p>
              <a:pPr algn="ctr">
                <a:lnSpc>
                  <a:spcPct val="100000"/>
                </a:lnSpc>
              </a:pPr>
              <a:r>
                <a:rPr lang="en-US" sz="5846" spc="-1" dirty="0">
                  <a:solidFill>
                    <a:srgbClr val="FFFFFF"/>
                  </a:solidFill>
                  <a:uFill>
                    <a:solidFill>
                      <a:srgbClr val="FFFFFF"/>
                    </a:solidFill>
                  </a:uFill>
                  <a:latin typeface="Cambria Math"/>
                  <a:ea typeface="Cambria Math"/>
                </a:rPr>
                <a:t>E</a:t>
              </a:r>
              <a:r>
                <a:rPr lang="en-US" sz="5846" spc="-1" dirty="0" smtClean="0">
                  <a:solidFill>
                    <a:srgbClr val="FFFFFF"/>
                  </a:solidFill>
                  <a:uFill>
                    <a:solidFill>
                      <a:srgbClr val="FFFFFF"/>
                    </a:solidFill>
                  </a:uFill>
                  <a:latin typeface="Cambria Math"/>
                  <a:ea typeface="Cambria Math"/>
                </a:rPr>
                <a:t>quipment</a:t>
              </a:r>
              <a:endParaRPr lang="en-US" sz="5846" spc="-1" dirty="0">
                <a:solidFill>
                  <a:srgbClr val="000000"/>
                </a:solidFill>
                <a:uFill>
                  <a:solidFill>
                    <a:srgbClr val="FFFFFF"/>
                  </a:solidFill>
                </a:uFill>
                <a:latin typeface="Arial"/>
              </a:endParaRPr>
            </a:p>
          </p:txBody>
        </p:sp>
        <p:sp>
          <p:nvSpPr>
            <p:cNvPr id="54" name="TextBox 53"/>
            <p:cNvSpPr txBox="1"/>
            <p:nvPr/>
          </p:nvSpPr>
          <p:spPr>
            <a:xfrm>
              <a:off x="29975982" y="10300696"/>
              <a:ext cx="8504292" cy="4072910"/>
            </a:xfrm>
            <a:prstGeom prst="rect">
              <a:avLst/>
            </a:prstGeom>
            <a:noFill/>
          </p:spPr>
          <p:txBody>
            <a:bodyPr wrap="square" rtlCol="0">
              <a:spAutoFit/>
            </a:bodyPr>
            <a:lstStyle/>
            <a:p>
              <a:pPr algn="just">
                <a:spcAft>
                  <a:spcPts val="779"/>
                </a:spcAft>
              </a:pPr>
              <a:r>
                <a:rPr lang="en-US" sz="2800" i="1" dirty="0" smtClean="0">
                  <a:latin typeface="Cambria Math" panose="02040503050406030204" pitchFamily="18" charset="0"/>
                  <a:ea typeface="Cambria Math" panose="02040503050406030204" pitchFamily="18" charset="0"/>
                </a:rPr>
                <a:t>Electra</a:t>
              </a:r>
              <a:r>
                <a:rPr lang="en-US" sz="2800" dirty="0" smtClean="0">
                  <a:latin typeface="Cambria Math" panose="02040503050406030204" pitchFamily="18" charset="0"/>
                  <a:ea typeface="Cambria Math" panose="02040503050406030204" pitchFamily="18" charset="0"/>
                </a:rPr>
                <a:t> </a:t>
              </a:r>
              <a:r>
                <a:rPr lang="en-US" sz="2800" dirty="0">
                  <a:latin typeface="Cambria Math" panose="02040503050406030204" pitchFamily="18" charset="0"/>
                  <a:ea typeface="Cambria Math" panose="02040503050406030204" pitchFamily="18" charset="0"/>
                </a:rPr>
                <a:t>is </a:t>
              </a:r>
              <a:r>
                <a:rPr lang="en-US" sz="2800" dirty="0" smtClean="0">
                  <a:latin typeface="Cambria Math" panose="02040503050406030204" pitchFamily="18" charset="0"/>
                  <a:ea typeface="Cambria Math" panose="02040503050406030204" pitchFamily="18" charset="0"/>
                </a:rPr>
                <a:t>equipped </a:t>
              </a:r>
              <a:r>
                <a:rPr lang="en-US" sz="2800" dirty="0">
                  <a:latin typeface="Cambria Math" panose="02040503050406030204" pitchFamily="18" charset="0"/>
                  <a:ea typeface="Cambria Math" panose="02040503050406030204" pitchFamily="18" charset="0"/>
                </a:rPr>
                <a:t>with </a:t>
              </a:r>
              <a:r>
                <a:rPr lang="en-US" sz="2800" dirty="0" smtClean="0">
                  <a:latin typeface="Cambria Math" panose="02040503050406030204" pitchFamily="18" charset="0"/>
                  <a:ea typeface="Cambria Math" panose="02040503050406030204" pitchFamily="18" charset="0"/>
                </a:rPr>
                <a:t>two </a:t>
              </a:r>
              <a:r>
                <a:rPr lang="en-US" sz="2800" dirty="0" err="1" smtClean="0">
                  <a:latin typeface="Cambria Math" panose="02040503050406030204" pitchFamily="18" charset="0"/>
                  <a:ea typeface="Cambria Math" panose="02040503050406030204" pitchFamily="18" charset="0"/>
                </a:rPr>
                <a:t>Simrad</a:t>
              </a:r>
              <a:r>
                <a:rPr lang="en-US" sz="2800" dirty="0" smtClean="0">
                  <a:latin typeface="Cambria Math" panose="02040503050406030204" pitchFamily="18" charset="0"/>
                  <a:ea typeface="Cambria Math" panose="02040503050406030204" pitchFamily="18" charset="0"/>
                </a:rPr>
                <a:t> </a:t>
              </a:r>
              <a:r>
                <a:rPr lang="en-US" sz="2800" dirty="0">
                  <a:latin typeface="Cambria Math" panose="02040503050406030204" pitchFamily="18" charset="0"/>
                  <a:ea typeface="Cambria Math" panose="02040503050406030204" pitchFamily="18" charset="0"/>
                </a:rPr>
                <a:t>EK80 wideband </a:t>
              </a:r>
              <a:r>
                <a:rPr lang="en-US" sz="2800" dirty="0" smtClean="0">
                  <a:latin typeface="Cambria Math" panose="02040503050406030204" pitchFamily="18" charset="0"/>
                  <a:ea typeface="Cambria Math" panose="02040503050406030204" pitchFamily="18" charset="0"/>
                </a:rPr>
                <a:t>transceivers, </a:t>
              </a:r>
              <a:r>
                <a:rPr lang="en-US" sz="2800" dirty="0">
                  <a:latin typeface="Cambria Math" panose="02040503050406030204" pitchFamily="18" charset="0"/>
                  <a:ea typeface="Cambria Math" panose="02040503050406030204" pitchFamily="18" charset="0"/>
                </a:rPr>
                <a:t>transmitting broadband signals through a Simrad ES70 (45-90 kHz) </a:t>
              </a:r>
              <a:r>
                <a:rPr lang="en-US" sz="2800" dirty="0" smtClean="0">
                  <a:latin typeface="Cambria Math" panose="02040503050406030204" pitchFamily="18" charset="0"/>
                  <a:ea typeface="Cambria Math" panose="02040503050406030204" pitchFamily="18" charset="0"/>
                </a:rPr>
                <a:t>and a </a:t>
              </a:r>
              <a:r>
                <a:rPr lang="en-US" sz="2800" dirty="0">
                  <a:latin typeface="Cambria Math" panose="02040503050406030204" pitchFamily="18" charset="0"/>
                  <a:ea typeface="Cambria Math" panose="02040503050406030204" pitchFamily="18" charset="0"/>
                </a:rPr>
                <a:t>Simrad ES200 (160-250 kHz</a:t>
              </a:r>
              <a:r>
                <a:rPr lang="en-US" sz="2800" dirty="0" smtClean="0">
                  <a:latin typeface="Cambria Math" panose="02040503050406030204" pitchFamily="18" charset="0"/>
                  <a:ea typeface="Cambria Math" panose="02040503050406030204" pitchFamily="18" charset="0"/>
                </a:rPr>
                <a:t>) </a:t>
              </a:r>
              <a:r>
                <a:rPr lang="en-US" sz="2800" dirty="0" err="1" smtClean="0">
                  <a:latin typeface="Cambria Math" panose="02040503050406030204" pitchFamily="18" charset="0"/>
                  <a:ea typeface="Cambria Math" panose="02040503050406030204" pitchFamily="18" charset="0"/>
                </a:rPr>
                <a:t>echosounders</a:t>
              </a:r>
              <a:r>
                <a:rPr lang="en-US" sz="2800" dirty="0" smtClean="0">
                  <a:latin typeface="Cambria Math" panose="02040503050406030204" pitchFamily="18" charset="0"/>
                  <a:ea typeface="Cambria Math" panose="02040503050406030204" pitchFamily="18" charset="0"/>
                </a:rPr>
                <a:t>.  </a:t>
              </a:r>
            </a:p>
            <a:p>
              <a:pPr algn="just">
                <a:spcAft>
                  <a:spcPts val="779"/>
                </a:spcAft>
              </a:pPr>
              <a:r>
                <a:rPr lang="en-US" sz="2800" dirty="0" smtClean="0">
                  <a:latin typeface="Cambria Math" panose="02040503050406030204" pitchFamily="18" charset="0"/>
                  <a:ea typeface="Cambria Math" panose="02040503050406030204" pitchFamily="18" charset="0"/>
                </a:rPr>
                <a:t>At CTD stations, profiles </a:t>
              </a:r>
              <a:r>
                <a:rPr lang="en-US" sz="2800" dirty="0">
                  <a:latin typeface="Cambria Math" panose="02040503050406030204" pitchFamily="18" charset="0"/>
                  <a:ea typeface="Cambria Math" panose="02040503050406030204" pitchFamily="18" charset="0"/>
                </a:rPr>
                <a:t>of physical water column properties </a:t>
              </a:r>
              <a:r>
                <a:rPr lang="en-US" sz="2800" dirty="0" smtClean="0">
                  <a:latin typeface="Cambria Math" panose="02040503050406030204" pitchFamily="18" charset="0"/>
                  <a:ea typeface="Cambria Math" panose="02040503050406030204" pitchFamily="18" charset="0"/>
                </a:rPr>
                <a:t>were </a:t>
              </a:r>
              <a:r>
                <a:rPr lang="en-US" sz="2800" dirty="0">
                  <a:latin typeface="Cambria Math" panose="02040503050406030204" pitchFamily="18" charset="0"/>
                  <a:ea typeface="Cambria Math" panose="02040503050406030204" pitchFamily="18" charset="0"/>
                </a:rPr>
                <a:t>collected with a Seabird SBE 9plus CTD unit, equipped with a full suite of sensors, including a Seabird SBE </a:t>
              </a:r>
              <a:r>
                <a:rPr lang="en-US" sz="2800" dirty="0" smtClean="0">
                  <a:latin typeface="Cambria Math" panose="02040503050406030204" pitchFamily="18" charset="0"/>
                  <a:ea typeface="Cambria Math" panose="02040503050406030204" pitchFamily="18" charset="0"/>
                </a:rPr>
                <a:t>43 </a:t>
              </a:r>
              <a:r>
                <a:rPr lang="en-US" sz="2800" dirty="0">
                  <a:latin typeface="Cambria Math" panose="02040503050406030204" pitchFamily="18" charset="0"/>
                  <a:ea typeface="Cambria Math" panose="02040503050406030204" pitchFamily="18" charset="0"/>
                </a:rPr>
                <a:t>oxygen sensor for dissolved oxygen profiles. </a:t>
              </a:r>
            </a:p>
          </p:txBody>
        </p:sp>
      </p:grpSp>
      <p:sp>
        <p:nvSpPr>
          <p:cNvPr id="6" name="CustomShape 6"/>
          <p:cNvSpPr/>
          <p:nvPr/>
        </p:nvSpPr>
        <p:spPr>
          <a:xfrm>
            <a:off x="19817112" y="4793272"/>
            <a:ext cx="9372600" cy="985228"/>
          </a:xfrm>
          <a:prstGeom prst="roundRect">
            <a:avLst>
              <a:gd name="adj" fmla="val 16667"/>
            </a:avLst>
          </a:prstGeom>
          <a:solidFill>
            <a:srgbClr val="2A57BD"/>
          </a:solidFill>
          <a:ln w="12600">
            <a:solidFill>
              <a:srgbClr val="43729D"/>
            </a:solidFill>
            <a:miter/>
          </a:ln>
        </p:spPr>
        <p:style>
          <a:lnRef idx="0">
            <a:scrgbClr r="0" g="0" b="0"/>
          </a:lnRef>
          <a:fillRef idx="0">
            <a:scrgbClr r="0" g="0" b="0"/>
          </a:fillRef>
          <a:effectRef idx="0">
            <a:scrgbClr r="0" g="0" b="0"/>
          </a:effectRef>
          <a:fontRef idx="minor"/>
        </p:style>
        <p:txBody>
          <a:bodyPr lIns="116916" tIns="58458" rIns="116916" bIns="58458" anchor="ctr"/>
          <a:lstStyle/>
          <a:p>
            <a:pPr algn="ctr">
              <a:lnSpc>
                <a:spcPct val="100000"/>
              </a:lnSpc>
            </a:pPr>
            <a:r>
              <a:rPr lang="en-US" sz="5846" spc="-1" dirty="0">
                <a:solidFill>
                  <a:srgbClr val="FFFFFF"/>
                </a:solidFill>
                <a:uFill>
                  <a:solidFill>
                    <a:srgbClr val="FFFFFF"/>
                  </a:solidFill>
                </a:uFill>
                <a:latin typeface="Cambria Math"/>
                <a:ea typeface="Cambria Math"/>
              </a:rPr>
              <a:t>Study </a:t>
            </a:r>
            <a:r>
              <a:rPr lang="en-US" sz="5846" spc="-1" dirty="0" smtClean="0">
                <a:solidFill>
                  <a:srgbClr val="FFFFFF"/>
                </a:solidFill>
                <a:uFill>
                  <a:solidFill>
                    <a:srgbClr val="FFFFFF"/>
                  </a:solidFill>
                </a:uFill>
                <a:latin typeface="Cambria Math"/>
                <a:ea typeface="Cambria Math"/>
              </a:rPr>
              <a:t>site</a:t>
            </a:r>
            <a:endParaRPr lang="en-US" sz="5846" spc="-1" dirty="0">
              <a:solidFill>
                <a:srgbClr val="000000"/>
              </a:solidFill>
              <a:uFill>
                <a:solidFill>
                  <a:srgbClr val="FFFFFF"/>
                </a:solidFill>
              </a:uFill>
              <a:latin typeface="Arial"/>
            </a:endParaRPr>
          </a:p>
        </p:txBody>
      </p:sp>
      <p:grpSp>
        <p:nvGrpSpPr>
          <p:cNvPr id="23" name="Group 22"/>
          <p:cNvGrpSpPr/>
          <p:nvPr/>
        </p:nvGrpSpPr>
        <p:grpSpPr>
          <a:xfrm>
            <a:off x="25574361" y="8546848"/>
            <a:ext cx="3844970" cy="4338442"/>
            <a:chOff x="20198112" y="7338264"/>
            <a:chExt cx="8549640" cy="9646921"/>
          </a:xfrm>
        </p:grpSpPr>
        <p:pic>
          <p:nvPicPr>
            <p:cNvPr id="9" name="Picture 8"/>
            <p:cNvPicPr>
              <a:picLocks noChangeAspect="1"/>
            </p:cNvPicPr>
            <p:nvPr/>
          </p:nvPicPr>
          <p:blipFill rotWithShape="1">
            <a:blip r:embed="rId13"/>
            <a:srcRect l="27903" t="4997" r="25348" b="1225"/>
            <a:stretch/>
          </p:blipFill>
          <p:spPr>
            <a:xfrm>
              <a:off x="20198112" y="7338264"/>
              <a:ext cx="8549640" cy="9646921"/>
            </a:xfrm>
            <a:prstGeom prst="rect">
              <a:avLst/>
            </a:prstGeom>
          </p:spPr>
        </p:pic>
        <p:sp>
          <p:nvSpPr>
            <p:cNvPr id="3" name="Rectangle 2"/>
            <p:cNvSpPr/>
            <p:nvPr/>
          </p:nvSpPr>
          <p:spPr>
            <a:xfrm>
              <a:off x="23859461" y="13588409"/>
              <a:ext cx="399024" cy="3990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19918554" y="5931946"/>
            <a:ext cx="8965728" cy="2677656"/>
          </a:xfrm>
          <a:prstGeom prst="rect">
            <a:avLst/>
          </a:prstGeom>
          <a:noFill/>
        </p:spPr>
        <p:txBody>
          <a:bodyPr wrap="square" rtlCol="0">
            <a:spAutoFit/>
          </a:bodyPr>
          <a:lstStyle/>
          <a:p>
            <a:pPr algn="just"/>
            <a:r>
              <a:rPr lang="en-US" sz="2800" dirty="0" smtClean="0">
                <a:latin typeface="Cambria Math" panose="02040503050406030204" pitchFamily="18" charset="0"/>
                <a:ea typeface="Cambria Math" panose="02040503050406030204" pitchFamily="18" charset="0"/>
              </a:rPr>
              <a:t>The survey site was northeast </a:t>
            </a:r>
            <a:r>
              <a:rPr lang="en-US" sz="2800" dirty="0">
                <a:latin typeface="Cambria Math" panose="02040503050406030204" pitchFamily="18" charset="0"/>
                <a:ea typeface="Cambria Math" panose="02040503050406030204" pitchFamily="18" charset="0"/>
              </a:rPr>
              <a:t>of </a:t>
            </a:r>
            <a:r>
              <a:rPr lang="en-US" sz="2800" dirty="0" err="1" smtClean="0">
                <a:latin typeface="Cambria Math" panose="02040503050406030204" pitchFamily="18" charset="0"/>
                <a:ea typeface="Cambria Math" panose="02040503050406030204" pitchFamily="18" charset="0"/>
              </a:rPr>
              <a:t>Öland</a:t>
            </a:r>
            <a:r>
              <a:rPr lang="en-US" sz="2800" dirty="0" smtClean="0">
                <a:latin typeface="Cambria Math" panose="02040503050406030204" pitchFamily="18" charset="0"/>
                <a:ea typeface="Cambria Math" panose="02040503050406030204" pitchFamily="18" charset="0"/>
              </a:rPr>
              <a:t> Island, </a:t>
            </a:r>
            <a:r>
              <a:rPr lang="en-US" sz="2800" dirty="0">
                <a:latin typeface="Cambria Math" panose="02040503050406030204" pitchFamily="18" charset="0"/>
                <a:ea typeface="Cambria Math" panose="02040503050406030204" pitchFamily="18" charset="0"/>
              </a:rPr>
              <a:t>in the Western Gotland Basin of the Baltic Sea. </a:t>
            </a:r>
            <a:r>
              <a:rPr lang="en-US" sz="2800" dirty="0" smtClean="0">
                <a:latin typeface="Cambria Math" panose="02040503050406030204" pitchFamily="18" charset="0"/>
                <a:ea typeface="Cambria Math" panose="02040503050406030204" pitchFamily="18" charset="0"/>
              </a:rPr>
              <a:t>It covered an area of ~1000 km</a:t>
            </a:r>
            <a:r>
              <a:rPr lang="en-US" sz="2800" baseline="30000" dirty="0" smtClean="0">
                <a:latin typeface="Cambria Math" panose="02040503050406030204" pitchFamily="18" charset="0"/>
                <a:ea typeface="Cambria Math" panose="02040503050406030204" pitchFamily="18" charset="0"/>
              </a:rPr>
              <a:t>3</a:t>
            </a:r>
            <a:r>
              <a:rPr lang="en-US" sz="2800" dirty="0" smtClean="0">
                <a:latin typeface="Cambria Math" panose="02040503050406030204" pitchFamily="18" charset="0"/>
                <a:ea typeface="Cambria Math" panose="02040503050406030204" pitchFamily="18" charset="0"/>
              </a:rPr>
              <a:t>. </a:t>
            </a:r>
            <a:r>
              <a:rPr lang="en-US" sz="2800" dirty="0">
                <a:latin typeface="Cambria Math" panose="02040503050406030204" pitchFamily="18" charset="0"/>
                <a:ea typeface="Cambria Math" panose="02040503050406030204" pitchFamily="18" charset="0"/>
              </a:rPr>
              <a:t>300 km of </a:t>
            </a:r>
            <a:r>
              <a:rPr lang="en-US" sz="2800" dirty="0" smtClean="0">
                <a:latin typeface="Cambria Math" panose="02040503050406030204" pitchFamily="18" charset="0"/>
                <a:ea typeface="Cambria Math" panose="02040503050406030204" pitchFamily="18" charset="0"/>
              </a:rPr>
              <a:t> acoustic data were recorded and 16 CTD stations were sampled</a:t>
            </a:r>
            <a:r>
              <a:rPr lang="en-US" sz="2800" dirty="0">
                <a:latin typeface="Cambria Math" panose="02040503050406030204" pitchFamily="18" charset="0"/>
                <a:ea typeface="Cambria Math" panose="02040503050406030204" pitchFamily="18" charset="0"/>
              </a:rPr>
              <a:t>. The Western Gotland Basin is a region known for anoxic bottom waters and a permanent halocline at ~60 meters depth. </a:t>
            </a:r>
          </a:p>
        </p:txBody>
      </p:sp>
      <p:cxnSp>
        <p:nvCxnSpPr>
          <p:cNvPr id="58" name="Straight Connector 57"/>
          <p:cNvCxnSpPr>
            <a:endCxn id="3" idx="2"/>
          </p:cNvCxnSpPr>
          <p:nvPr/>
        </p:nvCxnSpPr>
        <p:spPr>
          <a:xfrm flipV="1">
            <a:off x="26175686" y="11537132"/>
            <a:ext cx="1134993" cy="25107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3" idx="0"/>
          </p:cNvCxnSpPr>
          <p:nvPr/>
        </p:nvCxnSpPr>
        <p:spPr>
          <a:xfrm>
            <a:off x="26220548" y="9001435"/>
            <a:ext cx="1090131" cy="23562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4">
            <a:extLst>
              <a:ext uri="{28A0092B-C50C-407E-A947-70E740481C1C}">
                <a14:useLocalDpi xmlns:a14="http://schemas.microsoft.com/office/drawing/2010/main" val="0"/>
              </a:ext>
            </a:extLst>
          </a:blip>
          <a:srcRect l="31990" t="8472"/>
          <a:stretch/>
        </p:blipFill>
        <p:spPr>
          <a:xfrm>
            <a:off x="20251014" y="8806780"/>
            <a:ext cx="6115228" cy="5451635"/>
          </a:xfrm>
          <a:prstGeom prst="rect">
            <a:avLst/>
          </a:prstGeom>
          <a:ln w="28575">
            <a:solidFill>
              <a:schemeClr val="tx1"/>
            </a:solidFill>
          </a:ln>
        </p:spPr>
      </p:pic>
      <p:grpSp>
        <p:nvGrpSpPr>
          <p:cNvPr id="92" name="Group 91"/>
          <p:cNvGrpSpPr/>
          <p:nvPr/>
        </p:nvGrpSpPr>
        <p:grpSpPr>
          <a:xfrm>
            <a:off x="10889003" y="6122552"/>
            <a:ext cx="7754329" cy="8245557"/>
            <a:chOff x="4677480" y="1438909"/>
            <a:chExt cx="4271132" cy="4541706"/>
          </a:xfrm>
        </p:grpSpPr>
        <p:grpSp>
          <p:nvGrpSpPr>
            <p:cNvPr id="93" name="Group 92"/>
            <p:cNvGrpSpPr/>
            <p:nvPr/>
          </p:nvGrpSpPr>
          <p:grpSpPr>
            <a:xfrm>
              <a:off x="4677480" y="1438909"/>
              <a:ext cx="4257464" cy="4310744"/>
              <a:chOff x="4664467" y="1737951"/>
              <a:chExt cx="4257464" cy="4310744"/>
            </a:xfrm>
          </p:grpSpPr>
          <p:sp>
            <p:nvSpPr>
              <p:cNvPr id="95" name="Rectangle 94"/>
              <p:cNvSpPr/>
              <p:nvPr/>
            </p:nvSpPr>
            <p:spPr>
              <a:xfrm>
                <a:off x="4664467" y="1737951"/>
                <a:ext cx="4257464" cy="431074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Cambria Math" panose="02040503050406030204" pitchFamily="18" charset="0"/>
                  <a:ea typeface="Cambria Math" panose="02040503050406030204" pitchFamily="18" charset="0"/>
                </a:endParaRPr>
              </a:p>
            </p:txBody>
          </p:sp>
          <p:pic>
            <p:nvPicPr>
              <p:cNvPr id="96" name="Picture 2" descr="https://www.pnas.org/content/pnas/111/15/5628/F2.large.jpg?width=800&amp;height=600&amp;carousel=1"/>
              <p:cNvPicPr>
                <a:picLocks noChangeAspect="1" noChangeArrowheads="1"/>
              </p:cNvPicPr>
              <p:nvPr/>
            </p:nvPicPr>
            <p:blipFill rotWithShape="1">
              <a:blip r:embed="rId15">
                <a:extLst>
                  <a:ext uri="{28A0092B-C50C-407E-A947-70E740481C1C}">
                    <a14:useLocalDpi xmlns:a14="http://schemas.microsoft.com/office/drawing/2010/main" val="0"/>
                  </a:ext>
                </a:extLst>
              </a:blip>
              <a:srcRect l="66653" t="50069" r="348"/>
              <a:stretch/>
            </p:blipFill>
            <p:spPr bwMode="auto">
              <a:xfrm>
                <a:off x="6876483" y="3936279"/>
                <a:ext cx="1917154" cy="1930807"/>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999041" y="2143654"/>
                <a:ext cx="244382" cy="244382"/>
              </a:xfrm>
              <a:prstGeom prst="rect">
                <a:avLst/>
              </a:prstGeom>
              <a:solidFill>
                <a:srgbClr val="EF1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Cambria Math" panose="02040503050406030204" pitchFamily="18" charset="0"/>
                  <a:ea typeface="Cambria Math" panose="02040503050406030204" pitchFamily="18" charset="0"/>
                </a:endParaRPr>
              </a:p>
            </p:txBody>
          </p:sp>
          <p:sp>
            <p:nvSpPr>
              <p:cNvPr id="98" name="Rectangle 97"/>
              <p:cNvSpPr/>
              <p:nvPr/>
            </p:nvSpPr>
            <p:spPr>
              <a:xfrm>
                <a:off x="7016249" y="2971213"/>
                <a:ext cx="244382" cy="244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Cambria Math" panose="02040503050406030204" pitchFamily="18" charset="0"/>
                  <a:ea typeface="Cambria Math" panose="02040503050406030204" pitchFamily="18" charset="0"/>
                </a:endParaRPr>
              </a:p>
            </p:txBody>
          </p:sp>
          <p:pic>
            <p:nvPicPr>
              <p:cNvPr id="99" name="Picture 4" descr="https://www.pnas.org/content/pnas/111/15/5628/F2.large.jpg?width=800&amp;height=600&amp;carousel=1"/>
              <p:cNvPicPr>
                <a:picLocks noChangeAspect="1" noChangeArrowheads="1"/>
              </p:cNvPicPr>
              <p:nvPr/>
            </p:nvPicPr>
            <p:blipFill rotWithShape="1">
              <a:blip r:embed="rId15">
                <a:extLst>
                  <a:ext uri="{28A0092B-C50C-407E-A947-70E740481C1C}">
                    <a14:useLocalDpi xmlns:a14="http://schemas.microsoft.com/office/drawing/2010/main" val="0"/>
                  </a:ext>
                </a:extLst>
              </a:blip>
              <a:srcRect t="50078" r="66669"/>
              <a:stretch/>
            </p:blipFill>
            <p:spPr bwMode="auto">
              <a:xfrm>
                <a:off x="4787144" y="3931035"/>
                <a:ext cx="1947226" cy="194129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ttps://www.pnas.org/content/pnas/111/15/5628/F2.large.jpg?width=800&amp;height=600&amp;carousel=1"/>
              <p:cNvPicPr>
                <a:picLocks noChangeAspect="1" noChangeArrowheads="1"/>
              </p:cNvPicPr>
              <p:nvPr/>
            </p:nvPicPr>
            <p:blipFill rotWithShape="1">
              <a:blip r:embed="rId15">
                <a:extLst>
                  <a:ext uri="{28A0092B-C50C-407E-A947-70E740481C1C}">
                    <a14:useLocalDpi xmlns:a14="http://schemas.microsoft.com/office/drawing/2010/main" val="0"/>
                  </a:ext>
                </a:extLst>
              </a:blip>
              <a:srcRect l="66653" r="348" b="50089"/>
              <a:stretch/>
            </p:blipFill>
            <p:spPr bwMode="auto">
              <a:xfrm>
                <a:off x="4787144" y="1890382"/>
                <a:ext cx="1917155" cy="1930061"/>
              </a:xfrm>
              <a:prstGeom prst="rect">
                <a:avLst/>
              </a:prstGeom>
              <a:noFill/>
              <a:extLst>
                <a:ext uri="{909E8E84-426E-40DD-AFC4-6F175D3DCCD1}">
                  <a14:hiddenFill xmlns:a14="http://schemas.microsoft.com/office/drawing/2010/main">
                    <a:solidFill>
                      <a:srgbClr val="FFFFFF"/>
                    </a:solidFill>
                  </a14:hiddenFill>
                </a:ext>
              </a:extLst>
            </p:spPr>
          </p:pic>
          <p:sp>
            <p:nvSpPr>
              <p:cNvPr id="101" name="Rectangle 100"/>
              <p:cNvSpPr/>
              <p:nvPr/>
            </p:nvSpPr>
            <p:spPr>
              <a:xfrm>
                <a:off x="7222701" y="2088179"/>
                <a:ext cx="1565382" cy="627244"/>
              </a:xfrm>
              <a:prstGeom prst="rect">
                <a:avLst/>
              </a:prstGeom>
            </p:spPr>
            <p:txBody>
              <a:bodyPr wrap="square">
                <a:spAutoFit/>
              </a:bodyPr>
              <a:lstStyle/>
              <a:p>
                <a:pPr algn="ctr">
                  <a:lnSpc>
                    <a:spcPct val="100000"/>
                  </a:lnSpc>
                </a:pPr>
                <a:r>
                  <a:rPr lang="en-US" sz="3200" dirty="0">
                    <a:latin typeface="Cambria Math" panose="02040503050406030204" pitchFamily="18" charset="0"/>
                    <a:ea typeface="Cambria Math" panose="02040503050406030204" pitchFamily="18" charset="0"/>
                  </a:rPr>
                  <a:t>Hypoxic </a:t>
                </a:r>
                <a:r>
                  <a:rPr lang="en-US" sz="3200" dirty="0" smtClean="0">
                    <a:latin typeface="Cambria Math" panose="02040503050406030204" pitchFamily="18" charset="0"/>
                    <a:ea typeface="Cambria Math" panose="02040503050406030204" pitchFamily="18" charset="0"/>
                  </a:rPr>
                  <a:t>extent</a:t>
                </a:r>
              </a:p>
              <a:p>
                <a:pPr algn="ctr">
                  <a:lnSpc>
                    <a:spcPct val="100000"/>
                  </a:lnSpc>
                </a:pPr>
                <a:r>
                  <a:rPr lang="en-US" dirty="0" smtClean="0">
                    <a:latin typeface="Cambria Math" panose="02040503050406030204" pitchFamily="18" charset="0"/>
                    <a:ea typeface="Cambria Math" panose="02040503050406030204" pitchFamily="18" charset="0"/>
                  </a:rPr>
                  <a:t>Hypoxia is &lt;2 ml/l dissolved oxygen</a:t>
                </a:r>
                <a:endParaRPr lang="en-US" dirty="0">
                  <a:latin typeface="Cambria Math" panose="02040503050406030204" pitchFamily="18" charset="0"/>
                  <a:ea typeface="Cambria Math" panose="02040503050406030204" pitchFamily="18" charset="0"/>
                </a:endParaRPr>
              </a:p>
            </p:txBody>
          </p:sp>
          <p:sp>
            <p:nvSpPr>
              <p:cNvPr id="102" name="Rectangle 101"/>
              <p:cNvSpPr/>
              <p:nvPr/>
            </p:nvSpPr>
            <p:spPr>
              <a:xfrm>
                <a:off x="7284767" y="2932360"/>
                <a:ext cx="1508870" cy="1051057"/>
              </a:xfrm>
              <a:prstGeom prst="rect">
                <a:avLst/>
              </a:prstGeom>
            </p:spPr>
            <p:txBody>
              <a:bodyPr wrap="square">
                <a:spAutoFit/>
              </a:bodyPr>
              <a:lstStyle/>
              <a:p>
                <a:pPr>
                  <a:lnSpc>
                    <a:spcPct val="100000"/>
                  </a:lnSpc>
                </a:pPr>
                <a:r>
                  <a:rPr lang="en-US" sz="3200" dirty="0">
                    <a:latin typeface="Cambria Math" panose="02040503050406030204" pitchFamily="18" charset="0"/>
                    <a:ea typeface="Cambria Math" panose="02040503050406030204" pitchFamily="18" charset="0"/>
                  </a:rPr>
                  <a:t>Anoxic </a:t>
                </a:r>
                <a:r>
                  <a:rPr lang="en-US" sz="3200" dirty="0" smtClean="0">
                    <a:latin typeface="Cambria Math" panose="02040503050406030204" pitchFamily="18" charset="0"/>
                    <a:ea typeface="Cambria Math" panose="02040503050406030204" pitchFamily="18" charset="0"/>
                  </a:rPr>
                  <a:t>extent</a:t>
                </a:r>
                <a:endParaRPr lang="en-US" sz="1600" dirty="0" smtClean="0">
                  <a:latin typeface="Cambria Math" panose="02040503050406030204" pitchFamily="18" charset="0"/>
                  <a:ea typeface="Cambria Math" panose="02040503050406030204" pitchFamily="18" charset="0"/>
                </a:endParaRPr>
              </a:p>
              <a:p>
                <a:pPr algn="ctr"/>
                <a:r>
                  <a:rPr lang="en-US" dirty="0" smtClean="0">
                    <a:latin typeface="Cambria Math" panose="02040503050406030204" pitchFamily="18" charset="0"/>
                    <a:ea typeface="Cambria Math" panose="02040503050406030204" pitchFamily="18" charset="0"/>
                  </a:rPr>
                  <a:t>Anoxia is a complete absence of dissolved oxygen</a:t>
                </a:r>
                <a:endParaRPr lang="en-US" dirty="0">
                  <a:latin typeface="Cambria Math" panose="02040503050406030204" pitchFamily="18" charset="0"/>
                  <a:ea typeface="Cambria Math" panose="02040503050406030204" pitchFamily="18" charset="0"/>
                </a:endParaRPr>
              </a:p>
              <a:p>
                <a:pPr>
                  <a:lnSpc>
                    <a:spcPct val="100000"/>
                  </a:lnSpc>
                </a:pPr>
                <a:endParaRPr lang="en-US" sz="3200" dirty="0">
                  <a:latin typeface="Cambria Math" panose="02040503050406030204" pitchFamily="18" charset="0"/>
                  <a:ea typeface="Cambria Math" panose="02040503050406030204" pitchFamily="18" charset="0"/>
                </a:endParaRPr>
              </a:p>
            </p:txBody>
          </p:sp>
        </p:grpSp>
        <p:sp>
          <p:nvSpPr>
            <p:cNvPr id="94" name="TextBox 93"/>
            <p:cNvSpPr txBox="1"/>
            <p:nvPr/>
          </p:nvSpPr>
          <p:spPr>
            <a:xfrm>
              <a:off x="6820011" y="5777185"/>
              <a:ext cx="2128601" cy="203430"/>
            </a:xfrm>
            <a:prstGeom prst="rect">
              <a:avLst/>
            </a:prstGeom>
            <a:noFill/>
          </p:spPr>
          <p:txBody>
            <a:bodyPr wrap="none" rtlCol="0">
              <a:spAutoFit/>
            </a:bodyPr>
            <a:lstStyle/>
            <a:p>
              <a:r>
                <a:rPr lang="en-US" dirty="0" smtClean="0">
                  <a:latin typeface="Cambria Math" panose="02040503050406030204" pitchFamily="18" charset="0"/>
                  <a:ea typeface="Cambria Math" panose="02040503050406030204" pitchFamily="18" charset="0"/>
                </a:rPr>
                <a:t>Modified from </a:t>
              </a:r>
              <a:r>
                <a:rPr lang="en-US" dirty="0" err="1" smtClean="0">
                  <a:latin typeface="Cambria Math" panose="02040503050406030204" pitchFamily="18" charset="0"/>
                  <a:ea typeface="Cambria Math" panose="02040503050406030204" pitchFamily="18" charset="0"/>
                </a:rPr>
                <a:t>Carstensen</a:t>
              </a:r>
              <a:r>
                <a:rPr lang="en-US" dirty="0" smtClean="0">
                  <a:latin typeface="Cambria Math" panose="02040503050406030204" pitchFamily="18" charset="0"/>
                  <a:ea typeface="Cambria Math" panose="02040503050406030204" pitchFamily="18" charset="0"/>
                </a:rPr>
                <a:t> </a:t>
              </a:r>
              <a:r>
                <a:rPr lang="en-US" dirty="0">
                  <a:latin typeface="Cambria Math" panose="02040503050406030204" pitchFamily="18" charset="0"/>
                  <a:ea typeface="Cambria Math" panose="02040503050406030204" pitchFamily="18" charset="0"/>
                </a:rPr>
                <a:t>et al., 2014</a:t>
              </a:r>
            </a:p>
          </p:txBody>
        </p:sp>
      </p:grpSp>
      <p:sp>
        <p:nvSpPr>
          <p:cNvPr id="7" name="CustomShape 6"/>
          <p:cNvSpPr/>
          <p:nvPr/>
        </p:nvSpPr>
        <p:spPr>
          <a:xfrm>
            <a:off x="515629" y="14767826"/>
            <a:ext cx="38313360" cy="985228"/>
          </a:xfrm>
          <a:prstGeom prst="roundRect">
            <a:avLst>
              <a:gd name="adj" fmla="val 16667"/>
            </a:avLst>
          </a:prstGeom>
          <a:solidFill>
            <a:srgbClr val="2A57BD"/>
          </a:solidFill>
          <a:ln w="12600">
            <a:solidFill>
              <a:srgbClr val="43729D"/>
            </a:solidFill>
            <a:miter/>
          </a:ln>
        </p:spPr>
        <p:style>
          <a:lnRef idx="0">
            <a:scrgbClr r="0" g="0" b="0"/>
          </a:lnRef>
          <a:fillRef idx="0">
            <a:scrgbClr r="0" g="0" b="0"/>
          </a:fillRef>
          <a:effectRef idx="0">
            <a:scrgbClr r="0" g="0" b="0"/>
          </a:effectRef>
          <a:fontRef idx="minor"/>
        </p:style>
        <p:txBody>
          <a:bodyPr lIns="116916" tIns="58458" rIns="116916" bIns="58458" anchor="ctr"/>
          <a:lstStyle/>
          <a:p>
            <a:pPr algn="ctr">
              <a:lnSpc>
                <a:spcPct val="100000"/>
              </a:lnSpc>
            </a:pPr>
            <a:r>
              <a:rPr lang="en-US" sz="5846" spc="-1" dirty="0" smtClean="0">
                <a:solidFill>
                  <a:srgbClr val="FFFFFF"/>
                </a:solidFill>
                <a:uFill>
                  <a:solidFill>
                    <a:srgbClr val="FFFFFF"/>
                  </a:solidFill>
                </a:uFill>
                <a:latin typeface="Cambria Math"/>
                <a:ea typeface="Cambria Math"/>
              </a:rPr>
              <a:t>Linking CTD, acoustic, and oxygen water column profiles</a:t>
            </a:r>
            <a:endParaRPr lang="en-US" sz="5846" spc="-1" dirty="0">
              <a:solidFill>
                <a:srgbClr val="000000"/>
              </a:solidFill>
              <a:uFill>
                <a:solidFill>
                  <a:srgbClr val="FFFFFF"/>
                </a:solidFill>
              </a:uFill>
              <a:latin typeface="Arial"/>
            </a:endParaRPr>
          </a:p>
        </p:txBody>
      </p:sp>
      <p:sp>
        <p:nvSpPr>
          <p:cNvPr id="108" name="Curved Right Arrow 107"/>
          <p:cNvSpPr/>
          <p:nvPr/>
        </p:nvSpPr>
        <p:spPr>
          <a:xfrm rot="5400000" flipV="1">
            <a:off x="5008138" y="17444668"/>
            <a:ext cx="1425388" cy="3729063"/>
          </a:xfrm>
          <a:prstGeom prst="curvedRightArrow">
            <a:avLst>
              <a:gd name="adj1" fmla="val 14292"/>
              <a:gd name="adj2" fmla="val 52961"/>
              <a:gd name="adj3" fmla="val 27553"/>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Curved Right Arrow 109"/>
          <p:cNvSpPr/>
          <p:nvPr/>
        </p:nvSpPr>
        <p:spPr>
          <a:xfrm rot="5400000" flipV="1">
            <a:off x="17949039" y="17204415"/>
            <a:ext cx="1495250" cy="3803427"/>
          </a:xfrm>
          <a:prstGeom prst="curvedRightArrow">
            <a:avLst>
              <a:gd name="adj1" fmla="val 20431"/>
              <a:gd name="adj2" fmla="val 52961"/>
              <a:gd name="adj3" fmla="val 43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Curved Right Arrow 110"/>
          <p:cNvSpPr/>
          <p:nvPr/>
        </p:nvSpPr>
        <p:spPr>
          <a:xfrm rot="16200000">
            <a:off x="23853393" y="19457569"/>
            <a:ext cx="1124070" cy="2489675"/>
          </a:xfrm>
          <a:prstGeom prst="curvedRightArrow">
            <a:avLst>
              <a:gd name="adj1" fmla="val 20431"/>
              <a:gd name="adj2" fmla="val 52961"/>
              <a:gd name="adj3" fmla="val 45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13" name="TextBox 112"/>
              <p:cNvSpPr txBox="1"/>
              <p:nvPr/>
            </p:nvSpPr>
            <p:spPr>
              <a:xfrm>
                <a:off x="29412426" y="16248159"/>
                <a:ext cx="9420627" cy="5676169"/>
              </a:xfrm>
              <a:prstGeom prst="rect">
                <a:avLst/>
              </a:prstGeom>
              <a:noFill/>
            </p:spPr>
            <p:txBody>
              <a:bodyPr wrap="square" rtlCol="0">
                <a:spAutoFit/>
              </a:bodyPr>
              <a:lstStyle/>
              <a:p>
                <a:pPr marL="457200" indent="-457200">
                  <a:spcAft>
                    <a:spcPts val="200"/>
                  </a:spcAft>
                  <a:buFont typeface="+mj-lt"/>
                  <a:buAutoNum type="arabicPeriod"/>
                </a:pPr>
                <a:r>
                  <a:rPr lang="en-US" sz="2800" dirty="0" smtClean="0">
                    <a:latin typeface="Cambria Math" panose="02040503050406030204" pitchFamily="18" charset="0"/>
                    <a:ea typeface="Cambria Math" panose="02040503050406030204" pitchFamily="18" charset="0"/>
                  </a:rPr>
                  <a:t>Compute density (</a:t>
                </a:r>
                <a:r>
                  <a:rPr lang="el-GR" sz="2800" dirty="0" smtClean="0">
                    <a:latin typeface="Cambria Math" panose="02040503050406030204" pitchFamily="18" charset="0"/>
                    <a:ea typeface="Cambria Math" panose="02040503050406030204" pitchFamily="18" charset="0"/>
                  </a:rPr>
                  <a:t>ρ</a:t>
                </a:r>
                <a:r>
                  <a:rPr lang="en-US" sz="2800" dirty="0" smtClean="0">
                    <a:latin typeface="Cambria Math" panose="02040503050406030204" pitchFamily="18" charset="0"/>
                    <a:ea typeface="Cambria Math" panose="02040503050406030204" pitchFamily="18" charset="0"/>
                  </a:rPr>
                  <a:t>) and sound speed (c) following TEOS-10</a:t>
                </a:r>
              </a:p>
              <a:p>
                <a:pPr marL="457200" indent="-457200">
                  <a:spcAft>
                    <a:spcPts val="200"/>
                  </a:spcAft>
                  <a:buFont typeface="+mj-lt"/>
                  <a:buAutoNum type="arabicPeriod"/>
                </a:pPr>
                <a:r>
                  <a:rPr lang="en-US" sz="2800" dirty="0" smtClean="0">
                    <a:latin typeface="Cambria Math" panose="02040503050406030204" pitchFamily="18" charset="0"/>
                    <a:ea typeface="Cambria Math" panose="02040503050406030204" pitchFamily="18" charset="0"/>
                  </a:rPr>
                  <a:t>Calculate impedance (</a:t>
                </a:r>
                <a14:m>
                  <m:oMath xmlns:m="http://schemas.openxmlformats.org/officeDocument/2006/math">
                    <m:r>
                      <m:rPr>
                        <m:sty m:val="p"/>
                      </m:rPr>
                      <a:rPr lang="el-GR" sz="2800" i="1">
                        <a:latin typeface="Cambria Math" panose="02040503050406030204" pitchFamily="18" charset="0"/>
                        <a:ea typeface="Cambria Math" panose="02040503050406030204" pitchFamily="18" charset="0"/>
                      </a:rPr>
                      <m:t>η</m:t>
                    </m:r>
                  </m:oMath>
                </a14:m>
                <a:r>
                  <a:rPr lang="en-US" sz="2800" dirty="0" smtClean="0">
                    <a:latin typeface="Cambria Math" panose="02040503050406030204" pitchFamily="18" charset="0"/>
                    <a:ea typeface="Cambria Math" panose="02040503050406030204" pitchFamily="18" charset="0"/>
                  </a:rPr>
                  <a:t>) using:</a:t>
                </a:r>
              </a:p>
              <a:p>
                <a:pPr lvl="1">
                  <a:spcAft>
                    <a:spcPts val="200"/>
                  </a:spcAft>
                </a:pPr>
                <a14:m>
                  <m:oMathPara xmlns:m="http://schemas.openxmlformats.org/officeDocument/2006/math">
                    <m:oMathParaPr>
                      <m:jc m:val="centerGroup"/>
                    </m:oMathParaPr>
                    <m:oMath xmlns:m="http://schemas.openxmlformats.org/officeDocument/2006/math">
                      <m:r>
                        <m:rPr>
                          <m:sty m:val="p"/>
                        </m:rPr>
                        <a:rPr lang="el-GR" sz="2800" i="1">
                          <a:latin typeface="Cambria Math" panose="02040503050406030204" pitchFamily="18" charset="0"/>
                          <a:ea typeface="Cambria Math" panose="02040503050406030204" pitchFamily="18" charset="0"/>
                        </a:rPr>
                        <m:t>η</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𝑧</m:t>
                          </m:r>
                        </m:e>
                      </m:d>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𝜌</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𝑧</m:t>
                          </m:r>
                        </m:e>
                      </m:d>
                      <m:r>
                        <a:rPr lang="en-US" sz="2800" i="1">
                          <a:latin typeface="Cambria Math" panose="02040503050406030204" pitchFamily="18" charset="0"/>
                          <a:ea typeface="Cambria Math" panose="02040503050406030204" pitchFamily="18" charset="0"/>
                        </a:rPr>
                        <m:t>𝑐</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𝑧</m:t>
                      </m:r>
                      <m:r>
                        <a:rPr lang="en-US" sz="2800" i="1">
                          <a:latin typeface="Cambria Math" panose="02040503050406030204" pitchFamily="18" charset="0"/>
                          <a:ea typeface="Cambria Math" panose="02040503050406030204" pitchFamily="18" charset="0"/>
                        </a:rPr>
                        <m:t>)</m:t>
                      </m:r>
                    </m:oMath>
                  </m:oMathPara>
                </a14:m>
                <a:endParaRPr lang="en-US" sz="2800" dirty="0" smtClean="0">
                  <a:latin typeface="Cambria Math" panose="02040503050406030204" pitchFamily="18" charset="0"/>
                  <a:ea typeface="Cambria Math" panose="02040503050406030204" pitchFamily="18" charset="0"/>
                </a:endParaRPr>
              </a:p>
              <a:p>
                <a:pPr marL="457200" indent="-457200">
                  <a:spcAft>
                    <a:spcPts val="200"/>
                  </a:spcAft>
                  <a:buFont typeface="+mj-lt"/>
                  <a:buAutoNum type="arabicPeriod"/>
                </a:pPr>
                <a:r>
                  <a:rPr lang="en-US" sz="2800" dirty="0" smtClean="0">
                    <a:latin typeface="Cambria Math" panose="02040503050406030204" pitchFamily="18" charset="0"/>
                    <a:ea typeface="Cambria Math" panose="02040503050406030204" pitchFamily="18" charset="0"/>
                  </a:rPr>
                  <a:t>From impedance estimate reflection coefficient profile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𝑅</m:t>
                        </m:r>
                      </m:e>
                      <m:sub>
                        <m:r>
                          <a:rPr lang="en-US" sz="2800" b="0" i="1" smtClean="0">
                            <a:latin typeface="Cambria Math" panose="02040503050406030204" pitchFamily="18" charset="0"/>
                            <a:ea typeface="Cambria Math" panose="02040503050406030204" pitchFamily="18" charset="0"/>
                          </a:rPr>
                          <m:t>𝐶𝑇𝐷</m:t>
                        </m:r>
                      </m:sub>
                    </m:sSub>
                  </m:oMath>
                </a14:m>
                <a:r>
                  <a:rPr lang="en-US" sz="2800" dirty="0" smtClean="0">
                    <a:latin typeface="Cambria Math" panose="02040503050406030204" pitchFamily="18" charset="0"/>
                    <a:ea typeface="Cambria Math" panose="02040503050406030204" pitchFamily="18" charset="0"/>
                  </a:rPr>
                  <a:t>):</a:t>
                </a:r>
              </a:p>
              <a:p>
                <a:pPr lvl="1">
                  <a:spcAft>
                    <a:spcPts val="200"/>
                  </a:spcAft>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𝑅</m:t>
                          </m:r>
                        </m:e>
                        <m:sub>
                          <m:r>
                            <a:rPr lang="en-US" sz="2800" i="1">
                              <a:latin typeface="Cambria Math" panose="02040503050406030204" pitchFamily="18" charset="0"/>
                              <a:ea typeface="Cambria Math" panose="02040503050406030204" pitchFamily="18" charset="0"/>
                            </a:rPr>
                            <m:t>𝐶𝑇𝐷</m:t>
                          </m:r>
                        </m:sub>
                      </m:sSub>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m:rPr>
                              <m:sty m:val="p"/>
                            </m:rPr>
                            <a:rPr lang="el-GR" sz="2800" i="1">
                              <a:latin typeface="Cambria Math" panose="02040503050406030204" pitchFamily="18" charset="0"/>
                              <a:ea typeface="Cambria Math" panose="02040503050406030204" pitchFamily="18" charset="0"/>
                            </a:rPr>
                            <m:t>η</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𝑖</m:t>
                              </m:r>
                            </m:e>
                          </m:d>
                          <m:r>
                            <a:rPr lang="en-U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η</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𝑖</m:t>
                          </m:r>
                          <m:r>
                            <a:rPr lang="en-US" sz="2800" i="1">
                              <a:latin typeface="Cambria Math" panose="02040503050406030204" pitchFamily="18" charset="0"/>
                              <a:ea typeface="Cambria Math" panose="02040503050406030204" pitchFamily="18" charset="0"/>
                            </a:rPr>
                            <m:t>−1)</m:t>
                          </m:r>
                        </m:num>
                        <m:den>
                          <m:r>
                            <m:rPr>
                              <m:sty m:val="p"/>
                            </m:rPr>
                            <a:rPr lang="el-GR" sz="2800" i="1">
                              <a:latin typeface="Cambria Math" panose="02040503050406030204" pitchFamily="18" charset="0"/>
                              <a:ea typeface="Cambria Math" panose="02040503050406030204" pitchFamily="18" charset="0"/>
                            </a:rPr>
                            <m:t>η</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𝑖</m:t>
                              </m:r>
                            </m:e>
                          </m:d>
                          <m:r>
                            <a:rPr lang="en-U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η</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𝑖</m:t>
                          </m:r>
                          <m:r>
                            <a:rPr lang="en-US" sz="2800" i="1">
                              <a:latin typeface="Cambria Math" panose="02040503050406030204" pitchFamily="18" charset="0"/>
                              <a:ea typeface="Cambria Math" panose="02040503050406030204" pitchFamily="18" charset="0"/>
                            </a:rPr>
                            <m:t>−1)</m:t>
                          </m:r>
                        </m:den>
                      </m:f>
                    </m:oMath>
                  </m:oMathPara>
                </a14:m>
                <a:endParaRPr lang="en-US" sz="2800" dirty="0" smtClean="0">
                  <a:latin typeface="Cambria Math" panose="02040503050406030204" pitchFamily="18" charset="0"/>
                  <a:ea typeface="Cambria Math" panose="02040503050406030204" pitchFamily="18" charset="0"/>
                </a:endParaRPr>
              </a:p>
              <a:p>
                <a:pPr marL="457200" indent="-457200">
                  <a:spcAft>
                    <a:spcPts val="200"/>
                  </a:spcAft>
                  <a:buFont typeface="+mj-lt"/>
                  <a:buAutoNum type="arabicPeriod"/>
                </a:pPr>
                <a:r>
                  <a:rPr lang="en-US" sz="2800" dirty="0" smtClean="0">
                    <a:latin typeface="Cambria Math" panose="02040503050406030204" pitchFamily="18" charset="0"/>
                    <a:ea typeface="Cambria Math" panose="02040503050406030204" pitchFamily="18" charset="0"/>
                  </a:rPr>
                  <a:t>From calibrated, corrected acoustic data estimate reflection coefficient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𝑅</m:t>
                        </m:r>
                      </m:e>
                      <m:sub>
                        <m:r>
                          <a:rPr lang="en-US" sz="2800" i="1">
                            <a:latin typeface="Cambria Math" panose="02040503050406030204" pitchFamily="18" charset="0"/>
                            <a:ea typeface="Cambria Math" panose="02040503050406030204" pitchFamily="18" charset="0"/>
                          </a:rPr>
                          <m:t>𝐸𝐾</m:t>
                        </m:r>
                        <m:r>
                          <a:rPr lang="en-US" sz="2800" i="1">
                            <a:latin typeface="Cambria Math" panose="02040503050406030204" pitchFamily="18" charset="0"/>
                            <a:ea typeface="Cambria Math" panose="02040503050406030204" pitchFamily="18" charset="0"/>
                          </a:rPr>
                          <m:t>80</m:t>
                        </m:r>
                      </m:sub>
                    </m:sSub>
                  </m:oMath>
                </a14:m>
                <a:r>
                  <a:rPr lang="en-US" sz="2800" dirty="0" smtClean="0">
                    <a:latin typeface="Cambria Math" panose="02040503050406030204" pitchFamily="18" charset="0"/>
                    <a:ea typeface="Cambria Math" panose="02040503050406030204" pitchFamily="18" charset="0"/>
                  </a:rPr>
                  <a:t>):</a:t>
                </a:r>
              </a:p>
              <a:p>
                <a:pPr lvl="1">
                  <a:spcAft>
                    <a:spcPts val="200"/>
                  </a:spcAft>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𝑅</m:t>
                          </m:r>
                        </m:e>
                        <m:sub>
                          <m:r>
                            <a:rPr lang="en-US" sz="2800" i="1">
                              <a:latin typeface="Cambria Math" panose="02040503050406030204" pitchFamily="18" charset="0"/>
                              <a:ea typeface="Cambria Math" panose="02040503050406030204" pitchFamily="18" charset="0"/>
                            </a:rPr>
                            <m:t>𝐸𝐾</m:t>
                          </m:r>
                          <m:r>
                            <a:rPr lang="en-US" sz="2800" i="1">
                              <a:latin typeface="Cambria Math" panose="02040503050406030204" pitchFamily="18" charset="0"/>
                              <a:ea typeface="Cambria Math" panose="02040503050406030204" pitchFamily="18" charset="0"/>
                            </a:rPr>
                            <m:t>80</m:t>
                          </m:r>
                        </m:sub>
                      </m:sSub>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𝑧</m:t>
                      </m:r>
                      <m:r>
                        <a:rPr lang="en-US" sz="2800" i="1">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10</m:t>
                          </m:r>
                        </m:e>
                        <m:sup>
                          <m:f>
                            <m:fPr>
                              <m:type m:val="skw"/>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𝑇𝑆</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𝑧</m:t>
                                  </m:r>
                                </m:e>
                              </m:d>
                              <m:r>
                                <a:rPr lang="en-US" sz="2800" i="1">
                                  <a:latin typeface="Cambria Math" panose="02040503050406030204" pitchFamily="18" charset="0"/>
                                  <a:ea typeface="Cambria Math" panose="02040503050406030204" pitchFamily="18" charset="0"/>
                                </a:rPr>
                                <m:t>−10</m:t>
                              </m:r>
                              <m:func>
                                <m:funcPr>
                                  <m:ctrlPr>
                                    <a:rPr lang="en-US" sz="2800" i="1">
                                      <a:latin typeface="Cambria Math" panose="02040503050406030204" pitchFamily="18" charset="0"/>
                                      <a:ea typeface="Cambria Math" panose="02040503050406030204" pitchFamily="18" charset="0"/>
                                    </a:rPr>
                                  </m:ctrlPr>
                                </m:funcPr>
                                <m:fName>
                                  <m:sSub>
                                    <m:sSubPr>
                                      <m:ctrlPr>
                                        <a:rPr lang="en-US" sz="2800" i="1">
                                          <a:latin typeface="Cambria Math" panose="02040503050406030204" pitchFamily="18" charset="0"/>
                                          <a:ea typeface="Cambria Math" panose="02040503050406030204" pitchFamily="18" charset="0"/>
                                        </a:rPr>
                                      </m:ctrlPr>
                                    </m:sSubPr>
                                    <m:e>
                                      <m:r>
                                        <m:rPr>
                                          <m:sty m:val="p"/>
                                        </m:rPr>
                                        <a:rPr lang="en-US" sz="2800">
                                          <a:latin typeface="Cambria Math" panose="02040503050406030204" pitchFamily="18" charset="0"/>
                                          <a:ea typeface="Cambria Math" panose="02040503050406030204" pitchFamily="18" charset="0"/>
                                        </a:rPr>
                                        <m:t>log</m:t>
                                      </m:r>
                                    </m:e>
                                    <m:sub>
                                      <m:r>
                                        <a:rPr lang="en-US" sz="2800" i="1">
                                          <a:latin typeface="Cambria Math" panose="02040503050406030204" pitchFamily="18" charset="0"/>
                                          <a:ea typeface="Cambria Math" panose="02040503050406030204" pitchFamily="18" charset="0"/>
                                        </a:rPr>
                                        <m:t>10</m:t>
                                      </m:r>
                                    </m:sub>
                                  </m:sSub>
                                </m:fName>
                                <m:e>
                                  <m:r>
                                    <a:rPr lang="en-US" sz="2800" i="1">
                                      <a:latin typeface="Cambria Math" panose="02040503050406030204" pitchFamily="18" charset="0"/>
                                      <a:ea typeface="Cambria Math" panose="02040503050406030204" pitchFamily="18" charset="0"/>
                                    </a:rPr>
                                    <m:t>𝐴</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𝑧</m:t>
                                  </m:r>
                                  <m:r>
                                    <a:rPr lang="en-US" sz="2800" i="1">
                                      <a:latin typeface="Cambria Math" panose="02040503050406030204" pitchFamily="18" charset="0"/>
                                      <a:ea typeface="Cambria Math" panose="02040503050406030204" pitchFamily="18" charset="0"/>
                                    </a:rPr>
                                    <m:t>)</m:t>
                                  </m:r>
                                </m:e>
                              </m:func>
                            </m:num>
                            <m:den>
                              <m:r>
                                <a:rPr lang="en-US" sz="2800" i="1">
                                  <a:latin typeface="Cambria Math" panose="02040503050406030204" pitchFamily="18" charset="0"/>
                                  <a:ea typeface="Cambria Math" panose="02040503050406030204" pitchFamily="18" charset="0"/>
                                </a:rPr>
                                <m:t>20</m:t>
                              </m:r>
                            </m:den>
                          </m:f>
                        </m:sup>
                      </m:sSup>
                    </m:oMath>
                  </m:oMathPara>
                </a14:m>
                <a:endParaRPr lang="en-US" sz="2800" dirty="0" smtClean="0">
                  <a:latin typeface="Cambria Math" panose="02040503050406030204" pitchFamily="18" charset="0"/>
                  <a:ea typeface="Cambria Math" panose="02040503050406030204" pitchFamily="18" charset="0"/>
                </a:endParaRPr>
              </a:p>
              <a:p>
                <a:pPr marL="457200" indent="-457200">
                  <a:spcAft>
                    <a:spcPts val="200"/>
                  </a:spcAft>
                  <a:buFont typeface="+mj-lt"/>
                  <a:buAutoNum type="arabicPeriod"/>
                </a:pPr>
                <a:r>
                  <a:rPr lang="en-US" sz="2800" dirty="0" smtClean="0">
                    <a:latin typeface="Cambria Math" panose="02040503050406030204" pitchFamily="18" charset="0"/>
                    <a:ea typeface="Cambria Math" panose="02040503050406030204" pitchFamily="18" charset="0"/>
                  </a:rPr>
                  <a:t>Compare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𝑅</m:t>
                        </m:r>
                      </m:e>
                      <m:sub>
                        <m:r>
                          <a:rPr lang="en-US" sz="2800" i="1">
                            <a:latin typeface="Cambria Math" panose="02040503050406030204" pitchFamily="18" charset="0"/>
                            <a:ea typeface="Cambria Math" panose="02040503050406030204" pitchFamily="18" charset="0"/>
                          </a:rPr>
                          <m:t>𝐸𝐾</m:t>
                        </m:r>
                        <m:r>
                          <a:rPr lang="en-US" sz="2800" i="1">
                            <a:latin typeface="Cambria Math" panose="02040503050406030204" pitchFamily="18" charset="0"/>
                            <a:ea typeface="Cambria Math" panose="02040503050406030204" pitchFamily="18" charset="0"/>
                          </a:rPr>
                          <m:t>80</m:t>
                        </m:r>
                      </m:sub>
                    </m:sSub>
                  </m:oMath>
                </a14:m>
                <a:r>
                  <a:rPr lang="en-US" sz="2800" dirty="0" smtClean="0">
                    <a:latin typeface="Cambria Math" panose="02040503050406030204" pitchFamily="18" charset="0"/>
                    <a:ea typeface="Cambria Math" panose="02040503050406030204" pitchFamily="18" charset="0"/>
                  </a:rPr>
                  <a:t> profile to oxygen profile</a:t>
                </a:r>
                <a:endParaRPr lang="en-US" sz="2800" dirty="0">
                  <a:latin typeface="Cambria Math" panose="02040503050406030204" pitchFamily="18" charset="0"/>
                  <a:ea typeface="Cambria Math" panose="02040503050406030204" pitchFamily="18" charset="0"/>
                </a:endParaRPr>
              </a:p>
            </p:txBody>
          </p:sp>
        </mc:Choice>
        <mc:Fallback xmlns="">
          <p:sp>
            <p:nvSpPr>
              <p:cNvPr id="113" name="TextBox 112"/>
              <p:cNvSpPr txBox="1">
                <a:spLocks noRot="1" noChangeAspect="1" noMove="1" noResize="1" noEditPoints="1" noAdjustHandles="1" noChangeArrowheads="1" noChangeShapeType="1" noTextEdit="1"/>
              </p:cNvSpPr>
              <p:nvPr/>
            </p:nvSpPr>
            <p:spPr>
              <a:xfrm>
                <a:off x="29412426" y="16248159"/>
                <a:ext cx="9420627" cy="5676169"/>
              </a:xfrm>
              <a:prstGeom prst="rect">
                <a:avLst/>
              </a:prstGeom>
              <a:blipFill>
                <a:blip r:embed="rId16"/>
                <a:stretch>
                  <a:fillRect l="-1294" t="-1073" b="-1931"/>
                </a:stretch>
              </a:blipFill>
            </p:spPr>
            <p:txBody>
              <a:bodyPr/>
              <a:lstStyle/>
              <a:p>
                <a:r>
                  <a:rPr lang="en-US">
                    <a:noFill/>
                  </a:rPr>
                  <a:t> </a:t>
                </a:r>
              </a:p>
            </p:txBody>
          </p:sp>
        </mc:Fallback>
      </mc:AlternateContent>
      <p:sp>
        <p:nvSpPr>
          <p:cNvPr id="8" name="TextBox 7"/>
          <p:cNvSpPr txBox="1"/>
          <p:nvPr/>
        </p:nvSpPr>
        <p:spPr>
          <a:xfrm>
            <a:off x="4714582" y="18686716"/>
            <a:ext cx="1420341" cy="923330"/>
          </a:xfrm>
          <a:prstGeom prst="rect">
            <a:avLst/>
          </a:prstGeom>
          <a:noFill/>
        </p:spPr>
        <p:txBody>
          <a:bodyPr wrap="square" rtlCol="0">
            <a:spAutoFit/>
          </a:bodyPr>
          <a:lstStyle/>
          <a:p>
            <a:r>
              <a:rPr lang="en-US" sz="5400" dirty="0" smtClean="0">
                <a:latin typeface="Cambria Math" panose="02040503050406030204" pitchFamily="18" charset="0"/>
                <a:ea typeface="Cambria Math" panose="02040503050406030204" pitchFamily="18" charset="0"/>
              </a:rPr>
              <a:t>1-3</a:t>
            </a:r>
            <a:endParaRPr lang="en-US" sz="5400" dirty="0">
              <a:latin typeface="Cambria Math" panose="02040503050406030204" pitchFamily="18" charset="0"/>
              <a:ea typeface="Cambria Math" panose="02040503050406030204" pitchFamily="18" charset="0"/>
            </a:endParaRPr>
          </a:p>
        </p:txBody>
      </p:sp>
      <p:sp>
        <p:nvSpPr>
          <p:cNvPr id="60" name="TextBox 59"/>
          <p:cNvSpPr txBox="1"/>
          <p:nvPr/>
        </p:nvSpPr>
        <p:spPr>
          <a:xfrm>
            <a:off x="17239046" y="18885003"/>
            <a:ext cx="1420341" cy="923330"/>
          </a:xfrm>
          <a:prstGeom prst="rect">
            <a:avLst/>
          </a:prstGeom>
          <a:noFill/>
        </p:spPr>
        <p:txBody>
          <a:bodyPr wrap="square" rtlCol="0">
            <a:spAutoFit/>
          </a:bodyPr>
          <a:lstStyle/>
          <a:p>
            <a:r>
              <a:rPr lang="en-US" sz="5400" dirty="0" smtClean="0">
                <a:solidFill>
                  <a:schemeClr val="bg1"/>
                </a:solidFill>
                <a:latin typeface="Cambria Math" panose="02040503050406030204" pitchFamily="18" charset="0"/>
                <a:ea typeface="Cambria Math" panose="02040503050406030204" pitchFamily="18" charset="0"/>
              </a:rPr>
              <a:t>4</a:t>
            </a:r>
            <a:endParaRPr lang="en-US" sz="5400" dirty="0">
              <a:solidFill>
                <a:schemeClr val="bg1"/>
              </a:solidFill>
              <a:latin typeface="Cambria Math" panose="02040503050406030204" pitchFamily="18" charset="0"/>
              <a:ea typeface="Cambria Math" panose="02040503050406030204" pitchFamily="18" charset="0"/>
            </a:endParaRPr>
          </a:p>
        </p:txBody>
      </p:sp>
      <p:sp>
        <p:nvSpPr>
          <p:cNvPr id="61" name="TextBox 60"/>
          <p:cNvSpPr txBox="1"/>
          <p:nvPr/>
        </p:nvSpPr>
        <p:spPr>
          <a:xfrm>
            <a:off x="25265667" y="20752275"/>
            <a:ext cx="1420341" cy="923330"/>
          </a:xfrm>
          <a:prstGeom prst="rect">
            <a:avLst/>
          </a:prstGeom>
          <a:noFill/>
        </p:spPr>
        <p:txBody>
          <a:bodyPr wrap="square" rtlCol="0">
            <a:spAutoFit/>
          </a:bodyPr>
          <a:lstStyle/>
          <a:p>
            <a:r>
              <a:rPr lang="en-US" sz="5400" dirty="0">
                <a:latin typeface="Cambria Math" panose="02040503050406030204" pitchFamily="18" charset="0"/>
                <a:ea typeface="Cambria Math" panose="02040503050406030204" pitchFamily="18" charset="0"/>
              </a:rPr>
              <a:t>5</a:t>
            </a:r>
          </a:p>
        </p:txBody>
      </p:sp>
      <mc:AlternateContent xmlns:mc="http://schemas.openxmlformats.org/markup-compatibility/2006" xmlns:a14="http://schemas.microsoft.com/office/drawing/2010/main">
        <mc:Choice Requires="a14">
          <p:sp>
            <p:nvSpPr>
              <p:cNvPr id="17" name="Rectangle 16"/>
              <p:cNvSpPr/>
              <p:nvPr/>
            </p:nvSpPr>
            <p:spPr>
              <a:xfrm>
                <a:off x="29412426" y="22156431"/>
                <a:ext cx="9067848" cy="2246769"/>
              </a:xfrm>
              <a:prstGeom prst="rect">
                <a:avLst/>
              </a:prstGeom>
            </p:spPr>
            <p:txBody>
              <a:bodyPr wrap="square">
                <a:spAutoFit/>
              </a:bodyPr>
              <a:lstStyle/>
              <a:p>
                <a:pPr algn="just"/>
                <a:r>
                  <a:rPr lang="en-US" sz="2800" dirty="0">
                    <a:latin typeface="Cambria Math" panose="02040503050406030204" pitchFamily="18" charset="0"/>
                    <a:ea typeface="Cambria Math" panose="02040503050406030204" pitchFamily="18" charset="0"/>
                  </a:rPr>
                  <a:t>The </a:t>
                </a:r>
                <a:r>
                  <a:rPr lang="en-US" sz="2800" dirty="0" smtClean="0">
                    <a:latin typeface="Cambria Math" panose="02040503050406030204" pitchFamily="18" charset="0"/>
                    <a:ea typeface="Cambria Math" panose="02040503050406030204" pitchFamily="18" charset="0"/>
                  </a:rPr>
                  <a:t>depth of the acoustically derived peak in </a:t>
                </a:r>
                <a:r>
                  <a:rPr lang="en-US" sz="2800" dirty="0">
                    <a:latin typeface="Cambria Math" panose="02040503050406030204" pitchFamily="18" charset="0"/>
                    <a:ea typeface="Cambria Math" panose="02040503050406030204" pitchFamily="18" charset="0"/>
                  </a:rPr>
                  <a:t>reflection coefficient is </a:t>
                </a:r>
                <a:r>
                  <a:rPr lang="en-US" sz="2800" dirty="0" smtClean="0">
                    <a:latin typeface="Cambria Math" panose="02040503050406030204" pitchFamily="18" charset="0"/>
                    <a:ea typeface="Cambria Math" panose="02040503050406030204" pitchFamily="18" charset="0"/>
                  </a:rPr>
                  <a:t>closely </a:t>
                </a:r>
                <a:r>
                  <a:rPr lang="en-US" sz="2800" dirty="0">
                    <a:latin typeface="Cambria Math" panose="02040503050406030204" pitchFamily="18" charset="0"/>
                    <a:ea typeface="Cambria Math" panose="02040503050406030204" pitchFamily="18" charset="0"/>
                  </a:rPr>
                  <a:t>associated with the point of </a:t>
                </a:r>
                <a:r>
                  <a:rPr lang="en-US" sz="2800" dirty="0" smtClean="0">
                    <a:latin typeface="Cambria Math" panose="02040503050406030204" pitchFamily="18" charset="0"/>
                    <a:ea typeface="Cambria Math" panose="02040503050406030204" pitchFamily="18" charset="0"/>
                  </a:rPr>
                  <a:t>hypoxia (2mL/L) at all CTD stations (N=16). </a:t>
                </a:r>
                <a:r>
                  <a:rPr lang="en-US" sz="2800" dirty="0" smtClean="0">
                    <a:solidFill>
                      <a:schemeClr val="tx1"/>
                    </a:solidFill>
                    <a:latin typeface="Cambria Math" panose="02040503050406030204" pitchFamily="18" charset="0"/>
                    <a:ea typeface="Cambria Math" panose="02040503050406030204" pitchFamily="18" charset="0"/>
                  </a:rPr>
                  <a:t>In</a:t>
                </a:r>
                <a:r>
                  <a:rPr lang="en-US" sz="2800" b="1" dirty="0" smtClean="0">
                    <a:solidFill>
                      <a:schemeClr val="tx1"/>
                    </a:solidFill>
                    <a:latin typeface="Cambria Math" panose="02040503050406030204" pitchFamily="18" charset="0"/>
                    <a:ea typeface="Cambria Math" panose="02040503050406030204" pitchFamily="18" charset="0"/>
                  </a:rPr>
                  <a:t> tracking the peak of </a:t>
                </a:r>
                <a14:m>
                  <m:oMath xmlns:m="http://schemas.openxmlformats.org/officeDocument/2006/math">
                    <m:sSub>
                      <m:sSubPr>
                        <m:ctrlPr>
                          <a:rPr lang="en-US" sz="2800" b="1" i="1">
                            <a:solidFill>
                              <a:schemeClr val="tx1"/>
                            </a:solidFill>
                            <a:latin typeface="Cambria Math" panose="02040503050406030204" pitchFamily="18" charset="0"/>
                            <a:ea typeface="Cambria Math" panose="02040503050406030204" pitchFamily="18" charset="0"/>
                          </a:rPr>
                        </m:ctrlPr>
                      </m:sSubPr>
                      <m:e>
                        <m:r>
                          <a:rPr lang="en-US" sz="2800" b="1" i="1">
                            <a:solidFill>
                              <a:schemeClr val="tx1"/>
                            </a:solidFill>
                            <a:latin typeface="Cambria Math" panose="02040503050406030204" pitchFamily="18" charset="0"/>
                            <a:ea typeface="Cambria Math" panose="02040503050406030204" pitchFamily="18" charset="0"/>
                          </a:rPr>
                          <m:t>𝑹</m:t>
                        </m:r>
                      </m:e>
                      <m:sub>
                        <m:r>
                          <a:rPr lang="en-US" sz="2800" b="1" i="1">
                            <a:solidFill>
                              <a:schemeClr val="tx1"/>
                            </a:solidFill>
                            <a:latin typeface="Cambria Math" panose="02040503050406030204" pitchFamily="18" charset="0"/>
                            <a:ea typeface="Cambria Math" panose="02040503050406030204" pitchFamily="18" charset="0"/>
                          </a:rPr>
                          <m:t>𝑬𝑲</m:t>
                        </m:r>
                        <m:r>
                          <a:rPr lang="en-US" sz="2800" b="1" i="1">
                            <a:solidFill>
                              <a:schemeClr val="tx1"/>
                            </a:solidFill>
                            <a:latin typeface="Cambria Math" panose="02040503050406030204" pitchFamily="18" charset="0"/>
                            <a:ea typeface="Cambria Math" panose="02040503050406030204" pitchFamily="18" charset="0"/>
                          </a:rPr>
                          <m:t>𝟖𝟎</m:t>
                        </m:r>
                      </m:sub>
                    </m:sSub>
                  </m:oMath>
                </a14:m>
                <a:r>
                  <a:rPr lang="en-US" sz="2800" b="1" dirty="0" smtClean="0">
                    <a:solidFill>
                      <a:schemeClr val="tx1"/>
                    </a:solidFill>
                    <a:latin typeface="Cambria Math" panose="02040503050406030204" pitchFamily="18" charset="0"/>
                    <a:ea typeface="Cambria Math" panose="02040503050406030204" pitchFamily="18" charset="0"/>
                  </a:rPr>
                  <a:t> we can track the </a:t>
                </a:r>
                <a:r>
                  <a:rPr lang="en-US" sz="2800" b="1" dirty="0" smtClean="0">
                    <a:latin typeface="Cambria Math" panose="02040503050406030204" pitchFamily="18" charset="0"/>
                    <a:ea typeface="Cambria Math" panose="02040503050406030204" pitchFamily="18" charset="0"/>
                  </a:rPr>
                  <a:t>point of hypoxia</a:t>
                </a:r>
                <a:r>
                  <a:rPr lang="en-US" sz="2800" b="1" dirty="0" smtClean="0">
                    <a:solidFill>
                      <a:schemeClr val="tx1"/>
                    </a:solidFill>
                    <a:latin typeface="Cambria Math" panose="02040503050406030204" pitchFamily="18" charset="0"/>
                    <a:ea typeface="Cambria Math" panose="02040503050406030204" pitchFamily="18" charset="0"/>
                  </a:rPr>
                  <a:t> within ~1 </a:t>
                </a:r>
                <a:r>
                  <a:rPr lang="en-US" sz="2800" b="1" dirty="0">
                    <a:latin typeface="Cambria Math" panose="02040503050406030204" pitchFamily="18" charset="0"/>
                    <a:ea typeface="Cambria Math" panose="02040503050406030204" pitchFamily="18" charset="0"/>
                  </a:rPr>
                  <a:t>meter </a:t>
                </a:r>
                <a:r>
                  <a:rPr lang="en-US" sz="2800" dirty="0">
                    <a:latin typeface="Cambria Math" panose="02040503050406030204" pitchFamily="18" charset="0"/>
                    <a:ea typeface="Cambria Math" panose="02040503050406030204" pitchFamily="18" charset="0"/>
                  </a:rPr>
                  <a:t>(1.2 meters +/- 0.76 meters standard </a:t>
                </a:r>
                <a:r>
                  <a:rPr lang="en-US" sz="2800" dirty="0" smtClean="0">
                    <a:latin typeface="Cambria Math" panose="02040503050406030204" pitchFamily="18" charset="0"/>
                    <a:ea typeface="Cambria Math" panose="02040503050406030204" pitchFamily="18" charset="0"/>
                  </a:rPr>
                  <a:t>deviation).</a:t>
                </a:r>
              </a:p>
            </p:txBody>
          </p:sp>
        </mc:Choice>
        <mc:Fallback xmlns="">
          <p:sp>
            <p:nvSpPr>
              <p:cNvPr id="17" name="Rectangle 16"/>
              <p:cNvSpPr>
                <a:spLocks noRot="1" noChangeAspect="1" noMove="1" noResize="1" noEditPoints="1" noAdjustHandles="1" noChangeArrowheads="1" noChangeShapeType="1" noTextEdit="1"/>
              </p:cNvSpPr>
              <p:nvPr/>
            </p:nvSpPr>
            <p:spPr>
              <a:xfrm>
                <a:off x="29412426" y="22156431"/>
                <a:ext cx="9067848" cy="2246769"/>
              </a:xfrm>
              <a:prstGeom prst="rect">
                <a:avLst/>
              </a:prstGeom>
              <a:blipFill>
                <a:blip r:embed="rId17"/>
                <a:stretch>
                  <a:fillRect l="-1412" t="-2989" r="-1345" b="-6793"/>
                </a:stretch>
              </a:blipFill>
            </p:spPr>
            <p:txBody>
              <a:bodyPr/>
              <a:lstStyle/>
              <a:p>
                <a:r>
                  <a:rPr lang="en-US">
                    <a:noFill/>
                  </a:rPr>
                  <a:t> </a:t>
                </a:r>
              </a:p>
            </p:txBody>
          </p:sp>
        </mc:Fallback>
      </mc:AlternateContent>
      <p:sp>
        <p:nvSpPr>
          <p:cNvPr id="112" name="Curved Right Arrow 111"/>
          <p:cNvSpPr/>
          <p:nvPr/>
        </p:nvSpPr>
        <p:spPr>
          <a:xfrm rot="16200000">
            <a:off x="10606475" y="19197213"/>
            <a:ext cx="1335946" cy="3279474"/>
          </a:xfrm>
          <a:prstGeom prst="curvedRightArrow">
            <a:avLst>
              <a:gd name="adj1" fmla="val 20431"/>
              <a:gd name="adj2" fmla="val 52961"/>
              <a:gd name="adj3" fmla="val 45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7" name="Picture 76"/>
          <p:cNvPicPr>
            <a:picLocks noChangeAspect="1"/>
          </p:cNvPicPr>
          <p:nvPr/>
        </p:nvPicPr>
        <p:blipFill rotWithShape="1">
          <a:blip r:embed="rId18">
            <a:extLst>
              <a:ext uri="{28A0092B-C50C-407E-A947-70E740481C1C}">
                <a14:useLocalDpi xmlns:a14="http://schemas.microsoft.com/office/drawing/2010/main" val="0"/>
              </a:ext>
            </a:extLst>
          </a:blip>
          <a:srcRect l="23377" t="294" r="216" b="6498"/>
          <a:stretch/>
        </p:blipFill>
        <p:spPr>
          <a:xfrm>
            <a:off x="652840" y="33669729"/>
            <a:ext cx="11030820" cy="4958371"/>
          </a:xfrm>
          <a:prstGeom prst="rect">
            <a:avLst/>
          </a:prstGeom>
          <a:ln>
            <a:solidFill>
              <a:schemeClr val="tx1"/>
            </a:solidFill>
          </a:ln>
        </p:spPr>
      </p:pic>
      <p:sp>
        <p:nvSpPr>
          <p:cNvPr id="78" name="Rectangle 77"/>
          <p:cNvSpPr/>
          <p:nvPr/>
        </p:nvSpPr>
        <p:spPr>
          <a:xfrm>
            <a:off x="10594973" y="33750880"/>
            <a:ext cx="954508" cy="221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Content Placeholder 3"/>
          <p:cNvPicPr>
            <a:picLocks noChangeAspect="1"/>
          </p:cNvPicPr>
          <p:nvPr/>
        </p:nvPicPr>
        <p:blipFill rotWithShape="1">
          <a:blip r:embed="rId19">
            <a:extLst>
              <a:ext uri="{28A0092B-C50C-407E-A947-70E740481C1C}">
                <a14:useLocalDpi xmlns:a14="http://schemas.microsoft.com/office/drawing/2010/main" val="0"/>
              </a:ext>
            </a:extLst>
          </a:blip>
          <a:srcRect l="95678" t="3484" r="1449" b="62803"/>
          <a:stretch/>
        </p:blipFill>
        <p:spPr>
          <a:xfrm>
            <a:off x="10964844" y="34004876"/>
            <a:ext cx="485390" cy="1874929"/>
          </a:xfrm>
          <a:prstGeom prst="rect">
            <a:avLst/>
          </a:prstGeom>
          <a:ln>
            <a:solidFill>
              <a:schemeClr val="tx1"/>
            </a:solidFill>
          </a:ln>
        </p:spPr>
      </p:pic>
      <p:sp>
        <p:nvSpPr>
          <p:cNvPr id="80" name="TextBox 79"/>
          <p:cNvSpPr txBox="1"/>
          <p:nvPr/>
        </p:nvSpPr>
        <p:spPr>
          <a:xfrm>
            <a:off x="10531136" y="33992936"/>
            <a:ext cx="749970" cy="1922166"/>
          </a:xfrm>
          <a:prstGeom prst="rect">
            <a:avLst/>
          </a:prstGeom>
          <a:noFill/>
        </p:spPr>
        <p:txBody>
          <a:bodyPr wrap="square" rtlCol="0">
            <a:spAutoFit/>
          </a:bodyPr>
          <a:lstStyle/>
          <a:p>
            <a:r>
              <a:rPr lang="en-US" sz="1200" dirty="0" smtClean="0">
                <a:latin typeface="Cambria Math" panose="02040503050406030204" pitchFamily="18" charset="0"/>
                <a:ea typeface="Cambria Math" panose="02040503050406030204" pitchFamily="18" charset="0"/>
              </a:rPr>
              <a:t>-50</a:t>
            </a:r>
          </a:p>
          <a:p>
            <a:endParaRPr lang="en-US" sz="1200" dirty="0">
              <a:latin typeface="Cambria Math" panose="02040503050406030204" pitchFamily="18" charset="0"/>
              <a:ea typeface="Cambria Math" panose="02040503050406030204" pitchFamily="18" charset="0"/>
            </a:endParaRPr>
          </a:p>
          <a:p>
            <a:r>
              <a:rPr lang="en-US" sz="1200" dirty="0" smtClean="0">
                <a:latin typeface="Cambria Math" panose="02040503050406030204" pitchFamily="18" charset="0"/>
                <a:ea typeface="Cambria Math" panose="02040503050406030204" pitchFamily="18" charset="0"/>
              </a:rPr>
              <a:t>-55</a:t>
            </a:r>
          </a:p>
          <a:p>
            <a:endParaRPr lang="en-US" sz="1200" dirty="0">
              <a:latin typeface="Cambria Math" panose="02040503050406030204" pitchFamily="18" charset="0"/>
              <a:ea typeface="Cambria Math" panose="02040503050406030204" pitchFamily="18" charset="0"/>
            </a:endParaRPr>
          </a:p>
          <a:p>
            <a:r>
              <a:rPr lang="en-US" sz="1200" dirty="0" smtClean="0">
                <a:latin typeface="Cambria Math" panose="02040503050406030204" pitchFamily="18" charset="0"/>
                <a:ea typeface="Cambria Math" panose="02040503050406030204" pitchFamily="18" charset="0"/>
              </a:rPr>
              <a:t>-60</a:t>
            </a:r>
          </a:p>
          <a:p>
            <a:endParaRPr lang="en-US" sz="1200" dirty="0" smtClean="0">
              <a:latin typeface="Cambria Math" panose="02040503050406030204" pitchFamily="18" charset="0"/>
              <a:ea typeface="Cambria Math" panose="02040503050406030204" pitchFamily="18" charset="0"/>
            </a:endParaRPr>
          </a:p>
          <a:p>
            <a:r>
              <a:rPr lang="en-US" sz="1200" dirty="0" smtClean="0">
                <a:latin typeface="Cambria Math" panose="02040503050406030204" pitchFamily="18" charset="0"/>
                <a:ea typeface="Cambria Math" panose="02040503050406030204" pitchFamily="18" charset="0"/>
              </a:rPr>
              <a:t>-65</a:t>
            </a:r>
          </a:p>
          <a:p>
            <a:endParaRPr lang="en-US" sz="1200" dirty="0">
              <a:latin typeface="Cambria Math" panose="02040503050406030204" pitchFamily="18" charset="0"/>
              <a:ea typeface="Cambria Math" panose="02040503050406030204" pitchFamily="18" charset="0"/>
            </a:endParaRPr>
          </a:p>
          <a:p>
            <a:r>
              <a:rPr lang="en-US" sz="1200" dirty="0" smtClean="0">
                <a:latin typeface="Cambria Math" panose="02040503050406030204" pitchFamily="18" charset="0"/>
                <a:ea typeface="Cambria Math" panose="02040503050406030204" pitchFamily="18" charset="0"/>
              </a:rPr>
              <a:t>-70</a:t>
            </a:r>
          </a:p>
        </p:txBody>
      </p:sp>
      <p:cxnSp>
        <p:nvCxnSpPr>
          <p:cNvPr id="38" name="Straight Connector 37"/>
          <p:cNvCxnSpPr/>
          <p:nvPr/>
        </p:nvCxnSpPr>
        <p:spPr>
          <a:xfrm>
            <a:off x="10908662" y="34134780"/>
            <a:ext cx="1068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0907100" y="34526484"/>
            <a:ext cx="1068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0905539" y="34927555"/>
            <a:ext cx="1068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905536" y="35330180"/>
            <a:ext cx="1068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10914902" y="35732801"/>
            <a:ext cx="1068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10594973" y="33740589"/>
            <a:ext cx="1006639" cy="276999"/>
          </a:xfrm>
          <a:prstGeom prst="rect">
            <a:avLst/>
          </a:prstGeom>
          <a:noFill/>
        </p:spPr>
        <p:txBody>
          <a:bodyPr wrap="square" rtlCol="0">
            <a:spAutoFit/>
          </a:bodyPr>
          <a:lstStyle/>
          <a:p>
            <a:pPr algn="ctr"/>
            <a:r>
              <a:rPr lang="en-US" sz="1200" dirty="0" smtClean="0">
                <a:latin typeface="Cambria Math" panose="02040503050406030204" pitchFamily="18" charset="0"/>
                <a:ea typeface="Cambria Math" panose="02040503050406030204" pitchFamily="18" charset="0"/>
              </a:rPr>
              <a:t>Depth (m)</a:t>
            </a:r>
          </a:p>
        </p:txBody>
      </p:sp>
      <p:sp>
        <p:nvSpPr>
          <p:cNvPr id="70" name="Rectangle 69"/>
          <p:cNvSpPr/>
          <p:nvPr/>
        </p:nvSpPr>
        <p:spPr>
          <a:xfrm>
            <a:off x="8984973" y="38142812"/>
            <a:ext cx="2574597" cy="4263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9128095" y="38190395"/>
            <a:ext cx="2347731" cy="171047"/>
            <a:chOff x="9306867" y="38288413"/>
            <a:chExt cx="2097400" cy="120735"/>
          </a:xfrm>
        </p:grpSpPr>
        <p:cxnSp>
          <p:nvCxnSpPr>
            <p:cNvPr id="73" name="Straight Connector 72"/>
            <p:cNvCxnSpPr/>
            <p:nvPr/>
          </p:nvCxnSpPr>
          <p:spPr>
            <a:xfrm>
              <a:off x="9306867" y="38354465"/>
              <a:ext cx="209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363049" y="38288922"/>
              <a:ext cx="0" cy="120226"/>
            </a:xfrm>
            <a:prstGeom prst="line">
              <a:avLst/>
            </a:prstGeom>
          </p:spPr>
          <p:style>
            <a:lnRef idx="1">
              <a:schemeClr val="dk1"/>
            </a:lnRef>
            <a:fillRef idx="0">
              <a:schemeClr val="dk1"/>
            </a:fillRef>
            <a:effectRef idx="0">
              <a:schemeClr val="dk1"/>
            </a:effectRef>
            <a:fontRef idx="minor">
              <a:schemeClr val="tx1"/>
            </a:fontRef>
          </p:style>
        </p:cxnSp>
        <p:cxnSp>
          <p:nvCxnSpPr>
            <p:cNvPr id="117" name="Straight Connector 116"/>
            <p:cNvCxnSpPr/>
            <p:nvPr/>
          </p:nvCxnSpPr>
          <p:spPr>
            <a:xfrm>
              <a:off x="11341112" y="38288921"/>
              <a:ext cx="0" cy="120226"/>
            </a:xfrm>
            <a:prstGeom prst="line">
              <a:avLst/>
            </a:prstGeom>
          </p:spPr>
          <p:style>
            <a:lnRef idx="1">
              <a:schemeClr val="dk1"/>
            </a:lnRef>
            <a:fillRef idx="0">
              <a:schemeClr val="dk1"/>
            </a:fillRef>
            <a:effectRef idx="0">
              <a:schemeClr val="dk1"/>
            </a:effectRef>
            <a:fontRef idx="minor">
              <a:schemeClr val="tx1"/>
            </a:fontRef>
          </p:style>
        </p:cxnSp>
        <p:cxnSp>
          <p:nvCxnSpPr>
            <p:cNvPr id="118" name="Straight Connector 117"/>
            <p:cNvCxnSpPr/>
            <p:nvPr/>
          </p:nvCxnSpPr>
          <p:spPr>
            <a:xfrm>
              <a:off x="10347013" y="38288921"/>
              <a:ext cx="0" cy="120226"/>
            </a:xfrm>
            <a:prstGeom prst="line">
              <a:avLst/>
            </a:prstGeom>
          </p:spPr>
          <p:style>
            <a:lnRef idx="1">
              <a:schemeClr val="dk1"/>
            </a:lnRef>
            <a:fillRef idx="0">
              <a:schemeClr val="dk1"/>
            </a:fillRef>
            <a:effectRef idx="0">
              <a:schemeClr val="dk1"/>
            </a:effectRef>
            <a:fontRef idx="minor">
              <a:schemeClr val="tx1"/>
            </a:fontRef>
          </p:style>
        </p:cxnSp>
        <p:cxnSp>
          <p:nvCxnSpPr>
            <p:cNvPr id="119" name="Straight Connector 118"/>
            <p:cNvCxnSpPr/>
            <p:nvPr/>
          </p:nvCxnSpPr>
          <p:spPr>
            <a:xfrm>
              <a:off x="10841716" y="38288920"/>
              <a:ext cx="0" cy="120226"/>
            </a:xfrm>
            <a:prstGeom prst="line">
              <a:avLst/>
            </a:prstGeom>
          </p:spPr>
          <p:style>
            <a:lnRef idx="1">
              <a:schemeClr val="dk1"/>
            </a:lnRef>
            <a:fillRef idx="0">
              <a:schemeClr val="dk1"/>
            </a:fillRef>
            <a:effectRef idx="0">
              <a:schemeClr val="dk1"/>
            </a:effectRef>
            <a:fontRef idx="minor">
              <a:schemeClr val="tx1"/>
            </a:fontRef>
          </p:style>
        </p:cxnSp>
        <p:cxnSp>
          <p:nvCxnSpPr>
            <p:cNvPr id="120" name="Straight Connector 119"/>
            <p:cNvCxnSpPr/>
            <p:nvPr/>
          </p:nvCxnSpPr>
          <p:spPr>
            <a:xfrm>
              <a:off x="9847635" y="38288413"/>
              <a:ext cx="0" cy="120226"/>
            </a:xfrm>
            <a:prstGeom prst="line">
              <a:avLst/>
            </a:prstGeom>
          </p:spPr>
          <p:style>
            <a:lnRef idx="1">
              <a:schemeClr val="dk1"/>
            </a:lnRef>
            <a:fillRef idx="0">
              <a:schemeClr val="dk1"/>
            </a:fillRef>
            <a:effectRef idx="0">
              <a:schemeClr val="dk1"/>
            </a:effectRef>
            <a:fontRef idx="minor">
              <a:schemeClr val="tx1"/>
            </a:fontRef>
          </p:style>
        </p:cxnSp>
      </p:grpSp>
      <p:sp>
        <p:nvSpPr>
          <p:cNvPr id="121" name="TextBox 120"/>
          <p:cNvSpPr txBox="1"/>
          <p:nvPr/>
        </p:nvSpPr>
        <p:spPr>
          <a:xfrm>
            <a:off x="8954856" y="38335429"/>
            <a:ext cx="525779" cy="252916"/>
          </a:xfrm>
          <a:prstGeom prst="rect">
            <a:avLst/>
          </a:prstGeom>
          <a:noFill/>
        </p:spPr>
        <p:txBody>
          <a:bodyPr wrap="square" rtlCol="0">
            <a:spAutoFit/>
          </a:bodyPr>
          <a:lstStyle/>
          <a:p>
            <a:pPr algn="ctr"/>
            <a:r>
              <a:rPr lang="en-US" sz="1050" dirty="0" smtClean="0">
                <a:latin typeface="Cambria Math" panose="02040503050406030204" pitchFamily="18" charset="0"/>
                <a:ea typeface="Cambria Math" panose="02040503050406030204" pitchFamily="18" charset="0"/>
              </a:rPr>
              <a:t>0 km</a:t>
            </a:r>
          </a:p>
        </p:txBody>
      </p:sp>
      <p:sp>
        <p:nvSpPr>
          <p:cNvPr id="122" name="TextBox 121"/>
          <p:cNvSpPr txBox="1"/>
          <p:nvPr/>
        </p:nvSpPr>
        <p:spPr>
          <a:xfrm>
            <a:off x="11031129" y="38332940"/>
            <a:ext cx="570482" cy="252916"/>
          </a:xfrm>
          <a:prstGeom prst="rect">
            <a:avLst/>
          </a:prstGeom>
          <a:noFill/>
        </p:spPr>
        <p:txBody>
          <a:bodyPr wrap="square" rtlCol="0">
            <a:spAutoFit/>
          </a:bodyPr>
          <a:lstStyle/>
          <a:p>
            <a:pPr algn="ctr"/>
            <a:r>
              <a:rPr lang="en-US" sz="1050" dirty="0" smtClean="0">
                <a:latin typeface="Cambria Math" panose="02040503050406030204" pitchFamily="18" charset="0"/>
                <a:ea typeface="Cambria Math" panose="02040503050406030204" pitchFamily="18" charset="0"/>
              </a:rPr>
              <a:t>10 km</a:t>
            </a:r>
          </a:p>
        </p:txBody>
      </p:sp>
      <p:sp>
        <p:nvSpPr>
          <p:cNvPr id="123" name="TextBox 122"/>
          <p:cNvSpPr txBox="1"/>
          <p:nvPr/>
        </p:nvSpPr>
        <p:spPr>
          <a:xfrm>
            <a:off x="9429380" y="38340637"/>
            <a:ext cx="651507" cy="253916"/>
          </a:xfrm>
          <a:prstGeom prst="rect">
            <a:avLst/>
          </a:prstGeom>
          <a:noFill/>
        </p:spPr>
        <p:txBody>
          <a:bodyPr wrap="square" rtlCol="0">
            <a:spAutoFit/>
          </a:bodyPr>
          <a:lstStyle/>
          <a:p>
            <a:pPr algn="ctr"/>
            <a:r>
              <a:rPr lang="en-US" sz="1050" dirty="0" smtClean="0">
                <a:latin typeface="Cambria Math" panose="02040503050406030204" pitchFamily="18" charset="0"/>
                <a:ea typeface="Cambria Math" panose="02040503050406030204" pitchFamily="18" charset="0"/>
              </a:rPr>
              <a:t>2.5 km</a:t>
            </a:r>
          </a:p>
        </p:txBody>
      </p:sp>
      <p:sp>
        <p:nvSpPr>
          <p:cNvPr id="124" name="TextBox 123"/>
          <p:cNvSpPr txBox="1"/>
          <p:nvPr/>
        </p:nvSpPr>
        <p:spPr>
          <a:xfrm>
            <a:off x="10043202" y="38346746"/>
            <a:ext cx="525779" cy="252916"/>
          </a:xfrm>
          <a:prstGeom prst="rect">
            <a:avLst/>
          </a:prstGeom>
          <a:noFill/>
        </p:spPr>
        <p:txBody>
          <a:bodyPr wrap="square" rtlCol="0">
            <a:spAutoFit/>
          </a:bodyPr>
          <a:lstStyle/>
          <a:p>
            <a:pPr algn="ctr"/>
            <a:r>
              <a:rPr lang="en-US" sz="1050" dirty="0">
                <a:latin typeface="Cambria Math" panose="02040503050406030204" pitchFamily="18" charset="0"/>
                <a:ea typeface="Cambria Math" panose="02040503050406030204" pitchFamily="18" charset="0"/>
              </a:rPr>
              <a:t>5</a:t>
            </a:r>
            <a:r>
              <a:rPr lang="en-US" sz="1050" dirty="0" smtClean="0">
                <a:latin typeface="Cambria Math" panose="02040503050406030204" pitchFamily="18" charset="0"/>
                <a:ea typeface="Cambria Math" panose="02040503050406030204" pitchFamily="18" charset="0"/>
              </a:rPr>
              <a:t> km</a:t>
            </a:r>
          </a:p>
        </p:txBody>
      </p:sp>
      <p:sp>
        <p:nvSpPr>
          <p:cNvPr id="125" name="TextBox 124"/>
          <p:cNvSpPr txBox="1"/>
          <p:nvPr/>
        </p:nvSpPr>
        <p:spPr>
          <a:xfrm>
            <a:off x="10529494" y="38346746"/>
            <a:ext cx="605887" cy="252916"/>
          </a:xfrm>
          <a:prstGeom prst="rect">
            <a:avLst/>
          </a:prstGeom>
          <a:noFill/>
        </p:spPr>
        <p:txBody>
          <a:bodyPr wrap="square" rtlCol="0">
            <a:spAutoFit/>
          </a:bodyPr>
          <a:lstStyle/>
          <a:p>
            <a:pPr algn="ctr"/>
            <a:r>
              <a:rPr lang="en-US" sz="1050" dirty="0" smtClean="0">
                <a:latin typeface="Cambria Math" panose="02040503050406030204" pitchFamily="18" charset="0"/>
                <a:ea typeface="Cambria Math" panose="02040503050406030204" pitchFamily="18" charset="0"/>
              </a:rPr>
              <a:t>7.5 km</a:t>
            </a:r>
          </a:p>
        </p:txBody>
      </p:sp>
      <p:sp>
        <p:nvSpPr>
          <p:cNvPr id="91" name="Up Arrow 90"/>
          <p:cNvSpPr/>
          <p:nvPr/>
        </p:nvSpPr>
        <p:spPr>
          <a:xfrm>
            <a:off x="893689" y="33860055"/>
            <a:ext cx="310545" cy="62695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601944" y="34371943"/>
            <a:ext cx="857651" cy="708167"/>
          </a:xfrm>
          <a:prstGeom prst="rect">
            <a:avLst/>
          </a:prstGeom>
          <a:noFill/>
        </p:spPr>
        <p:txBody>
          <a:bodyPr wrap="square" rtlCol="0">
            <a:spAutoFit/>
          </a:bodyPr>
          <a:lstStyle/>
          <a:p>
            <a:pPr algn="ctr"/>
            <a:r>
              <a:rPr lang="en-US" sz="3600" b="1" dirty="0" smtClean="0">
                <a:latin typeface="Cambria Math" panose="02040503050406030204" pitchFamily="18" charset="0"/>
                <a:ea typeface="Cambria Math" panose="02040503050406030204" pitchFamily="18" charset="0"/>
              </a:rPr>
              <a:t>N</a:t>
            </a:r>
          </a:p>
        </p:txBody>
      </p:sp>
      <p:grpSp>
        <p:nvGrpSpPr>
          <p:cNvPr id="147" name="Group 146"/>
          <p:cNvGrpSpPr/>
          <p:nvPr/>
        </p:nvGrpSpPr>
        <p:grpSpPr>
          <a:xfrm>
            <a:off x="20023177" y="24727134"/>
            <a:ext cx="18836640" cy="11202478"/>
            <a:chOff x="20023177" y="24727134"/>
            <a:chExt cx="18836640" cy="11202478"/>
          </a:xfrm>
        </p:grpSpPr>
        <p:sp>
          <p:nvSpPr>
            <p:cNvPr id="52" name="CustomShape 6"/>
            <p:cNvSpPr/>
            <p:nvPr/>
          </p:nvSpPr>
          <p:spPr>
            <a:xfrm>
              <a:off x="20023177" y="24727134"/>
              <a:ext cx="18836640" cy="985228"/>
            </a:xfrm>
            <a:prstGeom prst="roundRect">
              <a:avLst>
                <a:gd name="adj" fmla="val 16667"/>
              </a:avLst>
            </a:prstGeom>
            <a:solidFill>
              <a:srgbClr val="2A57BD"/>
            </a:solidFill>
            <a:ln w="12600">
              <a:solidFill>
                <a:srgbClr val="43729D"/>
              </a:solidFill>
              <a:miter/>
            </a:ln>
          </p:spPr>
          <p:style>
            <a:lnRef idx="0">
              <a:scrgbClr r="0" g="0" b="0"/>
            </a:lnRef>
            <a:fillRef idx="0">
              <a:scrgbClr r="0" g="0" b="0"/>
            </a:fillRef>
            <a:effectRef idx="0">
              <a:scrgbClr r="0" g="0" b="0"/>
            </a:effectRef>
            <a:fontRef idx="minor"/>
          </p:style>
          <p:txBody>
            <a:bodyPr lIns="116916" tIns="58458" rIns="116916" bIns="58458" anchor="ctr"/>
            <a:lstStyle/>
            <a:p>
              <a:pPr algn="ctr">
                <a:lnSpc>
                  <a:spcPct val="100000"/>
                </a:lnSpc>
              </a:pPr>
              <a:r>
                <a:rPr lang="en-US" sz="5846" spc="-1" dirty="0" smtClean="0">
                  <a:solidFill>
                    <a:srgbClr val="FFFFFF"/>
                  </a:solidFill>
                  <a:uFill>
                    <a:solidFill>
                      <a:srgbClr val="FFFFFF"/>
                    </a:solidFill>
                  </a:uFill>
                  <a:latin typeface="Cambria Math"/>
                  <a:ea typeface="Cambria Math"/>
                </a:rPr>
                <a:t>Spectra of evolving thermohaline staircases</a:t>
              </a:r>
              <a:endParaRPr lang="en-US" sz="5846" spc="-1" dirty="0">
                <a:solidFill>
                  <a:srgbClr val="000000"/>
                </a:solidFill>
                <a:uFill>
                  <a:solidFill>
                    <a:srgbClr val="FFFFFF"/>
                  </a:solidFill>
                </a:uFill>
                <a:latin typeface="Arial"/>
              </a:endParaRPr>
            </a:p>
          </p:txBody>
        </p:sp>
        <p:grpSp>
          <p:nvGrpSpPr>
            <p:cNvPr id="35" name="Group 34"/>
            <p:cNvGrpSpPr/>
            <p:nvPr/>
          </p:nvGrpSpPr>
          <p:grpSpPr>
            <a:xfrm>
              <a:off x="23885115" y="26407603"/>
              <a:ext cx="7634021" cy="7650653"/>
              <a:chOff x="20565369" y="26698965"/>
              <a:chExt cx="8783449" cy="8848323"/>
            </a:xfrm>
          </p:grpSpPr>
          <p:pic>
            <p:nvPicPr>
              <p:cNvPr id="31" name="Picture 30"/>
              <p:cNvPicPr>
                <a:picLocks noChangeAspect="1"/>
              </p:cNvPicPr>
              <p:nvPr/>
            </p:nvPicPr>
            <p:blipFill rotWithShape="1">
              <a:blip r:embed="rId20">
                <a:extLst>
                  <a:ext uri="{28A0092B-C50C-407E-A947-70E740481C1C}">
                    <a14:useLocalDpi xmlns:a14="http://schemas.microsoft.com/office/drawing/2010/main" val="0"/>
                  </a:ext>
                </a:extLst>
              </a:blip>
              <a:srcRect l="4362"/>
              <a:stretch/>
            </p:blipFill>
            <p:spPr>
              <a:xfrm>
                <a:off x="20565369" y="26698965"/>
                <a:ext cx="8783449" cy="8848323"/>
              </a:xfrm>
              <a:prstGeom prst="rect">
                <a:avLst/>
              </a:prstGeom>
            </p:spPr>
          </p:pic>
          <p:sp>
            <p:nvSpPr>
              <p:cNvPr id="33" name="Rectangle 32"/>
              <p:cNvSpPr/>
              <p:nvPr/>
            </p:nvSpPr>
            <p:spPr>
              <a:xfrm>
                <a:off x="21369594" y="29819159"/>
                <a:ext cx="3067663" cy="68470"/>
              </a:xfrm>
              <a:prstGeom prst="rect">
                <a:avLst/>
              </a:prstGeom>
              <a:solidFill>
                <a:srgbClr val="00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30864808" y="26406165"/>
              <a:ext cx="7892996" cy="7653528"/>
              <a:chOff x="30460743" y="26743737"/>
              <a:chExt cx="8585750" cy="8851392"/>
            </a:xfrm>
          </p:grpSpPr>
          <p:pic>
            <p:nvPicPr>
              <p:cNvPr id="32" name="Picture 31"/>
              <p:cNvPicPr>
                <a:picLocks noChangeAspect="1"/>
              </p:cNvPicPr>
              <p:nvPr/>
            </p:nvPicPr>
            <p:blipFill rotWithShape="1">
              <a:blip r:embed="rId21">
                <a:extLst>
                  <a:ext uri="{28A0092B-C50C-407E-A947-70E740481C1C}">
                    <a14:useLocalDpi xmlns:a14="http://schemas.microsoft.com/office/drawing/2010/main" val="0"/>
                  </a:ext>
                </a:extLst>
              </a:blip>
              <a:srcRect r="6547"/>
              <a:stretch/>
            </p:blipFill>
            <p:spPr>
              <a:xfrm>
                <a:off x="30460743" y="26743737"/>
                <a:ext cx="8585750" cy="8851392"/>
              </a:xfrm>
              <a:prstGeom prst="rect">
                <a:avLst/>
              </a:prstGeom>
            </p:spPr>
          </p:pic>
          <p:sp>
            <p:nvSpPr>
              <p:cNvPr id="71" name="Rectangle 70"/>
              <p:cNvSpPr/>
              <p:nvPr/>
            </p:nvSpPr>
            <p:spPr>
              <a:xfrm>
                <a:off x="31704738" y="28636635"/>
                <a:ext cx="2983966" cy="485941"/>
              </a:xfrm>
              <a:prstGeom prst="rect">
                <a:avLst/>
              </a:prstGeom>
              <a:solidFill>
                <a:srgbClr val="00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25057959" y="25857367"/>
              <a:ext cx="4960289" cy="523220"/>
            </a:xfrm>
            <a:prstGeom prst="rect">
              <a:avLst/>
            </a:prstGeom>
            <a:noFill/>
          </p:spPr>
          <p:txBody>
            <a:bodyPr wrap="square" rtlCol="0">
              <a:spAutoFit/>
            </a:bodyPr>
            <a:lstStyle/>
            <a:p>
              <a:pPr algn="ctr"/>
              <a:r>
                <a:rPr lang="en-US" sz="2800" dirty="0" smtClean="0">
                  <a:latin typeface="Cambria Math" panose="02040503050406030204" pitchFamily="18" charset="0"/>
                  <a:ea typeface="Cambria Math" panose="02040503050406030204" pitchFamily="18" charset="0"/>
                </a:rPr>
                <a:t>Fully-formed staircases</a:t>
              </a:r>
              <a:endParaRPr lang="en-US" sz="2800" dirty="0">
                <a:latin typeface="Cambria Math" panose="02040503050406030204" pitchFamily="18" charset="0"/>
                <a:ea typeface="Cambria Math" panose="02040503050406030204" pitchFamily="18" charset="0"/>
              </a:endParaRPr>
            </a:p>
          </p:txBody>
        </p:sp>
        <p:sp>
          <p:nvSpPr>
            <p:cNvPr id="106" name="TextBox 105"/>
            <p:cNvSpPr txBox="1"/>
            <p:nvPr/>
          </p:nvSpPr>
          <p:spPr>
            <a:xfrm>
              <a:off x="31618891" y="25857367"/>
              <a:ext cx="6801920" cy="523220"/>
            </a:xfrm>
            <a:prstGeom prst="rect">
              <a:avLst/>
            </a:prstGeom>
            <a:noFill/>
          </p:spPr>
          <p:txBody>
            <a:bodyPr wrap="square" rtlCol="0">
              <a:spAutoFit/>
            </a:bodyPr>
            <a:lstStyle/>
            <a:p>
              <a:pPr algn="ctr"/>
              <a:r>
                <a:rPr lang="en-US" sz="2800" dirty="0" smtClean="0">
                  <a:latin typeface="Cambria Math" panose="02040503050406030204" pitchFamily="18" charset="0"/>
                  <a:ea typeface="Cambria Math" panose="02040503050406030204" pitchFamily="18" charset="0"/>
                </a:rPr>
                <a:t>Smoother gradients with evolving features</a:t>
              </a:r>
              <a:endParaRPr lang="en-US" sz="2800" dirty="0">
                <a:latin typeface="Cambria Math" panose="02040503050406030204" pitchFamily="18" charset="0"/>
                <a:ea typeface="Cambria Math" panose="02040503050406030204" pitchFamily="18" charset="0"/>
              </a:endParaRPr>
            </a:p>
          </p:txBody>
        </p:sp>
        <p:sp>
          <p:nvSpPr>
            <p:cNvPr id="62" name="Rectangle 61"/>
            <p:cNvSpPr/>
            <p:nvPr/>
          </p:nvSpPr>
          <p:spPr>
            <a:xfrm>
              <a:off x="20078903" y="25921169"/>
              <a:ext cx="3655233" cy="3046988"/>
            </a:xfrm>
            <a:prstGeom prst="rect">
              <a:avLst/>
            </a:prstGeom>
          </p:spPr>
          <p:txBody>
            <a:bodyPr wrap="square">
              <a:spAutoFit/>
            </a:bodyPr>
            <a:lstStyle/>
            <a:p>
              <a:pPr algn="just"/>
              <a:r>
                <a:rPr lang="en-US" sz="2400" dirty="0" smtClean="0">
                  <a:latin typeface="Cambria Math" panose="02040503050406030204" pitchFamily="18" charset="0"/>
                  <a:ea typeface="Cambria Math" panose="02040503050406030204" pitchFamily="18" charset="0"/>
                </a:rPr>
                <a:t>In the survey area in the region of the halocline, colder fresher water sits atop salter warmer water. The positive gradient in both temperature and salinity results in mixing driven by double diffusion.</a:t>
              </a:r>
              <a:endParaRPr lang="en-US" sz="2400" b="1" dirty="0">
                <a:latin typeface="Cambria Math" panose="02040503050406030204" pitchFamily="18" charset="0"/>
                <a:ea typeface="Cambria Math" panose="02040503050406030204" pitchFamily="18" charset="0"/>
              </a:endParaRPr>
            </a:p>
          </p:txBody>
        </p:sp>
        <p:grpSp>
          <p:nvGrpSpPr>
            <p:cNvPr id="131" name="Group 130"/>
            <p:cNvGrpSpPr/>
            <p:nvPr/>
          </p:nvGrpSpPr>
          <p:grpSpPr>
            <a:xfrm>
              <a:off x="20173452" y="29225287"/>
              <a:ext cx="3431432" cy="3173117"/>
              <a:chOff x="20123227" y="25966860"/>
              <a:chExt cx="3431432" cy="3173117"/>
            </a:xfrm>
          </p:grpSpPr>
          <p:sp>
            <p:nvSpPr>
              <p:cNvPr id="130" name="Rectangle 129"/>
              <p:cNvSpPr/>
              <p:nvPr/>
            </p:nvSpPr>
            <p:spPr>
              <a:xfrm>
                <a:off x="20123227" y="25966860"/>
                <a:ext cx="3431432" cy="3173117"/>
              </a:xfrm>
              <a:prstGeom prst="rect">
                <a:avLst/>
              </a:prstGeom>
              <a:solidFill>
                <a:srgbClr val="E0E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20339974" y="26087232"/>
                <a:ext cx="2901245" cy="2751207"/>
                <a:chOff x="11930957" y="30400545"/>
                <a:chExt cx="2901245" cy="2751207"/>
              </a:xfrm>
            </p:grpSpPr>
            <p:sp>
              <p:nvSpPr>
                <p:cNvPr id="42" name="Rectangle 41"/>
                <p:cNvSpPr/>
                <p:nvPr/>
              </p:nvSpPr>
              <p:spPr>
                <a:xfrm>
                  <a:off x="11930957" y="30400545"/>
                  <a:ext cx="2901245" cy="13343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1930957" y="31734852"/>
                  <a:ext cx="2901245" cy="14169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ircular Arrow 42"/>
                <p:cNvSpPr/>
                <p:nvPr/>
              </p:nvSpPr>
              <p:spPr>
                <a:xfrm rot="10800000" flipH="1">
                  <a:off x="12417110" y="30421279"/>
                  <a:ext cx="800598" cy="1187629"/>
                </a:xfrm>
                <a:prstGeom prst="circularArrow">
                  <a:avLst>
                    <a:gd name="adj1" fmla="val 12500"/>
                    <a:gd name="adj2" fmla="val 1142319"/>
                    <a:gd name="adj3" fmla="val 20457680"/>
                    <a:gd name="adj4" fmla="val 894777"/>
                    <a:gd name="adj5" fmla="val 125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Circular Arrow 84"/>
                <p:cNvSpPr/>
                <p:nvPr/>
              </p:nvSpPr>
              <p:spPr>
                <a:xfrm rot="10800000" flipH="1">
                  <a:off x="13808635" y="30400651"/>
                  <a:ext cx="800598" cy="1208257"/>
                </a:xfrm>
                <a:prstGeom prst="circularArrow">
                  <a:avLst>
                    <a:gd name="adj1" fmla="val 12500"/>
                    <a:gd name="adj2" fmla="val 1142319"/>
                    <a:gd name="adj3" fmla="val 20457680"/>
                    <a:gd name="adj4" fmla="val 894777"/>
                    <a:gd name="adj5" fmla="val 12500"/>
                  </a:avLst>
                </a:prstGeom>
                <a:solidFill>
                  <a:srgbClr val="0E0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Circular Arrow 85"/>
                <p:cNvSpPr/>
                <p:nvPr/>
              </p:nvSpPr>
              <p:spPr>
                <a:xfrm flipH="1">
                  <a:off x="12065495" y="31868136"/>
                  <a:ext cx="800598" cy="1136131"/>
                </a:xfrm>
                <a:prstGeom prst="circularArrow">
                  <a:avLst>
                    <a:gd name="adj1" fmla="val 12500"/>
                    <a:gd name="adj2" fmla="val 1142319"/>
                    <a:gd name="adj3" fmla="val 20457680"/>
                    <a:gd name="adj4" fmla="val 894777"/>
                    <a:gd name="adj5" fmla="val 125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Circular Arrow 86"/>
                <p:cNvSpPr/>
                <p:nvPr/>
              </p:nvSpPr>
              <p:spPr>
                <a:xfrm flipH="1">
                  <a:off x="13534732" y="31868136"/>
                  <a:ext cx="800598" cy="1184834"/>
                </a:xfrm>
                <a:prstGeom prst="circularArrow">
                  <a:avLst>
                    <a:gd name="adj1" fmla="val 12500"/>
                    <a:gd name="adj2" fmla="val 1142319"/>
                    <a:gd name="adj3" fmla="val 20457680"/>
                    <a:gd name="adj4" fmla="val 894777"/>
                    <a:gd name="adj5" fmla="val 12500"/>
                  </a:avLst>
                </a:prstGeom>
                <a:solidFill>
                  <a:srgbClr val="0E0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eeform 46"/>
                <p:cNvSpPr/>
                <p:nvPr/>
              </p:nvSpPr>
              <p:spPr>
                <a:xfrm rot="624746">
                  <a:off x="12140505" y="30768146"/>
                  <a:ext cx="1059190" cy="2072328"/>
                </a:xfrm>
                <a:custGeom>
                  <a:avLst/>
                  <a:gdLst>
                    <a:gd name="connsiteX0" fmla="*/ 0 w 1106906"/>
                    <a:gd name="connsiteY0" fmla="*/ 0 h 2165685"/>
                    <a:gd name="connsiteX1" fmla="*/ 288758 w 1106906"/>
                    <a:gd name="connsiteY1" fmla="*/ 962527 h 2165685"/>
                    <a:gd name="connsiteX2" fmla="*/ 818148 w 1106906"/>
                    <a:gd name="connsiteY2" fmla="*/ 1106906 h 2165685"/>
                    <a:gd name="connsiteX3" fmla="*/ 1106906 w 1106906"/>
                    <a:gd name="connsiteY3" fmla="*/ 2165685 h 2165685"/>
                    <a:gd name="connsiteX4" fmla="*/ 1106906 w 1106906"/>
                    <a:gd name="connsiteY4" fmla="*/ 2165685 h 2165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906" h="2165685">
                      <a:moveTo>
                        <a:pt x="0" y="0"/>
                      </a:moveTo>
                      <a:cubicBezTo>
                        <a:pt x="76200" y="389021"/>
                        <a:pt x="152400" y="778043"/>
                        <a:pt x="288758" y="962527"/>
                      </a:cubicBezTo>
                      <a:cubicBezTo>
                        <a:pt x="425116" y="1147011"/>
                        <a:pt x="681790" y="906380"/>
                        <a:pt x="818148" y="1106906"/>
                      </a:cubicBezTo>
                      <a:cubicBezTo>
                        <a:pt x="954506" y="1307432"/>
                        <a:pt x="1106906" y="2165685"/>
                        <a:pt x="1106906" y="2165685"/>
                      </a:cubicBezTo>
                      <a:lnTo>
                        <a:pt x="1106906" y="2165685"/>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rot="624746">
                  <a:off x="13566744" y="30761331"/>
                  <a:ext cx="1066293" cy="2086225"/>
                </a:xfrm>
                <a:custGeom>
                  <a:avLst/>
                  <a:gdLst>
                    <a:gd name="connsiteX0" fmla="*/ 0 w 1106906"/>
                    <a:gd name="connsiteY0" fmla="*/ 0 h 2165685"/>
                    <a:gd name="connsiteX1" fmla="*/ 288758 w 1106906"/>
                    <a:gd name="connsiteY1" fmla="*/ 962527 h 2165685"/>
                    <a:gd name="connsiteX2" fmla="*/ 818148 w 1106906"/>
                    <a:gd name="connsiteY2" fmla="*/ 1106906 h 2165685"/>
                    <a:gd name="connsiteX3" fmla="*/ 1106906 w 1106906"/>
                    <a:gd name="connsiteY3" fmla="*/ 2165685 h 2165685"/>
                    <a:gd name="connsiteX4" fmla="*/ 1106906 w 1106906"/>
                    <a:gd name="connsiteY4" fmla="*/ 2165685 h 2165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906" h="2165685">
                      <a:moveTo>
                        <a:pt x="0" y="0"/>
                      </a:moveTo>
                      <a:cubicBezTo>
                        <a:pt x="76200" y="389021"/>
                        <a:pt x="152400" y="778043"/>
                        <a:pt x="288758" y="962527"/>
                      </a:cubicBezTo>
                      <a:cubicBezTo>
                        <a:pt x="425116" y="1147011"/>
                        <a:pt x="681790" y="906380"/>
                        <a:pt x="818148" y="1106906"/>
                      </a:cubicBezTo>
                      <a:cubicBezTo>
                        <a:pt x="954506" y="1307432"/>
                        <a:pt x="1106906" y="2165685"/>
                        <a:pt x="1106906" y="2165685"/>
                      </a:cubicBezTo>
                      <a:lnTo>
                        <a:pt x="1106906" y="2165685"/>
                      </a:lnTo>
                    </a:path>
                  </a:pathLst>
                </a:custGeom>
                <a:noFill/>
                <a:ln w="57150">
                  <a:solidFill>
                    <a:srgbClr val="0E0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1945085" y="30495979"/>
                  <a:ext cx="685800" cy="646331"/>
                </a:xfrm>
                <a:prstGeom prst="rect">
                  <a:avLst/>
                </a:prstGeom>
                <a:noFill/>
              </p:spPr>
              <p:txBody>
                <a:bodyPr wrap="square" rtlCol="0">
                  <a:spAutoFit/>
                </a:bodyPr>
                <a:lstStyle/>
                <a:p>
                  <a:r>
                    <a:rPr lang="en-US" sz="3600" dirty="0" smtClean="0">
                      <a:latin typeface="Cambria Math" panose="02040503050406030204" pitchFamily="18" charset="0"/>
                      <a:ea typeface="Cambria Math" panose="02040503050406030204" pitchFamily="18" charset="0"/>
                    </a:rPr>
                    <a:t>S</a:t>
                  </a:r>
                  <a:endParaRPr lang="en-US" sz="3600" dirty="0">
                    <a:latin typeface="Cambria Math" panose="02040503050406030204" pitchFamily="18" charset="0"/>
                    <a:ea typeface="Cambria Math" panose="02040503050406030204" pitchFamily="18" charset="0"/>
                  </a:endParaRPr>
                </a:p>
              </p:txBody>
            </p:sp>
            <p:sp>
              <p:nvSpPr>
                <p:cNvPr id="104" name="TextBox 103"/>
                <p:cNvSpPr txBox="1"/>
                <p:nvPr/>
              </p:nvSpPr>
              <p:spPr>
                <a:xfrm>
                  <a:off x="13330772" y="30482670"/>
                  <a:ext cx="685800" cy="646331"/>
                </a:xfrm>
                <a:prstGeom prst="rect">
                  <a:avLst/>
                </a:prstGeom>
                <a:noFill/>
              </p:spPr>
              <p:txBody>
                <a:bodyPr wrap="square" rtlCol="0">
                  <a:spAutoFit/>
                </a:bodyPr>
                <a:lstStyle/>
                <a:p>
                  <a:r>
                    <a:rPr lang="en-US" sz="3600" dirty="0">
                      <a:latin typeface="Cambria Math" panose="02040503050406030204" pitchFamily="18" charset="0"/>
                      <a:ea typeface="Cambria Math" panose="02040503050406030204" pitchFamily="18" charset="0"/>
                    </a:rPr>
                    <a:t>T</a:t>
                  </a:r>
                </a:p>
              </p:txBody>
            </p:sp>
          </p:grpSp>
          <p:sp>
            <p:nvSpPr>
              <p:cNvPr id="103" name="TextBox 102"/>
              <p:cNvSpPr txBox="1"/>
              <p:nvPr/>
            </p:nvSpPr>
            <p:spPr>
              <a:xfrm>
                <a:off x="20221986" y="28832200"/>
                <a:ext cx="3214685" cy="307777"/>
              </a:xfrm>
              <a:prstGeom prst="rect">
                <a:avLst/>
              </a:prstGeom>
              <a:noFill/>
            </p:spPr>
            <p:txBody>
              <a:bodyPr wrap="square" rtlCol="0">
                <a:spAutoFit/>
              </a:bodyPr>
              <a:lstStyle/>
              <a:p>
                <a:pPr algn="ctr"/>
                <a:r>
                  <a:rPr lang="en-US" sz="1400" dirty="0" smtClean="0">
                    <a:latin typeface="Cambria Math" panose="02040503050406030204" pitchFamily="18" charset="0"/>
                    <a:ea typeface="Cambria Math" panose="02040503050406030204" pitchFamily="18" charset="0"/>
                  </a:rPr>
                  <a:t>Modified from </a:t>
                </a:r>
                <a:r>
                  <a:rPr lang="en-US" sz="1400" dirty="0" err="1" smtClean="0">
                    <a:latin typeface="Cambria Math" panose="02040503050406030204" pitchFamily="18" charset="0"/>
                    <a:ea typeface="Cambria Math" panose="02040503050406030204" pitchFamily="18" charset="0"/>
                  </a:rPr>
                  <a:t>Lavery</a:t>
                </a:r>
                <a:r>
                  <a:rPr lang="en-US" sz="1400" dirty="0" smtClean="0">
                    <a:latin typeface="Cambria Math" panose="02040503050406030204" pitchFamily="18" charset="0"/>
                    <a:ea typeface="Cambria Math" panose="02040503050406030204" pitchFamily="18" charset="0"/>
                  </a:rPr>
                  <a:t> and Ross, 2007</a:t>
                </a:r>
                <a:endParaRPr lang="en-US" sz="1400" dirty="0">
                  <a:latin typeface="Cambria Math" panose="02040503050406030204" pitchFamily="18" charset="0"/>
                  <a:ea typeface="Cambria Math" panose="02040503050406030204" pitchFamily="18" charset="0"/>
                </a:endParaRPr>
              </a:p>
            </p:txBody>
          </p:sp>
        </p:grpSp>
        <p:sp>
          <p:nvSpPr>
            <p:cNvPr id="132" name="Rectangle 131"/>
            <p:cNvSpPr/>
            <p:nvPr/>
          </p:nvSpPr>
          <p:spPr>
            <a:xfrm>
              <a:off x="24374646" y="33990620"/>
              <a:ext cx="14351466" cy="1938992"/>
            </a:xfrm>
            <a:prstGeom prst="rect">
              <a:avLst/>
            </a:prstGeom>
          </p:spPr>
          <p:txBody>
            <a:bodyPr wrap="square">
              <a:spAutoFit/>
            </a:bodyPr>
            <a:lstStyle/>
            <a:p>
              <a:pPr algn="just"/>
              <a:r>
                <a:rPr lang="en-US" sz="2400" dirty="0" smtClean="0">
                  <a:latin typeface="Cambria Math" panose="02040503050406030204" pitchFamily="18" charset="0"/>
                  <a:ea typeface="Cambria Math" panose="02040503050406030204" pitchFamily="18" charset="0"/>
                </a:rPr>
                <a:t>The diffusive interface of </a:t>
              </a:r>
              <a:r>
                <a:rPr lang="en-US" sz="2400" b="1" dirty="0" smtClean="0">
                  <a:latin typeface="Cambria Math" panose="02040503050406030204" pitchFamily="18" charset="0"/>
                  <a:ea typeface="Cambria Math" panose="02040503050406030204" pitchFamily="18" charset="0"/>
                </a:rPr>
                <a:t>fully-formed staircase features have flat spectra </a:t>
              </a:r>
              <a:r>
                <a:rPr lang="en-US" sz="2400" dirty="0" smtClean="0">
                  <a:latin typeface="Cambria Math" panose="02040503050406030204" pitchFamily="18" charset="0"/>
                  <a:ea typeface="Cambria Math" panose="02040503050406030204" pitchFamily="18" charset="0"/>
                </a:rPr>
                <a:t>(no frequency dependence), as expected for a smooth surface</a:t>
              </a:r>
              <a:r>
                <a:rPr lang="en-US" sz="2400" dirty="0">
                  <a:latin typeface="Cambria Math" panose="02040503050406030204" pitchFamily="18" charset="0"/>
                  <a:ea typeface="Cambria Math" panose="02040503050406030204" pitchFamily="18" charset="0"/>
                </a:rPr>
                <a:t>. In </a:t>
              </a:r>
              <a:r>
                <a:rPr lang="en-US" sz="2400" dirty="0" smtClean="0">
                  <a:latin typeface="Cambria Math" panose="02040503050406030204" pitchFamily="18" charset="0"/>
                  <a:ea typeface="Cambria Math" panose="02040503050406030204" pitchFamily="18" charset="0"/>
                </a:rPr>
                <a:t>areas </a:t>
              </a:r>
              <a:r>
                <a:rPr lang="en-US" sz="2400" dirty="0">
                  <a:latin typeface="Cambria Math" panose="02040503050406030204" pitchFamily="18" charset="0"/>
                  <a:ea typeface="Cambria Math" panose="02040503050406030204" pitchFamily="18" charset="0"/>
                </a:rPr>
                <a:t>of relative smooth gradients where staircases appear to be evolving there are </a:t>
              </a:r>
              <a:r>
                <a:rPr lang="en-US" sz="2400" b="1" dirty="0">
                  <a:latin typeface="Cambria Math" panose="02040503050406030204" pitchFamily="18" charset="0"/>
                  <a:ea typeface="Cambria Math" panose="02040503050406030204" pitchFamily="18" charset="0"/>
                </a:rPr>
                <a:t>regions of volume scattering that have a weakly negative frequency dependence</a:t>
              </a:r>
              <a:r>
                <a:rPr lang="en-US" sz="2400" dirty="0" smtClean="0">
                  <a:latin typeface="Cambria Math" panose="02040503050406030204" pitchFamily="18" charset="0"/>
                  <a:ea typeface="Cambria Math" panose="02040503050406030204" pitchFamily="18" charset="0"/>
                </a:rPr>
                <a:t>. These preliminary results have identified a measureable difference in the acoustic spectra of fully formed and evolving staircases and offer a potential a path towards estimation of mixing parameters associated with this system.</a:t>
              </a:r>
              <a:endParaRPr lang="en-US" sz="2400" b="1" dirty="0">
                <a:latin typeface="Cambria Math" panose="02040503050406030204" pitchFamily="18" charset="0"/>
                <a:ea typeface="Cambria Math" panose="02040503050406030204" pitchFamily="18" charset="0"/>
              </a:endParaRPr>
            </a:p>
          </p:txBody>
        </p:sp>
        <p:cxnSp>
          <p:nvCxnSpPr>
            <p:cNvPr id="135" name="Straight Connector 134"/>
            <p:cNvCxnSpPr/>
            <p:nvPr/>
          </p:nvCxnSpPr>
          <p:spPr>
            <a:xfrm>
              <a:off x="32019143" y="32122821"/>
              <a:ext cx="6501770" cy="23876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24604726" y="32109050"/>
              <a:ext cx="6126480" cy="1442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6" name="Rectangle 145"/>
            <p:cNvSpPr/>
            <p:nvPr/>
          </p:nvSpPr>
          <p:spPr>
            <a:xfrm>
              <a:off x="20169925" y="32552373"/>
              <a:ext cx="3939247" cy="3293209"/>
            </a:xfrm>
            <a:prstGeom prst="rect">
              <a:avLst/>
            </a:prstGeom>
          </p:spPr>
          <p:txBody>
            <a:bodyPr wrap="square">
              <a:spAutoFit/>
            </a:bodyPr>
            <a:lstStyle/>
            <a:p>
              <a:r>
                <a:rPr lang="en-US" sz="2600" dirty="0" smtClean="0">
                  <a:latin typeface="Cambria Math" panose="02040503050406030204" pitchFamily="18" charset="0"/>
                  <a:ea typeface="Cambria Math" panose="02040503050406030204" pitchFamily="18" charset="0"/>
                </a:rPr>
                <a:t>Future research foci:</a:t>
              </a:r>
            </a:p>
            <a:p>
              <a:pPr marL="342900" indent="-342900">
                <a:buFont typeface="Arial" panose="020B0604020202020204" pitchFamily="34" charset="0"/>
                <a:buChar char="•"/>
              </a:pPr>
              <a:r>
                <a:rPr lang="en-US" sz="2600" dirty="0" smtClean="0">
                  <a:latin typeface="Cambria Math" panose="02040503050406030204" pitchFamily="18" charset="0"/>
                  <a:ea typeface="Cambria Math" panose="02040503050406030204" pitchFamily="18" charset="0"/>
                </a:rPr>
                <a:t>Spatial variability of staircase structures</a:t>
              </a:r>
            </a:p>
            <a:p>
              <a:pPr marL="342900" indent="-342900">
                <a:buFont typeface="Arial" panose="020B0604020202020204" pitchFamily="34" charset="0"/>
                <a:buChar char="•"/>
              </a:pPr>
              <a:r>
                <a:rPr lang="en-US" sz="2600" dirty="0" smtClean="0">
                  <a:latin typeface="Cambria Math" panose="02040503050406030204" pitchFamily="18" charset="0"/>
                  <a:ea typeface="Cambria Math" panose="02040503050406030204" pitchFamily="18" charset="0"/>
                </a:rPr>
                <a:t>Frequency dependence of spectra </a:t>
              </a:r>
            </a:p>
            <a:p>
              <a:pPr marL="342900" indent="-342900">
                <a:buFont typeface="Arial" panose="020B0604020202020204" pitchFamily="34" charset="0"/>
                <a:buChar char="•"/>
              </a:pPr>
              <a:r>
                <a:rPr lang="en-US" sz="2600" dirty="0" smtClean="0">
                  <a:latin typeface="Cambria Math" panose="02040503050406030204" pitchFamily="18" charset="0"/>
                  <a:ea typeface="Cambria Math" panose="02040503050406030204" pitchFamily="18" charset="0"/>
                </a:rPr>
                <a:t>Constraining mixing </a:t>
              </a:r>
              <a:r>
                <a:rPr lang="en-US" sz="2600" dirty="0">
                  <a:latin typeface="Cambria Math" panose="02040503050406030204" pitchFamily="18" charset="0"/>
                  <a:ea typeface="Cambria Math" panose="02040503050406030204" pitchFamily="18" charset="0"/>
                </a:rPr>
                <a:t>rates </a:t>
              </a:r>
              <a:r>
                <a:rPr lang="en-US" sz="2600" dirty="0" smtClean="0">
                  <a:latin typeface="Cambria Math" panose="02040503050406030204" pitchFamily="18" charset="0"/>
                  <a:ea typeface="Cambria Math" panose="02040503050406030204" pitchFamily="18" charset="0"/>
                </a:rPr>
                <a:t>at  staircase interfaces</a:t>
              </a:r>
            </a:p>
          </p:txBody>
        </p:sp>
      </p:grpSp>
      <p:sp>
        <p:nvSpPr>
          <p:cNvPr id="148" name="Rectangle 147"/>
          <p:cNvSpPr/>
          <p:nvPr/>
        </p:nvSpPr>
        <p:spPr>
          <a:xfrm>
            <a:off x="11947700" y="33752410"/>
            <a:ext cx="7620687" cy="4832092"/>
          </a:xfrm>
          <a:prstGeom prst="rect">
            <a:avLst/>
          </a:prstGeom>
        </p:spPr>
        <p:txBody>
          <a:bodyPr wrap="square">
            <a:spAutoFit/>
          </a:bodyPr>
          <a:lstStyle/>
          <a:p>
            <a:pPr algn="just"/>
            <a:r>
              <a:rPr lang="en-US" sz="2800" dirty="0" smtClean="0">
                <a:latin typeface="Cambria Math" panose="02040503050406030204" pitchFamily="18" charset="0"/>
                <a:ea typeface="Cambria Math" panose="02040503050406030204" pitchFamily="18" charset="0"/>
              </a:rPr>
              <a:t>The depth of hypoxia was interpolated across the survey region using </a:t>
            </a:r>
            <a:r>
              <a:rPr lang="en-US" sz="2800" dirty="0">
                <a:latin typeface="Cambria Math" panose="02040503050406030204" pitchFamily="18" charset="0"/>
                <a:ea typeface="Cambria Math" panose="02040503050406030204" pitchFamily="18" charset="0"/>
              </a:rPr>
              <a:t>triangulation-based natural neighbor interpolation function  onto a grid with </a:t>
            </a:r>
            <a:r>
              <a:rPr lang="en-US" sz="2800" dirty="0" smtClean="0">
                <a:latin typeface="Cambria Math" panose="02040503050406030204" pitchFamily="18" charset="0"/>
                <a:ea typeface="Cambria Math" panose="02040503050406030204" pitchFamily="18" charset="0"/>
              </a:rPr>
              <a:t>400x400 </a:t>
            </a:r>
            <a:r>
              <a:rPr lang="en-US" sz="2800" dirty="0">
                <a:latin typeface="Cambria Math" panose="02040503050406030204" pitchFamily="18" charset="0"/>
                <a:ea typeface="Cambria Math" panose="02040503050406030204" pitchFamily="18" charset="0"/>
              </a:rPr>
              <a:t>meters </a:t>
            </a:r>
            <a:r>
              <a:rPr lang="en-US" sz="2800" dirty="0" smtClean="0">
                <a:latin typeface="Cambria Math" panose="02040503050406030204" pitchFamily="18" charset="0"/>
                <a:ea typeface="Cambria Math" panose="02040503050406030204" pitchFamily="18" charset="0"/>
              </a:rPr>
              <a:t>spacing.</a:t>
            </a:r>
          </a:p>
          <a:p>
            <a:pPr algn="just"/>
            <a:endParaRPr lang="en-US" sz="2800" dirty="0" smtClean="0">
              <a:latin typeface="Cambria Math" panose="02040503050406030204" pitchFamily="18" charset="0"/>
              <a:ea typeface="Cambria Math" panose="02040503050406030204" pitchFamily="18" charset="0"/>
            </a:endParaRPr>
          </a:p>
          <a:p>
            <a:pPr algn="just"/>
            <a:r>
              <a:rPr lang="en-US" sz="2800" dirty="0" smtClean="0">
                <a:latin typeface="Cambria Math" panose="02040503050406030204" pitchFamily="18" charset="0"/>
                <a:ea typeface="Cambria Math" panose="02040503050406030204" pitchFamily="18" charset="0"/>
              </a:rPr>
              <a:t>The </a:t>
            </a:r>
            <a:r>
              <a:rPr lang="en-US" sz="2800" dirty="0">
                <a:latin typeface="Cambria Math" panose="02040503050406030204" pitchFamily="18" charset="0"/>
                <a:ea typeface="Cambria Math" panose="02040503050406030204" pitchFamily="18" charset="0"/>
              </a:rPr>
              <a:t>result is </a:t>
            </a:r>
            <a:r>
              <a:rPr lang="en-US" sz="2800" dirty="0" smtClean="0">
                <a:latin typeface="Cambria Math" panose="02040503050406030204" pitchFamily="18" charset="0"/>
                <a:ea typeface="Cambria Math" panose="02040503050406030204" pitchFamily="18" charset="0"/>
              </a:rPr>
              <a:t>a </a:t>
            </a:r>
            <a:r>
              <a:rPr lang="en-US" sz="2800" dirty="0">
                <a:latin typeface="Cambria Math" panose="02040503050406030204" pitchFamily="18" charset="0"/>
                <a:ea typeface="Cambria Math" panose="02040503050406030204" pitchFamily="18" charset="0"/>
              </a:rPr>
              <a:t>high resolution </a:t>
            </a:r>
            <a:r>
              <a:rPr lang="en-US" sz="2800" dirty="0" smtClean="0">
                <a:latin typeface="Cambria Math" panose="02040503050406030204" pitchFamily="18" charset="0"/>
                <a:ea typeface="Cambria Math" panose="02040503050406030204" pitchFamily="18" charset="0"/>
              </a:rPr>
              <a:t>map of the horizontal </a:t>
            </a:r>
            <a:r>
              <a:rPr lang="en-US" sz="2800" dirty="0">
                <a:latin typeface="Cambria Math" panose="02040503050406030204" pitchFamily="18" charset="0"/>
                <a:ea typeface="Cambria Math" panose="02040503050406030204" pitchFamily="18" charset="0"/>
              </a:rPr>
              <a:t>and </a:t>
            </a:r>
            <a:r>
              <a:rPr lang="en-US" sz="2800" dirty="0" smtClean="0">
                <a:latin typeface="Cambria Math" panose="02040503050406030204" pitchFamily="18" charset="0"/>
                <a:ea typeface="Cambria Math" panose="02040503050406030204" pitchFamily="18" charset="0"/>
              </a:rPr>
              <a:t>vertical, O(distribution </a:t>
            </a:r>
            <a:r>
              <a:rPr lang="en-US" sz="2800" dirty="0">
                <a:latin typeface="Cambria Math" panose="02040503050406030204" pitchFamily="18" charset="0"/>
                <a:ea typeface="Cambria Math" panose="02040503050406030204" pitchFamily="18" charset="0"/>
              </a:rPr>
              <a:t>of  anoxia </a:t>
            </a:r>
            <a:r>
              <a:rPr lang="en-US" sz="2800" dirty="0" smtClean="0">
                <a:latin typeface="Cambria Math" panose="02040503050406030204" pitchFamily="18" charset="0"/>
                <a:ea typeface="Cambria Math" panose="02040503050406030204" pitchFamily="18" charset="0"/>
              </a:rPr>
              <a:t>the </a:t>
            </a:r>
            <a:r>
              <a:rPr lang="en-US" sz="2800" dirty="0">
                <a:latin typeface="Cambria Math" panose="02040503050406030204" pitchFamily="18" charset="0"/>
                <a:ea typeface="Cambria Math" panose="02040503050406030204" pitchFamily="18" charset="0"/>
              </a:rPr>
              <a:t>Gotland </a:t>
            </a:r>
            <a:r>
              <a:rPr lang="en-US" sz="2800" dirty="0" smtClean="0">
                <a:latin typeface="Cambria Math" panose="02040503050406030204" pitchFamily="18" charset="0"/>
                <a:ea typeface="Cambria Math" panose="02040503050406030204" pitchFamily="18" charset="0"/>
              </a:rPr>
              <a:t>Basin.</a:t>
            </a:r>
            <a:r>
              <a:rPr lang="en-US" sz="2800" dirty="0">
                <a:latin typeface="Cambria Math" panose="02040503050406030204" pitchFamily="18" charset="0"/>
                <a:ea typeface="Cambria Math" panose="02040503050406030204" pitchFamily="18" charset="0"/>
              </a:rPr>
              <a:t> </a:t>
            </a:r>
            <a:r>
              <a:rPr lang="en-US" sz="2800" dirty="0" smtClean="0">
                <a:latin typeface="Cambria Math" panose="02040503050406030204" pitchFamily="18" charset="0"/>
                <a:ea typeface="Cambria Math" panose="02040503050406030204" pitchFamily="18" charset="0"/>
              </a:rPr>
              <a:t>This research </a:t>
            </a:r>
            <a:r>
              <a:rPr lang="en-US" sz="2800" dirty="0">
                <a:latin typeface="Cambria Math" panose="02040503050406030204" pitchFamily="18" charset="0"/>
                <a:ea typeface="Cambria Math" panose="02040503050406030204" pitchFamily="18" charset="0"/>
              </a:rPr>
              <a:t>will better inform the scientific community, governments and the public of the actively changing anoxic conditions in the Baltic Sea</a:t>
            </a:r>
          </a:p>
        </p:txBody>
      </p:sp>
      <mc:AlternateContent xmlns:mc="http://schemas.openxmlformats.org/markup-compatibility/2006" xmlns:a14="http://schemas.microsoft.com/office/drawing/2010/main">
        <mc:Choice Requires="a14">
          <p:sp>
            <p:nvSpPr>
              <p:cNvPr id="149" name="TextBox 148"/>
              <p:cNvSpPr txBox="1"/>
              <p:nvPr/>
            </p:nvSpPr>
            <p:spPr>
              <a:xfrm>
                <a:off x="561453" y="25926517"/>
                <a:ext cx="5380372" cy="7571303"/>
              </a:xfrm>
              <a:prstGeom prst="rect">
                <a:avLst/>
              </a:prstGeom>
              <a:noFill/>
            </p:spPr>
            <p:txBody>
              <a:bodyPr wrap="square" rtlCol="0">
                <a:spAutoFit/>
              </a:bodyPr>
              <a:lstStyle/>
              <a:p>
                <a:pPr>
                  <a:spcAft>
                    <a:spcPts val="200"/>
                  </a:spcAft>
                </a:pPr>
                <a:r>
                  <a:rPr lang="en-US" sz="2800" dirty="0" smtClean="0">
                    <a:latin typeface="Cambria Math" panose="02040503050406030204" pitchFamily="18" charset="0"/>
                    <a:ea typeface="Cambria Math" panose="02040503050406030204" pitchFamily="18" charset="0"/>
                  </a:rPr>
                  <a:t>Steps to track the depth of hypoxia across the survey region:</a:t>
                </a:r>
              </a:p>
              <a:p>
                <a:pPr marL="457200" indent="-457200">
                  <a:spcAft>
                    <a:spcPts val="200"/>
                  </a:spcAft>
                  <a:buFont typeface="+mj-lt"/>
                  <a:buAutoNum type="arabicPeriod"/>
                </a:pPr>
                <a:r>
                  <a:rPr lang="en-US" sz="2800" dirty="0" smtClean="0">
                    <a:latin typeface="Cambria Math" panose="02040503050406030204" pitchFamily="18" charset="0"/>
                    <a:ea typeface="Cambria Math" panose="02040503050406030204" pitchFamily="18" charset="0"/>
                  </a:rPr>
                  <a:t>Mask seafloor return based on &gt;-30 dB threshold</a:t>
                </a:r>
              </a:p>
              <a:p>
                <a:pPr marL="457200" indent="-457200">
                  <a:spcAft>
                    <a:spcPts val="200"/>
                  </a:spcAft>
                  <a:buFont typeface="+mj-lt"/>
                  <a:buAutoNum type="arabicPeriod"/>
                </a:pPr>
                <a:r>
                  <a:rPr lang="en-US" sz="2800" dirty="0" smtClean="0">
                    <a:latin typeface="Cambria Math" panose="02040503050406030204" pitchFamily="18" charset="0"/>
                    <a:ea typeface="Cambria Math" panose="02040503050406030204" pitchFamily="18" charset="0"/>
                  </a:rPr>
                  <a:t>Remove scattering from fish aggregations using Coherence Factor Index (</a:t>
                </a:r>
                <a:r>
                  <a:rPr lang="en-US" sz="2800" dirty="0" err="1" smtClean="0">
                    <a:latin typeface="Cambria Math" panose="02040503050406030204" pitchFamily="18" charset="0"/>
                    <a:ea typeface="Cambria Math" panose="02040503050406030204" pitchFamily="18" charset="0"/>
                  </a:rPr>
                  <a:t>Blomberg</a:t>
                </a:r>
                <a:r>
                  <a:rPr lang="en-US" sz="2800" dirty="0" smtClean="0">
                    <a:latin typeface="Cambria Math" panose="02040503050406030204" pitchFamily="18" charset="0"/>
                    <a:ea typeface="Cambria Math" panose="02040503050406030204" pitchFamily="18" charset="0"/>
                  </a:rPr>
                  <a:t> et al., 2018) </a:t>
                </a:r>
              </a:p>
              <a:p>
                <a:pPr marL="457200" indent="-457200">
                  <a:spcAft>
                    <a:spcPts val="200"/>
                  </a:spcAft>
                  <a:buFont typeface="+mj-lt"/>
                  <a:buAutoNum type="arabicPeriod"/>
                </a:pPr>
                <a:r>
                  <a:rPr lang="en-US" sz="2800" dirty="0" smtClean="0">
                    <a:latin typeface="Cambria Math" panose="02040503050406030204" pitchFamily="18" charset="0"/>
                    <a:ea typeface="Cambria Math" panose="02040503050406030204" pitchFamily="18" charset="0"/>
                  </a:rPr>
                  <a:t>Compute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𝑅</m:t>
                        </m:r>
                      </m:e>
                      <m:sub>
                        <m:r>
                          <a:rPr lang="en-US" sz="2800" i="1">
                            <a:latin typeface="Cambria Math" panose="02040503050406030204" pitchFamily="18" charset="0"/>
                            <a:ea typeface="Cambria Math" panose="02040503050406030204" pitchFamily="18" charset="0"/>
                          </a:rPr>
                          <m:t>𝐸𝐾</m:t>
                        </m:r>
                        <m:r>
                          <a:rPr lang="en-US" sz="2800" i="1">
                            <a:latin typeface="Cambria Math" panose="02040503050406030204" pitchFamily="18" charset="0"/>
                            <a:ea typeface="Cambria Math" panose="02040503050406030204" pitchFamily="18" charset="0"/>
                          </a:rPr>
                          <m:t>80</m:t>
                        </m:r>
                      </m:sub>
                    </m:sSub>
                  </m:oMath>
                </a14:m>
                <a:r>
                  <a:rPr lang="en-US" sz="2800" dirty="0" smtClean="0">
                    <a:latin typeface="Cambria Math" panose="02040503050406030204" pitchFamily="18" charset="0"/>
                    <a:ea typeface="Cambria Math" panose="02040503050406030204" pitchFamily="18" charset="0"/>
                  </a:rPr>
                  <a:t> profile for each acoustic record (ping)</a:t>
                </a:r>
              </a:p>
              <a:p>
                <a:pPr marL="457200" indent="-457200">
                  <a:spcAft>
                    <a:spcPts val="200"/>
                  </a:spcAft>
                  <a:buFont typeface="+mj-lt"/>
                  <a:buAutoNum type="arabicPeriod"/>
                </a:pPr>
                <a:r>
                  <a:rPr lang="en-US" sz="2800" dirty="0" smtClean="0">
                    <a:latin typeface="Cambria Math" panose="02040503050406030204" pitchFamily="18" charset="0"/>
                    <a:ea typeface="Cambria Math" panose="02040503050406030204" pitchFamily="18" charset="0"/>
                  </a:rPr>
                  <a:t>Apply running average filter with filter length of 31 pings along track</a:t>
                </a:r>
              </a:p>
              <a:p>
                <a:pPr marL="457200" indent="-457200">
                  <a:spcAft>
                    <a:spcPts val="200"/>
                  </a:spcAft>
                  <a:buFont typeface="+mj-lt"/>
                  <a:buAutoNum type="arabicPeriod"/>
                </a:pPr>
                <a:r>
                  <a:rPr lang="en-US" sz="2800" dirty="0" smtClean="0">
                    <a:latin typeface="Cambria Math" panose="02040503050406030204" pitchFamily="18" charset="0"/>
                    <a:ea typeface="Cambria Math" panose="02040503050406030204" pitchFamily="18" charset="0"/>
                  </a:rPr>
                  <a:t>Identify the peak in filtered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𝑅</m:t>
                        </m:r>
                      </m:e>
                      <m:sub>
                        <m:r>
                          <a:rPr lang="en-US" sz="2800" i="1">
                            <a:latin typeface="Cambria Math" panose="02040503050406030204" pitchFamily="18" charset="0"/>
                            <a:ea typeface="Cambria Math" panose="02040503050406030204" pitchFamily="18" charset="0"/>
                          </a:rPr>
                          <m:t>𝐸𝐾</m:t>
                        </m:r>
                        <m:r>
                          <a:rPr lang="en-US" sz="2800" i="1">
                            <a:latin typeface="Cambria Math" panose="02040503050406030204" pitchFamily="18" charset="0"/>
                            <a:ea typeface="Cambria Math" panose="02040503050406030204" pitchFamily="18" charset="0"/>
                          </a:rPr>
                          <m:t>80</m:t>
                        </m:r>
                      </m:sub>
                    </m:sSub>
                  </m:oMath>
                </a14:m>
                <a:r>
                  <a:rPr lang="en-US" sz="2800" dirty="0" smtClean="0">
                    <a:latin typeface="Cambria Math" panose="02040503050406030204" pitchFamily="18" charset="0"/>
                    <a:ea typeface="Cambria Math" panose="02040503050406030204" pitchFamily="18" charset="0"/>
                  </a:rPr>
                  <a:t> profile</a:t>
                </a:r>
              </a:p>
              <a:p>
                <a:pPr marL="457200" indent="-457200">
                  <a:spcAft>
                    <a:spcPts val="200"/>
                  </a:spcAft>
                  <a:buFont typeface="+mj-lt"/>
                  <a:buAutoNum type="arabicPeriod"/>
                </a:pPr>
                <a:r>
                  <a:rPr lang="en-US" sz="2800" dirty="0">
                    <a:latin typeface="Cambria Math" panose="02040503050406030204" pitchFamily="18" charset="0"/>
                    <a:ea typeface="Cambria Math" panose="02040503050406030204" pitchFamily="18" charset="0"/>
                  </a:rPr>
                  <a:t>E</a:t>
                </a:r>
                <a:r>
                  <a:rPr lang="en-US" sz="2800" dirty="0" smtClean="0">
                    <a:latin typeface="Cambria Math" panose="02040503050406030204" pitchFamily="18" charset="0"/>
                    <a:ea typeface="Cambria Math" panose="02040503050406030204" pitchFamily="18" charset="0"/>
                  </a:rPr>
                  <a:t>xtract depth and position at peak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𝑅</m:t>
                        </m:r>
                      </m:e>
                      <m:sub>
                        <m:r>
                          <a:rPr lang="en-US" sz="2800" i="1">
                            <a:latin typeface="Cambria Math" panose="02040503050406030204" pitchFamily="18" charset="0"/>
                            <a:ea typeface="Cambria Math" panose="02040503050406030204" pitchFamily="18" charset="0"/>
                          </a:rPr>
                          <m:t>𝐸𝐾</m:t>
                        </m:r>
                        <m:r>
                          <a:rPr lang="en-US" sz="2800" i="1">
                            <a:latin typeface="Cambria Math" panose="02040503050406030204" pitchFamily="18" charset="0"/>
                            <a:ea typeface="Cambria Math" panose="02040503050406030204" pitchFamily="18" charset="0"/>
                          </a:rPr>
                          <m:t>80</m:t>
                        </m:r>
                      </m:sub>
                    </m:sSub>
                  </m:oMath>
                </a14:m>
                <a:r>
                  <a:rPr lang="en-US" sz="2800" dirty="0" smtClean="0">
                    <a:latin typeface="Cambria Math" panose="02040503050406030204" pitchFamily="18" charset="0"/>
                    <a:ea typeface="Cambria Math" panose="02040503050406030204" pitchFamily="18" charset="0"/>
                  </a:rPr>
                  <a:t> (XYZ)</a:t>
                </a:r>
                <a:endParaRPr lang="en-US" sz="2800" dirty="0">
                  <a:latin typeface="Cambria Math" panose="02040503050406030204" pitchFamily="18" charset="0"/>
                  <a:ea typeface="Cambria Math" panose="02040503050406030204" pitchFamily="18" charset="0"/>
                </a:endParaRPr>
              </a:p>
            </p:txBody>
          </p:sp>
        </mc:Choice>
        <mc:Fallback xmlns="">
          <p:sp>
            <p:nvSpPr>
              <p:cNvPr id="149" name="TextBox 148"/>
              <p:cNvSpPr txBox="1">
                <a:spLocks noRot="1" noChangeAspect="1" noMove="1" noResize="1" noEditPoints="1" noAdjustHandles="1" noChangeArrowheads="1" noChangeShapeType="1" noTextEdit="1"/>
              </p:cNvSpPr>
              <p:nvPr/>
            </p:nvSpPr>
            <p:spPr>
              <a:xfrm>
                <a:off x="561453" y="25926517"/>
                <a:ext cx="5380372" cy="7571303"/>
              </a:xfrm>
              <a:prstGeom prst="rect">
                <a:avLst/>
              </a:prstGeom>
              <a:blipFill>
                <a:blip r:embed="rId22"/>
                <a:stretch>
                  <a:fillRect l="-2265" t="-805" r="-3398" b="-1288"/>
                </a:stretch>
              </a:blipFill>
            </p:spPr>
            <p:txBody>
              <a:bodyPr/>
              <a:lstStyle/>
              <a:p>
                <a:r>
                  <a:rPr lang="en-US">
                    <a:noFill/>
                  </a:rPr>
                  <a:t> </a:t>
                </a:r>
              </a:p>
            </p:txBody>
          </p:sp>
        </mc:Fallback>
      </mc:AlternateContent>
      <p:pic>
        <p:nvPicPr>
          <p:cNvPr id="20" name="Picture 19"/>
          <p:cNvPicPr>
            <a:picLocks noChangeAspect="1"/>
          </p:cNvPicPr>
          <p:nvPr/>
        </p:nvPicPr>
        <p:blipFill rotWithShape="1">
          <a:blip r:embed="rId23">
            <a:extLst>
              <a:ext uri="{28A0092B-C50C-407E-A947-70E740481C1C}">
                <a14:useLocalDpi xmlns:a14="http://schemas.microsoft.com/office/drawing/2010/main" val="0"/>
              </a:ext>
            </a:extLst>
          </a:blip>
          <a:srcRect l="4648" r="6423"/>
          <a:stretch/>
        </p:blipFill>
        <p:spPr>
          <a:xfrm>
            <a:off x="5941825" y="25938098"/>
            <a:ext cx="13528371" cy="7162612"/>
          </a:xfrm>
          <a:prstGeom prst="rect">
            <a:avLst/>
          </a:prstGeom>
        </p:spPr>
      </p:pic>
      <p:sp>
        <p:nvSpPr>
          <p:cNvPr id="128" name="TextBox 127"/>
          <p:cNvSpPr txBox="1"/>
          <p:nvPr/>
        </p:nvSpPr>
        <p:spPr>
          <a:xfrm>
            <a:off x="26878648" y="12857652"/>
            <a:ext cx="2284984" cy="307777"/>
          </a:xfrm>
          <a:prstGeom prst="rect">
            <a:avLst/>
          </a:prstGeom>
          <a:noFill/>
        </p:spPr>
        <p:txBody>
          <a:bodyPr wrap="none" rtlCol="0">
            <a:spAutoFit/>
          </a:bodyPr>
          <a:lstStyle/>
          <a:p>
            <a:r>
              <a:rPr lang="en-US" sz="1400" dirty="0">
                <a:latin typeface="Cambria Math" panose="02040503050406030204" pitchFamily="18" charset="0"/>
                <a:ea typeface="Cambria Math" panose="02040503050406030204" pitchFamily="18" charset="0"/>
              </a:rPr>
              <a:t>F</a:t>
            </a:r>
            <a:r>
              <a:rPr lang="en-US" sz="1400" dirty="0" smtClean="0">
                <a:latin typeface="Cambria Math" panose="02040503050406030204" pitchFamily="18" charset="0"/>
                <a:ea typeface="Cambria Math" panose="02040503050406030204" pitchFamily="18" charset="0"/>
              </a:rPr>
              <a:t>rom </a:t>
            </a:r>
            <a:r>
              <a:rPr lang="en-US" sz="1400" dirty="0" err="1" smtClean="0">
                <a:latin typeface="Cambria Math" panose="02040503050406030204" pitchFamily="18" charset="0"/>
                <a:ea typeface="Cambria Math" panose="02040503050406030204" pitchFamily="18" charset="0"/>
              </a:rPr>
              <a:t>Jakobsson</a:t>
            </a:r>
            <a:r>
              <a:rPr lang="en-US" sz="1400" dirty="0" smtClean="0">
                <a:latin typeface="Cambria Math" panose="02040503050406030204" pitchFamily="18" charset="0"/>
                <a:ea typeface="Cambria Math" panose="02040503050406030204" pitchFamily="18" charset="0"/>
              </a:rPr>
              <a:t> </a:t>
            </a:r>
            <a:r>
              <a:rPr lang="en-US" sz="1400" dirty="0">
                <a:latin typeface="Cambria Math" panose="02040503050406030204" pitchFamily="18" charset="0"/>
                <a:ea typeface="Cambria Math" panose="02040503050406030204" pitchFamily="18" charset="0"/>
              </a:rPr>
              <a:t>et al., </a:t>
            </a:r>
            <a:r>
              <a:rPr lang="en-US" sz="1400" dirty="0" smtClean="0">
                <a:latin typeface="Cambria Math" panose="02040503050406030204" pitchFamily="18" charset="0"/>
                <a:ea typeface="Cambria Math" panose="02040503050406030204" pitchFamily="18" charset="0"/>
              </a:rPr>
              <a:t>2019</a:t>
            </a:r>
            <a:endParaRPr lang="en-US" sz="1400" dirty="0">
              <a:latin typeface="Cambria Math" panose="02040503050406030204" pitchFamily="18" charset="0"/>
              <a:ea typeface="Cambria Math" panose="02040503050406030204" pitchFamily="18" charset="0"/>
            </a:endParaRPr>
          </a:p>
        </p:txBody>
      </p:sp>
      <p:pic>
        <p:nvPicPr>
          <p:cNvPr id="129" name="Picture 128"/>
          <p:cNvPicPr>
            <a:picLocks noChangeAspect="1"/>
          </p:cNvPicPr>
          <p:nvPr/>
        </p:nvPicPr>
        <p:blipFill rotWithShape="1">
          <a:blip r:embed="rId5">
            <a:extLst>
              <a:ext uri="{28A0092B-C50C-407E-A947-70E740481C1C}">
                <a14:useLocalDpi xmlns:a14="http://schemas.microsoft.com/office/drawing/2010/main" val="0"/>
              </a:ext>
            </a:extLst>
          </a:blip>
          <a:srcRect t="40289" r="93038" b="45676"/>
          <a:stretch/>
        </p:blipFill>
        <p:spPr>
          <a:xfrm>
            <a:off x="24006201" y="19490073"/>
            <a:ext cx="360116" cy="1219200"/>
          </a:xfrm>
          <a:prstGeom prst="rect">
            <a:avLst/>
          </a:prstGeom>
        </p:spPr>
      </p:pic>
      <p:pic>
        <p:nvPicPr>
          <p:cNvPr id="134" name="Picture 133"/>
          <p:cNvPicPr>
            <a:picLocks noChangeAspect="1"/>
          </p:cNvPicPr>
          <p:nvPr/>
        </p:nvPicPr>
        <p:blipFill rotWithShape="1">
          <a:blip r:embed="rId5">
            <a:extLst>
              <a:ext uri="{28A0092B-C50C-407E-A947-70E740481C1C}">
                <a14:useLocalDpi xmlns:a14="http://schemas.microsoft.com/office/drawing/2010/main" val="0"/>
              </a:ext>
            </a:extLst>
          </a:blip>
          <a:srcRect t="40289" r="93038" b="45676"/>
          <a:stretch/>
        </p:blipFill>
        <p:spPr>
          <a:xfrm>
            <a:off x="10443943" y="19512589"/>
            <a:ext cx="360116" cy="1219200"/>
          </a:xfrm>
          <a:prstGeom prst="rect">
            <a:avLst/>
          </a:prstGeom>
        </p:spPr>
      </p:pic>
      <p:pic>
        <p:nvPicPr>
          <p:cNvPr id="136" name="Picture 135"/>
          <p:cNvPicPr>
            <a:picLocks noChangeAspect="1"/>
          </p:cNvPicPr>
          <p:nvPr/>
        </p:nvPicPr>
        <p:blipFill rotWithShape="1">
          <a:blip r:embed="rId5">
            <a:extLst>
              <a:ext uri="{28A0092B-C50C-407E-A947-70E740481C1C}">
                <a14:useLocalDpi xmlns:a14="http://schemas.microsoft.com/office/drawing/2010/main" val="0"/>
              </a:ext>
            </a:extLst>
          </a:blip>
          <a:srcRect t="40289" r="93038" b="45676"/>
          <a:stretch/>
        </p:blipFill>
        <p:spPr>
          <a:xfrm>
            <a:off x="5410953" y="19481589"/>
            <a:ext cx="360116" cy="1219200"/>
          </a:xfrm>
          <a:prstGeom prst="rect">
            <a:avLst/>
          </a:prstGeom>
        </p:spPr>
      </p:pic>
      <p:pic>
        <p:nvPicPr>
          <p:cNvPr id="137" name="Picture 136"/>
          <p:cNvPicPr>
            <a:picLocks noChangeAspect="1"/>
          </p:cNvPicPr>
          <p:nvPr/>
        </p:nvPicPr>
        <p:blipFill rotWithShape="1">
          <a:blip r:embed="rId5">
            <a:extLst>
              <a:ext uri="{28A0092B-C50C-407E-A947-70E740481C1C}">
                <a14:useLocalDpi xmlns:a14="http://schemas.microsoft.com/office/drawing/2010/main" val="0"/>
              </a:ext>
            </a:extLst>
          </a:blip>
          <a:srcRect t="40289" r="93038" b="45676"/>
          <a:stretch/>
        </p:blipFill>
        <p:spPr>
          <a:xfrm>
            <a:off x="421886" y="19481589"/>
            <a:ext cx="360116" cy="1219200"/>
          </a:xfrm>
          <a:prstGeom prst="rect">
            <a:avLst/>
          </a:prstGeom>
        </p:spPr>
      </p:pic>
      <p:pic>
        <p:nvPicPr>
          <p:cNvPr id="138" name="Picture 137"/>
          <p:cNvPicPr>
            <a:picLocks noChangeAspect="1"/>
          </p:cNvPicPr>
          <p:nvPr/>
        </p:nvPicPr>
        <p:blipFill rotWithShape="1">
          <a:blip r:embed="rId5">
            <a:extLst>
              <a:ext uri="{28A0092B-C50C-407E-A947-70E740481C1C}">
                <a14:useLocalDpi xmlns:a14="http://schemas.microsoft.com/office/drawing/2010/main" val="0"/>
              </a:ext>
            </a:extLst>
          </a:blip>
          <a:srcRect t="40289" r="93038" b="45676"/>
          <a:stretch/>
        </p:blipFill>
        <p:spPr>
          <a:xfrm>
            <a:off x="6042424" y="28555062"/>
            <a:ext cx="452615" cy="1532361"/>
          </a:xfrm>
          <a:prstGeom prst="rect">
            <a:avLst/>
          </a:prstGeom>
        </p:spPr>
      </p:pic>
      <p:pic>
        <p:nvPicPr>
          <p:cNvPr id="139" name="Picture 138"/>
          <p:cNvPicPr>
            <a:picLocks noChangeAspect="1"/>
          </p:cNvPicPr>
          <p:nvPr/>
        </p:nvPicPr>
        <p:blipFill rotWithShape="1">
          <a:blip r:embed="rId5">
            <a:extLst>
              <a:ext uri="{28A0092B-C50C-407E-A947-70E740481C1C}">
                <a14:useLocalDpi xmlns:a14="http://schemas.microsoft.com/office/drawing/2010/main" val="0"/>
              </a:ext>
            </a:extLst>
          </a:blip>
          <a:srcRect t="40289" r="93038" b="45676"/>
          <a:stretch/>
        </p:blipFill>
        <p:spPr>
          <a:xfrm>
            <a:off x="23965397" y="28406616"/>
            <a:ext cx="332176" cy="1124607"/>
          </a:xfrm>
          <a:prstGeom prst="rect">
            <a:avLst/>
          </a:prstGeom>
        </p:spPr>
      </p:pic>
      <p:pic>
        <p:nvPicPr>
          <p:cNvPr id="143" name="Picture 142"/>
          <p:cNvPicPr>
            <a:picLocks noChangeAspect="1"/>
          </p:cNvPicPr>
          <p:nvPr/>
        </p:nvPicPr>
        <p:blipFill rotWithShape="1">
          <a:blip r:embed="rId5">
            <a:extLst>
              <a:ext uri="{28A0092B-C50C-407E-A947-70E740481C1C}">
                <a14:useLocalDpi xmlns:a14="http://schemas.microsoft.com/office/drawing/2010/main" val="0"/>
              </a:ext>
            </a:extLst>
          </a:blip>
          <a:srcRect t="40289" r="93038" b="45676"/>
          <a:stretch/>
        </p:blipFill>
        <p:spPr>
          <a:xfrm>
            <a:off x="31370472" y="28318129"/>
            <a:ext cx="332176" cy="1124607"/>
          </a:xfrm>
          <a:prstGeom prst="rect">
            <a:avLst/>
          </a:prstGeom>
        </p:spPr>
      </p:pic>
      <p:sp>
        <p:nvSpPr>
          <p:cNvPr id="22" name="TextBox 21"/>
          <p:cNvSpPr txBox="1"/>
          <p:nvPr/>
        </p:nvSpPr>
        <p:spPr>
          <a:xfrm>
            <a:off x="18022614" y="25931395"/>
            <a:ext cx="1823100" cy="430887"/>
          </a:xfrm>
          <a:prstGeom prst="rect">
            <a:avLst/>
          </a:prstGeom>
          <a:noFill/>
        </p:spPr>
        <p:txBody>
          <a:bodyPr wrap="square" rtlCol="0">
            <a:spAutoFit/>
          </a:bodyPr>
          <a:lstStyle/>
          <a:p>
            <a:r>
              <a:rPr lang="en-US" sz="2200" dirty="0" smtClean="0">
                <a:solidFill>
                  <a:srgbClr val="646464"/>
                </a:solidFill>
              </a:rPr>
              <a:t>TS (dB)</a:t>
            </a:r>
            <a:endParaRPr lang="en-US" sz="2200" dirty="0">
              <a:solidFill>
                <a:srgbClr val="646464"/>
              </a:solidFill>
            </a:endParaRPr>
          </a:p>
        </p:txBody>
      </p:sp>
      <p:sp>
        <p:nvSpPr>
          <p:cNvPr id="144" name="TextBox 143"/>
          <p:cNvSpPr txBox="1"/>
          <p:nvPr/>
        </p:nvSpPr>
        <p:spPr>
          <a:xfrm>
            <a:off x="17766925" y="16180538"/>
            <a:ext cx="1823100" cy="369332"/>
          </a:xfrm>
          <a:prstGeom prst="rect">
            <a:avLst/>
          </a:prstGeom>
          <a:noFill/>
        </p:spPr>
        <p:txBody>
          <a:bodyPr wrap="square" rtlCol="0">
            <a:spAutoFit/>
          </a:bodyPr>
          <a:lstStyle/>
          <a:p>
            <a:r>
              <a:rPr lang="en-US" dirty="0" smtClean="0">
                <a:solidFill>
                  <a:srgbClr val="646464"/>
                </a:solidFill>
              </a:rPr>
              <a:t>TS (dB)</a:t>
            </a:r>
            <a:endParaRPr lang="en-US" dirty="0">
              <a:solidFill>
                <a:srgbClr val="646464"/>
              </a:solidFill>
            </a:endParaRPr>
          </a:p>
        </p:txBody>
      </p:sp>
      <p:sp>
        <p:nvSpPr>
          <p:cNvPr id="145" name="TextBox 144"/>
          <p:cNvSpPr txBox="1"/>
          <p:nvPr/>
        </p:nvSpPr>
        <p:spPr>
          <a:xfrm>
            <a:off x="30081475" y="26578890"/>
            <a:ext cx="1823100" cy="307777"/>
          </a:xfrm>
          <a:prstGeom prst="rect">
            <a:avLst/>
          </a:prstGeom>
          <a:noFill/>
        </p:spPr>
        <p:txBody>
          <a:bodyPr wrap="square" rtlCol="0">
            <a:spAutoFit/>
          </a:bodyPr>
          <a:lstStyle/>
          <a:p>
            <a:r>
              <a:rPr lang="en-US" sz="1400" dirty="0" smtClean="0">
                <a:solidFill>
                  <a:srgbClr val="646464"/>
                </a:solidFill>
              </a:rPr>
              <a:t>TS (dB)</a:t>
            </a:r>
            <a:endParaRPr lang="en-US" sz="1400" dirty="0">
              <a:solidFill>
                <a:srgbClr val="646464"/>
              </a:solidFill>
            </a:endParaRPr>
          </a:p>
        </p:txBody>
      </p:sp>
      <p:sp>
        <p:nvSpPr>
          <p:cNvPr id="150" name="TextBox 149"/>
          <p:cNvSpPr txBox="1"/>
          <p:nvPr/>
        </p:nvSpPr>
        <p:spPr>
          <a:xfrm>
            <a:off x="37814562" y="26596396"/>
            <a:ext cx="1823100" cy="307777"/>
          </a:xfrm>
          <a:prstGeom prst="rect">
            <a:avLst/>
          </a:prstGeom>
          <a:noFill/>
        </p:spPr>
        <p:txBody>
          <a:bodyPr wrap="square" rtlCol="0">
            <a:spAutoFit/>
          </a:bodyPr>
          <a:lstStyle/>
          <a:p>
            <a:r>
              <a:rPr lang="en-US" sz="1400" dirty="0" smtClean="0">
                <a:solidFill>
                  <a:srgbClr val="646464"/>
                </a:solidFill>
              </a:rPr>
              <a:t>TS (dB)</a:t>
            </a:r>
            <a:endParaRPr lang="en-US" sz="1400" dirty="0">
              <a:solidFill>
                <a:srgbClr val="646464"/>
              </a:solidFill>
            </a:endParaRPr>
          </a:p>
        </p:txBody>
      </p:sp>
    </p:spTree>
    <p:extLst>
      <p:ext uri="{BB962C8B-B14F-4D97-AF65-F5344CB8AC3E}">
        <p14:creationId xmlns:p14="http://schemas.microsoft.com/office/powerpoint/2010/main" val="214699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7378</TotalTime>
  <Words>1051</Words>
  <Application>Microsoft Office PowerPoint</Application>
  <PresentationFormat>Custom</PresentationFormat>
  <Paragraphs>86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Cambria Math</vt:lpstr>
      <vt:lpstr>Office Theme</vt:lpstr>
      <vt:lpstr>PowerPoint Presentation</vt:lpstr>
    </vt:vector>
  </TitlesOfParts>
  <Company>University of New Hampshire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Weidner</dc:creator>
  <cp:lastModifiedBy>Elizabeth Weidner</cp:lastModifiedBy>
  <cp:revision>85</cp:revision>
  <dcterms:created xsi:type="dcterms:W3CDTF">2020-02-05T16:37:56Z</dcterms:created>
  <dcterms:modified xsi:type="dcterms:W3CDTF">2020-04-10T20:04:12Z</dcterms:modified>
</cp:coreProperties>
</file>