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5"/>
  </p:notesMasterIdLst>
  <p:sldIdLst>
    <p:sldId id="267"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9BA27E-F7B6-DF40-E180-2CEE7FA317D2}" name="Megan Cramton" initials="MC" userId="S::mc1436@usnh.edu::5c911a69-50bf-40dd-a45a-bd7da98799e9" providerId="AD"/>
  <p188:author id="{7D3427B3-F496-8F16-50B4-8F447C228778}" name="Conner Gill" initials="CG" userId="S::cjg1039@usnh.edu::97efed10-3d9c-4452-b44f-8927ac1dca3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36157-DB0D-408E-A385-6A630A7D0716}" v="22" dt="2022-04-18T13:16:15.059"/>
    <p1510:client id="{3CE9ADDD-40CD-4D43-BFC4-AD7F47B2D004}" v="599" dt="2022-04-18T13:31:42.937"/>
    <p1510:client id="{3F0BE021-61FF-89F3-F294-0A573176C8C6}" v="2" dt="2022-04-17T17:45:40.390"/>
    <p1510:client id="{44028ED8-6E9A-03AF-B7C3-CD3DE5D67D51}" v="2" dt="2022-04-18T07:20:26.830"/>
    <p1510:client id="{490F6FDF-816A-4CF2-A335-29FC3C4AFC7F}" v="1216" dt="2022-04-18T07:10:47.273"/>
    <p1510:client id="{E361AAC7-BAC4-C20F-F0EC-3782DE32B5B0}" v="580" dt="2022-04-18T00:26:02.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24" d="100"/>
          <a:sy n="24" d="100"/>
        </p:scale>
        <p:origin x="1576" y="248"/>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8/10/relationships/authors" Target="authors.xml"/><Relationship Id="rId5" Type="http://schemas.openxmlformats.org/officeDocument/2006/relationships/notesMaster" Target="notesMasters/notesMaster1.xml"/><Relationship Id="rId10"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CE06F04-6166-4D37-AE34-2AC578F06D87}" type="datetimeFigureOut">
              <a:rPr lang="en-US" smtClean="0"/>
              <a:t>4/18/22</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3DE1267-2FB3-495B-B692-C92434416F08}" type="slidenum">
              <a:rPr lang="en-US" smtClean="0"/>
              <a:t>‹#›</a:t>
            </a:fld>
            <a:endParaRPr lang="en-US"/>
          </a:p>
        </p:txBody>
      </p:sp>
    </p:spTree>
    <p:extLst>
      <p:ext uri="{BB962C8B-B14F-4D97-AF65-F5344CB8AC3E}">
        <p14:creationId xmlns:p14="http://schemas.microsoft.com/office/powerpoint/2010/main" val="199136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Possible layout</a:t>
            </a:r>
          </a:p>
          <a:p>
            <a:endParaRPr lang="en-US"/>
          </a:p>
        </p:txBody>
      </p:sp>
      <p:sp>
        <p:nvSpPr>
          <p:cNvPr id="4" name="Slide Number Placeholder 3"/>
          <p:cNvSpPr>
            <a:spLocks noGrp="1"/>
          </p:cNvSpPr>
          <p:nvPr>
            <p:ph type="sldNum" sz="quarter" idx="5"/>
          </p:nvPr>
        </p:nvSpPr>
        <p:spPr/>
        <p:txBody>
          <a:bodyPr/>
          <a:lstStyle/>
          <a:p>
            <a:fld id="{33DE1267-2FB3-495B-B692-C92434416F08}" type="slidenum">
              <a:rPr lang="en-US" smtClean="0"/>
              <a:t>1</a:t>
            </a:fld>
            <a:endParaRPr lang="en-US"/>
          </a:p>
        </p:txBody>
      </p:sp>
    </p:spTree>
    <p:extLst>
      <p:ext uri="{BB962C8B-B14F-4D97-AF65-F5344CB8AC3E}">
        <p14:creationId xmlns:p14="http://schemas.microsoft.com/office/powerpoint/2010/main" val="2166770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a:t>Click icon to add picture</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4/18/22</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47D6E5D-2E44-C02A-D0E4-D5CD768802B7}"/>
              </a:ext>
            </a:extLst>
          </p:cNvPr>
          <p:cNvSpPr/>
          <p:nvPr/>
        </p:nvSpPr>
        <p:spPr>
          <a:xfrm>
            <a:off x="218995" y="10494336"/>
            <a:ext cx="21494497" cy="2210517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515B983-30BD-46A4-907A-33F5279357D1}"/>
              </a:ext>
            </a:extLst>
          </p:cNvPr>
          <p:cNvPicPr>
            <a:picLocks noChangeAspect="1"/>
          </p:cNvPicPr>
          <p:nvPr/>
        </p:nvPicPr>
        <p:blipFill>
          <a:blip r:embed="rId3"/>
          <a:stretch>
            <a:fillRect/>
          </a:stretch>
        </p:blipFill>
        <p:spPr>
          <a:xfrm>
            <a:off x="352990" y="11924402"/>
            <a:ext cx="21028161" cy="9682227"/>
          </a:xfrm>
          <a:prstGeom prst="rect">
            <a:avLst/>
          </a:prstGeom>
        </p:spPr>
      </p:pic>
      <p:sp>
        <p:nvSpPr>
          <p:cNvPr id="38" name="Rectangle 37">
            <a:extLst>
              <a:ext uri="{FF2B5EF4-FFF2-40B4-BE49-F238E27FC236}">
                <a16:creationId xmlns:a16="http://schemas.microsoft.com/office/drawing/2014/main" id="{CD7A87B4-0A55-87CA-AA54-4EB590B6BF77}"/>
              </a:ext>
            </a:extLst>
          </p:cNvPr>
          <p:cNvSpPr/>
          <p:nvPr/>
        </p:nvSpPr>
        <p:spPr>
          <a:xfrm>
            <a:off x="218995" y="4753614"/>
            <a:ext cx="43337949" cy="557208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B1B34D4-E19F-3B7A-A1E0-1AFB7B8A3117}"/>
              </a:ext>
            </a:extLst>
          </p:cNvPr>
          <p:cNvSpPr/>
          <p:nvPr/>
        </p:nvSpPr>
        <p:spPr>
          <a:xfrm>
            <a:off x="22218773" y="10494336"/>
            <a:ext cx="21319437" cy="22105176"/>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69597" y="522514"/>
            <a:ext cx="43136594" cy="3947886"/>
          </a:xfrm>
          <a:solidFill>
            <a:srgbClr val="002060"/>
          </a:solidFill>
          <a:ln w="101600">
            <a:solidFill>
              <a:srgbClr val="002060"/>
            </a:solidFill>
          </a:ln>
        </p:spPr>
        <p:style>
          <a:lnRef idx="2">
            <a:schemeClr val="dk1"/>
          </a:lnRef>
          <a:fillRef idx="1">
            <a:schemeClr val="lt1"/>
          </a:fillRef>
          <a:effectRef idx="0">
            <a:schemeClr val="dk1"/>
          </a:effectRef>
          <a:fontRef idx="minor">
            <a:schemeClr val="dk1"/>
          </a:fontRef>
        </p:style>
        <p:txBody>
          <a:bodyPr anchor="ctr">
            <a:normAutofit/>
          </a:bodyPr>
          <a:lstStyle/>
          <a:p>
            <a:r>
              <a:rPr lang="en-US" sz="8400">
                <a:solidFill>
                  <a:schemeClr val="bg1"/>
                </a:solidFill>
                <a:latin typeface="Cambria"/>
                <a:ea typeface="Cambria"/>
                <a:cs typeface="Arial"/>
              </a:rPr>
              <a:t>King Street Commons Mixed-Use Development</a:t>
            </a:r>
            <a:br>
              <a:rPr lang="en-US" sz="8400">
                <a:latin typeface="Cambria"/>
                <a:ea typeface="Cambria"/>
                <a:cs typeface="Arial"/>
              </a:rPr>
            </a:br>
            <a:r>
              <a:rPr lang="en-US" sz="5600" u="sng">
                <a:solidFill>
                  <a:schemeClr val="bg1"/>
                </a:solidFill>
                <a:latin typeface="Cambria"/>
                <a:ea typeface="Cambria"/>
                <a:cs typeface="Arial"/>
              </a:rPr>
              <a:t>Tanner  </a:t>
            </a:r>
            <a:r>
              <a:rPr lang="en-US" sz="5600" u="sng" err="1">
                <a:solidFill>
                  <a:schemeClr val="bg1"/>
                </a:solidFill>
                <a:latin typeface="Cambria"/>
                <a:ea typeface="Cambria"/>
                <a:cs typeface="Arial"/>
              </a:rPr>
              <a:t>Valhouli</a:t>
            </a:r>
            <a:r>
              <a:rPr lang="en-US" sz="5600" u="sng">
                <a:solidFill>
                  <a:schemeClr val="bg1"/>
                </a:solidFill>
                <a:latin typeface="Cambria"/>
                <a:ea typeface="Cambria"/>
                <a:cs typeface="Arial"/>
              </a:rPr>
              <a:t> (Project Manager), Conner Gill, </a:t>
            </a:r>
            <a:r>
              <a:rPr lang="en-US" sz="5600" u="sng">
                <a:solidFill>
                  <a:schemeClr val="bg1"/>
                </a:solidFill>
                <a:ea typeface="+mn-lt"/>
                <a:cs typeface="+mn-lt"/>
              </a:rPr>
              <a:t>Megan Cramton,</a:t>
            </a:r>
            <a:r>
              <a:rPr lang="en-US" sz="5600" u="sng">
                <a:solidFill>
                  <a:schemeClr val="bg1"/>
                </a:solidFill>
                <a:latin typeface="Calibri"/>
                <a:ea typeface="Cambria"/>
                <a:cs typeface="Calibri"/>
              </a:rPr>
              <a:t> </a:t>
            </a:r>
            <a:r>
              <a:rPr lang="en-US" sz="5600" u="sng">
                <a:solidFill>
                  <a:schemeClr val="bg1"/>
                </a:solidFill>
                <a:latin typeface="Cambria"/>
                <a:ea typeface="Cambria"/>
                <a:cs typeface="Arial"/>
              </a:rPr>
              <a:t>Jacob McIntire, Noah Wilcox</a:t>
            </a:r>
            <a:br>
              <a:rPr lang="en-US" sz="5600" u="sng">
                <a:latin typeface="Cambria"/>
                <a:ea typeface="Cambria"/>
                <a:cs typeface="Arial"/>
              </a:rPr>
            </a:br>
            <a:r>
              <a:rPr lang="en-US" sz="5600" i="1">
                <a:solidFill>
                  <a:schemeClr val="bg1"/>
                </a:solidFill>
                <a:latin typeface="Cambria"/>
                <a:ea typeface="Cambria"/>
                <a:cs typeface="Arial"/>
              </a:rPr>
              <a:t>Civil &amp; Environmental Engineering, University of New Hampshire, Durham, NH 03824</a:t>
            </a:r>
            <a:br>
              <a:rPr lang="en-US" sz="5600" i="1">
                <a:solidFill>
                  <a:schemeClr val="bg1"/>
                </a:solidFill>
                <a:latin typeface="Cambria"/>
                <a:ea typeface="Cambria"/>
                <a:cs typeface="Arial"/>
              </a:rPr>
            </a:br>
            <a:r>
              <a:rPr lang="en-US" sz="5600" i="1">
                <a:solidFill>
                  <a:schemeClr val="bg1"/>
                </a:solidFill>
                <a:latin typeface="Cambria"/>
                <a:ea typeface="Cambria"/>
                <a:cs typeface="Arial"/>
              </a:rPr>
              <a:t>Project advisors: Chris Raymond (TEC), Brenna </a:t>
            </a:r>
            <a:r>
              <a:rPr lang="en-US" sz="5600" i="1" err="1">
                <a:solidFill>
                  <a:schemeClr val="bg1"/>
                </a:solidFill>
                <a:latin typeface="Cambria"/>
                <a:ea typeface="Cambria"/>
                <a:cs typeface="Arial"/>
              </a:rPr>
              <a:t>Heinley</a:t>
            </a:r>
            <a:r>
              <a:rPr lang="en-US" sz="5600" i="1">
                <a:solidFill>
                  <a:schemeClr val="bg1"/>
                </a:solidFill>
                <a:latin typeface="Cambria"/>
                <a:ea typeface="Cambria"/>
                <a:cs typeface="Arial"/>
              </a:rPr>
              <a:t>(TEC), Prof. Tony </a:t>
            </a:r>
            <a:r>
              <a:rPr lang="en-US" sz="5600" i="1" err="1">
                <a:solidFill>
                  <a:schemeClr val="bg1"/>
                </a:solidFill>
                <a:latin typeface="Cambria"/>
                <a:ea typeface="Cambria"/>
                <a:cs typeface="Arial"/>
              </a:rPr>
              <a:t>Puntin</a:t>
            </a:r>
            <a:endParaRPr lang="en-US" sz="9300" i="1">
              <a:solidFill>
                <a:schemeClr val="bg1"/>
              </a:solidFill>
              <a:latin typeface="Cambria"/>
              <a:ea typeface="Cambria"/>
              <a:cs typeface="Arial"/>
            </a:endParaRPr>
          </a:p>
        </p:txBody>
      </p:sp>
      <p:sp>
        <p:nvSpPr>
          <p:cNvPr id="7" name="Subtitle 2"/>
          <p:cNvSpPr txBox="1">
            <a:spLocks/>
          </p:cNvSpPr>
          <p:nvPr/>
        </p:nvSpPr>
        <p:spPr>
          <a:xfrm>
            <a:off x="22429286" y="4852499"/>
            <a:ext cx="10535061" cy="899225"/>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Building Program</a:t>
            </a:r>
            <a:endParaRPr lang="en-US" sz="5800">
              <a:solidFill>
                <a:schemeClr val="bg1"/>
              </a:solidFill>
              <a:latin typeface="Cambria" panose="02040503050406030204" pitchFamily="18" charset="0"/>
              <a:ea typeface="Cambria"/>
            </a:endParaRPr>
          </a:p>
        </p:txBody>
      </p:sp>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639" y="1168998"/>
            <a:ext cx="2298576" cy="3042233"/>
          </a:xfrm>
          <a:prstGeom prst="rect">
            <a:avLst/>
          </a:prstGeom>
        </p:spPr>
      </p:pic>
      <p:sp>
        <p:nvSpPr>
          <p:cNvPr id="4" name="TextBox 3"/>
          <p:cNvSpPr txBox="1"/>
          <p:nvPr/>
        </p:nvSpPr>
        <p:spPr>
          <a:xfrm>
            <a:off x="32984920" y="12216858"/>
            <a:ext cx="5657401" cy="553992"/>
          </a:xfrm>
          <a:prstGeom prst="rect">
            <a:avLst/>
          </a:prstGeom>
          <a:noFill/>
        </p:spPr>
        <p:txBody>
          <a:bodyPr wrap="square" lIns="106674" tIns="53337" rIns="106674" bIns="53337" rtlCol="0">
            <a:spAutoFit/>
          </a:bodyPr>
          <a:lstStyle/>
          <a:p>
            <a:endParaRPr lang="en-US" sz="2900">
              <a:latin typeface="Cambria" panose="02040503050406030204" pitchFamily="18" charset="0"/>
            </a:endParaRPr>
          </a:p>
        </p:txBody>
      </p:sp>
      <p:sp>
        <p:nvSpPr>
          <p:cNvPr id="99" name="Subtitle 2"/>
          <p:cNvSpPr txBox="1">
            <a:spLocks/>
          </p:cNvSpPr>
          <p:nvPr/>
        </p:nvSpPr>
        <p:spPr>
          <a:xfrm>
            <a:off x="22429285" y="5896935"/>
            <a:ext cx="10075514" cy="4054949"/>
          </a:xfrm>
          <a:prstGeom prst="rect">
            <a:avLst/>
          </a:prstGeom>
          <a:solidFill>
            <a:schemeClr val="bg1"/>
          </a:solidFill>
          <a:ln>
            <a:solidFill>
              <a:srgbClr val="002060"/>
            </a:solidFill>
          </a:ln>
        </p:spPr>
        <p:txBody>
          <a:bodyPr vert="horz" lIns="106674" tIns="53337" rIns="106674" bIns="53337" rtlCol="0" anchor="t">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200">
                <a:latin typeface="Cambria" panose="02040503050406030204" pitchFamily="18" charset="0"/>
              </a:rPr>
              <a:t>50,000 Square feet </a:t>
            </a:r>
          </a:p>
          <a:p>
            <a:pPr algn="l">
              <a:spcBef>
                <a:spcPts val="0"/>
              </a:spcBef>
            </a:pPr>
            <a:r>
              <a:rPr lang="en-US" sz="3200">
                <a:latin typeface="Cambria" panose="02040503050406030204" pitchFamily="18" charset="0"/>
              </a:rPr>
              <a:t>of commercial </a:t>
            </a:r>
          </a:p>
          <a:p>
            <a:pPr algn="l">
              <a:spcBef>
                <a:spcPts val="0"/>
              </a:spcBef>
            </a:pPr>
            <a:r>
              <a:rPr lang="en-US" sz="3200">
                <a:latin typeface="Cambria" panose="02040503050406030204" pitchFamily="18" charset="0"/>
              </a:rPr>
              <a:t>and 100,000 </a:t>
            </a:r>
          </a:p>
          <a:p>
            <a:pPr algn="l">
              <a:spcBef>
                <a:spcPts val="0"/>
              </a:spcBef>
            </a:pPr>
            <a:r>
              <a:rPr lang="en-US" sz="3200">
                <a:latin typeface="Cambria" panose="02040503050406030204" pitchFamily="18" charset="0"/>
              </a:rPr>
              <a:t>square feet of </a:t>
            </a:r>
          </a:p>
          <a:p>
            <a:pPr algn="l">
              <a:spcBef>
                <a:spcPts val="0"/>
              </a:spcBef>
            </a:pPr>
            <a:r>
              <a:rPr lang="en-US" sz="3200">
                <a:latin typeface="Cambria" panose="02040503050406030204" pitchFamily="18" charset="0"/>
              </a:rPr>
              <a:t>residential were </a:t>
            </a:r>
          </a:p>
          <a:p>
            <a:pPr algn="l">
              <a:spcBef>
                <a:spcPts val="0"/>
              </a:spcBef>
            </a:pPr>
            <a:r>
              <a:rPr lang="en-US" sz="3200">
                <a:latin typeface="Cambria" panose="02040503050406030204" pitchFamily="18" charset="0"/>
              </a:rPr>
              <a:t>Set as minimums </a:t>
            </a:r>
          </a:p>
          <a:p>
            <a:pPr algn="l">
              <a:spcBef>
                <a:spcPts val="0"/>
              </a:spcBef>
            </a:pPr>
            <a:r>
              <a:rPr lang="en-US" sz="3200">
                <a:latin typeface="Cambria" panose="02040503050406030204" pitchFamily="18" charset="0"/>
              </a:rPr>
              <a:t>In this project to </a:t>
            </a:r>
          </a:p>
          <a:p>
            <a:pPr algn="l">
              <a:spcBef>
                <a:spcPts val="0"/>
              </a:spcBef>
            </a:pPr>
            <a:r>
              <a:rPr lang="en-US" sz="3200">
                <a:latin typeface="Cambria" panose="02040503050406030204" pitchFamily="18" charset="0"/>
              </a:rPr>
              <a:t>ensure the layout</a:t>
            </a:r>
          </a:p>
          <a:p>
            <a:pPr algn="l">
              <a:spcBef>
                <a:spcPts val="0"/>
              </a:spcBef>
            </a:pPr>
            <a:r>
              <a:rPr lang="en-US" sz="3200">
                <a:latin typeface="Cambria" panose="02040503050406030204" pitchFamily="18" charset="0"/>
              </a:rPr>
              <a:t>satisfied the mixed</a:t>
            </a:r>
          </a:p>
          <a:p>
            <a:pPr algn="l">
              <a:spcBef>
                <a:spcPts val="0"/>
              </a:spcBef>
            </a:pPr>
            <a:r>
              <a:rPr lang="en-US" sz="3200">
                <a:latin typeface="Cambria" panose="02040503050406030204" pitchFamily="18" charset="0"/>
              </a:rPr>
              <a:t>use need of the site</a:t>
            </a:r>
          </a:p>
        </p:txBody>
      </p:sp>
      <p:pic>
        <p:nvPicPr>
          <p:cNvPr id="10" name="Picture 25" descr="Logo&#10;&#10;Description automatically generated">
            <a:extLst>
              <a:ext uri="{FF2B5EF4-FFF2-40B4-BE49-F238E27FC236}">
                <a16:creationId xmlns:a16="http://schemas.microsoft.com/office/drawing/2014/main" id="{6AA4AF70-4141-E580-753F-6D9B6C396C7A}"/>
              </a:ext>
            </a:extLst>
          </p:cNvPr>
          <p:cNvPicPr>
            <a:picLocks noChangeAspect="1"/>
          </p:cNvPicPr>
          <p:nvPr/>
        </p:nvPicPr>
        <p:blipFill>
          <a:blip r:embed="rId5"/>
          <a:stretch>
            <a:fillRect/>
          </a:stretch>
        </p:blipFill>
        <p:spPr>
          <a:xfrm>
            <a:off x="38653255" y="1174198"/>
            <a:ext cx="2824883" cy="2797657"/>
          </a:xfrm>
          <a:prstGeom prst="rect">
            <a:avLst/>
          </a:prstGeom>
        </p:spPr>
      </p:pic>
      <p:sp>
        <p:nvSpPr>
          <p:cNvPr id="26" name="Subtitle 2">
            <a:extLst>
              <a:ext uri="{FF2B5EF4-FFF2-40B4-BE49-F238E27FC236}">
                <a16:creationId xmlns:a16="http://schemas.microsoft.com/office/drawing/2014/main" id="{572D24D5-C78A-4974-BC59-3E3F7EA6A8E9}"/>
              </a:ext>
            </a:extLst>
          </p:cNvPr>
          <p:cNvSpPr txBox="1">
            <a:spLocks/>
          </p:cNvSpPr>
          <p:nvPr/>
        </p:nvSpPr>
        <p:spPr>
          <a:xfrm>
            <a:off x="22374291" y="20963224"/>
            <a:ext cx="21097827" cy="908240"/>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Architectural Rendering</a:t>
            </a:r>
            <a:endParaRPr lang="en-US" sz="5800">
              <a:solidFill>
                <a:schemeClr val="bg1"/>
              </a:solidFill>
              <a:latin typeface="Cambria" panose="02040503050406030204" pitchFamily="18" charset="0"/>
              <a:ea typeface="Cambria"/>
            </a:endParaRPr>
          </a:p>
        </p:txBody>
      </p:sp>
      <p:sp>
        <p:nvSpPr>
          <p:cNvPr id="29" name="Subtitle 2">
            <a:extLst>
              <a:ext uri="{FF2B5EF4-FFF2-40B4-BE49-F238E27FC236}">
                <a16:creationId xmlns:a16="http://schemas.microsoft.com/office/drawing/2014/main" id="{7CABDF72-23CA-4DB2-9A11-A3F0320609B1}"/>
              </a:ext>
            </a:extLst>
          </p:cNvPr>
          <p:cNvSpPr txBox="1">
            <a:spLocks/>
          </p:cNvSpPr>
          <p:nvPr/>
        </p:nvSpPr>
        <p:spPr>
          <a:xfrm>
            <a:off x="33316752" y="10737014"/>
            <a:ext cx="10155366" cy="101678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Apartment Floor plan</a:t>
            </a:r>
            <a:endParaRPr lang="en-US" sz="5800">
              <a:solidFill>
                <a:schemeClr val="bg1"/>
              </a:solidFill>
              <a:latin typeface="Cambria" panose="02040503050406030204" pitchFamily="18" charset="0"/>
              <a:ea typeface="Cambria"/>
            </a:endParaRPr>
          </a:p>
        </p:txBody>
      </p:sp>
      <p:sp>
        <p:nvSpPr>
          <p:cNvPr id="33" name="Subtitle 2">
            <a:extLst>
              <a:ext uri="{FF2B5EF4-FFF2-40B4-BE49-F238E27FC236}">
                <a16:creationId xmlns:a16="http://schemas.microsoft.com/office/drawing/2014/main" id="{C2ABE426-EE13-4E5A-9238-BC9B2A4C105A}"/>
              </a:ext>
            </a:extLst>
          </p:cNvPr>
          <p:cNvSpPr txBox="1">
            <a:spLocks/>
          </p:cNvSpPr>
          <p:nvPr/>
        </p:nvSpPr>
        <p:spPr>
          <a:xfrm>
            <a:off x="33337842" y="4879512"/>
            <a:ext cx="10134275" cy="899226"/>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Vehicle Turning </a:t>
            </a:r>
            <a:endParaRPr lang="en-US">
              <a:solidFill>
                <a:schemeClr val="bg1"/>
              </a:solidFill>
            </a:endParaRPr>
          </a:p>
        </p:txBody>
      </p:sp>
      <p:sp>
        <p:nvSpPr>
          <p:cNvPr id="34" name="Subtitle 2">
            <a:extLst>
              <a:ext uri="{FF2B5EF4-FFF2-40B4-BE49-F238E27FC236}">
                <a16:creationId xmlns:a16="http://schemas.microsoft.com/office/drawing/2014/main" id="{E0613E6C-0D21-44E3-8677-BCB4548D0761}"/>
              </a:ext>
            </a:extLst>
          </p:cNvPr>
          <p:cNvSpPr txBox="1">
            <a:spLocks/>
          </p:cNvSpPr>
          <p:nvPr/>
        </p:nvSpPr>
        <p:spPr>
          <a:xfrm>
            <a:off x="33316751" y="5923430"/>
            <a:ext cx="10134275" cy="4037285"/>
          </a:xfrm>
          <a:prstGeom prst="rect">
            <a:avLst/>
          </a:prstGeom>
          <a:solidFill>
            <a:schemeClr val="bg1"/>
          </a:solid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endParaRPr lang="en-US" sz="3700">
              <a:latin typeface="Cambria" panose="02040503050406030204" pitchFamily="18" charset="0"/>
              <a:ea typeface="Cambria"/>
            </a:endParaRPr>
          </a:p>
        </p:txBody>
      </p:sp>
      <p:sp>
        <p:nvSpPr>
          <p:cNvPr id="42" name="Subtitle 2">
            <a:extLst>
              <a:ext uri="{FF2B5EF4-FFF2-40B4-BE49-F238E27FC236}">
                <a16:creationId xmlns:a16="http://schemas.microsoft.com/office/drawing/2014/main" id="{BBD4BE01-4DB6-429D-A769-73DE0B4556F5}"/>
              </a:ext>
            </a:extLst>
          </p:cNvPr>
          <p:cNvSpPr txBox="1">
            <a:spLocks/>
          </p:cNvSpPr>
          <p:nvPr/>
        </p:nvSpPr>
        <p:spPr>
          <a:xfrm>
            <a:off x="22374291" y="10737013"/>
            <a:ext cx="10734233" cy="1004845"/>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Structural Design</a:t>
            </a:r>
            <a:endParaRPr lang="en-US" sz="5800">
              <a:solidFill>
                <a:schemeClr val="bg1"/>
              </a:solidFill>
              <a:latin typeface="Cambria" panose="02040503050406030204" pitchFamily="18" charset="0"/>
              <a:ea typeface="Cambria"/>
            </a:endParaRPr>
          </a:p>
        </p:txBody>
      </p:sp>
      <p:sp>
        <p:nvSpPr>
          <p:cNvPr id="43" name="Subtitle 2">
            <a:extLst>
              <a:ext uri="{FF2B5EF4-FFF2-40B4-BE49-F238E27FC236}">
                <a16:creationId xmlns:a16="http://schemas.microsoft.com/office/drawing/2014/main" id="{15362BE1-581A-48E8-ACE8-AE5600302332}"/>
              </a:ext>
            </a:extLst>
          </p:cNvPr>
          <p:cNvSpPr txBox="1">
            <a:spLocks/>
          </p:cNvSpPr>
          <p:nvPr/>
        </p:nvSpPr>
        <p:spPr>
          <a:xfrm>
            <a:off x="22380954" y="12037958"/>
            <a:ext cx="10727569" cy="8790042"/>
          </a:xfrm>
          <a:prstGeom prst="rect">
            <a:avLst/>
          </a:prstGeom>
          <a:solidFill>
            <a:schemeClr val="bg1"/>
          </a:solid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700">
                <a:latin typeface="Cambria"/>
                <a:ea typeface="Cambria"/>
              </a:rPr>
              <a:t>Building 2 utilizes steel members for the first floor followed by two stories of timber framing. </a:t>
            </a:r>
          </a:p>
          <a:p>
            <a:pPr algn="l">
              <a:spcBef>
                <a:spcPts val="0"/>
              </a:spcBef>
            </a:pPr>
            <a:endParaRPr lang="en-US" sz="3700">
              <a:latin typeface="Cambria" panose="02040503050406030204" pitchFamily="18" charset="0"/>
            </a:endParaRPr>
          </a:p>
          <a:p>
            <a:pPr algn="l">
              <a:spcBef>
                <a:spcPts val="0"/>
              </a:spcBef>
            </a:pPr>
            <a:r>
              <a:rPr lang="en-US" sz="3700">
                <a:latin typeface="Cambria"/>
                <a:ea typeface="Cambria"/>
              </a:rPr>
              <a:t>	</a:t>
            </a:r>
          </a:p>
          <a:p>
            <a:pPr algn="l">
              <a:spcBef>
                <a:spcPts val="0"/>
              </a:spcBef>
            </a:pPr>
            <a:endParaRPr lang="en-US" sz="3700">
              <a:latin typeface="Cambria" panose="02040503050406030204" pitchFamily="18" charset="0"/>
            </a:endParaRPr>
          </a:p>
          <a:p>
            <a:pPr algn="l"/>
            <a:endParaRPr lang="en-US" sz="3700">
              <a:latin typeface="Cambria" panose="02040503050406030204" pitchFamily="18" charset="0"/>
            </a:endParaRPr>
          </a:p>
        </p:txBody>
      </p:sp>
      <p:sp>
        <p:nvSpPr>
          <p:cNvPr id="74" name="Subtitle 2">
            <a:extLst>
              <a:ext uri="{FF2B5EF4-FFF2-40B4-BE49-F238E27FC236}">
                <a16:creationId xmlns:a16="http://schemas.microsoft.com/office/drawing/2014/main" id="{457B189B-8473-4561-BC09-842AC04F4DEA}"/>
              </a:ext>
            </a:extLst>
          </p:cNvPr>
          <p:cNvSpPr txBox="1">
            <a:spLocks/>
          </p:cNvSpPr>
          <p:nvPr/>
        </p:nvSpPr>
        <p:spPr>
          <a:xfrm>
            <a:off x="22380954" y="31092830"/>
            <a:ext cx="21052665" cy="1303056"/>
          </a:xfrm>
          <a:prstGeom prst="rect">
            <a:avLst/>
          </a:prstGeom>
          <a:solidFill>
            <a:schemeClr val="bg1"/>
          </a:solid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spcBef>
                <a:spcPts val="0"/>
              </a:spcBef>
            </a:pPr>
            <a:r>
              <a:rPr lang="en-US" sz="3700">
                <a:latin typeface="Cambria"/>
                <a:ea typeface="Cambria"/>
              </a:rPr>
              <a:t>This architectural rendering of Building 2 utilizes traditional New England architectural motifs such as the gabled roof with dormers to pay homage to the history and culture of Littleton.</a:t>
            </a:r>
          </a:p>
          <a:p>
            <a:endParaRPr lang="en-US" sz="3700">
              <a:latin typeface="Cambria" panose="02040503050406030204" pitchFamily="18" charset="0"/>
            </a:endParaRPr>
          </a:p>
        </p:txBody>
      </p:sp>
      <p:sp>
        <p:nvSpPr>
          <p:cNvPr id="75" name="Subtitle 2">
            <a:extLst>
              <a:ext uri="{FF2B5EF4-FFF2-40B4-BE49-F238E27FC236}">
                <a16:creationId xmlns:a16="http://schemas.microsoft.com/office/drawing/2014/main" id="{A4C17BCD-D61D-4C71-AB67-0A6970204083}"/>
              </a:ext>
            </a:extLst>
          </p:cNvPr>
          <p:cNvSpPr txBox="1">
            <a:spLocks/>
          </p:cNvSpPr>
          <p:nvPr/>
        </p:nvSpPr>
        <p:spPr>
          <a:xfrm>
            <a:off x="33316752" y="12037958"/>
            <a:ext cx="10155366" cy="8790042"/>
          </a:xfrm>
          <a:prstGeom prst="rect">
            <a:avLst/>
          </a:prstGeom>
          <a:solidFill>
            <a:schemeClr val="bg1"/>
          </a:solid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endParaRPr lang="en-US" sz="3700">
              <a:latin typeface="Cambria"/>
              <a:ea typeface="Cambria"/>
            </a:endParaRPr>
          </a:p>
          <a:p>
            <a:pPr algn="l">
              <a:spcBef>
                <a:spcPts val="0"/>
              </a:spcBef>
            </a:pPr>
            <a:r>
              <a:rPr lang="en-US" sz="3700">
                <a:latin typeface="Cambria"/>
                <a:ea typeface="Cambria"/>
              </a:rPr>
              <a:t>Layout of a second-floor 2 bed 2 bath apartment in Building 2 as well as a rendering of the unit. There are 5 950ft</a:t>
            </a:r>
            <a:r>
              <a:rPr lang="en-US" sz="3700" baseline="30000">
                <a:latin typeface="Cambria"/>
                <a:ea typeface="Cambria"/>
              </a:rPr>
              <a:t>2 </a:t>
            </a:r>
            <a:r>
              <a:rPr lang="en-US" sz="3700">
                <a:latin typeface="Cambria"/>
                <a:ea typeface="Cambria"/>
              </a:rPr>
              <a:t>apartments on level 2 and 3. </a:t>
            </a:r>
            <a:endParaRPr lang="en-US" sz="3700" baseline="30000">
              <a:latin typeface="Cambria"/>
              <a:ea typeface="Cambria"/>
              <a:cs typeface="Calibri"/>
            </a:endParaRPr>
          </a:p>
          <a:p>
            <a:pPr algn="l"/>
            <a:endParaRPr lang="en-US" sz="3700">
              <a:latin typeface="Cambria" panose="02040503050406030204" pitchFamily="18" charset="0"/>
            </a:endParaRPr>
          </a:p>
        </p:txBody>
      </p:sp>
      <p:sp>
        <p:nvSpPr>
          <p:cNvPr id="48" name="Subtitle 2">
            <a:extLst>
              <a:ext uri="{FF2B5EF4-FFF2-40B4-BE49-F238E27FC236}">
                <a16:creationId xmlns:a16="http://schemas.microsoft.com/office/drawing/2014/main" id="{9D4BC728-B431-1017-F111-048EE0B6FD9B}"/>
              </a:ext>
            </a:extLst>
          </p:cNvPr>
          <p:cNvSpPr txBox="1">
            <a:spLocks/>
          </p:cNvSpPr>
          <p:nvPr/>
        </p:nvSpPr>
        <p:spPr>
          <a:xfrm>
            <a:off x="352989" y="10678902"/>
            <a:ext cx="21028161" cy="100044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Proposed Site</a:t>
            </a:r>
            <a:endParaRPr lang="en-US" sz="5800">
              <a:solidFill>
                <a:schemeClr val="bg1"/>
              </a:solidFill>
              <a:latin typeface="Cambria" panose="02040503050406030204" pitchFamily="18" charset="0"/>
              <a:ea typeface="Cambria"/>
            </a:endParaRPr>
          </a:p>
        </p:txBody>
      </p:sp>
      <p:pic>
        <p:nvPicPr>
          <p:cNvPr id="22" name="Picture 23">
            <a:extLst>
              <a:ext uri="{FF2B5EF4-FFF2-40B4-BE49-F238E27FC236}">
                <a16:creationId xmlns:a16="http://schemas.microsoft.com/office/drawing/2014/main" id="{2E93082E-FA01-4CDF-F495-26012FF96DC0}"/>
              </a:ext>
            </a:extLst>
          </p:cNvPr>
          <p:cNvPicPr>
            <a:picLocks noChangeAspect="1"/>
          </p:cNvPicPr>
          <p:nvPr/>
        </p:nvPicPr>
        <p:blipFill rotWithShape="1">
          <a:blip r:embed="rId6"/>
          <a:srcRect l="26377" t="7983" r="18531" b="16197"/>
          <a:stretch/>
        </p:blipFill>
        <p:spPr>
          <a:xfrm>
            <a:off x="23456947" y="14512513"/>
            <a:ext cx="9646996" cy="6324361"/>
          </a:xfrm>
          <a:prstGeom prst="rect">
            <a:avLst/>
          </a:prstGeom>
        </p:spPr>
      </p:pic>
      <p:sp>
        <p:nvSpPr>
          <p:cNvPr id="41" name="Subtitle 2">
            <a:extLst>
              <a:ext uri="{FF2B5EF4-FFF2-40B4-BE49-F238E27FC236}">
                <a16:creationId xmlns:a16="http://schemas.microsoft.com/office/drawing/2014/main" id="{F09694EF-499C-E75C-B43A-8B86A18E2DB4}"/>
              </a:ext>
            </a:extLst>
          </p:cNvPr>
          <p:cNvSpPr txBox="1">
            <a:spLocks/>
          </p:cNvSpPr>
          <p:nvPr/>
        </p:nvSpPr>
        <p:spPr>
          <a:xfrm>
            <a:off x="352991" y="21904182"/>
            <a:ext cx="21204984" cy="100242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Grading and Drainage</a:t>
            </a:r>
            <a:endParaRPr lang="en-US" sz="5800">
              <a:solidFill>
                <a:schemeClr val="bg1"/>
              </a:solidFill>
              <a:latin typeface="Cambria" panose="02040503050406030204" pitchFamily="18" charset="0"/>
              <a:ea typeface="Cambria"/>
            </a:endParaRPr>
          </a:p>
        </p:txBody>
      </p:sp>
      <p:sp>
        <p:nvSpPr>
          <p:cNvPr id="12" name="Subtitle 2">
            <a:extLst>
              <a:ext uri="{FF2B5EF4-FFF2-40B4-BE49-F238E27FC236}">
                <a16:creationId xmlns:a16="http://schemas.microsoft.com/office/drawing/2014/main" id="{B4277F90-3E15-D99C-DC6D-09BEA7777E4D}"/>
              </a:ext>
            </a:extLst>
          </p:cNvPr>
          <p:cNvSpPr txBox="1">
            <a:spLocks/>
          </p:cNvSpPr>
          <p:nvPr/>
        </p:nvSpPr>
        <p:spPr>
          <a:xfrm>
            <a:off x="33398647" y="6212063"/>
            <a:ext cx="4318287" cy="3285023"/>
          </a:xfrm>
          <a:prstGeom prst="rect">
            <a:avLst/>
          </a:prstGeom>
          <a:noFill/>
          <a:ln>
            <a:no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400">
                <a:latin typeface="Cambria"/>
                <a:ea typeface="Cambria"/>
              </a:rPr>
              <a:t>Using the AutoCAD Vehicle Tracking feature, the turning radius of a 35’ E-one fire truck was used to determine the proper layout of the site </a:t>
            </a:r>
            <a:endParaRPr lang="en-US" sz="3400">
              <a:latin typeface="Cambria" panose="02040503050406030204" pitchFamily="18" charset="0"/>
            </a:endParaRPr>
          </a:p>
        </p:txBody>
      </p:sp>
      <p:pic>
        <p:nvPicPr>
          <p:cNvPr id="21" name="Picture 21" descr="Diagram&#10;&#10;Description automatically generated">
            <a:extLst>
              <a:ext uri="{FF2B5EF4-FFF2-40B4-BE49-F238E27FC236}">
                <a16:creationId xmlns:a16="http://schemas.microsoft.com/office/drawing/2014/main" id="{117EB208-C377-C955-0CB9-A6C0B6A7EA15}"/>
              </a:ext>
            </a:extLst>
          </p:cNvPr>
          <p:cNvPicPr>
            <a:picLocks noChangeAspect="1"/>
          </p:cNvPicPr>
          <p:nvPr/>
        </p:nvPicPr>
        <p:blipFill>
          <a:blip r:embed="rId7"/>
          <a:stretch>
            <a:fillRect/>
          </a:stretch>
        </p:blipFill>
        <p:spPr>
          <a:xfrm>
            <a:off x="33398648" y="12216857"/>
            <a:ext cx="4790362" cy="5202755"/>
          </a:xfrm>
          <a:prstGeom prst="rect">
            <a:avLst/>
          </a:prstGeom>
        </p:spPr>
      </p:pic>
      <p:pic>
        <p:nvPicPr>
          <p:cNvPr id="5" name="Picture 21" descr="A picture containing text, screenshot&#10;&#10;Description automatically generated">
            <a:extLst>
              <a:ext uri="{FF2B5EF4-FFF2-40B4-BE49-F238E27FC236}">
                <a16:creationId xmlns:a16="http://schemas.microsoft.com/office/drawing/2014/main" id="{1BD2A38D-B90F-F974-BC90-D71EF90B034A}"/>
              </a:ext>
            </a:extLst>
          </p:cNvPr>
          <p:cNvPicPr>
            <a:picLocks noChangeAspect="1"/>
          </p:cNvPicPr>
          <p:nvPr/>
        </p:nvPicPr>
        <p:blipFill rotWithShape="1">
          <a:blip r:embed="rId8"/>
          <a:srcRect l="33086" t="8319" r="37291" b="10852"/>
          <a:stretch/>
        </p:blipFill>
        <p:spPr>
          <a:xfrm>
            <a:off x="38439438" y="12060677"/>
            <a:ext cx="4738441" cy="5744723"/>
          </a:xfrm>
          <a:prstGeom prst="rect">
            <a:avLst/>
          </a:prstGeom>
        </p:spPr>
      </p:pic>
      <p:pic>
        <p:nvPicPr>
          <p:cNvPr id="16" name="Picture 17">
            <a:extLst>
              <a:ext uri="{FF2B5EF4-FFF2-40B4-BE49-F238E27FC236}">
                <a16:creationId xmlns:a16="http://schemas.microsoft.com/office/drawing/2014/main" id="{C3B1A36A-CCF7-D24F-2794-A099AC8909DE}"/>
              </a:ext>
            </a:extLst>
          </p:cNvPr>
          <p:cNvPicPr>
            <a:picLocks noChangeAspect="1"/>
          </p:cNvPicPr>
          <p:nvPr/>
        </p:nvPicPr>
        <p:blipFill>
          <a:blip r:embed="rId9"/>
          <a:stretch>
            <a:fillRect/>
          </a:stretch>
        </p:blipFill>
        <p:spPr>
          <a:xfrm>
            <a:off x="22374291" y="22124164"/>
            <a:ext cx="21082193" cy="8892864"/>
          </a:xfrm>
          <a:prstGeom prst="rect">
            <a:avLst/>
          </a:prstGeom>
        </p:spPr>
      </p:pic>
      <p:sp>
        <p:nvSpPr>
          <p:cNvPr id="17" name="TextBox 16">
            <a:extLst>
              <a:ext uri="{FF2B5EF4-FFF2-40B4-BE49-F238E27FC236}">
                <a16:creationId xmlns:a16="http://schemas.microsoft.com/office/drawing/2014/main" id="{F8EF04D4-D1D1-10EE-6CE1-DEEA2A6A8FD9}"/>
              </a:ext>
            </a:extLst>
          </p:cNvPr>
          <p:cNvSpPr txBox="1"/>
          <p:nvPr/>
        </p:nvSpPr>
        <p:spPr>
          <a:xfrm>
            <a:off x="2434327" y="14232846"/>
            <a:ext cx="2743200"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1</a:t>
            </a:r>
          </a:p>
        </p:txBody>
      </p:sp>
      <p:sp>
        <p:nvSpPr>
          <p:cNvPr id="18" name="TextBox 17">
            <a:extLst>
              <a:ext uri="{FF2B5EF4-FFF2-40B4-BE49-F238E27FC236}">
                <a16:creationId xmlns:a16="http://schemas.microsoft.com/office/drawing/2014/main" id="{76A7D0FE-92AC-EE0D-4934-48DB4576F138}"/>
              </a:ext>
            </a:extLst>
          </p:cNvPr>
          <p:cNvSpPr txBox="1"/>
          <p:nvPr/>
        </p:nvSpPr>
        <p:spPr>
          <a:xfrm>
            <a:off x="5815720" y="17857686"/>
            <a:ext cx="2743200"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2</a:t>
            </a:r>
            <a:endParaRPr lang="en-US">
              <a:ea typeface="Calibri"/>
              <a:cs typeface="Calibri"/>
            </a:endParaRPr>
          </a:p>
        </p:txBody>
      </p:sp>
      <p:sp>
        <p:nvSpPr>
          <p:cNvPr id="20" name="TextBox 19">
            <a:extLst>
              <a:ext uri="{FF2B5EF4-FFF2-40B4-BE49-F238E27FC236}">
                <a16:creationId xmlns:a16="http://schemas.microsoft.com/office/drawing/2014/main" id="{5E544E57-A5D2-CFDE-E2E4-38F684DFC2F4}"/>
              </a:ext>
            </a:extLst>
          </p:cNvPr>
          <p:cNvSpPr txBox="1"/>
          <p:nvPr/>
        </p:nvSpPr>
        <p:spPr>
          <a:xfrm>
            <a:off x="7220366" y="17943393"/>
            <a:ext cx="2743200"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3</a:t>
            </a:r>
            <a:endParaRPr lang="en-US">
              <a:ea typeface="Calibri"/>
              <a:cs typeface="Calibri"/>
            </a:endParaRPr>
          </a:p>
          <a:p>
            <a:endParaRPr lang="en-US">
              <a:ea typeface="Calibri"/>
              <a:cs typeface="Calibri"/>
            </a:endParaRPr>
          </a:p>
        </p:txBody>
      </p:sp>
      <p:sp>
        <p:nvSpPr>
          <p:cNvPr id="23" name="TextBox 22">
            <a:extLst>
              <a:ext uri="{FF2B5EF4-FFF2-40B4-BE49-F238E27FC236}">
                <a16:creationId xmlns:a16="http://schemas.microsoft.com/office/drawing/2014/main" id="{A7948B69-21D1-A28A-550A-CC011F9D4EF8}"/>
              </a:ext>
            </a:extLst>
          </p:cNvPr>
          <p:cNvSpPr txBox="1"/>
          <p:nvPr/>
        </p:nvSpPr>
        <p:spPr>
          <a:xfrm>
            <a:off x="12229095" y="18054411"/>
            <a:ext cx="2743200"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4</a:t>
            </a:r>
            <a:endParaRPr lang="en-US">
              <a:ea typeface="Calibri"/>
              <a:cs typeface="Calibri"/>
            </a:endParaRPr>
          </a:p>
        </p:txBody>
      </p:sp>
      <p:sp>
        <p:nvSpPr>
          <p:cNvPr id="25" name="TextBox 24">
            <a:extLst>
              <a:ext uri="{FF2B5EF4-FFF2-40B4-BE49-F238E27FC236}">
                <a16:creationId xmlns:a16="http://schemas.microsoft.com/office/drawing/2014/main" id="{635FB9C8-EFE7-DEAA-E325-9F21E4BA29A7}"/>
              </a:ext>
            </a:extLst>
          </p:cNvPr>
          <p:cNvSpPr txBox="1"/>
          <p:nvPr/>
        </p:nvSpPr>
        <p:spPr>
          <a:xfrm>
            <a:off x="16074628" y="17834028"/>
            <a:ext cx="2743200"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5</a:t>
            </a:r>
            <a:endParaRPr lang="en-US">
              <a:ea typeface="Calibri"/>
              <a:cs typeface="Calibri"/>
            </a:endParaRPr>
          </a:p>
          <a:p>
            <a:endParaRPr lang="en-US">
              <a:ea typeface="Calibri"/>
              <a:cs typeface="Calibri"/>
            </a:endParaRPr>
          </a:p>
        </p:txBody>
      </p:sp>
      <p:sp>
        <p:nvSpPr>
          <p:cNvPr id="27" name="TextBox 26">
            <a:extLst>
              <a:ext uri="{FF2B5EF4-FFF2-40B4-BE49-F238E27FC236}">
                <a16:creationId xmlns:a16="http://schemas.microsoft.com/office/drawing/2014/main" id="{C3A26994-60E3-E6C1-CF91-D214FD442A1F}"/>
              </a:ext>
            </a:extLst>
          </p:cNvPr>
          <p:cNvSpPr txBox="1"/>
          <p:nvPr/>
        </p:nvSpPr>
        <p:spPr>
          <a:xfrm>
            <a:off x="16113702" y="15649133"/>
            <a:ext cx="2743200"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6</a:t>
            </a:r>
            <a:endParaRPr lang="en-US">
              <a:ea typeface="Calibri"/>
              <a:cs typeface="Calibri"/>
            </a:endParaRPr>
          </a:p>
        </p:txBody>
      </p:sp>
      <p:pic>
        <p:nvPicPr>
          <p:cNvPr id="47" name="Picture 46">
            <a:extLst>
              <a:ext uri="{FF2B5EF4-FFF2-40B4-BE49-F238E27FC236}">
                <a16:creationId xmlns:a16="http://schemas.microsoft.com/office/drawing/2014/main" id="{C962E0BD-B26F-4456-AC4B-D9CD92C81389}"/>
              </a:ext>
            </a:extLst>
          </p:cNvPr>
          <p:cNvPicPr>
            <a:picLocks noChangeAspect="1"/>
          </p:cNvPicPr>
          <p:nvPr/>
        </p:nvPicPr>
        <p:blipFill>
          <a:blip r:embed="rId10"/>
          <a:stretch>
            <a:fillRect/>
          </a:stretch>
        </p:blipFill>
        <p:spPr>
          <a:xfrm>
            <a:off x="22640994" y="13220184"/>
            <a:ext cx="5311837" cy="2574656"/>
          </a:xfrm>
          <a:prstGeom prst="rect">
            <a:avLst/>
          </a:prstGeom>
        </p:spPr>
      </p:pic>
      <p:sp>
        <p:nvSpPr>
          <p:cNvPr id="60" name="Subtitle 2">
            <a:extLst>
              <a:ext uri="{FF2B5EF4-FFF2-40B4-BE49-F238E27FC236}">
                <a16:creationId xmlns:a16="http://schemas.microsoft.com/office/drawing/2014/main" id="{02C53DD0-6BF0-4A87-847C-13310F63CA2C}"/>
              </a:ext>
            </a:extLst>
          </p:cNvPr>
          <p:cNvSpPr txBox="1">
            <a:spLocks/>
          </p:cNvSpPr>
          <p:nvPr/>
        </p:nvSpPr>
        <p:spPr>
          <a:xfrm>
            <a:off x="420337" y="4826643"/>
            <a:ext cx="21767934" cy="889997"/>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a:solidFill>
                  <a:schemeClr val="bg1"/>
                </a:solidFill>
                <a:latin typeface="Cambria"/>
                <a:ea typeface="Cambria"/>
              </a:rPr>
              <a:t>Project Summary</a:t>
            </a:r>
            <a:endParaRPr lang="en-US" sz="5800">
              <a:solidFill>
                <a:schemeClr val="bg1"/>
              </a:solidFill>
              <a:latin typeface="Cambria" panose="02040503050406030204" pitchFamily="18" charset="0"/>
            </a:endParaRPr>
          </a:p>
        </p:txBody>
      </p:sp>
      <p:sp>
        <p:nvSpPr>
          <p:cNvPr id="63" name="Subtitle 2">
            <a:extLst>
              <a:ext uri="{FF2B5EF4-FFF2-40B4-BE49-F238E27FC236}">
                <a16:creationId xmlns:a16="http://schemas.microsoft.com/office/drawing/2014/main" id="{D43D81B4-13BC-474F-98CB-68FF3F2CA485}"/>
              </a:ext>
            </a:extLst>
          </p:cNvPr>
          <p:cNvSpPr txBox="1">
            <a:spLocks/>
          </p:cNvSpPr>
          <p:nvPr/>
        </p:nvSpPr>
        <p:spPr>
          <a:xfrm>
            <a:off x="440173" y="5925260"/>
            <a:ext cx="21767934" cy="4131530"/>
          </a:xfrm>
          <a:prstGeom prst="rect">
            <a:avLst/>
          </a:prstGeom>
          <a:solidFill>
            <a:schemeClr val="bg1"/>
          </a:solidFill>
          <a:ln>
            <a:solidFill>
              <a:srgbClr val="002060"/>
            </a:solidFill>
          </a:ln>
        </p:spPr>
        <p:txBody>
          <a:bodyPr vert="horz" lIns="106674" tIns="53337" rIns="106674" bIns="53337" rtlCol="0" anchor="t">
            <a:normAutofit fontScale="925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700">
                <a:latin typeface="Cambria"/>
                <a:ea typeface="Cambria"/>
              </a:rPr>
              <a:t>The Site of Interest is Located at 550 King Street in Littleton, Massachusetts and is currently a 6-acre parking lot for an abandoned IBM office building. The town of Littleton has chosen to develop the unused space into a mixed-use community to revitalize an otherwise unused space. The program provided, shown to the right, dictated the layout of buildings as well as the use allocation within each building. The scope of the project can be divided into two main portions. The site design and the building design, The site design portion of the project consisted of building layout, grading and drainage, and feasibility of design through vehicle turning paths. The building design portion of the project consisted of the architectural and structural design of Building 2 located on the site. This included the selection of members as well as producing a final render of the proposed building.</a:t>
            </a:r>
            <a:endParaRPr lang="en-US" sz="2900">
              <a:latin typeface="Cambria" panose="02040503050406030204" pitchFamily="18" charset="0"/>
            </a:endParaRPr>
          </a:p>
          <a:p>
            <a:pPr algn="l">
              <a:spcBef>
                <a:spcPts val="0"/>
              </a:spcBef>
            </a:pPr>
            <a:endParaRPr lang="en-US" sz="2900">
              <a:latin typeface="Cambria" panose="02040503050406030204" pitchFamily="18" charset="0"/>
            </a:endParaRPr>
          </a:p>
        </p:txBody>
      </p:sp>
      <p:pic>
        <p:nvPicPr>
          <p:cNvPr id="9" name="Picture 5" descr="Diagram, engineering drawing&#10;&#10;Description automatically generated">
            <a:extLst>
              <a:ext uri="{FF2B5EF4-FFF2-40B4-BE49-F238E27FC236}">
                <a16:creationId xmlns:a16="http://schemas.microsoft.com/office/drawing/2014/main" id="{9F7A33E1-EA3B-67BA-1D70-3BD425BECF4D}"/>
              </a:ext>
            </a:extLst>
          </p:cNvPr>
          <p:cNvPicPr>
            <a:picLocks noChangeAspect="1"/>
          </p:cNvPicPr>
          <p:nvPr/>
        </p:nvPicPr>
        <p:blipFill rotWithShape="1">
          <a:blip r:embed="rId11"/>
          <a:srcRect l="38936" t="26039" r="11326" b="29224"/>
          <a:stretch/>
        </p:blipFill>
        <p:spPr>
          <a:xfrm>
            <a:off x="9851214" y="23114747"/>
            <a:ext cx="11708011" cy="9199875"/>
          </a:xfrm>
          <a:prstGeom prst="rect">
            <a:avLst/>
          </a:prstGeom>
        </p:spPr>
      </p:pic>
      <p:sp>
        <p:nvSpPr>
          <p:cNvPr id="52" name="Subtitle 2">
            <a:extLst>
              <a:ext uri="{FF2B5EF4-FFF2-40B4-BE49-F238E27FC236}">
                <a16:creationId xmlns:a16="http://schemas.microsoft.com/office/drawing/2014/main" id="{D10EEF8C-7C87-CADE-30F7-7937061A6284}"/>
              </a:ext>
            </a:extLst>
          </p:cNvPr>
          <p:cNvSpPr txBox="1">
            <a:spLocks/>
          </p:cNvSpPr>
          <p:nvPr/>
        </p:nvSpPr>
        <p:spPr>
          <a:xfrm>
            <a:off x="392827" y="23120383"/>
            <a:ext cx="9216340" cy="9211944"/>
          </a:xfrm>
          <a:prstGeom prst="rect">
            <a:avLst/>
          </a:prstGeom>
          <a:solidFill>
            <a:schemeClr val="bg1"/>
          </a:solidFill>
          <a:ln>
            <a:solidFill>
              <a:srgbClr val="002060"/>
            </a:solidFill>
          </a:ln>
        </p:spPr>
        <p:txBody>
          <a:bodyPr vert="horz" lIns="106674" tIns="53337" rIns="106674" bIns="53337" rtlCol="0" anchor="t">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l">
              <a:spcBef>
                <a:spcPts val="0"/>
              </a:spcBef>
            </a:pPr>
            <a:r>
              <a:rPr lang="en-US" sz="3400">
                <a:latin typeface="Cambria"/>
                <a:ea typeface="Cambria"/>
              </a:rPr>
              <a:t>Proposed elevations are shown as bold and tie into the existing elevations at the edge of the site. Slopes range from 1.5% to 2.7%. </a:t>
            </a:r>
            <a:endParaRPr lang="en-US" sz="3400">
              <a:latin typeface="Cambria"/>
              <a:ea typeface="Cambria"/>
              <a:cs typeface="+mn-lt"/>
            </a:endParaRPr>
          </a:p>
          <a:p>
            <a:pPr algn="l">
              <a:spcBef>
                <a:spcPts val="0"/>
              </a:spcBef>
            </a:pPr>
            <a:endParaRPr lang="en-US" sz="3400">
              <a:latin typeface="Cambria"/>
              <a:ea typeface="+mn-lt"/>
              <a:cs typeface="+mn-lt"/>
            </a:endParaRPr>
          </a:p>
          <a:p>
            <a:pPr algn="l">
              <a:spcBef>
                <a:spcPts val="0"/>
              </a:spcBef>
            </a:pPr>
            <a:r>
              <a:rPr lang="en-US" sz="3400">
                <a:latin typeface="Cambria"/>
                <a:ea typeface="+mn-lt"/>
                <a:cs typeface="+mn-lt"/>
              </a:rPr>
              <a:t>Peak flows post-development are required to be less than the pre-development peak flows for the 2-yr and 10-yr 24-hr storms. </a:t>
            </a:r>
            <a:r>
              <a:rPr lang="en-US" sz="3400" err="1">
                <a:latin typeface="Cambria"/>
                <a:ea typeface="+mn-lt"/>
                <a:cs typeface="+mn-lt"/>
              </a:rPr>
              <a:t>Hydrocad</a:t>
            </a:r>
            <a:r>
              <a:rPr lang="en-US" sz="3400">
                <a:latin typeface="Cambria"/>
                <a:ea typeface="+mn-lt"/>
                <a:cs typeface="+mn-lt"/>
              </a:rPr>
              <a:t> was used to analyze these peak flows using the SCS Curve Number Method (Storm Type III). </a:t>
            </a:r>
            <a:r>
              <a:rPr lang="en-US" sz="3400">
                <a:latin typeface="Cambria"/>
                <a:ea typeface="Cambria"/>
              </a:rPr>
              <a:t>Design point #1, located on the west side of the site did not require stormwater management, while design point #2 on the east side of the site required swales to reduce the peak flow. </a:t>
            </a:r>
          </a:p>
          <a:p>
            <a:endParaRPr lang="en-US" sz="3700">
              <a:latin typeface="Cambria" panose="02040503050406030204" pitchFamily="18" charset="0"/>
            </a:endParaRPr>
          </a:p>
        </p:txBody>
      </p:sp>
      <p:pic>
        <p:nvPicPr>
          <p:cNvPr id="31" name="Picture 31" descr="A picture containing table&#10;&#10;Description automatically generated">
            <a:extLst>
              <a:ext uri="{FF2B5EF4-FFF2-40B4-BE49-F238E27FC236}">
                <a16:creationId xmlns:a16="http://schemas.microsoft.com/office/drawing/2014/main" id="{FE0FC636-45D5-E3A7-4508-7719482E9BA0}"/>
              </a:ext>
            </a:extLst>
          </p:cNvPr>
          <p:cNvPicPr>
            <a:picLocks noChangeAspect="1"/>
          </p:cNvPicPr>
          <p:nvPr/>
        </p:nvPicPr>
        <p:blipFill rotWithShape="1">
          <a:blip r:embed="rId12"/>
          <a:srcRect l="19270" t="21933" r="15035" b="65809"/>
          <a:stretch/>
        </p:blipFill>
        <p:spPr>
          <a:xfrm>
            <a:off x="434716" y="29829109"/>
            <a:ext cx="9165631" cy="2137938"/>
          </a:xfrm>
          <a:prstGeom prst="rect">
            <a:avLst/>
          </a:prstGeom>
        </p:spPr>
      </p:pic>
      <p:pic>
        <p:nvPicPr>
          <p:cNvPr id="35" name="Picture 34" descr="Diagram, engineering drawing&#10;&#10;Description automatically generated">
            <a:extLst>
              <a:ext uri="{FF2B5EF4-FFF2-40B4-BE49-F238E27FC236}">
                <a16:creationId xmlns:a16="http://schemas.microsoft.com/office/drawing/2014/main" id="{DEE9CC9C-9F30-4B83-97AD-5554392733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594644" y="6155359"/>
            <a:ext cx="4838444" cy="3660664"/>
          </a:xfrm>
          <a:prstGeom prst="rect">
            <a:avLst/>
          </a:prstGeom>
        </p:spPr>
      </p:pic>
      <p:pic>
        <p:nvPicPr>
          <p:cNvPr id="14" name="Picture 13">
            <a:extLst>
              <a:ext uri="{FF2B5EF4-FFF2-40B4-BE49-F238E27FC236}">
                <a16:creationId xmlns:a16="http://schemas.microsoft.com/office/drawing/2014/main" id="{B129B0BC-CA77-4207-9D53-76ACDB42B796}"/>
              </a:ext>
            </a:extLst>
          </p:cNvPr>
          <p:cNvPicPr>
            <a:picLocks noChangeAspect="1"/>
          </p:cNvPicPr>
          <p:nvPr/>
        </p:nvPicPr>
        <p:blipFill>
          <a:blip r:embed="rId14"/>
          <a:stretch>
            <a:fillRect/>
          </a:stretch>
        </p:blipFill>
        <p:spPr>
          <a:xfrm>
            <a:off x="26156653" y="5923430"/>
            <a:ext cx="6947290" cy="4029093"/>
          </a:xfrm>
          <a:prstGeom prst="rect">
            <a:avLst/>
          </a:prstGeom>
        </p:spPr>
      </p:pic>
    </p:spTree>
    <p:extLst>
      <p:ext uri="{BB962C8B-B14F-4D97-AF65-F5344CB8AC3E}">
        <p14:creationId xmlns:p14="http://schemas.microsoft.com/office/powerpoint/2010/main" val="8294651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8B49EBC-8012-49EB-A634-9AC004CF8E85}">
  <ds:schemaRefs>
    <ds:schemaRef ds:uri="ESRI.ArcGIS.Mapping.OfficeIntegration.PowerPointInfo"/>
  </ds:schemaRefs>
</ds:datastoreItem>
</file>

<file path=customXml/itemProps2.xml><?xml version="1.0" encoding="utf-8"?>
<ds:datastoreItem xmlns:ds="http://schemas.openxmlformats.org/officeDocument/2006/customXml" ds:itemID="{1966D790-D06C-4361-94B8-8BED25FA40A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486</Words>
  <Application>Microsoft Macintosh PowerPoint</Application>
  <PresentationFormat>Custom</PresentationFormat>
  <Paragraphs>49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Cambria</vt:lpstr>
      <vt:lpstr>Office Theme</vt:lpstr>
      <vt:lpstr>King Street Commons Mixed-Use Development Tanner  Valhouli (Project Manager), Conner Gill, Megan Cramton, Jacob McIntire, Noah Wilcox Civil &amp; Environmental Engineering, University of New Hampshire, Durham, NH 03824 Project advisors: Chris Raymond (TEC), Brenna Heinley(TEC), Prof. Tony Puntin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Megan Cramton</cp:lastModifiedBy>
  <cp:revision>5</cp:revision>
  <dcterms:created xsi:type="dcterms:W3CDTF">2016-03-05T16:55:12Z</dcterms:created>
  <dcterms:modified xsi:type="dcterms:W3CDTF">2022-04-18T13:39:55Z</dcterms:modified>
</cp:coreProperties>
</file>