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">
          <p15:clr>
            <a:srgbClr val="A4A3A4"/>
          </p15:clr>
        </p15:guide>
        <p15:guide id="2" pos="1152">
          <p15:clr>
            <a:srgbClr val="A4A3A4"/>
          </p15:clr>
        </p15:guide>
        <p15:guide id="3" pos="7200">
          <p15:clr>
            <a:srgbClr val="9AA0A6"/>
          </p15:clr>
        </p15:guide>
        <p15:guide id="4" orient="horz" pos="4581">
          <p15:clr>
            <a:srgbClr val="9AA0A6"/>
          </p15:clr>
        </p15:guide>
        <p15:guide id="5" pos="8002">
          <p15:clr>
            <a:srgbClr val="9AA0A6"/>
          </p15:clr>
        </p15:guide>
        <p15:guide id="6" pos="13800">
          <p15:clr>
            <a:srgbClr val="9AA0A6"/>
          </p15:clr>
        </p15:guide>
        <p15:guide id="7" pos="19932">
          <p15:clr>
            <a:srgbClr val="9AA0A6"/>
          </p15:clr>
        </p15:guide>
        <p15:guide id="8" pos="26496">
          <p15:clr>
            <a:srgbClr val="9AA0A6"/>
          </p15:clr>
        </p15:guide>
        <p15:guide id="9" orient="horz" pos="18869">
          <p15:clr>
            <a:srgbClr val="9AA0A6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" roundtripDataSignature="AMtx7mgvzrRhzgZCnvPLi6lKgzKWGWfA0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0" d="100"/>
          <a:sy n="20" d="100"/>
        </p:scale>
        <p:origin x="1061" y="10"/>
      </p:cViewPr>
      <p:guideLst>
        <p:guide orient="horz" pos="1152"/>
        <p:guide pos="1152"/>
        <p:guide pos="7200"/>
        <p:guide orient="horz" pos="4581"/>
        <p:guide pos="8002"/>
        <p:guide pos="13800"/>
        <p:guide pos="19932"/>
        <p:guide pos="26496"/>
        <p:guide orient="horz" pos="188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4252B-1A15-4949-9326-1BA149833D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00" y="5387342"/>
            <a:ext cx="32918400" cy="11460480"/>
          </a:xfrm>
        </p:spPr>
        <p:txBody>
          <a:bodyPr anchor="b"/>
          <a:lstStyle>
            <a:lvl1pPr algn="ctr">
              <a:defRPr sz="21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1DC278-54C9-4D2F-AD2D-E315DDF629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8640"/>
            </a:lvl1pPr>
            <a:lvl2pPr marL="1645920" indent="0" algn="ctr">
              <a:buNone/>
              <a:defRPr sz="7200"/>
            </a:lvl2pPr>
            <a:lvl3pPr marL="3291840" indent="0" algn="ctr">
              <a:buNone/>
              <a:defRPr sz="6480"/>
            </a:lvl3pPr>
            <a:lvl4pPr marL="4937760" indent="0" algn="ctr">
              <a:buNone/>
              <a:defRPr sz="5760"/>
            </a:lvl4pPr>
            <a:lvl5pPr marL="6583680" indent="0" algn="ctr">
              <a:buNone/>
              <a:defRPr sz="5760"/>
            </a:lvl5pPr>
            <a:lvl6pPr marL="8229600" indent="0" algn="ctr">
              <a:buNone/>
              <a:defRPr sz="5760"/>
            </a:lvl6pPr>
            <a:lvl7pPr marL="9875520" indent="0" algn="ctr">
              <a:buNone/>
              <a:defRPr sz="5760"/>
            </a:lvl7pPr>
            <a:lvl8pPr marL="11521440" indent="0" algn="ctr">
              <a:buNone/>
              <a:defRPr sz="5760"/>
            </a:lvl8pPr>
            <a:lvl9pPr marL="13167360" indent="0" algn="ctr">
              <a:buNone/>
              <a:defRPr sz="57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04570-2CEF-41A5-9128-3FFEEC97F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3C46B-4E2D-40D0-9FA6-855D5133F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BAA1D-0408-4391-A342-B97780F0B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4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6C4CE-DC23-4591-9740-75A7F5520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D5CAFF-5E23-4A4B-A2C5-B7CEBF9174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5489F-D413-47C4-948A-70D6CF457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AFE36-122E-477A-B54F-CF09D46D7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AF425-653D-4BC7-A65B-A1C07C5DD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81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DE1DC8-6F12-45D4-AE0E-E71686EEC2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31409640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243880-0C97-4899-8095-DE20329453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017520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5CFA1-BE3D-4635-9366-8485C4639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29313-BEDE-4198-B81E-179FA6F9B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2F1CBE-1CCB-4BB9-A604-81B38B763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68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E9E36-CE62-43B8-841E-5673C6384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149A9-B287-48A5-BFED-53411EA53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8D595-A132-4067-B9C9-2AB43B5B2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8EFF0-801D-4482-B3EB-D00A8D37B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2B404-CAF0-43D3-8F8C-365A5459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564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43FE8-B542-4C4E-9802-45C04BAEF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4660" y="8206745"/>
            <a:ext cx="37856160" cy="13693138"/>
          </a:xfrm>
        </p:spPr>
        <p:txBody>
          <a:bodyPr anchor="b"/>
          <a:lstStyle>
            <a:lvl1pPr>
              <a:defRPr sz="21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BC9EDC-AA81-41E1-9139-98C5199DF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94660" y="22029425"/>
            <a:ext cx="37856160" cy="7200898"/>
          </a:xfrm>
        </p:spPr>
        <p:txBody>
          <a:bodyPr/>
          <a:lstStyle>
            <a:lvl1pPr marL="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1pPr>
            <a:lvl2pPr marL="164592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29184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3pPr>
            <a:lvl4pPr marL="49377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4pPr>
            <a:lvl5pPr marL="65836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5pPr>
            <a:lvl6pPr marL="822960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6pPr>
            <a:lvl7pPr marL="987552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7pPr>
            <a:lvl8pPr marL="1152144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8pPr>
            <a:lvl9pPr marL="131673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9B5A0-7369-47BB-BEC6-A009DD995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D2313-429F-4E94-9E69-3443FB7C2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4B2E1-5DD8-4AEF-AE6F-8F3472C08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404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17456-3AC2-470C-BCBE-3C7847677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5408D-0072-4B62-9487-A0A7D8BAB2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F5323B-B562-4165-B97E-2A65850DA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028896-28BF-4A54-8C89-A5C7D3121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065D4D-7902-4E8B-8F15-AAA07BAA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259C7F-0B2B-4EB4-9261-43878D21A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47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F4780-D55C-4DE4-A478-482FBA410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3237" y="1752603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FCC36E-0A9C-458D-9C5C-84EBBD31C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23239" y="8069582"/>
            <a:ext cx="18568033" cy="3954778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60D7EE-AC27-464F-8E72-5D780CCDBF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23239" y="12024360"/>
            <a:ext cx="18568033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B70D96-4E4A-4D2A-AEF1-4AE8E199CB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2219920" y="8069582"/>
            <a:ext cx="18659477" cy="3954778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5CD4E3-4300-4207-A7ED-FB5C3E262A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2219920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72EA88-B725-411F-8E5F-06A8F4F6B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457053-5991-4312-8AA1-F95679E4F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43100F-EA71-4D51-8F72-4C23A1A13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7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3FF13-2E67-4973-A036-B69C03C86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836484-CC4D-456F-A12B-39904CEDD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6FB150-E046-4004-A7F2-7A2B88EA6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8AD99D-C637-461C-B078-D90E30038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90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48548D-E863-423F-AA67-88D3E14AF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85C948-6256-4F76-B718-950AE5E74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6E6492-1AE3-41B9-8CB1-CB652DE3C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8972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96DB6-5EA5-4DA8-8481-63D568B92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3239" y="2194560"/>
            <a:ext cx="14156053" cy="768096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13814-3BDC-4293-9AF8-27470A3E0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59477" y="4739642"/>
            <a:ext cx="22219920" cy="23393400"/>
          </a:xfrm>
        </p:spPr>
        <p:txBody>
          <a:bodyPr/>
          <a:lstStyle>
            <a:lvl1pPr>
              <a:defRPr sz="11520"/>
            </a:lvl1pPr>
            <a:lvl2pPr>
              <a:defRPr sz="10080"/>
            </a:lvl2pPr>
            <a:lvl3pPr>
              <a:defRPr sz="864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430596-24D2-42A6-A04B-2942B7FF0C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23239" y="9875520"/>
            <a:ext cx="14156053" cy="18295622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8D977A-8EBC-40B1-9860-941E8AAC3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9A3615-4BF8-4A2A-A920-370975FCD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D7730A-6524-4D2F-B60A-C25293212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6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48C95-7680-4089-9663-55B6E475A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3239" y="2194560"/>
            <a:ext cx="14156053" cy="768096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FB651A-06FB-4AD6-9681-90DE241FA6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8659477" y="4739642"/>
            <a:ext cx="22219920" cy="23393400"/>
          </a:xfrm>
        </p:spPr>
        <p:txBody>
          <a:bodyPr/>
          <a:lstStyle>
            <a:lvl1pPr marL="0" indent="0">
              <a:buNone/>
              <a:defRPr sz="11520"/>
            </a:lvl1pPr>
            <a:lvl2pPr marL="1645920" indent="0">
              <a:buNone/>
              <a:defRPr sz="10080"/>
            </a:lvl2pPr>
            <a:lvl3pPr marL="3291840" indent="0">
              <a:buNone/>
              <a:defRPr sz="8640"/>
            </a:lvl3pPr>
            <a:lvl4pPr marL="4937760" indent="0">
              <a:buNone/>
              <a:defRPr sz="7200"/>
            </a:lvl4pPr>
            <a:lvl5pPr marL="6583680" indent="0">
              <a:buNone/>
              <a:defRPr sz="7200"/>
            </a:lvl5pPr>
            <a:lvl6pPr marL="8229600" indent="0">
              <a:buNone/>
              <a:defRPr sz="7200"/>
            </a:lvl6pPr>
            <a:lvl7pPr marL="9875520" indent="0">
              <a:buNone/>
              <a:defRPr sz="7200"/>
            </a:lvl7pPr>
            <a:lvl8pPr marL="11521440" indent="0">
              <a:buNone/>
              <a:defRPr sz="7200"/>
            </a:lvl8pPr>
            <a:lvl9pPr marL="13167360" indent="0">
              <a:buNone/>
              <a:defRPr sz="72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30B074-442E-453C-8B78-E8D0F948B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23239" y="9875520"/>
            <a:ext cx="14156053" cy="18295622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76B37B-DEE5-4B7D-9C35-A6A198634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6F7A8B-CC07-49C6-9B82-41424A251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3D8512-5146-47F1-90BD-C3F8652D0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5201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036FB4-EC7D-4DA6-9C18-3F2B17F41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0" y="1752603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A54EF-B2FC-486E-9516-E71DC8EFC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63596-EBE8-4A00-872F-96B3830F5C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17520" y="30510482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BBC019-604F-4F48-B783-B2D060D643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538960" y="30510482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5A27D-0C03-4B50-9B06-CDFFC4842A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998160" y="30510482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275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3291840" rtl="0" eaLnBrk="1" latinLnBrk="0" hangingPunct="1">
        <a:lnSpc>
          <a:spcPct val="90000"/>
        </a:lnSpc>
        <a:spcBef>
          <a:spcPct val="0"/>
        </a:spcBef>
        <a:buNone/>
        <a:defRPr sz="15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2960" indent="-822960" algn="l" defTabSz="3291840" rtl="0" eaLnBrk="1" latinLnBrk="0" hangingPunct="1">
        <a:lnSpc>
          <a:spcPct val="90000"/>
        </a:lnSpc>
        <a:spcBef>
          <a:spcPts val="36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1pPr>
      <a:lvl2pPr marL="24688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740664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905256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jp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/>
          <p:nvPr/>
        </p:nvSpPr>
        <p:spPr>
          <a:xfrm>
            <a:off x="13370800" y="1430600"/>
            <a:ext cx="21938700" cy="32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00" tIns="487600" rIns="487600" bIns="4876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sng" strike="noStrike" cap="non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Mechanical Engineering:</a:t>
            </a:r>
            <a:r>
              <a:rPr lang="en-US" sz="3000" b="0" i="0" u="none" strike="noStrike" cap="non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 Caroline Flood, Doug Breault, Jason Cagney, Spencer Brush, Devon Bushey, Stephen Heirtzler, Ruicong Feng, Ben Brockway, Thomas Oliver, Sawyer Banley-Bill, Trevor Cox (Engineering Physics)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sng" strike="noStrike" cap="non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Computer Science:</a:t>
            </a:r>
            <a:r>
              <a:rPr lang="en-US" sz="3000" b="0" i="0" u="none" strike="noStrike" cap="non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 Brandon Lo, Anthony Tam, David Liu, David Nguyen</a:t>
            </a:r>
            <a:r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sng" strike="noStrike" cap="non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Computer Engineering:</a:t>
            </a:r>
            <a:r>
              <a:rPr lang="en-US" sz="3000" b="0" i="0" u="none" strike="noStrike" cap="non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 Abe Elias, Jonathan Merheb, Ryan Baer</a:t>
            </a:r>
            <a:endParaRPr sz="3000" b="0" i="0" u="none" strike="noStrike" cap="non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sng" strike="noStrike" cap="non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Advisor:</a:t>
            </a:r>
            <a:r>
              <a:rPr lang="en-US" sz="3000" b="0" i="0" u="none" strike="noStrike" cap="non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 Professor May-Win Thein</a:t>
            </a:r>
            <a:endParaRPr sz="3000" b="0" i="0" u="none" strike="noStrike" cap="non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13922300" y="258275"/>
            <a:ext cx="17726700" cy="22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00" tIns="487600" rIns="487600" bIns="4876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en-US" sz="10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Extraterrestrial Mining Robot</a:t>
            </a:r>
            <a:endParaRPr sz="10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412988" y="1019631"/>
            <a:ext cx="3069224" cy="4054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2715" y="263854"/>
            <a:ext cx="13068075" cy="477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833988" y="624457"/>
            <a:ext cx="4054500" cy="4054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98" name="Google Shape;98;p1"/>
          <p:cNvSpPr txBox="1"/>
          <p:nvPr/>
        </p:nvSpPr>
        <p:spPr>
          <a:xfrm>
            <a:off x="0" y="31968295"/>
            <a:ext cx="43891200" cy="12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Thank you to Pam Lovejoy, Kelly Danforth, Noah MacAdam, Scott Campbell, Kyle Preble, UNH Parents Council, UNH Alumni Association &amp; UNH CEPS Dean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302725" y="5468325"/>
            <a:ext cx="11127300" cy="4894800"/>
          </a:xfrm>
          <a:prstGeom prst="rect">
            <a:avLst/>
          </a:prstGeom>
          <a:solidFill>
            <a:srgbClr val="73B5E4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Background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Multidisciplinary team comprised of undergraduate and graduate students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Entirely new group of students this year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Build a robot capable of mining, transporting and depositing material 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Participate in NASA’s Robotic Mining Competition (RMC) 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12024600" y="5468325"/>
            <a:ext cx="14744400" cy="5448900"/>
          </a:xfrm>
          <a:prstGeom prst="rect">
            <a:avLst/>
          </a:prstGeom>
          <a:solidFill>
            <a:srgbClr val="73B5E4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NASA Robotic Mining Competition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Robot must fit into a 1.1m x 0.6 m x 0.6 m volume when undeployed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 minute competition run to excavate simulated lunar regolith, transport to a designated area and deposit material into collection bin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4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Must be able to traverse over or navigate around craters and rocks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4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 all preliminary NASA deliverables throughout the academic year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4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competition between 50 universities held at the Kennedy Space Center in Florida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302724" y="10791875"/>
            <a:ext cx="11127300" cy="6003000"/>
          </a:xfrm>
          <a:prstGeom prst="rect">
            <a:avLst/>
          </a:prstGeom>
          <a:solidFill>
            <a:srgbClr val="73B5E4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Outreach Events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Partnered with 3 local K-12 schools throughout the year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Introduced the students to the </a:t>
            </a:r>
            <a:r>
              <a:rPr lang="en-US" sz="3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LunaCats</a:t>
            </a:r>
            <a:r>
              <a:rPr lang="en-US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project and other opportunities within the STEM fields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Mentored a high school’s FIRST Robotics Competition Team 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Organized age appropriate activities for the K-8 students that exposed them to different science &amp; engineering concepts 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27363575" y="5426900"/>
            <a:ext cx="16118700" cy="5448900"/>
          </a:xfrm>
          <a:prstGeom prst="rect">
            <a:avLst/>
          </a:prstGeom>
          <a:solidFill>
            <a:srgbClr val="73B5E4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Changes from Past Designs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 redesign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3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Drivetrain System: Reused last year’s wheels but did not use a suspension system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3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Depositing System: Utilized a bucket and actuator system instead of a conveyor belt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3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Mining System: Switched to an auger system instead of a bucket-conveyor excavation system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3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Added a transfer system to connect the bucket and the auger together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302722" y="21439131"/>
            <a:ext cx="11127300" cy="3232500"/>
          </a:xfrm>
          <a:prstGeom prst="rect">
            <a:avLst/>
          </a:prstGeom>
          <a:solidFill>
            <a:srgbClr val="73B5E4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Future Testing</a:t>
            </a:r>
            <a:endParaRPr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Maneuverability and maximum speed 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Efficiency of the mining system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Determine the maximum amount of regolith that the actuators can support for the depositing system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302722" y="17223719"/>
            <a:ext cx="11127300" cy="3786600"/>
          </a:xfrm>
          <a:prstGeom prst="rect">
            <a:avLst/>
          </a:prstGeom>
          <a:solidFill>
            <a:srgbClr val="73B5E4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Future Expectations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Finish building and wiring the robot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Conduct testing on complete robot and individual subsystems for proof of life video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Compete at the RMC in Florida at the end of May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27363475" y="11228625"/>
            <a:ext cx="16118700" cy="6003000"/>
          </a:xfrm>
          <a:prstGeom prst="rect">
            <a:avLst/>
          </a:prstGeom>
          <a:solidFill>
            <a:srgbClr val="73B5E4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Analysis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Drivetrain: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Mini CIM Motors on 28:1 Reduction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Wheels should slip under stall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Depositing System: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Actuator strength analysis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 strength analysis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Bucket strength and tear out analysis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1" descr="https://lh6.googleusercontent.com/fSewCJwk-cTVe074YRmuslH13ULhrawIFsDtBiJQj2rgt_Hp-KdIIu7YJfDh52s4euCBwyPOEJ52kLdO_HtxDCh8RpMU9-oIh-W8-NENG4_ePN-xuO1qTmCXTp8HYp13Uw"/>
          <p:cNvPicPr preferRelativeResize="0"/>
          <p:nvPr/>
        </p:nvPicPr>
        <p:blipFill rotWithShape="1">
          <a:blip r:embed="rId7">
            <a:alphaModFix/>
          </a:blip>
          <a:srcRect r="27935"/>
          <a:stretch/>
        </p:blipFill>
        <p:spPr>
          <a:xfrm>
            <a:off x="37399453" y="14106908"/>
            <a:ext cx="3526446" cy="292042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"/>
          <p:cNvSpPr txBox="1"/>
          <p:nvPr/>
        </p:nvSpPr>
        <p:spPr>
          <a:xfrm>
            <a:off x="36034250" y="12177850"/>
            <a:ext cx="6549000" cy="1847100"/>
          </a:xfrm>
          <a:prstGeom prst="rect">
            <a:avLst/>
          </a:prstGeom>
          <a:solidFill>
            <a:srgbClr val="73B5E4"/>
          </a:solidFill>
          <a:ln w="76200" cap="flat" cmpd="sng">
            <a:solidFill>
              <a:srgbClr val="73B5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Mining System: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Actuator strength analysis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80/20 frame analysis</a:t>
            </a:r>
            <a:endParaRPr sz="1400" b="0" i="0" u="none" strike="noStrike" cap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08" name="Google Shape;108;p1"/>
          <p:cNvPicPr preferRelativeResize="0"/>
          <p:nvPr/>
        </p:nvPicPr>
        <p:blipFill rotWithShape="1">
          <a:blip r:embed="rId8">
            <a:alphaModFix/>
          </a:blip>
          <a:srcRect t="5170" b="9088"/>
          <a:stretch/>
        </p:blipFill>
        <p:spPr>
          <a:xfrm flipH="1">
            <a:off x="14252497" y="11496278"/>
            <a:ext cx="10288502" cy="6616297"/>
          </a:xfrm>
          <a:prstGeom prst="rect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9" name="Google Shape;109;p1"/>
          <p:cNvSpPr/>
          <p:nvPr/>
        </p:nvSpPr>
        <p:spPr>
          <a:xfrm>
            <a:off x="16723100" y="18691625"/>
            <a:ext cx="2428200" cy="7104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Mechanical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"/>
          <p:cNvSpPr/>
          <p:nvPr/>
        </p:nvSpPr>
        <p:spPr>
          <a:xfrm>
            <a:off x="25986438" y="18691650"/>
            <a:ext cx="2428200" cy="7104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Electrical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"/>
          <p:cNvSpPr/>
          <p:nvPr/>
        </p:nvSpPr>
        <p:spPr>
          <a:xfrm>
            <a:off x="35249800" y="18691625"/>
            <a:ext cx="3667800" cy="710400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Computer Science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"/>
          <p:cNvSpPr/>
          <p:nvPr/>
        </p:nvSpPr>
        <p:spPr>
          <a:xfrm>
            <a:off x="15114875" y="22234238"/>
            <a:ext cx="2428200" cy="7104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Bucket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"/>
          <p:cNvSpPr/>
          <p:nvPr/>
        </p:nvSpPr>
        <p:spPr>
          <a:xfrm>
            <a:off x="7044150" y="27600563"/>
            <a:ext cx="6024600" cy="7104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Vertical Translation Gear Motors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"/>
          <p:cNvSpPr/>
          <p:nvPr/>
        </p:nvSpPr>
        <p:spPr>
          <a:xfrm>
            <a:off x="16723100" y="20358875"/>
            <a:ext cx="2428200" cy="7104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Deposit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"/>
          <p:cNvSpPr/>
          <p:nvPr/>
        </p:nvSpPr>
        <p:spPr>
          <a:xfrm>
            <a:off x="12039088" y="20358875"/>
            <a:ext cx="2428200" cy="7104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Mining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"/>
          <p:cNvSpPr/>
          <p:nvPr/>
        </p:nvSpPr>
        <p:spPr>
          <a:xfrm>
            <a:off x="8737950" y="26207238"/>
            <a:ext cx="4330800" cy="7104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Deployment Actuators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"/>
          <p:cNvSpPr/>
          <p:nvPr/>
        </p:nvSpPr>
        <p:spPr>
          <a:xfrm>
            <a:off x="10640550" y="28993900"/>
            <a:ext cx="2428200" cy="7104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Auger Motor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"/>
          <p:cNvSpPr/>
          <p:nvPr/>
        </p:nvSpPr>
        <p:spPr>
          <a:xfrm>
            <a:off x="25500128" y="23953088"/>
            <a:ext cx="3069300" cy="7104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Emergency Stop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"/>
          <p:cNvSpPr/>
          <p:nvPr/>
        </p:nvSpPr>
        <p:spPr>
          <a:xfrm>
            <a:off x="25500125" y="22844425"/>
            <a:ext cx="5257800" cy="7104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Electrical Speed Controllers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"/>
          <p:cNvSpPr/>
          <p:nvPr/>
        </p:nvSpPr>
        <p:spPr>
          <a:xfrm>
            <a:off x="28414638" y="20383000"/>
            <a:ext cx="2428200" cy="7104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Batteries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"/>
          <p:cNvSpPr/>
          <p:nvPr/>
        </p:nvSpPr>
        <p:spPr>
          <a:xfrm>
            <a:off x="28414638" y="21713000"/>
            <a:ext cx="2428200" cy="7104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Transistors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"/>
          <p:cNvSpPr/>
          <p:nvPr/>
        </p:nvSpPr>
        <p:spPr>
          <a:xfrm>
            <a:off x="39146050" y="20358875"/>
            <a:ext cx="3667800" cy="710400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Arduino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"/>
          <p:cNvSpPr/>
          <p:nvPr/>
        </p:nvSpPr>
        <p:spPr>
          <a:xfrm>
            <a:off x="38015100" y="21634163"/>
            <a:ext cx="3667800" cy="710400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Pixy Camera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"/>
          <p:cNvSpPr/>
          <p:nvPr/>
        </p:nvSpPr>
        <p:spPr>
          <a:xfrm>
            <a:off x="38024875" y="22909475"/>
            <a:ext cx="3667800" cy="710400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Lidar Sensors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"/>
          <p:cNvSpPr/>
          <p:nvPr/>
        </p:nvSpPr>
        <p:spPr>
          <a:xfrm>
            <a:off x="31992375" y="20366575"/>
            <a:ext cx="3667800" cy="710400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Python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"/>
          <p:cNvSpPr/>
          <p:nvPr/>
        </p:nvSpPr>
        <p:spPr>
          <a:xfrm>
            <a:off x="31988025" y="21713000"/>
            <a:ext cx="3667800" cy="710400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Client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"/>
          <p:cNvSpPr/>
          <p:nvPr/>
        </p:nvSpPr>
        <p:spPr>
          <a:xfrm>
            <a:off x="34714675" y="24823775"/>
            <a:ext cx="3667800" cy="710400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GUI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"/>
          <p:cNvSpPr/>
          <p:nvPr/>
        </p:nvSpPr>
        <p:spPr>
          <a:xfrm>
            <a:off x="31988025" y="23067125"/>
            <a:ext cx="3667800" cy="710400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Controller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"/>
          <p:cNvSpPr/>
          <p:nvPr/>
        </p:nvSpPr>
        <p:spPr>
          <a:xfrm>
            <a:off x="29808150" y="24823774"/>
            <a:ext cx="3667800" cy="710400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Server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"/>
          <p:cNvSpPr/>
          <p:nvPr/>
        </p:nvSpPr>
        <p:spPr>
          <a:xfrm>
            <a:off x="25500128" y="25061775"/>
            <a:ext cx="3069300" cy="7104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Digital Display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"/>
          <p:cNvSpPr/>
          <p:nvPr/>
        </p:nvSpPr>
        <p:spPr>
          <a:xfrm>
            <a:off x="15114875" y="25952750"/>
            <a:ext cx="2428200" cy="7104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Bucket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"/>
          <p:cNvSpPr/>
          <p:nvPr/>
        </p:nvSpPr>
        <p:spPr>
          <a:xfrm>
            <a:off x="14594375" y="23473750"/>
            <a:ext cx="2948700" cy="7104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Deposit Frame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"/>
          <p:cNvSpPr/>
          <p:nvPr/>
        </p:nvSpPr>
        <p:spPr>
          <a:xfrm>
            <a:off x="15114875" y="24713250"/>
            <a:ext cx="2428200" cy="7104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Actuators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10120050" y="30387225"/>
            <a:ext cx="2948700" cy="7104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Mining Frame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20388575" y="23473738"/>
            <a:ext cx="2428200" cy="7104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Gear Ratio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"/>
          <p:cNvSpPr/>
          <p:nvPr/>
        </p:nvSpPr>
        <p:spPr>
          <a:xfrm>
            <a:off x="18485950" y="26024850"/>
            <a:ext cx="4330800" cy="7104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CIM Motors &amp; Gearbox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"/>
          <p:cNvSpPr/>
          <p:nvPr/>
        </p:nvSpPr>
        <p:spPr>
          <a:xfrm>
            <a:off x="20388575" y="22198200"/>
            <a:ext cx="2428200" cy="7104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Chassis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"/>
          <p:cNvSpPr/>
          <p:nvPr/>
        </p:nvSpPr>
        <p:spPr>
          <a:xfrm>
            <a:off x="21407100" y="20358900"/>
            <a:ext cx="2428200" cy="7104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Drivetrain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"/>
          <p:cNvSpPr/>
          <p:nvPr/>
        </p:nvSpPr>
        <p:spPr>
          <a:xfrm>
            <a:off x="20388575" y="24749288"/>
            <a:ext cx="2428200" cy="7104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Wheels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02723" y="25100425"/>
            <a:ext cx="6454531" cy="6867876"/>
          </a:xfrm>
          <a:prstGeom prst="rect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41" name="Google Shape;141;p1"/>
          <p:cNvCxnSpPr/>
          <p:nvPr/>
        </p:nvCxnSpPr>
        <p:spPr>
          <a:xfrm flipH="1">
            <a:off x="13923188" y="21069300"/>
            <a:ext cx="24600" cy="971220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2" name="Google Shape;142;p1"/>
          <p:cNvCxnSpPr/>
          <p:nvPr/>
        </p:nvCxnSpPr>
        <p:spPr>
          <a:xfrm>
            <a:off x="18013300" y="21069275"/>
            <a:ext cx="5100" cy="528990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3" name="Google Shape;143;p1"/>
          <p:cNvCxnSpPr/>
          <p:nvPr/>
        </p:nvCxnSpPr>
        <p:spPr>
          <a:xfrm>
            <a:off x="17542300" y="26320675"/>
            <a:ext cx="476100" cy="30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4" name="Google Shape;144;p1"/>
          <p:cNvCxnSpPr/>
          <p:nvPr/>
        </p:nvCxnSpPr>
        <p:spPr>
          <a:xfrm>
            <a:off x="17542300" y="25068300"/>
            <a:ext cx="476100" cy="30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5" name="Google Shape;145;p1"/>
          <p:cNvCxnSpPr/>
          <p:nvPr/>
        </p:nvCxnSpPr>
        <p:spPr>
          <a:xfrm>
            <a:off x="17542300" y="23828800"/>
            <a:ext cx="476100" cy="30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6" name="Google Shape;146;p1"/>
          <p:cNvCxnSpPr/>
          <p:nvPr/>
        </p:nvCxnSpPr>
        <p:spPr>
          <a:xfrm>
            <a:off x="17542300" y="22589288"/>
            <a:ext cx="476100" cy="30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7" name="Google Shape;147;p1"/>
          <p:cNvCxnSpPr>
            <a:stCxn id="116" idx="3"/>
          </p:cNvCxnSpPr>
          <p:nvPr/>
        </p:nvCxnSpPr>
        <p:spPr>
          <a:xfrm rot="10800000" flipH="1">
            <a:off x="13068750" y="26562138"/>
            <a:ext cx="854700" cy="30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8" name="Google Shape;148;p1"/>
          <p:cNvCxnSpPr>
            <a:stCxn id="134" idx="3"/>
          </p:cNvCxnSpPr>
          <p:nvPr/>
        </p:nvCxnSpPr>
        <p:spPr>
          <a:xfrm>
            <a:off x="13068750" y="30742425"/>
            <a:ext cx="860700" cy="90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9" name="Google Shape;149;p1"/>
          <p:cNvCxnSpPr>
            <a:stCxn id="117" idx="3"/>
          </p:cNvCxnSpPr>
          <p:nvPr/>
        </p:nvCxnSpPr>
        <p:spPr>
          <a:xfrm rot="10800000" flipH="1">
            <a:off x="13068750" y="29348800"/>
            <a:ext cx="856200" cy="30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0" name="Google Shape;150;p1"/>
          <p:cNvCxnSpPr>
            <a:stCxn id="113" idx="3"/>
          </p:cNvCxnSpPr>
          <p:nvPr/>
        </p:nvCxnSpPr>
        <p:spPr>
          <a:xfrm>
            <a:off x="13068750" y="27955763"/>
            <a:ext cx="831900" cy="90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1" name="Google Shape;151;p1"/>
          <p:cNvCxnSpPr/>
          <p:nvPr/>
        </p:nvCxnSpPr>
        <p:spPr>
          <a:xfrm>
            <a:off x="23586775" y="21069275"/>
            <a:ext cx="6600" cy="534870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2" name="Google Shape;152;p1"/>
          <p:cNvCxnSpPr>
            <a:stCxn id="137" idx="3"/>
          </p:cNvCxnSpPr>
          <p:nvPr/>
        </p:nvCxnSpPr>
        <p:spPr>
          <a:xfrm>
            <a:off x="22816775" y="22553400"/>
            <a:ext cx="779100" cy="30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3" name="Google Shape;153;p1"/>
          <p:cNvCxnSpPr>
            <a:stCxn id="135" idx="3"/>
          </p:cNvCxnSpPr>
          <p:nvPr/>
        </p:nvCxnSpPr>
        <p:spPr>
          <a:xfrm>
            <a:off x="22816775" y="23828938"/>
            <a:ext cx="775200" cy="120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4" name="Google Shape;154;p1"/>
          <p:cNvCxnSpPr>
            <a:stCxn id="139" idx="3"/>
          </p:cNvCxnSpPr>
          <p:nvPr/>
        </p:nvCxnSpPr>
        <p:spPr>
          <a:xfrm>
            <a:off x="22816775" y="25104488"/>
            <a:ext cx="779100" cy="60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5" name="Google Shape;155;p1"/>
          <p:cNvCxnSpPr>
            <a:stCxn id="136" idx="3"/>
          </p:cNvCxnSpPr>
          <p:nvPr/>
        </p:nvCxnSpPr>
        <p:spPr>
          <a:xfrm rot="10800000" flipH="1">
            <a:off x="22816750" y="26379750"/>
            <a:ext cx="775200" cy="30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6" name="Google Shape;156;p1"/>
          <p:cNvCxnSpPr/>
          <p:nvPr/>
        </p:nvCxnSpPr>
        <p:spPr>
          <a:xfrm rot="10800000" flipH="1">
            <a:off x="13214775" y="19846150"/>
            <a:ext cx="9445500" cy="150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7" name="Google Shape;157;p1"/>
          <p:cNvCxnSpPr>
            <a:stCxn id="115" idx="0"/>
          </p:cNvCxnSpPr>
          <p:nvPr/>
        </p:nvCxnSpPr>
        <p:spPr>
          <a:xfrm rot="10800000">
            <a:off x="13252588" y="19841975"/>
            <a:ext cx="600" cy="51690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8" name="Google Shape;158;p1"/>
          <p:cNvCxnSpPr>
            <a:stCxn id="138" idx="0"/>
          </p:cNvCxnSpPr>
          <p:nvPr/>
        </p:nvCxnSpPr>
        <p:spPr>
          <a:xfrm rot="10800000" flipH="1">
            <a:off x="22621200" y="19847700"/>
            <a:ext cx="1200" cy="51120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9" name="Google Shape;159;p1"/>
          <p:cNvCxnSpPr>
            <a:stCxn id="114" idx="0"/>
            <a:endCxn id="109" idx="2"/>
          </p:cNvCxnSpPr>
          <p:nvPr/>
        </p:nvCxnSpPr>
        <p:spPr>
          <a:xfrm rot="10800000">
            <a:off x="17937200" y="19402175"/>
            <a:ext cx="0" cy="95670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60" name="Google Shape;160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0914263" y="27547300"/>
            <a:ext cx="5351616" cy="3859000"/>
          </a:xfrm>
          <a:prstGeom prst="rect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1" name="Google Shape;161;p1"/>
          <p:cNvPicPr preferRelativeResize="0"/>
          <p:nvPr/>
        </p:nvPicPr>
        <p:blipFill rotWithShape="1">
          <a:blip r:embed="rId11">
            <a:alphaModFix/>
          </a:blip>
          <a:srcRect l="20058" t="7189" r="23719" b="9883"/>
          <a:stretch/>
        </p:blipFill>
        <p:spPr>
          <a:xfrm>
            <a:off x="14350963" y="27547304"/>
            <a:ext cx="6024600" cy="3858996"/>
          </a:xfrm>
          <a:prstGeom prst="rect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62" name="Google Shape;162;p1"/>
          <p:cNvCxnSpPr>
            <a:stCxn id="109" idx="3"/>
            <a:endCxn id="110" idx="1"/>
          </p:cNvCxnSpPr>
          <p:nvPr/>
        </p:nvCxnSpPr>
        <p:spPr>
          <a:xfrm>
            <a:off x="19151300" y="19046825"/>
            <a:ext cx="6835200" cy="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3" name="Google Shape;163;p1"/>
          <p:cNvCxnSpPr/>
          <p:nvPr/>
        </p:nvCxnSpPr>
        <p:spPr>
          <a:xfrm>
            <a:off x="28414650" y="19074650"/>
            <a:ext cx="6835200" cy="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4" name="Google Shape;164;p1"/>
          <p:cNvSpPr/>
          <p:nvPr/>
        </p:nvSpPr>
        <p:spPr>
          <a:xfrm>
            <a:off x="24302428" y="20358875"/>
            <a:ext cx="2948700" cy="7104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Electrical box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5" name="Google Shape;165;p1"/>
          <p:cNvCxnSpPr/>
          <p:nvPr/>
        </p:nvCxnSpPr>
        <p:spPr>
          <a:xfrm>
            <a:off x="24763225" y="21071075"/>
            <a:ext cx="4500" cy="438390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6" name="Google Shape;166;p1"/>
          <p:cNvCxnSpPr/>
          <p:nvPr/>
        </p:nvCxnSpPr>
        <p:spPr>
          <a:xfrm>
            <a:off x="25741900" y="19853675"/>
            <a:ext cx="3926700" cy="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7" name="Google Shape;167;p1"/>
          <p:cNvCxnSpPr>
            <a:endCxn id="118" idx="1"/>
          </p:cNvCxnSpPr>
          <p:nvPr/>
        </p:nvCxnSpPr>
        <p:spPr>
          <a:xfrm>
            <a:off x="24764528" y="24307988"/>
            <a:ext cx="735600" cy="30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8" name="Google Shape;168;p1"/>
          <p:cNvCxnSpPr>
            <a:endCxn id="130" idx="1"/>
          </p:cNvCxnSpPr>
          <p:nvPr/>
        </p:nvCxnSpPr>
        <p:spPr>
          <a:xfrm>
            <a:off x="24753428" y="25416975"/>
            <a:ext cx="746700" cy="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9" name="Google Shape;169;p1"/>
          <p:cNvCxnSpPr>
            <a:stCxn id="164" idx="0"/>
          </p:cNvCxnSpPr>
          <p:nvPr/>
        </p:nvCxnSpPr>
        <p:spPr>
          <a:xfrm rot="10800000" flipH="1">
            <a:off x="25776778" y="19839875"/>
            <a:ext cx="3300" cy="51900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0" name="Google Shape;170;p1"/>
          <p:cNvCxnSpPr>
            <a:stCxn id="120" idx="0"/>
          </p:cNvCxnSpPr>
          <p:nvPr/>
        </p:nvCxnSpPr>
        <p:spPr>
          <a:xfrm rot="10800000" flipH="1">
            <a:off x="29628738" y="19850200"/>
            <a:ext cx="1200" cy="53280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1" name="Google Shape;171;p1"/>
          <p:cNvCxnSpPr>
            <a:endCxn id="110" idx="2"/>
          </p:cNvCxnSpPr>
          <p:nvPr/>
        </p:nvCxnSpPr>
        <p:spPr>
          <a:xfrm rot="10800000">
            <a:off x="27200538" y="19402050"/>
            <a:ext cx="1200" cy="45870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2" name="Google Shape;172;p1"/>
          <p:cNvCxnSpPr>
            <a:stCxn id="121" idx="0"/>
            <a:endCxn id="120" idx="2"/>
          </p:cNvCxnSpPr>
          <p:nvPr/>
        </p:nvCxnSpPr>
        <p:spPr>
          <a:xfrm rot="10800000">
            <a:off x="29628738" y="21093500"/>
            <a:ext cx="0" cy="61950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3" name="Google Shape;173;p1"/>
          <p:cNvCxnSpPr>
            <a:endCxn id="119" idx="1"/>
          </p:cNvCxnSpPr>
          <p:nvPr/>
        </p:nvCxnSpPr>
        <p:spPr>
          <a:xfrm>
            <a:off x="24748325" y="23198125"/>
            <a:ext cx="751800" cy="150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4" name="Google Shape;174;p1"/>
          <p:cNvSpPr txBox="1"/>
          <p:nvPr/>
        </p:nvSpPr>
        <p:spPr>
          <a:xfrm>
            <a:off x="26755800" y="27643025"/>
            <a:ext cx="7153800" cy="3763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endParaRPr sz="5000" b="0" i="0" u="none" strike="noStrike" cap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175" name="Google Shape;175;p1"/>
          <p:cNvGrpSpPr/>
          <p:nvPr/>
        </p:nvGrpSpPr>
        <p:grpSpPr>
          <a:xfrm>
            <a:off x="39275775" y="28158356"/>
            <a:ext cx="4330815" cy="3247949"/>
            <a:chOff x="37889075" y="27821778"/>
            <a:chExt cx="5593200" cy="4572000"/>
          </a:xfrm>
        </p:grpSpPr>
        <p:sp>
          <p:nvSpPr>
            <p:cNvPr id="176" name="Google Shape;176;p1"/>
            <p:cNvSpPr txBox="1"/>
            <p:nvPr/>
          </p:nvSpPr>
          <p:spPr>
            <a:xfrm>
              <a:off x="37889075" y="27821778"/>
              <a:ext cx="5593200" cy="4572000"/>
            </a:xfrm>
            <a:prstGeom prst="rect">
              <a:avLst/>
            </a:prstGeom>
            <a:solidFill>
              <a:schemeClr val="lt1"/>
            </a:solidFill>
            <a:ln w="762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177" name="Google Shape;177;p1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38922448" y="28068388"/>
              <a:ext cx="3526450" cy="407878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8" name="Google Shape;178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4124863" y="28158256"/>
            <a:ext cx="4330825" cy="3248119"/>
          </a:xfrm>
          <a:prstGeom prst="rect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79" name="Google Shape;179;p1"/>
          <p:cNvCxnSpPr/>
          <p:nvPr/>
        </p:nvCxnSpPr>
        <p:spPr>
          <a:xfrm>
            <a:off x="31605150" y="24211950"/>
            <a:ext cx="4979700" cy="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0" name="Google Shape;180;p1"/>
          <p:cNvCxnSpPr>
            <a:stCxn id="129" idx="0"/>
          </p:cNvCxnSpPr>
          <p:nvPr/>
        </p:nvCxnSpPr>
        <p:spPr>
          <a:xfrm rot="10800000" flipH="1">
            <a:off x="31642050" y="24222874"/>
            <a:ext cx="1200" cy="60090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1" name="Google Shape;181;p1"/>
          <p:cNvCxnSpPr>
            <a:stCxn id="127" idx="0"/>
          </p:cNvCxnSpPr>
          <p:nvPr/>
        </p:nvCxnSpPr>
        <p:spPr>
          <a:xfrm rot="10800000">
            <a:off x="36546175" y="24217175"/>
            <a:ext cx="2400" cy="60660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2" name="Google Shape;182;p1"/>
          <p:cNvCxnSpPr>
            <a:stCxn id="128" idx="2"/>
          </p:cNvCxnSpPr>
          <p:nvPr/>
        </p:nvCxnSpPr>
        <p:spPr>
          <a:xfrm flipH="1">
            <a:off x="33818625" y="23777525"/>
            <a:ext cx="3300" cy="42540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3" name="Google Shape;183;p1"/>
          <p:cNvCxnSpPr>
            <a:stCxn id="126" idx="2"/>
            <a:endCxn id="128" idx="0"/>
          </p:cNvCxnSpPr>
          <p:nvPr/>
        </p:nvCxnSpPr>
        <p:spPr>
          <a:xfrm>
            <a:off x="33821925" y="22423400"/>
            <a:ext cx="0" cy="64380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4" name="Google Shape;184;p1"/>
          <p:cNvCxnSpPr>
            <a:stCxn id="125" idx="2"/>
            <a:endCxn id="126" idx="0"/>
          </p:cNvCxnSpPr>
          <p:nvPr/>
        </p:nvCxnSpPr>
        <p:spPr>
          <a:xfrm flipH="1">
            <a:off x="33821775" y="21076975"/>
            <a:ext cx="4500" cy="63600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5" name="Google Shape;185;p1"/>
          <p:cNvCxnSpPr/>
          <p:nvPr/>
        </p:nvCxnSpPr>
        <p:spPr>
          <a:xfrm>
            <a:off x="33793250" y="19849800"/>
            <a:ext cx="7216500" cy="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6" name="Google Shape;186;p1"/>
          <p:cNvCxnSpPr>
            <a:endCxn id="125" idx="0"/>
          </p:cNvCxnSpPr>
          <p:nvPr/>
        </p:nvCxnSpPr>
        <p:spPr>
          <a:xfrm flipH="1">
            <a:off x="33826275" y="19822675"/>
            <a:ext cx="5400" cy="54390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7" name="Google Shape;187;p1"/>
          <p:cNvCxnSpPr>
            <a:endCxn id="122" idx="0"/>
          </p:cNvCxnSpPr>
          <p:nvPr/>
        </p:nvCxnSpPr>
        <p:spPr>
          <a:xfrm>
            <a:off x="40978750" y="19812275"/>
            <a:ext cx="1200" cy="54660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8" name="Google Shape;188;p1"/>
          <p:cNvCxnSpPr>
            <a:stCxn id="111" idx="2"/>
          </p:cNvCxnSpPr>
          <p:nvPr/>
        </p:nvCxnSpPr>
        <p:spPr>
          <a:xfrm flipH="1">
            <a:off x="37083400" y="19402025"/>
            <a:ext cx="300" cy="43500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9" name="Google Shape;189;p1"/>
          <p:cNvCxnSpPr/>
          <p:nvPr/>
        </p:nvCxnSpPr>
        <p:spPr>
          <a:xfrm rot="10800000">
            <a:off x="42509075" y="21069475"/>
            <a:ext cx="900" cy="223500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0" name="Google Shape;190;p1"/>
          <p:cNvCxnSpPr>
            <a:stCxn id="123" idx="3"/>
          </p:cNvCxnSpPr>
          <p:nvPr/>
        </p:nvCxnSpPr>
        <p:spPr>
          <a:xfrm>
            <a:off x="41682900" y="21989363"/>
            <a:ext cx="836700" cy="390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1" name="Google Shape;191;p1"/>
          <p:cNvCxnSpPr>
            <a:stCxn id="124" idx="3"/>
          </p:cNvCxnSpPr>
          <p:nvPr/>
        </p:nvCxnSpPr>
        <p:spPr>
          <a:xfrm>
            <a:off x="41692675" y="23264675"/>
            <a:ext cx="831300" cy="120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92" name="Google Shape;192;p1"/>
          <p:cNvPicPr preferRelativeResize="0"/>
          <p:nvPr/>
        </p:nvPicPr>
        <p:blipFill rotWithShape="1">
          <a:blip r:embed="rId14">
            <a:alphaModFix/>
          </a:blip>
          <a:srcRect l="24642" t="11910" r="21433" b="15682"/>
          <a:stretch/>
        </p:blipFill>
        <p:spPr>
          <a:xfrm>
            <a:off x="39413925" y="24222875"/>
            <a:ext cx="4054524" cy="3420150"/>
          </a:xfrm>
          <a:prstGeom prst="rect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3" name="Google Shape;193;p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6804576" y="27769999"/>
            <a:ext cx="7075799" cy="3541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470</Words>
  <Application>Microsoft Office PowerPoint</Application>
  <PresentationFormat>Custom</PresentationFormat>
  <Paragraphs>80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Twentieth Century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Flood</dc:creator>
  <cp:lastModifiedBy>Caroline Flood</cp:lastModifiedBy>
  <cp:revision>3</cp:revision>
  <dcterms:modified xsi:type="dcterms:W3CDTF">2022-04-18T13:42:49Z</dcterms:modified>
</cp:coreProperties>
</file>