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40233600" cy="32918400"/>
  <p:notesSz cx="9144000" cy="6858000"/>
  <p:defaultTextStyle>
    <a:defPPr>
      <a:defRPr lang="en-US"/>
    </a:defPPr>
    <a:lvl1pPr marL="0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1pPr>
    <a:lvl2pPr marL="1755368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2pPr>
    <a:lvl3pPr marL="3510735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3pPr>
    <a:lvl4pPr marL="5266103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4pPr>
    <a:lvl5pPr marL="7021467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5pPr>
    <a:lvl6pPr marL="8776834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6pPr>
    <a:lvl7pPr marL="10532202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7pPr>
    <a:lvl8pPr marL="12287570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8pPr>
    <a:lvl9pPr marL="14042938" algn="l" defTabSz="3510735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3" pos="8448" userDrawn="1">
          <p15:clr>
            <a:srgbClr val="A4A3A4"/>
          </p15:clr>
        </p15:guide>
        <p15:guide id="4" pos="16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64AD"/>
    <a:srgbClr val="7D868A"/>
    <a:srgbClr val="003591"/>
    <a:srgbClr val="8FA2D4"/>
    <a:srgbClr val="2481BC"/>
    <a:srgbClr val="F0F3FF"/>
    <a:srgbClr val="FFFBF3"/>
    <a:srgbClr val="C9C5BF"/>
    <a:srgbClr val="E9FFFD"/>
    <a:srgbClr val="CCE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0"/>
    <p:restoredTop sz="93203"/>
  </p:normalViewPr>
  <p:slideViewPr>
    <p:cSldViewPr snapToObjects="1">
      <p:cViewPr>
        <p:scale>
          <a:sx n="20" d="100"/>
          <a:sy n="20" d="100"/>
        </p:scale>
        <p:origin x="1600" y="-296"/>
      </p:cViewPr>
      <p:guideLst>
        <p:guide orient="horz" pos="10368"/>
        <p:guide pos="8448"/>
        <p:guide pos="16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keirrabartley/Desktop/Poster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keirrabartley/Desktop/Poster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keirrabartley/Desktop/960:961/Poster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defRPr>
            </a:pPr>
            <a:r>
              <a:rPr lang="en-US" sz="3600" b="1" dirty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rPr>
              <a:t>Weight </a:t>
            </a:r>
            <a:r>
              <a:rPr lang="en-US" sz="3600" b="1" dirty="0" smtClean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rPr>
              <a:t>perception </a:t>
            </a:r>
            <a:r>
              <a:rPr lang="en-US" sz="3600" b="1" dirty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rPr>
              <a:t>by food security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Palatino" charset="0"/>
              <a:ea typeface="Palatino" charset="0"/>
              <a:cs typeface="Palatino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food secure 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1" i="0" u="none" strike="noStrike" kern="1200" baseline="0">
                    <a:solidFill>
                      <a:schemeClr val="bg1"/>
                    </a:solidFill>
                    <a:latin typeface="Palatino" charset="0"/>
                    <a:ea typeface="Palatino" charset="0"/>
                    <a:cs typeface="Palatino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underestimate </c:v>
                </c:pt>
                <c:pt idx="1">
                  <c:v>accurate </c:v>
                </c:pt>
                <c:pt idx="2">
                  <c:v>overestimate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14.6</c:v>
                </c:pt>
                <c:pt idx="1">
                  <c:v>63.7</c:v>
                </c:pt>
                <c:pt idx="2">
                  <c:v>21.7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food insecure 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1" i="0" u="none" strike="noStrike" kern="1200" baseline="0">
                    <a:solidFill>
                      <a:schemeClr val="bg1"/>
                    </a:solidFill>
                    <a:latin typeface="Palatino" charset="0"/>
                    <a:ea typeface="Palatino" charset="0"/>
                    <a:cs typeface="Palatino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underestimate </c:v>
                </c:pt>
                <c:pt idx="1">
                  <c:v>accurate </c:v>
                </c:pt>
                <c:pt idx="2">
                  <c:v>overestimate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12.1</c:v>
                </c:pt>
                <c:pt idx="1">
                  <c:v>56.9</c:v>
                </c:pt>
                <c:pt idx="2">
                  <c:v>31.0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74775344"/>
        <c:axId val="777367616"/>
      </c:barChart>
      <c:catAx>
        <c:axId val="77477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defRPr>
            </a:pPr>
            <a:endParaRPr lang="en-US"/>
          </a:p>
        </c:txPr>
        <c:crossAx val="777367616"/>
        <c:crosses val="autoZero"/>
        <c:auto val="1"/>
        <c:lblAlgn val="ctr"/>
        <c:lblOffset val="100"/>
        <c:noMultiLvlLbl val="0"/>
      </c:catAx>
      <c:valAx>
        <c:axId val="77736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000" b="0" i="0" u="none" strike="noStrike" kern="1200" baseline="0">
                    <a:solidFill>
                      <a:schemeClr val="tx1"/>
                    </a:solidFill>
                    <a:latin typeface="Palatino" charset="0"/>
                    <a:ea typeface="Palatino" charset="0"/>
                    <a:cs typeface="Palatino" charset="0"/>
                  </a:defRPr>
                </a:pPr>
                <a:r>
                  <a:rPr lang="en-US" sz="3000">
                    <a:solidFill>
                      <a:schemeClr val="tx1"/>
                    </a:solidFill>
                    <a:latin typeface="Palatino" charset="0"/>
                    <a:ea typeface="Palatino" charset="0"/>
                    <a:cs typeface="Palatino" charset="0"/>
                  </a:rPr>
                  <a:t>Percent of students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000" b="0" i="0" u="none" strike="noStrike" kern="1200" baseline="0">
                  <a:solidFill>
                    <a:schemeClr val="tx1"/>
                  </a:solidFill>
                  <a:latin typeface="Palatino" charset="0"/>
                  <a:ea typeface="Palatino" charset="0"/>
                  <a:cs typeface="Palatino" charset="0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alatino" charset="0"/>
                <a:ea typeface="Palatino" charset="0"/>
                <a:cs typeface="Palatino" charset="0"/>
              </a:defRPr>
            </a:pPr>
            <a:endParaRPr lang="en-US"/>
          </a:p>
        </c:txPr>
        <c:crossAx val="77477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9739972407295"/>
          <c:y val="0.124714245278164"/>
          <c:w val="0.274964499629854"/>
          <c:h val="0.1775733364211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/>
              </a:solidFill>
              <a:latin typeface="Palatino" charset="0"/>
              <a:ea typeface="Palatino" charset="0"/>
              <a:cs typeface="Palatino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defRPr>
            </a:pPr>
            <a:r>
              <a:rPr lang="en-US" sz="3600" b="1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rPr>
              <a:t>Weight</a:t>
            </a:r>
            <a:r>
              <a:rPr lang="en-US" sz="3600" b="1" baseline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rPr>
              <a:t> goals by food security status</a:t>
            </a:r>
            <a:endParaRPr lang="en-US" sz="3600" b="1">
              <a:solidFill>
                <a:schemeClr val="tx1"/>
              </a:solidFill>
              <a:latin typeface="Palatino" charset="0"/>
              <a:ea typeface="Palatino" charset="0"/>
              <a:cs typeface="Palatino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Palatino" charset="0"/>
              <a:ea typeface="Palatino" charset="0"/>
              <a:cs typeface="Palatino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food secure 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1" i="0" u="none" strike="noStrike" kern="1200" baseline="0">
                    <a:solidFill>
                      <a:schemeClr val="bg1"/>
                    </a:solidFill>
                    <a:latin typeface="Palatino" charset="0"/>
                    <a:ea typeface="Palatino" charset="0"/>
                    <a:cs typeface="Palatino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lose weight </c:v>
                </c:pt>
                <c:pt idx="1">
                  <c:v>gain weight </c:v>
                </c:pt>
                <c:pt idx="2">
                  <c:v>maintain weight</c:v>
                </c:pt>
                <c:pt idx="3">
                  <c:v>no weight goal</c:v>
                </c:pt>
              </c:strCache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43.1</c:v>
                </c:pt>
                <c:pt idx="1">
                  <c:v>16.9</c:v>
                </c:pt>
                <c:pt idx="2">
                  <c:v>32.2</c:v>
                </c:pt>
                <c:pt idx="3">
                  <c:v>7.9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food insecure 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1" i="0" u="none" strike="noStrike" kern="1200" baseline="0">
                    <a:solidFill>
                      <a:schemeClr val="bg1"/>
                    </a:solidFill>
                    <a:latin typeface="Palatino" charset="0"/>
                    <a:ea typeface="Palatino" charset="0"/>
                    <a:cs typeface="Palatino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lose weight </c:v>
                </c:pt>
                <c:pt idx="1">
                  <c:v>gain weight </c:v>
                </c:pt>
                <c:pt idx="2">
                  <c:v>maintain weight</c:v>
                </c:pt>
                <c:pt idx="3">
                  <c:v>no weight goal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51.7</c:v>
                </c:pt>
                <c:pt idx="1">
                  <c:v>20.7</c:v>
                </c:pt>
                <c:pt idx="2">
                  <c:v>20.7</c:v>
                </c:pt>
                <c:pt idx="3">
                  <c:v>6.9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73467488"/>
        <c:axId val="773461136"/>
      </c:barChart>
      <c:catAx>
        <c:axId val="77346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defRPr>
            </a:pPr>
            <a:endParaRPr lang="en-US"/>
          </a:p>
        </c:txPr>
        <c:crossAx val="773461136"/>
        <c:crosses val="autoZero"/>
        <c:auto val="1"/>
        <c:lblAlgn val="ctr"/>
        <c:lblOffset val="100"/>
        <c:noMultiLvlLbl val="0"/>
      </c:catAx>
      <c:valAx>
        <c:axId val="77346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000">
                    <a:solidFill>
                      <a:schemeClr val="tx1"/>
                    </a:solidFill>
                    <a:latin typeface="Palatino" charset="0"/>
                    <a:ea typeface="Palatino" charset="0"/>
                    <a:cs typeface="Palatino" charset="0"/>
                  </a:rPr>
                  <a:t>Percent</a:t>
                </a:r>
                <a:r>
                  <a:rPr lang="en-US" sz="3000" baseline="0">
                    <a:solidFill>
                      <a:schemeClr val="tx1"/>
                    </a:solidFill>
                    <a:latin typeface="Palatino" charset="0"/>
                    <a:ea typeface="Palatino" charset="0"/>
                    <a:cs typeface="Palatino" charset="0"/>
                  </a:rPr>
                  <a:t> of Students</a:t>
                </a:r>
                <a:endParaRPr lang="en-US" sz="3000">
                  <a:solidFill>
                    <a:schemeClr val="tx1"/>
                  </a:solidFill>
                  <a:latin typeface="Palatino" charset="0"/>
                  <a:ea typeface="Palatino" charset="0"/>
                  <a:cs typeface="Palatino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alatino" charset="0"/>
                <a:ea typeface="Palatino" charset="0"/>
                <a:cs typeface="Palatino" charset="0"/>
              </a:defRPr>
            </a:pPr>
            <a:endParaRPr lang="en-US"/>
          </a:p>
        </c:txPr>
        <c:crossAx val="77346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5642035130224"/>
          <c:y val="0.128870418975406"/>
          <c:w val="0.248801315700922"/>
          <c:h val="0.189030815592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/>
              </a:solidFill>
              <a:latin typeface="Palatino" charset="0"/>
              <a:ea typeface="Palatino" charset="0"/>
              <a:cs typeface="Palatino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>
                <a:solidFill>
                  <a:schemeClr val="tx1"/>
                </a:solidFill>
                <a:latin typeface="Palatino" charset="0"/>
                <a:ea typeface="Palatino" charset="0"/>
                <a:cs typeface="Palatino" charset="0"/>
              </a:rPr>
              <a:t>Food Security Prevalence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rgbClr val="8FA2D4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explosion val="12"/>
            <c:spPr>
              <a:solidFill>
                <a:srgbClr val="3B64AD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Palatino" charset="0"/>
                    <a:ea typeface="Palatino" charset="0"/>
                    <a:cs typeface="Palatino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Sheet3!$A$1:$A$2</c:f>
              <c:strCache>
                <c:ptCount val="2"/>
                <c:pt idx="0">
                  <c:v>food secure </c:v>
                </c:pt>
                <c:pt idx="1">
                  <c:v>food insecure </c:v>
                </c:pt>
              </c:strCache>
            </c:strRef>
          </c:cat>
          <c:val>
            <c:numRef>
              <c:f>Sheet3!$B$1:$B$2</c:f>
              <c:numCache>
                <c:formatCode>0.0%</c:formatCode>
                <c:ptCount val="2"/>
                <c:pt idx="0">
                  <c:v>0.822</c:v>
                </c:pt>
                <c:pt idx="1">
                  <c:v>0.178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02886718487112"/>
          <c:y val="0.0769097658141201"/>
          <c:w val="0.255933188639882"/>
          <c:h val="0.211228537839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/>
              </a:solidFill>
              <a:latin typeface="Palatino" charset="0"/>
              <a:ea typeface="Palatino" charset="0"/>
              <a:cs typeface="Palatino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C3F88-54E8-3048-9E47-5574A83ECD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7538" y="857250"/>
            <a:ext cx="28289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EA66A-DF47-0D4D-BE7E-E3479D96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22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A66A-DF47-0D4D-BE7E-E3479D96B0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40233600" cy="3703320"/>
          </a:xfrm>
          <a:prstGeom prst="rect">
            <a:avLst/>
          </a:prstGeom>
          <a:solidFill>
            <a:srgbClr val="7D8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247099"/>
            <a:ext cx="8991600" cy="267130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4F27-7363-0242-8830-EBAE51A7F6D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8E33-2469-9340-925D-7AB425591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1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EFF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5425" y="1752600"/>
            <a:ext cx="34702750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5425" y="8763000"/>
            <a:ext cx="34702750" cy="20886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5425" y="30510163"/>
            <a:ext cx="9053513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4F27-7363-0242-8830-EBAE51A7F6D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063" y="30510163"/>
            <a:ext cx="1357947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663" y="30510163"/>
            <a:ext cx="905351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68E33-2469-9340-925D-7AB425591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9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7774265" y="18501067"/>
            <a:ext cx="11887200" cy="594360"/>
          </a:xfrm>
          <a:prstGeom prst="rect">
            <a:avLst/>
          </a:prstGeom>
          <a:solidFill>
            <a:srgbClr val="8FA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7747686" y="18501067"/>
            <a:ext cx="11887200" cy="38779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Palatino" charset="0"/>
                <a:ea typeface="Palatino" charset="0"/>
                <a:cs typeface="Palatino" charset="0"/>
              </a:rPr>
              <a:t>Conclusions</a:t>
            </a:r>
          </a:p>
          <a:p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These findings are consistent with current literature in demonstrating a high prevalence of weight misperception and weight-change goals among college students. There was no observed effect of food security on weight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misperception, however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weight-change goals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seem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to be influenced by food security status. Further research is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required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to guide appropriate interventions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for food-insecure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students.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736800" y="13648326"/>
            <a:ext cx="11887200" cy="594360"/>
          </a:xfrm>
          <a:prstGeom prst="rect">
            <a:avLst/>
          </a:prstGeom>
          <a:solidFill>
            <a:srgbClr val="8FA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7747686" y="13648326"/>
            <a:ext cx="11887200" cy="38779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Palatino" charset="0"/>
                <a:ea typeface="Palatino" charset="0"/>
                <a:cs typeface="Palatino" charset="0"/>
              </a:rPr>
              <a:t>Results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38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% of all students misperceived their weight, and 62% had weight-change goals. </a:t>
            </a:r>
            <a:endParaRPr lang="en-US" sz="30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18%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percent of students reported low or very low food security. 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The prevalence of weight misperception did not differ between food-secure and food-insecure students (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36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vs. 43%,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p=0.37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). 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Food-insecure students tended to be more likely to have a weight-change goal than food-secure students (84 vs. 65%,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p=0.09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). </a:t>
            </a:r>
          </a:p>
        </p:txBody>
      </p:sp>
      <p:sp>
        <p:nvSpPr>
          <p:cNvPr id="9" name="Rectangle 8"/>
          <p:cNvSpPr/>
          <p:nvPr/>
        </p:nvSpPr>
        <p:spPr>
          <a:xfrm>
            <a:off x="876935" y="17449800"/>
            <a:ext cx="11887200" cy="594360"/>
          </a:xfrm>
          <a:prstGeom prst="rect">
            <a:avLst/>
          </a:prstGeom>
          <a:solidFill>
            <a:srgbClr val="8FA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6935" y="17449800"/>
            <a:ext cx="11887200" cy="117570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Palatino" charset="0"/>
                <a:ea typeface="Palatino" charset="0"/>
                <a:cs typeface="Palatino" charset="0"/>
              </a:rPr>
              <a:t>Methods</a:t>
            </a:r>
          </a:p>
          <a:p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This study was conducted as part of the College Health and Nutrition Assessment Survey (CHANAS), an ongoing cross-sectional study at the University of New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Hampshire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(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UNH IRB #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5524).</a:t>
            </a:r>
          </a:p>
          <a:p>
            <a:endParaRPr lang="en-US" sz="3000" b="1" dirty="0" smtClean="0">
              <a:latin typeface="Palatino" charset="0"/>
              <a:ea typeface="Palatino" charset="0"/>
              <a:cs typeface="Palatino" charset="0"/>
            </a:endParaRPr>
          </a:p>
          <a:p>
            <a:r>
              <a:rPr lang="en-US" sz="3200" b="1" dirty="0" smtClean="0">
                <a:latin typeface="Palatino" charset="0"/>
                <a:ea typeface="Palatino" charset="0"/>
                <a:cs typeface="Palatino" charset="0"/>
              </a:rPr>
              <a:t>Subjects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Students aged 18-24 enrolled in an introductory nutrition course in the Fall of 2018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(n=325) were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recruited via an initial lecture where the study was described and consent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forms distributed. </a:t>
            </a:r>
            <a:endParaRPr lang="en-US" sz="3000" b="1" dirty="0">
              <a:latin typeface="Palatino" charset="0"/>
              <a:ea typeface="Palatino" charset="0"/>
              <a:cs typeface="Palatino" charset="0"/>
            </a:endParaRPr>
          </a:p>
          <a:p>
            <a:pPr>
              <a:buSzPct val="120000"/>
            </a:pPr>
            <a:endParaRPr lang="en-US" sz="3000" b="1" dirty="0" smtClean="0">
              <a:latin typeface="Palatino" charset="0"/>
              <a:ea typeface="Palatino" charset="0"/>
              <a:cs typeface="Palatino" charset="0"/>
            </a:endParaRPr>
          </a:p>
          <a:p>
            <a:r>
              <a:rPr lang="en-US" sz="3200" b="1" dirty="0" smtClean="0">
                <a:latin typeface="Palatino" charset="0"/>
                <a:ea typeface="Palatino" charset="0"/>
                <a:cs typeface="Palatino" charset="0"/>
              </a:rPr>
              <a:t>Procedure 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Students attended a Health Risk Screening appointment where anthropometric measurements were taken by trained research assistants.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The College Wellness Survey, an online self-administered questionnaire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, assessed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food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security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status, perceived weight status and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weight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goals.</a:t>
            </a:r>
          </a:p>
          <a:p>
            <a:pPr>
              <a:buSzPct val="120000"/>
            </a:pPr>
            <a:endParaRPr lang="en-US" sz="3000" dirty="0" smtClean="0">
              <a:latin typeface="Palatino" charset="0"/>
              <a:ea typeface="Palatino" charset="0"/>
              <a:cs typeface="Palatino" charset="0"/>
            </a:endParaRPr>
          </a:p>
          <a:p>
            <a:r>
              <a:rPr lang="en-US" sz="3200" b="1" dirty="0" smtClean="0">
                <a:latin typeface="Palatino" charset="0"/>
                <a:ea typeface="Palatino" charset="0"/>
                <a:cs typeface="Palatino" charset="0"/>
              </a:rPr>
              <a:t>Analysis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Perceived weight status was compared against body composition values to determine the accuracy of weight perception. 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Goals to lose or gain weight were considered weight-change goals. </a:t>
            </a:r>
          </a:p>
          <a:p>
            <a:pPr marL="457200" indent="-457200">
              <a:buSzPct val="120000"/>
              <a:buFont typeface="Wingdings" charset="2"/>
              <a:buChar char="§"/>
            </a:pP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Chi-square analyses determined the differences in weight perception and weight-change goals between the food secure and food insecure groups.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876935" y="4432473"/>
            <a:ext cx="11887200" cy="594360"/>
          </a:xfrm>
          <a:prstGeom prst="rect">
            <a:avLst/>
          </a:prstGeom>
          <a:solidFill>
            <a:srgbClr val="8FA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76935" y="4432473"/>
            <a:ext cx="11887200" cy="84946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Palatino" charset="0"/>
                <a:ea typeface="Palatino" charset="0"/>
                <a:cs typeface="Palatino" charset="0"/>
              </a:rPr>
              <a:t>Background   </a:t>
            </a:r>
            <a:r>
              <a:rPr lang="en-US" sz="3000" b="1" dirty="0" smtClean="0">
                <a:latin typeface="Palatino" charset="0"/>
                <a:ea typeface="Palatino" charset="0"/>
                <a:cs typeface="Palatino" charset="0"/>
              </a:rPr>
              <a:t>                                                                                                     </a:t>
            </a:r>
          </a:p>
          <a:p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Food insecurity is experienced on college campuses at rates much higher than the general population, as the financial burden of pursuing higher education continues to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increase</a:t>
            </a:r>
            <a:r>
              <a:rPr lang="en-US" sz="3000" baseline="30000" dirty="0" smtClean="0">
                <a:latin typeface="Palatino" charset="0"/>
                <a:ea typeface="Palatino" charset="0"/>
                <a:cs typeface="Palatino" charset="0"/>
              </a:rPr>
              <a:t>1,2,3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.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A study previously conducted at the University of New Hampshire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found that </a:t>
            </a:r>
            <a:r>
              <a:rPr lang="en-US" sz="3000" b="1" dirty="0">
                <a:latin typeface="Palatino" charset="0"/>
                <a:ea typeface="Palatino" charset="0"/>
                <a:cs typeface="Palatino" charset="0"/>
              </a:rPr>
              <a:t>25% of students </a:t>
            </a:r>
            <a:r>
              <a:rPr lang="en-US" sz="3000" b="1" dirty="0" smtClean="0">
                <a:latin typeface="Palatino" charset="0"/>
                <a:ea typeface="Palatino" charset="0"/>
                <a:cs typeface="Palatino" charset="0"/>
              </a:rPr>
              <a:t>are </a:t>
            </a:r>
            <a:r>
              <a:rPr lang="en-US" sz="3000" b="1" dirty="0">
                <a:latin typeface="Palatino" charset="0"/>
                <a:ea typeface="Palatino" charset="0"/>
                <a:cs typeface="Palatino" charset="0"/>
              </a:rPr>
              <a:t>food </a:t>
            </a:r>
            <a:r>
              <a:rPr lang="en-US" sz="3000" b="1" dirty="0" smtClean="0">
                <a:latin typeface="Palatino" charset="0"/>
                <a:ea typeface="Palatino" charset="0"/>
                <a:cs typeface="Palatino" charset="0"/>
              </a:rPr>
              <a:t>insecure</a:t>
            </a:r>
            <a:r>
              <a:rPr lang="en-US" sz="3000" baseline="30000" dirty="0" smtClean="0">
                <a:latin typeface="Palatino" charset="0"/>
                <a:ea typeface="Palatino" charset="0"/>
                <a:cs typeface="Palatino" charset="0"/>
              </a:rPr>
              <a:t>3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.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Precisely how college students experience food insecurity remains unclear, as do its implications for physical and mental health.</a:t>
            </a:r>
          </a:p>
          <a:p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 </a:t>
            </a:r>
          </a:p>
          <a:p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Concurrently, </a:t>
            </a:r>
            <a:r>
              <a:rPr lang="en-US" sz="3000" b="1" dirty="0">
                <a:latin typeface="Palatino" charset="0"/>
                <a:ea typeface="Palatino" charset="0"/>
                <a:cs typeface="Palatino" charset="0"/>
              </a:rPr>
              <a:t>issues of body image disproportionately impact young adults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. A major component of body image is weight perception, which is the way we perceive the size of our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bodies</a:t>
            </a:r>
            <a:r>
              <a:rPr lang="en-US" sz="3000" baseline="30000" dirty="0" smtClean="0">
                <a:latin typeface="Palatino" charset="0"/>
                <a:ea typeface="Palatino" charset="0"/>
                <a:cs typeface="Palatino" charset="0"/>
              </a:rPr>
              <a:t>4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.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An accurate perception of weight is important to prevent body dissatisfaction and the development of unhealthy weight-change 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goals</a:t>
            </a:r>
            <a:r>
              <a:rPr lang="en-US" sz="3000" baseline="30000" dirty="0" smtClean="0">
                <a:latin typeface="Palatino" charset="0"/>
                <a:ea typeface="Palatino" charset="0"/>
                <a:cs typeface="Palatino" charset="0"/>
              </a:rPr>
              <a:t>5,6,7,8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. In </a:t>
            </a:r>
            <a:r>
              <a:rPr lang="en-US" sz="3000" dirty="0">
                <a:latin typeface="Palatino" charset="0"/>
                <a:ea typeface="Palatino" charset="0"/>
                <a:cs typeface="Palatino" charset="0"/>
              </a:rPr>
              <a:t>the present study, it is hypothesized that stress and restriction accompanying food when an individual is food-insecure translates into higher rates of weight misperception and weight-change goals</a:t>
            </a:r>
            <a:r>
              <a:rPr lang="en-US" sz="3000" dirty="0" smtClean="0">
                <a:latin typeface="Palatino" charset="0"/>
                <a:ea typeface="Palatino" charset="0"/>
                <a:cs typeface="Palatino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53200" y="299954"/>
            <a:ext cx="27432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From Mirror to Plate:</a:t>
            </a:r>
          </a:p>
          <a:p>
            <a:pPr algn="ctr"/>
            <a:r>
              <a:rPr lang="en-US" sz="6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The relationship between food security status, weight perception </a:t>
            </a:r>
          </a:p>
          <a:p>
            <a:pPr algn="ctr"/>
            <a:r>
              <a:rPr lang="en-US" sz="6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and weight-change goals in college students</a:t>
            </a:r>
            <a:endParaRPr lang="en-US" sz="6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6935" y="13911181"/>
            <a:ext cx="11887200" cy="2554545"/>
          </a:xfrm>
          <a:prstGeom prst="rect">
            <a:avLst/>
          </a:prstGeom>
          <a:solidFill>
            <a:srgbClr val="8FA2D4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latin typeface="Palatino" charset="0"/>
                <a:ea typeface="Palatino" charset="0"/>
                <a:cs typeface="Palatino" charset="0"/>
              </a:rPr>
              <a:t>Objective</a:t>
            </a:r>
            <a:r>
              <a:rPr lang="en-US" sz="4000" dirty="0" smtClean="0">
                <a:latin typeface="Palatino" charset="0"/>
                <a:ea typeface="Palatino" charset="0"/>
                <a:cs typeface="Palatino" charset="0"/>
              </a:rPr>
              <a:t>: </a:t>
            </a:r>
            <a:r>
              <a:rPr lang="en-US" sz="4000" b="1" dirty="0" smtClean="0">
                <a:latin typeface="Palatino" charset="0"/>
                <a:ea typeface="Palatino" charset="0"/>
                <a:cs typeface="Palatino" charset="0"/>
              </a:rPr>
              <a:t>To examine weight misperceptions and weight-change goals between food-insecure college students and their food-secure counterparts.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73100" y="3876168"/>
            <a:ext cx="137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Palatino" charset="0"/>
                <a:ea typeface="Palatino" charset="0"/>
                <a:cs typeface="Palatino" charset="0"/>
              </a:rPr>
              <a:t>Keirra</a:t>
            </a:r>
            <a:r>
              <a:rPr lang="en-US" sz="4000" dirty="0" smtClean="0">
                <a:latin typeface="Palatino" charset="0"/>
                <a:ea typeface="Palatino" charset="0"/>
                <a:cs typeface="Palatino" charset="0"/>
              </a:rPr>
              <a:t> Bartley, BS and Jesse Stabile Morrell, Ph.D.</a:t>
            </a:r>
          </a:p>
          <a:p>
            <a:pPr algn="ctr"/>
            <a:r>
              <a:rPr lang="en-US" sz="4000" dirty="0" smtClean="0">
                <a:latin typeface="Palatino" charset="0"/>
                <a:ea typeface="Palatino" charset="0"/>
                <a:cs typeface="Palatino" charset="0"/>
              </a:rPr>
              <a:t>Department of Agriculture, Nutrition, and Food Systems</a:t>
            </a:r>
          </a:p>
          <a:p>
            <a:pPr algn="ctr"/>
            <a:r>
              <a:rPr lang="en-US" sz="4000" dirty="0" smtClean="0">
                <a:latin typeface="Palatino" charset="0"/>
                <a:ea typeface="Palatino" charset="0"/>
                <a:cs typeface="Palatino" charset="0"/>
              </a:rPr>
              <a:t>University of New Hampshire, Durham </a:t>
            </a:r>
            <a:endParaRPr lang="en-US" sz="4000" dirty="0">
              <a:latin typeface="Palatino" charset="0"/>
              <a:ea typeface="Palatino" charset="0"/>
              <a:cs typeface="Palatino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225116"/>
              </p:ext>
            </p:extLst>
          </p:nvPr>
        </p:nvGraphicFramePr>
        <p:xfrm>
          <a:off x="14268450" y="7228013"/>
          <a:ext cx="11887200" cy="789564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82095"/>
                <a:gridCol w="3944957"/>
                <a:gridCol w="3960148"/>
              </a:tblGrid>
              <a:tr h="6082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5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Food</a:t>
                      </a:r>
                      <a:r>
                        <a:rPr lang="en-US" sz="2400" b="1" baseline="0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-S</a:t>
                      </a:r>
                      <a:r>
                        <a:rPr lang="en-US" sz="2400" b="1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ecure </a:t>
                      </a:r>
                      <a:endParaRPr lang="en-US" sz="2400" b="1" dirty="0">
                        <a:effectLst/>
                        <a:latin typeface="Palatino" charset="0"/>
                        <a:ea typeface="Palatino" charset="0"/>
                        <a:cs typeface="Palatino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(n=267)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5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Food</a:t>
                      </a:r>
                      <a:r>
                        <a:rPr lang="en-US" sz="2400" b="1" baseline="0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-I</a:t>
                      </a:r>
                      <a:r>
                        <a:rPr lang="en-US" sz="2400" b="1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nsecure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(</a:t>
                      </a:r>
                      <a:r>
                        <a:rPr lang="en-US" sz="24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n=58)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591"/>
                    </a:solidFill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Sex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84.3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15.7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81.0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19.0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Age*</a:t>
                      </a:r>
                      <a:endParaRPr lang="en-US" sz="2000" b="1" dirty="0">
                        <a:effectLst/>
                        <a:latin typeface="Palatino" charset="0"/>
                        <a:ea typeface="Palatino" charset="0"/>
                        <a:cs typeface="Palatino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18.66(±1.00)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19.16(±1.15)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BMI</a:t>
                      </a:r>
                      <a:r>
                        <a:rPr lang="en-US" sz="2000" b="1" baseline="0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 (kg/m</a:t>
                      </a:r>
                      <a:r>
                        <a:rPr lang="en-US" sz="2000" b="1" baseline="30000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2</a:t>
                      </a:r>
                      <a:r>
                        <a:rPr lang="en-US" sz="2000" b="1" baseline="0" dirty="0" smtClean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)</a:t>
                      </a:r>
                      <a:endParaRPr lang="en-US" sz="2000" b="1" dirty="0">
                        <a:effectLst/>
                        <a:latin typeface="Palatino" charset="0"/>
                        <a:ea typeface="Palatino" charset="0"/>
                        <a:cs typeface="Palatino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&lt;18.5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18.5-24.9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83.2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16.8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25-29.9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80.9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19.1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Palatino" charset="0"/>
                          <a:ea typeface="Palatino" charset="0"/>
                          <a:cs typeface="Palatino" charset="0"/>
                          <a:sym typeface="Symbol" charset="2"/>
                        </a:rPr>
                        <a:t></a:t>
                      </a:r>
                      <a:r>
                        <a:rPr lang="en-US" sz="2000" b="1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72.7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27.3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Financial aid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All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78.5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21.5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Stafford Loan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73.0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Pell Grant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65.7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34.3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Race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82.9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17.1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Black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57.1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42.9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Asian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76.5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23.5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0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No answer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alatino" charset="0"/>
                          <a:ea typeface="Palatino" charset="0"/>
                          <a:cs typeface="Palatino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7736800" y="27071764"/>
            <a:ext cx="11887200" cy="184665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latin typeface="Palatino" charset="0"/>
                <a:ea typeface="Palatino" charset="0"/>
                <a:cs typeface="Palatino" charset="0"/>
              </a:rPr>
              <a:t>Acknowledgments</a:t>
            </a:r>
          </a:p>
          <a:p>
            <a:r>
              <a:rPr lang="en-US" sz="2800" dirty="0" smtClean="0">
                <a:latin typeface="Palatino" charset="0"/>
                <a:ea typeface="Palatino" charset="0"/>
                <a:cs typeface="Palatino" charset="0"/>
              </a:rPr>
              <a:t>This study was funded in part by the New </a:t>
            </a:r>
            <a:r>
              <a:rPr lang="en-US" sz="2800" dirty="0">
                <a:latin typeface="Palatino" charset="0"/>
                <a:ea typeface="Palatino" charset="0"/>
                <a:cs typeface="Palatino" charset="0"/>
              </a:rPr>
              <a:t>Hampshire Agriculture Experiment Station and USDA National Institute of Food and Agriculture Hatch Project 1010738.</a:t>
            </a:r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4077050"/>
              </p:ext>
            </p:extLst>
          </p:nvPr>
        </p:nvGraphicFramePr>
        <p:xfrm>
          <a:off x="14268449" y="24464137"/>
          <a:ext cx="11887200" cy="82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89120"/>
              </p:ext>
            </p:extLst>
          </p:nvPr>
        </p:nvGraphicFramePr>
        <p:xfrm>
          <a:off x="27659965" y="4443970"/>
          <a:ext cx="11887200" cy="82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7736800" y="23353808"/>
            <a:ext cx="11887200" cy="2743200"/>
          </a:xfrm>
          <a:prstGeom prst="rect">
            <a:avLst/>
          </a:prstGeom>
          <a:solidFill>
            <a:srgbClr val="8FA2D4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Palatino" charset="0"/>
                <a:ea typeface="Palatino" charset="0"/>
                <a:cs typeface="Palatino" charset="0"/>
              </a:rPr>
              <a:t>These findings suggest the need for further research on the experience of food insecurity in college students. </a:t>
            </a:r>
          </a:p>
          <a:p>
            <a:r>
              <a:rPr lang="en-US" sz="3000" b="1" dirty="0">
                <a:latin typeface="Palatino" charset="0"/>
                <a:ea typeface="Palatino" charset="0"/>
                <a:cs typeface="Palatino" charset="0"/>
              </a:rPr>
              <a:t>In addition, nutrition interventions in this population should consider targeting weight misperceptions and developing a healthy body image, as well as guiding healthy weight-change when indicated.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736800" y="29893181"/>
            <a:ext cx="1188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latin typeface="Palatino" charset="0"/>
                <a:ea typeface="Palatino" charset="0"/>
                <a:cs typeface="Palatino" charset="0"/>
              </a:rPr>
              <a:t>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Pia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Chapparo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M,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Zaghloul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SS,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Holck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P, Dobbs J. 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Public Health </a:t>
            </a:r>
            <a:r>
              <a:rPr lang="en-US" sz="1800" i="1" dirty="0" err="1" smtClean="0">
                <a:latin typeface="Palatino" charset="0"/>
                <a:ea typeface="Palatino" charset="0"/>
                <a:cs typeface="Palatino" charset="0"/>
              </a:rPr>
              <a:t>Nutr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. 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2009;12(11):2097-2103.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El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Zein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A,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Shelnutt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KP, Colby S, et al. 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BMC Public Health.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2019;19(1):660.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Davidson A, Morrell J. 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J Hunger Environ </a:t>
            </a:r>
            <a:r>
              <a:rPr lang="en-US" sz="1800" i="1" dirty="0" err="1" smtClean="0">
                <a:latin typeface="Palatino" charset="0"/>
                <a:ea typeface="Palatino" charset="0"/>
                <a:cs typeface="Palatino" charset="0"/>
              </a:rPr>
              <a:t>Nutr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.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Septmber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2018:1-10.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Body Image. National Eating Disorders Association. Published August 22, 2019.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Sampasa-Kanyinga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H, Hamilton HA, Willmore J,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Chaput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J-P. 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Public Health.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2017;146:75-83.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Fan M,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Jin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Y. </a:t>
            </a:r>
            <a:r>
              <a:rPr lang="en-US" sz="1800" i="1" dirty="0" err="1" smtClean="0">
                <a:latin typeface="Palatino" charset="0"/>
                <a:ea typeface="Palatino" charset="0"/>
                <a:cs typeface="Palatino" charset="0"/>
              </a:rPr>
              <a:t>Int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 J Environ Res Public Health.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2015;12(11):14640-14668.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Frank R,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Claumann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GS,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Felden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EPG, Silva DAS,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Pelegrini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A. 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J </a:t>
            </a:r>
            <a:r>
              <a:rPr lang="en-US" sz="1800" i="1" dirty="0" err="1" smtClean="0">
                <a:latin typeface="Palatino" charset="0"/>
                <a:ea typeface="Palatino" charset="0"/>
                <a:cs typeface="Palatino" charset="0"/>
              </a:rPr>
              <a:t>Pediatr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 (Rio J).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2018;94(1):40-47.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Badrin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S, </a:t>
            </a:r>
            <a:r>
              <a:rPr lang="en-US" sz="1800" dirty="0" err="1" smtClean="0">
                <a:latin typeface="Palatino" charset="0"/>
                <a:ea typeface="Palatino" charset="0"/>
                <a:cs typeface="Palatino" charset="0"/>
              </a:rPr>
              <a:t>Daud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N, Ismail SB. </a:t>
            </a:r>
            <a:r>
              <a:rPr lang="en-US" sz="1800" i="1" dirty="0" smtClean="0">
                <a:latin typeface="Palatino" charset="0"/>
                <a:ea typeface="Palatino" charset="0"/>
                <a:cs typeface="Palatino" charset="0"/>
              </a:rPr>
              <a:t>Korean J Fam Med.</a:t>
            </a:r>
            <a:r>
              <a:rPr lang="en-US" sz="1800" dirty="0" smtClean="0">
                <a:latin typeface="Palatino" charset="0"/>
                <a:ea typeface="Palatino" charset="0"/>
                <a:cs typeface="Palatino" charset="0"/>
              </a:rPr>
              <a:t> 2018;39(6):355-359.</a:t>
            </a:r>
          </a:p>
          <a:p>
            <a:pPr marL="514350" indent="-514350">
              <a:buFont typeface="+mj-lt"/>
              <a:buAutoNum type="arabicPeriod"/>
            </a:pPr>
            <a:endParaRPr lang="en-US" sz="1800" dirty="0" smtClean="0">
              <a:latin typeface="Palatino" charset="0"/>
              <a:ea typeface="Palatino" charset="0"/>
              <a:cs typeface="Palatin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268449" y="6402147"/>
            <a:ext cx="1106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3591"/>
                </a:solidFill>
                <a:latin typeface="Palatino" charset="0"/>
                <a:ea typeface="Palatino" charset="0"/>
                <a:cs typeface="Palatino" charset="0"/>
              </a:rPr>
              <a:t>Subject Characteristics by Food Security Status</a:t>
            </a:r>
            <a:endParaRPr lang="en-US" sz="3600" b="1" dirty="0">
              <a:solidFill>
                <a:srgbClr val="003591"/>
              </a:solidFill>
              <a:latin typeface="Palatino" charset="0"/>
              <a:ea typeface="Palatino" charset="0"/>
              <a:cs typeface="Palatino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268449" y="15159354"/>
            <a:ext cx="1106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*continuous variables presented as mean(±SE)</a:t>
            </a:r>
          </a:p>
          <a:p>
            <a:r>
              <a:rPr lang="en-US" sz="1800" dirty="0" smtClean="0"/>
              <a:t>All </a:t>
            </a:r>
            <a:r>
              <a:rPr lang="en-US" sz="1800" dirty="0"/>
              <a:t>other values are presented as % </a:t>
            </a: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307662"/>
              </p:ext>
            </p:extLst>
          </p:nvPr>
        </p:nvGraphicFramePr>
        <p:xfrm>
          <a:off x="14268449" y="16136295"/>
          <a:ext cx="118872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Right Arrow 6"/>
          <p:cNvSpPr/>
          <p:nvPr/>
        </p:nvSpPr>
        <p:spPr>
          <a:xfrm>
            <a:off x="16078200" y="18044160"/>
            <a:ext cx="1600200" cy="624840"/>
          </a:xfrm>
          <a:prstGeom prst="rightArrow">
            <a:avLst/>
          </a:prstGeom>
          <a:solidFill>
            <a:srgbClr val="3B64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563600" y="17090053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20000"/>
            </a:pPr>
            <a:r>
              <a:rPr lang="en-US" sz="2800" dirty="0" smtClean="0">
                <a:latin typeface="Palatino" charset="0"/>
                <a:ea typeface="Palatino" charset="0"/>
                <a:cs typeface="Palatino" charset="0"/>
              </a:rPr>
              <a:t>11.4% Low Food Security </a:t>
            </a:r>
          </a:p>
          <a:p>
            <a:pPr>
              <a:buSzPct val="120000"/>
            </a:pPr>
            <a:r>
              <a:rPr lang="en-US" sz="2800" dirty="0" smtClean="0">
                <a:latin typeface="Palatino" charset="0"/>
                <a:ea typeface="Palatino" charset="0"/>
                <a:cs typeface="Palatino" charset="0"/>
              </a:rPr>
              <a:t>6.4% Very Low Food Security</a:t>
            </a: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3206</TotalTime>
  <Words>769</Words>
  <Application>Microsoft Macintosh PowerPoint</Application>
  <PresentationFormat>Custom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Palatino</vt:lpstr>
      <vt:lpstr>Symbol</vt:lpstr>
      <vt:lpstr>Wingdings</vt:lpstr>
      <vt:lpstr>Arial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keirrabartley@gmail.com</dc:creator>
  <cp:lastModifiedBy>keirrabartley@gmail.com</cp:lastModifiedBy>
  <cp:revision>124</cp:revision>
  <dcterms:created xsi:type="dcterms:W3CDTF">2020-04-03T21:12:20Z</dcterms:created>
  <dcterms:modified xsi:type="dcterms:W3CDTF">2020-04-14T23:41:20Z</dcterms:modified>
</cp:coreProperties>
</file>