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3"/>
  </p:sldMasterIdLst>
  <p:sldIdLst>
    <p:sldId id="256" r:id="rId4"/>
  </p:sldIdLst>
  <p:sldSz cx="438912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79" autoAdjust="0"/>
    <p:restoredTop sz="94434" autoAdjust="0"/>
  </p:normalViewPr>
  <p:slideViewPr>
    <p:cSldViewPr snapToGrid="0">
      <p:cViewPr varScale="1">
        <p:scale>
          <a:sx n="17" d="100"/>
          <a:sy n="17" d="100"/>
        </p:scale>
        <p:origin x="1896" y="11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3"/>
            <a:ext cx="37307520" cy="11460480"/>
          </a:xfrm>
        </p:spPr>
        <p:txBody>
          <a:bodyPr anchor="b"/>
          <a:lstStyle>
            <a:lvl1pPr algn="ctr">
              <a:defRPr sz="29400"/>
            </a:lvl1pPr>
          </a:lstStyle>
          <a:p>
            <a:r>
              <a:rPr lang="en-US"/>
              <a:t>Click to edit Master title style</a:t>
            </a:r>
            <a:endParaRPr lang="en-US" dirty="0"/>
          </a:p>
        </p:txBody>
      </p:sp>
      <p:sp>
        <p:nvSpPr>
          <p:cNvPr id="3" name="Subtitle 2"/>
          <p:cNvSpPr>
            <a:spLocks noGrp="1"/>
          </p:cNvSpPr>
          <p:nvPr>
            <p:ph type="subTitle" idx="1"/>
          </p:nvPr>
        </p:nvSpPr>
        <p:spPr>
          <a:xfrm>
            <a:off x="5486400" y="17289783"/>
            <a:ext cx="32918400" cy="7947657"/>
          </a:xfrm>
        </p:spPr>
        <p:txBody>
          <a:bodyPr/>
          <a:lstStyle>
            <a:lvl1pPr marL="0" indent="0" algn="ctr">
              <a:buNone/>
              <a:defRPr sz="11800"/>
            </a:lvl1pPr>
            <a:lvl2pPr marL="2240152" indent="0" algn="ctr">
              <a:buNone/>
              <a:defRPr sz="9800"/>
            </a:lvl2pPr>
            <a:lvl3pPr marL="4480304" indent="0" algn="ctr">
              <a:buNone/>
              <a:defRPr sz="8800"/>
            </a:lvl3pPr>
            <a:lvl4pPr marL="6720456" indent="0" algn="ctr">
              <a:buNone/>
              <a:defRPr sz="7800"/>
            </a:lvl4pPr>
            <a:lvl5pPr marL="8960608" indent="0" algn="ctr">
              <a:buNone/>
              <a:defRPr sz="7800"/>
            </a:lvl5pPr>
            <a:lvl6pPr marL="11200760" indent="0" algn="ctr">
              <a:buNone/>
              <a:defRPr sz="7800"/>
            </a:lvl6pPr>
            <a:lvl7pPr marL="13440912" indent="0" algn="ctr">
              <a:buNone/>
              <a:defRPr sz="7800"/>
            </a:lvl7pPr>
            <a:lvl8pPr marL="15681064" indent="0" algn="ctr">
              <a:buNone/>
              <a:defRPr sz="7800"/>
            </a:lvl8pPr>
            <a:lvl9pPr marL="17921216" indent="0" algn="ctr">
              <a:buNone/>
              <a:defRPr sz="7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5523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547499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679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377049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51"/>
            <a:ext cx="37856160" cy="13693137"/>
          </a:xfrm>
        </p:spPr>
        <p:txBody>
          <a:bodyPr anchor="b"/>
          <a:lstStyle>
            <a:lvl1pPr>
              <a:defRPr sz="29400"/>
            </a:lvl1pPr>
          </a:lstStyle>
          <a:p>
            <a:r>
              <a:rPr lang="en-US"/>
              <a:t>Click to edit Master title style</a:t>
            </a:r>
            <a:endParaRPr lang="en-US" dirty="0"/>
          </a:p>
        </p:txBody>
      </p:sp>
      <p:sp>
        <p:nvSpPr>
          <p:cNvPr id="3" name="Text Placeholder 2"/>
          <p:cNvSpPr>
            <a:spLocks noGrp="1"/>
          </p:cNvSpPr>
          <p:nvPr>
            <p:ph type="body" idx="1"/>
          </p:nvPr>
        </p:nvSpPr>
        <p:spPr>
          <a:xfrm>
            <a:off x="2994662" y="22029431"/>
            <a:ext cx="37856160" cy="7200897"/>
          </a:xfrm>
        </p:spPr>
        <p:txBody>
          <a:bodyPr/>
          <a:lstStyle>
            <a:lvl1pPr marL="0" indent="0">
              <a:buNone/>
              <a:defRPr sz="11800">
                <a:solidFill>
                  <a:schemeClr val="tx1"/>
                </a:solidFill>
              </a:defRPr>
            </a:lvl1pPr>
            <a:lvl2pPr marL="2240152" indent="0">
              <a:buNone/>
              <a:defRPr sz="9800">
                <a:solidFill>
                  <a:schemeClr val="tx1">
                    <a:tint val="75000"/>
                  </a:schemeClr>
                </a:solidFill>
              </a:defRPr>
            </a:lvl2pPr>
            <a:lvl3pPr marL="4480304" indent="0">
              <a:buNone/>
              <a:defRPr sz="8800">
                <a:solidFill>
                  <a:schemeClr val="tx1">
                    <a:tint val="75000"/>
                  </a:schemeClr>
                </a:solidFill>
              </a:defRPr>
            </a:lvl3pPr>
            <a:lvl4pPr marL="6720456" indent="0">
              <a:buNone/>
              <a:defRPr sz="7800">
                <a:solidFill>
                  <a:schemeClr val="tx1">
                    <a:tint val="75000"/>
                  </a:schemeClr>
                </a:solidFill>
              </a:defRPr>
            </a:lvl4pPr>
            <a:lvl5pPr marL="8960608" indent="0">
              <a:buNone/>
              <a:defRPr sz="7800">
                <a:solidFill>
                  <a:schemeClr val="tx1">
                    <a:tint val="75000"/>
                  </a:schemeClr>
                </a:solidFill>
              </a:defRPr>
            </a:lvl5pPr>
            <a:lvl6pPr marL="11200760" indent="0">
              <a:buNone/>
              <a:defRPr sz="7800">
                <a:solidFill>
                  <a:schemeClr val="tx1">
                    <a:tint val="75000"/>
                  </a:schemeClr>
                </a:solidFill>
              </a:defRPr>
            </a:lvl6pPr>
            <a:lvl7pPr marL="13440912" indent="0">
              <a:buNone/>
              <a:defRPr sz="7800">
                <a:solidFill>
                  <a:schemeClr val="tx1">
                    <a:tint val="75000"/>
                  </a:schemeClr>
                </a:solidFill>
              </a:defRPr>
            </a:lvl7pPr>
            <a:lvl8pPr marL="15681064" indent="0">
              <a:buNone/>
              <a:defRPr sz="7800">
                <a:solidFill>
                  <a:schemeClr val="tx1">
                    <a:tint val="75000"/>
                  </a:schemeClr>
                </a:solidFill>
              </a:defRPr>
            </a:lvl8pPr>
            <a:lvl9pPr marL="17921216"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26412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99890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4"/>
            <a:ext cx="18568032"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4"/>
            <a:ext cx="18659477" cy="3954777"/>
          </a:xfrm>
        </p:spPr>
        <p:txBody>
          <a:bodyPr anchor="b"/>
          <a:lstStyle>
            <a:lvl1pPr marL="0" indent="0">
              <a:buNone/>
              <a:defRPr sz="11800" b="1"/>
            </a:lvl1pPr>
            <a:lvl2pPr marL="2240152" indent="0">
              <a:buNone/>
              <a:defRPr sz="9800" b="1"/>
            </a:lvl2pPr>
            <a:lvl3pPr marL="4480304" indent="0">
              <a:buNone/>
              <a:defRPr sz="8800" b="1"/>
            </a:lvl3pPr>
            <a:lvl4pPr marL="6720456" indent="0">
              <a:buNone/>
              <a:defRPr sz="7800" b="1"/>
            </a:lvl4pPr>
            <a:lvl5pPr marL="8960608" indent="0">
              <a:buNone/>
              <a:defRPr sz="7800" b="1"/>
            </a:lvl5pPr>
            <a:lvl6pPr marL="11200760" indent="0">
              <a:buNone/>
              <a:defRPr sz="7800" b="1"/>
            </a:lvl6pPr>
            <a:lvl7pPr marL="13440912" indent="0">
              <a:buNone/>
              <a:defRPr sz="7800" b="1"/>
            </a:lvl7pPr>
            <a:lvl8pPr marL="15681064" indent="0">
              <a:buNone/>
              <a:defRPr sz="7800" b="1"/>
            </a:lvl8pPr>
            <a:lvl9pPr marL="17921216" indent="0">
              <a:buNone/>
              <a:defRPr sz="780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7450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703485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73945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Content Placeholder 2"/>
          <p:cNvSpPr>
            <a:spLocks noGrp="1"/>
          </p:cNvSpPr>
          <p:nvPr>
            <p:ph idx="1"/>
          </p:nvPr>
        </p:nvSpPr>
        <p:spPr>
          <a:xfrm>
            <a:off x="18659477" y="4739648"/>
            <a:ext cx="22219920" cy="23393400"/>
          </a:xfrm>
        </p:spPr>
        <p:txBody>
          <a:bodyPr/>
          <a:lstStyle>
            <a:lvl1pPr>
              <a:defRPr sz="15700"/>
            </a:lvl1pPr>
            <a:lvl2pPr>
              <a:defRPr sz="13700"/>
            </a:lvl2pPr>
            <a:lvl3pPr>
              <a:defRPr sz="11800"/>
            </a:lvl3pPr>
            <a:lvl4pPr>
              <a:defRPr sz="9800"/>
            </a:lvl4pPr>
            <a:lvl5pPr>
              <a:defRPr sz="9800"/>
            </a:lvl5pPr>
            <a:lvl6pPr>
              <a:defRPr sz="9800"/>
            </a:lvl6pPr>
            <a:lvl7pPr>
              <a:defRPr sz="9800"/>
            </a:lvl7pPr>
            <a:lvl8pPr>
              <a:defRPr sz="9800"/>
            </a:lvl8pPr>
            <a:lvl9pPr>
              <a:defRPr sz="9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61361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8"/>
            <a:ext cx="22219920" cy="23393400"/>
          </a:xfrm>
        </p:spPr>
        <p:txBody>
          <a:bodyPr anchor="t"/>
          <a:lstStyle>
            <a:lvl1pPr marL="0" indent="0">
              <a:buNone/>
              <a:defRPr sz="15700"/>
            </a:lvl1pPr>
            <a:lvl2pPr marL="2240152" indent="0">
              <a:buNone/>
              <a:defRPr sz="13700"/>
            </a:lvl2pPr>
            <a:lvl3pPr marL="4480304" indent="0">
              <a:buNone/>
              <a:defRPr sz="11800"/>
            </a:lvl3pPr>
            <a:lvl4pPr marL="6720456" indent="0">
              <a:buNone/>
              <a:defRPr sz="9800"/>
            </a:lvl4pPr>
            <a:lvl5pPr marL="8960608" indent="0">
              <a:buNone/>
              <a:defRPr sz="9800"/>
            </a:lvl5pPr>
            <a:lvl6pPr marL="11200760" indent="0">
              <a:buNone/>
              <a:defRPr sz="9800"/>
            </a:lvl6pPr>
            <a:lvl7pPr marL="13440912" indent="0">
              <a:buNone/>
              <a:defRPr sz="9800"/>
            </a:lvl7pPr>
            <a:lvl8pPr marL="15681064" indent="0">
              <a:buNone/>
              <a:defRPr sz="9800"/>
            </a:lvl8pPr>
            <a:lvl9pPr marL="17921216" indent="0">
              <a:buNone/>
              <a:defRPr sz="98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3"/>
          </a:xfrm>
        </p:spPr>
        <p:txBody>
          <a:bodyPr/>
          <a:lstStyle>
            <a:lvl1pPr marL="0" indent="0">
              <a:buNone/>
              <a:defRPr sz="7800"/>
            </a:lvl1pPr>
            <a:lvl2pPr marL="2240152" indent="0">
              <a:buNone/>
              <a:defRPr sz="6900"/>
            </a:lvl2pPr>
            <a:lvl3pPr marL="4480304" indent="0">
              <a:buNone/>
              <a:defRPr sz="5900"/>
            </a:lvl3pPr>
            <a:lvl4pPr marL="6720456" indent="0">
              <a:buNone/>
              <a:defRPr sz="4900"/>
            </a:lvl4pPr>
            <a:lvl5pPr marL="8960608" indent="0">
              <a:buNone/>
              <a:defRPr sz="4900"/>
            </a:lvl5pPr>
            <a:lvl6pPr marL="11200760" indent="0">
              <a:buNone/>
              <a:defRPr sz="4900"/>
            </a:lvl6pPr>
            <a:lvl7pPr marL="13440912" indent="0">
              <a:buNone/>
              <a:defRPr sz="4900"/>
            </a:lvl7pPr>
            <a:lvl8pPr marL="15681064" indent="0">
              <a:buNone/>
              <a:defRPr sz="4900"/>
            </a:lvl8pPr>
            <a:lvl9pPr marL="17921216" indent="0">
              <a:buNone/>
              <a:defRPr sz="4900"/>
            </a:lvl9pPr>
          </a:lstStyle>
          <a:p>
            <a:pPr lvl="0"/>
            <a:r>
              <a:rPr lang="en-US"/>
              <a:t>Click to 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4468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3"/>
          </a:xfrm>
          <a:prstGeom prst="rect">
            <a:avLst/>
          </a:prstGeom>
        </p:spPr>
        <p:txBody>
          <a:bodyPr vert="horz" lIns="106674" tIns="53337" rIns="106674" bIns="53337"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3"/>
          </a:xfrm>
          <a:prstGeom prst="rect">
            <a:avLst/>
          </a:prstGeom>
        </p:spPr>
        <p:txBody>
          <a:bodyPr vert="horz" lIns="106674" tIns="53337" rIns="106674" bIns="5333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8"/>
            <a:ext cx="9875520" cy="1752600"/>
          </a:xfrm>
          <a:prstGeom prst="rect">
            <a:avLst/>
          </a:prstGeom>
        </p:spPr>
        <p:txBody>
          <a:bodyPr vert="horz" lIns="106674" tIns="53337" rIns="106674" bIns="53337" rtlCol="0" anchor="ctr"/>
          <a:lstStyle>
            <a:lvl1pPr algn="l">
              <a:defRPr sz="5900">
                <a:solidFill>
                  <a:schemeClr val="tx1">
                    <a:tint val="75000"/>
                  </a:schemeClr>
                </a:solidFill>
              </a:defRPr>
            </a:lvl1pPr>
          </a:lstStyle>
          <a:p>
            <a:fld id="{08E81BC7-D5A5-445F-BF4D-797F02B50EB4}" type="datetimeFigureOut">
              <a:rPr lang="en-US" smtClean="0"/>
              <a:t>4/18/2022</a:t>
            </a:fld>
            <a:endParaRPr lang="en-US"/>
          </a:p>
        </p:txBody>
      </p:sp>
      <p:sp>
        <p:nvSpPr>
          <p:cNvPr id="5" name="Footer Placeholder 4"/>
          <p:cNvSpPr>
            <a:spLocks noGrp="1"/>
          </p:cNvSpPr>
          <p:nvPr>
            <p:ph type="ftr" sz="quarter" idx="3"/>
          </p:nvPr>
        </p:nvSpPr>
        <p:spPr>
          <a:xfrm>
            <a:off x="14538960" y="30510488"/>
            <a:ext cx="14813280" cy="1752600"/>
          </a:xfrm>
          <a:prstGeom prst="rect">
            <a:avLst/>
          </a:prstGeom>
        </p:spPr>
        <p:txBody>
          <a:bodyPr vert="horz" lIns="106674" tIns="53337" rIns="106674" bIns="53337" rtlCol="0" anchor="ctr"/>
          <a:lstStyle>
            <a:lvl1pPr algn="ctr">
              <a:defRPr sz="5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8"/>
            <a:ext cx="9875520" cy="1752600"/>
          </a:xfrm>
          <a:prstGeom prst="rect">
            <a:avLst/>
          </a:prstGeom>
        </p:spPr>
        <p:txBody>
          <a:bodyPr vert="horz" lIns="106674" tIns="53337" rIns="106674" bIns="53337" rtlCol="0" anchor="ctr"/>
          <a:lstStyle>
            <a:lvl1pPr algn="r">
              <a:defRPr sz="590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4113172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480304" rtl="0" eaLnBrk="1" latinLnBrk="0" hangingPunct="1">
        <a:lnSpc>
          <a:spcPct val="90000"/>
        </a:lnSpc>
        <a:spcBef>
          <a:spcPct val="0"/>
        </a:spcBef>
        <a:buNone/>
        <a:defRPr sz="21600" kern="1200">
          <a:solidFill>
            <a:schemeClr val="tx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13700" kern="1200">
          <a:solidFill>
            <a:schemeClr val="tx1"/>
          </a:solidFill>
          <a:latin typeface="+mn-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11800" kern="1200">
          <a:solidFill>
            <a:schemeClr val="tx1"/>
          </a:solidFill>
          <a:latin typeface="+mn-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9800" kern="1200">
          <a:solidFill>
            <a:schemeClr val="tx1"/>
          </a:solidFill>
          <a:latin typeface="+mn-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Diagram, engineering drawing&#10;&#10;Description automatically generated">
            <a:extLst>
              <a:ext uri="{FF2B5EF4-FFF2-40B4-BE49-F238E27FC236}">
                <a16:creationId xmlns:a16="http://schemas.microsoft.com/office/drawing/2014/main" id="{ACE9383B-70F9-4968-A278-565F7831E38E}"/>
              </a:ext>
            </a:extLst>
          </p:cNvPr>
          <p:cNvPicPr>
            <a:picLocks noChangeAspect="1"/>
          </p:cNvPicPr>
          <p:nvPr/>
        </p:nvPicPr>
        <p:blipFill>
          <a:blip r:embed="rId2"/>
          <a:stretch>
            <a:fillRect/>
          </a:stretch>
        </p:blipFill>
        <p:spPr>
          <a:xfrm>
            <a:off x="33767787" y="8818978"/>
            <a:ext cx="8940345" cy="7185698"/>
          </a:xfrm>
          <a:prstGeom prst="rect">
            <a:avLst/>
          </a:prstGeom>
        </p:spPr>
      </p:pic>
      <p:pic>
        <p:nvPicPr>
          <p:cNvPr id="68" name="Picture 67" descr="Diagram&#10;&#10;Description automatically generated">
            <a:extLst>
              <a:ext uri="{FF2B5EF4-FFF2-40B4-BE49-F238E27FC236}">
                <a16:creationId xmlns:a16="http://schemas.microsoft.com/office/drawing/2014/main" id="{A766169C-7F46-4F70-AC9A-C1A249FE3668}"/>
              </a:ext>
            </a:extLst>
          </p:cNvPr>
          <p:cNvPicPr>
            <a:picLocks noChangeAspect="1"/>
          </p:cNvPicPr>
          <p:nvPr/>
        </p:nvPicPr>
        <p:blipFill>
          <a:blip r:embed="rId3"/>
          <a:stretch>
            <a:fillRect/>
          </a:stretch>
        </p:blipFill>
        <p:spPr>
          <a:xfrm>
            <a:off x="394768" y="25830762"/>
            <a:ext cx="5509516" cy="6135838"/>
          </a:xfrm>
          <a:prstGeom prst="rect">
            <a:avLst/>
          </a:prstGeom>
        </p:spPr>
      </p:pic>
      <p:pic>
        <p:nvPicPr>
          <p:cNvPr id="63" name="Picture 62" descr="Diagram&#10;&#10;Description automatically generated with medium confidence">
            <a:extLst>
              <a:ext uri="{FF2B5EF4-FFF2-40B4-BE49-F238E27FC236}">
                <a16:creationId xmlns:a16="http://schemas.microsoft.com/office/drawing/2014/main" id="{EF14427A-12D8-4161-A6AA-FA8E2DFE40AB}"/>
              </a:ext>
            </a:extLst>
          </p:cNvPr>
          <p:cNvPicPr>
            <a:picLocks noChangeAspect="1"/>
          </p:cNvPicPr>
          <p:nvPr/>
        </p:nvPicPr>
        <p:blipFill>
          <a:blip r:embed="rId4"/>
          <a:stretch>
            <a:fillRect/>
          </a:stretch>
        </p:blipFill>
        <p:spPr>
          <a:xfrm>
            <a:off x="12285592" y="20007757"/>
            <a:ext cx="19662126" cy="11120762"/>
          </a:xfrm>
          <a:prstGeom prst="rect">
            <a:avLst/>
          </a:prstGeom>
        </p:spPr>
      </p:pic>
      <p:pic>
        <p:nvPicPr>
          <p:cNvPr id="65" name="Picture 64" descr="A drawing of a bridge&#10;&#10;Description automatically generated with low confidence">
            <a:extLst>
              <a:ext uri="{FF2B5EF4-FFF2-40B4-BE49-F238E27FC236}">
                <a16:creationId xmlns:a16="http://schemas.microsoft.com/office/drawing/2014/main" id="{CC093ED0-65D3-4750-8838-3BD0B1B85570}"/>
              </a:ext>
            </a:extLst>
          </p:cNvPr>
          <p:cNvPicPr>
            <a:picLocks noChangeAspect="1"/>
          </p:cNvPicPr>
          <p:nvPr/>
        </p:nvPicPr>
        <p:blipFill>
          <a:blip r:embed="rId5"/>
          <a:stretch>
            <a:fillRect/>
          </a:stretch>
        </p:blipFill>
        <p:spPr>
          <a:xfrm>
            <a:off x="12055086" y="17898778"/>
            <a:ext cx="10091128" cy="2640296"/>
          </a:xfrm>
          <a:prstGeom prst="rect">
            <a:avLst/>
          </a:prstGeom>
        </p:spPr>
      </p:pic>
      <p:pic>
        <p:nvPicPr>
          <p:cNvPr id="35" name="Picture 34">
            <a:extLst>
              <a:ext uri="{FF2B5EF4-FFF2-40B4-BE49-F238E27FC236}">
                <a16:creationId xmlns:a16="http://schemas.microsoft.com/office/drawing/2014/main" id="{F8D8249D-338C-420F-B9D6-3648683A5919}"/>
              </a:ext>
            </a:extLst>
          </p:cNvPr>
          <p:cNvPicPr>
            <a:picLocks noChangeAspect="1"/>
          </p:cNvPicPr>
          <p:nvPr/>
        </p:nvPicPr>
        <p:blipFill>
          <a:blip r:embed="rId6"/>
          <a:stretch>
            <a:fillRect/>
          </a:stretch>
        </p:blipFill>
        <p:spPr>
          <a:xfrm>
            <a:off x="12312022" y="13325714"/>
            <a:ext cx="9863689" cy="4736723"/>
          </a:xfrm>
          <a:prstGeom prst="rect">
            <a:avLst/>
          </a:prstGeom>
        </p:spPr>
      </p:pic>
      <p:sp>
        <p:nvSpPr>
          <p:cNvPr id="2" name="Title 1"/>
          <p:cNvSpPr>
            <a:spLocks noGrp="1"/>
          </p:cNvSpPr>
          <p:nvPr>
            <p:ph type="ctrTitle"/>
          </p:nvPr>
        </p:nvSpPr>
        <p:spPr>
          <a:xfrm>
            <a:off x="369597" y="522514"/>
            <a:ext cx="43136594" cy="3947886"/>
          </a:xfrm>
          <a:solidFill>
            <a:srgbClr val="00206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8400" dirty="0">
                <a:solidFill>
                  <a:schemeClr val="bg1"/>
                </a:solidFill>
                <a:latin typeface="Cambria" panose="02040503050406030204" pitchFamily="18" charset="0"/>
                <a:cs typeface="Arial" panose="020B0604020202020204" pitchFamily="34" charset="0"/>
              </a:rPr>
              <a:t>Newmarket Waterfront Improvement Project</a:t>
            </a:r>
            <a:br>
              <a:rPr lang="en-US" sz="8400" dirty="0">
                <a:solidFill>
                  <a:schemeClr val="bg1"/>
                </a:solidFill>
                <a:latin typeface="Cambria" panose="02040503050406030204" pitchFamily="18" charset="0"/>
                <a:cs typeface="Arial" panose="020B0604020202020204" pitchFamily="34" charset="0"/>
              </a:rPr>
            </a:br>
            <a:r>
              <a:rPr lang="en-US" sz="5600" u="sng" dirty="0">
                <a:solidFill>
                  <a:schemeClr val="bg1"/>
                </a:solidFill>
                <a:latin typeface="Cambria" panose="02040503050406030204" pitchFamily="18" charset="0"/>
                <a:cs typeface="Arial" panose="020B0604020202020204" pitchFamily="34" charset="0"/>
              </a:rPr>
              <a:t>Tyren Hartford (Project Manager), Nathan Clegg, Jaime Murphy, Nick Walsh</a:t>
            </a:r>
            <a:br>
              <a:rPr lang="en-US" sz="5600" dirty="0">
                <a:solidFill>
                  <a:schemeClr val="bg1"/>
                </a:solidFill>
                <a:latin typeface="Cambria" panose="02040503050406030204" pitchFamily="18" charset="0"/>
                <a:cs typeface="Arial" panose="020B0604020202020204" pitchFamily="34" charset="0"/>
              </a:rPr>
            </a:br>
            <a:r>
              <a:rPr lang="en-US" sz="5600" dirty="0">
                <a:solidFill>
                  <a:schemeClr val="bg1"/>
                </a:solidFill>
                <a:latin typeface="Cambria" panose="02040503050406030204" pitchFamily="18" charset="0"/>
                <a:cs typeface="Arial" panose="020B0604020202020204" pitchFamily="34" charset="0"/>
              </a:rPr>
              <a:t>Faculty Advisor: Matthew Low      Project Sponsor: Tyler Renz (Wunderlich-</a:t>
            </a:r>
            <a:r>
              <a:rPr lang="en-US" sz="5600" dirty="0" err="1">
                <a:solidFill>
                  <a:schemeClr val="bg1"/>
                </a:solidFill>
                <a:latin typeface="Cambria" panose="02040503050406030204" pitchFamily="18" charset="0"/>
                <a:cs typeface="Arial" panose="020B0604020202020204" pitchFamily="34" charset="0"/>
              </a:rPr>
              <a:t>Malec</a:t>
            </a:r>
            <a:r>
              <a:rPr lang="en-US" sz="5600" dirty="0">
                <a:solidFill>
                  <a:schemeClr val="bg1"/>
                </a:solidFill>
                <a:latin typeface="Cambria" panose="02040503050406030204" pitchFamily="18" charset="0"/>
                <a:cs typeface="Arial" panose="020B0604020202020204" pitchFamily="34" charset="0"/>
              </a:rPr>
              <a:t> Engineering)</a:t>
            </a:r>
            <a:endParaRPr lang="en-US" sz="9300" i="1" dirty="0">
              <a:solidFill>
                <a:schemeClr val="bg1"/>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32584808" y="5652185"/>
            <a:ext cx="10805143" cy="3141531"/>
          </a:xfrm>
          <a:prstGeom prst="rect">
            <a:avLst/>
          </a:prstGeom>
          <a:noFill/>
          <a:ln>
            <a:solidFill>
              <a:srgbClr val="002060"/>
            </a:solidFill>
          </a:ln>
        </p:spPr>
        <p:txBody>
          <a:bodyPr vert="horz" lIns="106674" tIns="53337" rIns="106674" bIns="53337" rtlCol="0" anchor="t">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4000" dirty="0">
                <a:latin typeface="Cambria" panose="02040503050406030204" pitchFamily="18" charset="0"/>
              </a:rPr>
              <a:t>For the west abutment, the proposed alternative will provide an 8ft wide timber ramp with an ~170ft run. The design consists of a single switchback layout that begins at the road access and runs beneath the upper limits of the ramp with about 10ft of clearance. Attached to concrete </a:t>
            </a:r>
            <a:r>
              <a:rPr lang="en-US" sz="4000" dirty="0" err="1">
                <a:latin typeface="Cambria" panose="02040503050406030204" pitchFamily="18" charset="0"/>
              </a:rPr>
              <a:t>sonotube</a:t>
            </a:r>
            <a:r>
              <a:rPr lang="en-US" sz="4000" dirty="0">
                <a:latin typeface="Cambria" panose="02040503050406030204" pitchFamily="18" charset="0"/>
              </a:rPr>
              <a:t> foundations for simple future maintenance. </a:t>
            </a: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a:p>
            <a:endParaRPr lang="en-US" sz="3700" dirty="0">
              <a:latin typeface="Cambria" panose="02040503050406030204" pitchFamily="18" charset="0"/>
            </a:endParaRPr>
          </a:p>
        </p:txBody>
      </p:sp>
      <p:sp>
        <p:nvSpPr>
          <p:cNvPr id="7" name="Subtitle 2"/>
          <p:cNvSpPr txBox="1">
            <a:spLocks/>
          </p:cNvSpPr>
          <p:nvPr/>
        </p:nvSpPr>
        <p:spPr>
          <a:xfrm>
            <a:off x="32572096" y="24917604"/>
            <a:ext cx="11079388"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a:t>
            </a:r>
            <a:r>
              <a:rPr lang="en-US" sz="5800" dirty="0">
                <a:solidFill>
                  <a:schemeClr val="bg1"/>
                </a:solidFill>
                <a:latin typeface="Cambria" panose="02040503050406030204" pitchFamily="18" charset="0"/>
              </a:rPr>
              <a:t>Estimate of Probable Cost</a:t>
            </a:r>
          </a:p>
        </p:txBody>
      </p:sp>
      <p:sp>
        <p:nvSpPr>
          <p:cNvPr id="8" name="Subtitle 2"/>
          <p:cNvSpPr txBox="1">
            <a:spLocks/>
          </p:cNvSpPr>
          <p:nvPr/>
        </p:nvSpPr>
        <p:spPr>
          <a:xfrm>
            <a:off x="353492" y="22716209"/>
            <a:ext cx="11435615" cy="2911770"/>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700" dirty="0">
                <a:latin typeface="Cambria" panose="02040503050406030204" pitchFamily="18" charset="0"/>
              </a:rPr>
              <a:t>The east abutment was designed to support the 50ft span superstructure. The cantilevered abutment was evaluated based on overturning, sliding, and bearing pressure and passes all stability checks. A winged design was implemented to minimize fill area.</a:t>
            </a: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marL="400027" indent="-400027" algn="just">
              <a:spcBef>
                <a:spcPts val="0"/>
              </a:spcBef>
              <a:buFont typeface="Arial" panose="020B0604020202020204" pitchFamily="34" charset="0"/>
              <a:buChar char="•"/>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just">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a:p>
            <a:pPr algn="l">
              <a:spcBef>
                <a:spcPts val="0"/>
              </a:spcBef>
            </a:pPr>
            <a:endParaRPr lang="en-US" sz="2900" dirty="0">
              <a:latin typeface="Cambria" panose="02040503050406030204" pitchFamily="18" charset="0"/>
            </a:endParaRPr>
          </a:p>
        </p:txBody>
      </p:sp>
      <p:sp>
        <p:nvSpPr>
          <p:cNvPr id="9" name="Subtitle 2"/>
          <p:cNvSpPr txBox="1">
            <a:spLocks/>
          </p:cNvSpPr>
          <p:nvPr/>
        </p:nvSpPr>
        <p:spPr>
          <a:xfrm>
            <a:off x="394768" y="4729929"/>
            <a:ext cx="11441111" cy="885827"/>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Introduction</a:t>
            </a:r>
          </a:p>
        </p:txBody>
      </p:sp>
      <p:sp>
        <p:nvSpPr>
          <p:cNvPr id="12" name="Subtitle 2"/>
          <p:cNvSpPr txBox="1">
            <a:spLocks/>
          </p:cNvSpPr>
          <p:nvPr/>
        </p:nvSpPr>
        <p:spPr>
          <a:xfrm>
            <a:off x="32572096" y="16998955"/>
            <a:ext cx="11063310" cy="7641820"/>
          </a:xfrm>
          <a:prstGeom prst="rect">
            <a:avLst/>
          </a:prstGeom>
          <a:noFill/>
          <a:ln>
            <a:solidFill>
              <a:srgbClr val="002060"/>
            </a:solidFill>
          </a:ln>
        </p:spPr>
        <p:txBody>
          <a:bodyPr vert="horz" lIns="106674" tIns="53337" rIns="106674" bIns="53337"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dirty="0">
                <a:latin typeface="Cambria" panose="02040503050406030204" pitchFamily="18" charset="0"/>
              </a:rPr>
              <a:t>Alternative One was a six-span design, with a timber ramp of just 5ft in width. This was alternative was designed to be as compact as possible to minimize the amount of disturbance to the adjacent properties. Although, this alternative was not chosen due to the significant disruption to natural resources and poses usability concerns for two-way pedestrian traffic.</a:t>
            </a:r>
          </a:p>
          <a:p>
            <a:pPr algn="l">
              <a:spcBef>
                <a:spcPts val="0"/>
              </a:spcBef>
            </a:pPr>
            <a:endParaRPr lang="en-US" sz="3700" dirty="0">
              <a:latin typeface="Cambria" panose="02040503050406030204" pitchFamily="18" charset="0"/>
            </a:endParaRPr>
          </a:p>
          <a:p>
            <a:pPr algn="l">
              <a:spcBef>
                <a:spcPts val="0"/>
              </a:spcBef>
            </a:pPr>
            <a:r>
              <a:rPr lang="en-US" sz="3700" dirty="0">
                <a:latin typeface="Cambria" panose="02040503050406030204" pitchFamily="18" charset="0"/>
              </a:rPr>
              <a:t>Alternative Two was a four-span design that implemented an increased boat clearance to allow boat traffic to continue without the possibility of collision until 2100 based on severe sea level rise. This alternative was not chosen because the extended ramp would block numerous parking spaces which are dedicated to the dock owned by </a:t>
            </a:r>
            <a:r>
              <a:rPr lang="en-US" sz="3700" dirty="0" err="1">
                <a:latin typeface="Cambria" panose="02040503050406030204" pitchFamily="18" charset="0"/>
              </a:rPr>
              <a:t>Rivermoor</a:t>
            </a:r>
            <a:r>
              <a:rPr lang="en-US" sz="3700" dirty="0">
                <a:latin typeface="Cambria" panose="02040503050406030204" pitchFamily="18" charset="0"/>
              </a:rPr>
              <a:t> Landing.</a:t>
            </a:r>
          </a:p>
        </p:txBody>
      </p:sp>
      <p:sp>
        <p:nvSpPr>
          <p:cNvPr id="13" name="Subtitle 2"/>
          <p:cNvSpPr txBox="1">
            <a:spLocks/>
          </p:cNvSpPr>
          <p:nvPr/>
        </p:nvSpPr>
        <p:spPr>
          <a:xfrm>
            <a:off x="32572096" y="4766358"/>
            <a:ext cx="10817855" cy="885827"/>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Timber Ramp</a:t>
            </a:r>
          </a:p>
        </p:txBody>
      </p:sp>
      <p:sp>
        <p:nvSpPr>
          <p:cNvPr id="15" name="Subtitle 2"/>
          <p:cNvSpPr txBox="1">
            <a:spLocks/>
          </p:cNvSpPr>
          <p:nvPr/>
        </p:nvSpPr>
        <p:spPr>
          <a:xfrm>
            <a:off x="12273844" y="4765608"/>
            <a:ext cx="10091128" cy="1146591"/>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Superstructure</a:t>
            </a:r>
          </a:p>
        </p:txBody>
      </p:sp>
      <p:sp>
        <p:nvSpPr>
          <p:cNvPr id="16" name="Subtitle 2"/>
          <p:cNvSpPr txBox="1">
            <a:spLocks/>
          </p:cNvSpPr>
          <p:nvPr/>
        </p:nvSpPr>
        <p:spPr>
          <a:xfrm>
            <a:off x="356668" y="4802597"/>
            <a:ext cx="11485505" cy="12563292"/>
          </a:xfrm>
          <a:prstGeom prst="rect">
            <a:avLst/>
          </a:prstGeom>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700" dirty="0">
              <a:latin typeface="Cambria" panose="02040503050406030204" pitchFamily="18" charset="0"/>
            </a:endParaRPr>
          </a:p>
        </p:txBody>
      </p:sp>
      <p:sp>
        <p:nvSpPr>
          <p:cNvPr id="17" name="Subtitle 2"/>
          <p:cNvSpPr txBox="1">
            <a:spLocks/>
          </p:cNvSpPr>
          <p:nvPr/>
        </p:nvSpPr>
        <p:spPr>
          <a:xfrm>
            <a:off x="32572096" y="16085796"/>
            <a:ext cx="11063310" cy="913158"/>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Alternative Considerations</a:t>
            </a:r>
          </a:p>
        </p:txBody>
      </p:sp>
      <p:sp>
        <p:nvSpPr>
          <p:cNvPr id="18" name="Subtitle 2"/>
          <p:cNvSpPr txBox="1">
            <a:spLocks/>
          </p:cNvSpPr>
          <p:nvPr/>
        </p:nvSpPr>
        <p:spPr>
          <a:xfrm>
            <a:off x="341244" y="17550947"/>
            <a:ext cx="11485504" cy="656332"/>
          </a:xfrm>
          <a:prstGeom prst="rect">
            <a:avLst/>
          </a:prstGeom>
          <a:solidFill>
            <a:srgbClr val="002060"/>
          </a:solidFill>
          <a:ln>
            <a:solidFill>
              <a:srgbClr val="002060"/>
            </a:solidFill>
          </a:ln>
        </p:spPr>
        <p:txBody>
          <a:bodyPr vert="horz" lIns="106674" tIns="53337" rIns="106674" bIns="53337" rtlCol="0" anchor="ctr">
            <a:no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800" dirty="0">
                <a:solidFill>
                  <a:schemeClr val="bg1"/>
                </a:solidFill>
                <a:latin typeface="Cambria" panose="02040503050406030204" pitchFamily="18" charset="0"/>
              </a:rPr>
              <a:t>Pier</a:t>
            </a:r>
          </a:p>
        </p:txBody>
      </p:sp>
      <p:sp>
        <p:nvSpPr>
          <p:cNvPr id="19" name="Subtitle 2"/>
          <p:cNvSpPr txBox="1">
            <a:spLocks/>
          </p:cNvSpPr>
          <p:nvPr/>
        </p:nvSpPr>
        <p:spPr>
          <a:xfrm>
            <a:off x="12273844" y="5867401"/>
            <a:ext cx="10091128" cy="6344852"/>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marL="571500" indent="-571500" algn="l">
              <a:spcBef>
                <a:spcPts val="0"/>
              </a:spcBef>
              <a:buFont typeface="Arial" panose="020B0604020202020204" pitchFamily="34" charset="0"/>
              <a:buChar char="•"/>
            </a:pPr>
            <a:r>
              <a:rPr lang="en-US" sz="3700" dirty="0">
                <a:latin typeface="Cambria" panose="02040503050406030204" pitchFamily="18" charset="0"/>
                <a:ea typeface="Cambria" panose="02040503050406030204" pitchFamily="18" charset="0"/>
              </a:rPr>
              <a:t>The proposed superstructure chosen is a prefabricated truss pedestrian bridge provided by Contech Engineered Solutions. </a:t>
            </a:r>
          </a:p>
          <a:p>
            <a:pPr marL="571500" indent="-571500" algn="l">
              <a:spcBef>
                <a:spcPts val="0"/>
              </a:spcBef>
              <a:buFont typeface="Arial" panose="020B0604020202020204" pitchFamily="34" charset="0"/>
              <a:buChar char="•"/>
            </a:pPr>
            <a:r>
              <a:rPr lang="en-US" sz="3700" dirty="0">
                <a:effectLst/>
                <a:latin typeface="Cambria" panose="02040503050406030204" pitchFamily="18" charset="0"/>
                <a:ea typeface="Cambria" panose="02040503050406030204" pitchFamily="18" charset="0"/>
              </a:rPr>
              <a:t>The Keystone Pedestrian Bridge is the preferred choice and we have chosen a 235ft span and a 50ft span to completely minimize the number of substructure components required and impact to natural resources.</a:t>
            </a:r>
          </a:p>
          <a:p>
            <a:pPr marL="571500" indent="-571500" algn="l">
              <a:spcBef>
                <a:spcPts val="0"/>
              </a:spcBef>
              <a:buFont typeface="Arial" panose="020B0604020202020204" pitchFamily="34" charset="0"/>
              <a:buChar char="•"/>
            </a:pPr>
            <a:r>
              <a:rPr lang="en-US" sz="3700" dirty="0">
                <a:effectLst/>
                <a:latin typeface="Cambria" panose="02040503050406030204" pitchFamily="18" charset="0"/>
                <a:ea typeface="Cambria" panose="02040503050406030204" pitchFamily="18" charset="0"/>
              </a:rPr>
              <a:t>Justin Reardon, a Contech Representative, has provided cost estimates and overall weight estimations that are used in the design of the east abutment. </a:t>
            </a:r>
            <a:endParaRPr lang="en-US" sz="3700" dirty="0">
              <a:latin typeface="Cambria" panose="02040503050406030204" pitchFamily="18" charset="0"/>
              <a:ea typeface="Cambria" panose="02040503050406030204" pitchFamily="18" charset="0"/>
            </a:endParaRPr>
          </a:p>
        </p:txBody>
      </p:sp>
      <p:sp>
        <p:nvSpPr>
          <p:cNvPr id="30" name="Subtitle 2"/>
          <p:cNvSpPr txBox="1">
            <a:spLocks/>
          </p:cNvSpPr>
          <p:nvPr/>
        </p:nvSpPr>
        <p:spPr>
          <a:xfrm>
            <a:off x="12285592" y="12450503"/>
            <a:ext cx="19641782" cy="868329"/>
          </a:xfrm>
          <a:prstGeom prst="rect">
            <a:avLst/>
          </a:prstGeom>
          <a:solidFill>
            <a:srgbClr val="002060"/>
          </a:solidFill>
          <a:ln>
            <a:solidFill>
              <a:srgbClr val="002060"/>
            </a:solidFill>
          </a:ln>
        </p:spPr>
        <p:txBody>
          <a:bodyPr vert="horz" lIns="106674" tIns="53337" rIns="106674" bIns="53337"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100" dirty="0">
                <a:solidFill>
                  <a:schemeClr val="bg1"/>
                </a:solidFill>
                <a:latin typeface="Cambria" panose="02040503050406030204" pitchFamily="18" charset="0"/>
              </a:rPr>
              <a:t> Overview of Site Location and Site Elevation</a:t>
            </a:r>
          </a:p>
        </p:txBody>
      </p:sp>
      <p:pic>
        <p:nvPicPr>
          <p:cNvPr id="161" name="Picture 1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6639" y="1168998"/>
            <a:ext cx="2298576" cy="3042233"/>
          </a:xfrm>
          <a:prstGeom prst="rect">
            <a:avLst/>
          </a:prstGeom>
        </p:spPr>
      </p:pic>
      <p:sp>
        <p:nvSpPr>
          <p:cNvPr id="85" name="Subtitle 2"/>
          <p:cNvSpPr txBox="1">
            <a:spLocks/>
          </p:cNvSpPr>
          <p:nvPr/>
        </p:nvSpPr>
        <p:spPr>
          <a:xfrm>
            <a:off x="32635484" y="30560264"/>
            <a:ext cx="11079388" cy="2149386"/>
          </a:xfrm>
          <a:prstGeom prst="rect">
            <a:avLst/>
          </a:prstGeom>
          <a:noFill/>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700" dirty="0">
                <a:latin typeface="Cambria" panose="02040503050406030204" pitchFamily="18" charset="0"/>
              </a:rPr>
              <a:t>Justin Reardon – Contech Engineered Sol. LLC.</a:t>
            </a:r>
          </a:p>
          <a:p>
            <a:pPr algn="l">
              <a:spcBef>
                <a:spcPts val="0"/>
              </a:spcBef>
            </a:pPr>
            <a:r>
              <a:rPr lang="en-US" sz="3700" dirty="0">
                <a:latin typeface="Cambria" panose="02040503050406030204" pitchFamily="18" charset="0"/>
              </a:rPr>
              <a:t>Bill Doucet – Doucet Surveying Inc.</a:t>
            </a:r>
          </a:p>
          <a:p>
            <a:pPr algn="l">
              <a:spcBef>
                <a:spcPts val="0"/>
              </a:spcBef>
            </a:pPr>
            <a:r>
              <a:rPr lang="en-US" sz="3700" dirty="0">
                <a:latin typeface="Cambria" panose="02040503050406030204" pitchFamily="18" charset="0"/>
              </a:rPr>
              <a:t>Kyle </a:t>
            </a:r>
            <a:r>
              <a:rPr lang="en-US" sz="3700" dirty="0" err="1">
                <a:latin typeface="Cambria" panose="02040503050406030204" pitchFamily="18" charset="0"/>
              </a:rPr>
              <a:t>D’Urso</a:t>
            </a:r>
            <a:r>
              <a:rPr lang="en-US" sz="3700" dirty="0">
                <a:latin typeface="Cambria" panose="02040503050406030204" pitchFamily="18" charset="0"/>
              </a:rPr>
              <a:t> – </a:t>
            </a:r>
            <a:r>
              <a:rPr lang="en-US" sz="3700" dirty="0" err="1">
                <a:latin typeface="Cambria" panose="02040503050406030204" pitchFamily="18" charset="0"/>
              </a:rPr>
              <a:t>Vanasse</a:t>
            </a:r>
            <a:r>
              <a:rPr lang="en-US" sz="3700" dirty="0">
                <a:latin typeface="Cambria" panose="02040503050406030204" pitchFamily="18" charset="0"/>
              </a:rPr>
              <a:t> </a:t>
            </a:r>
            <a:r>
              <a:rPr lang="en-US" sz="3700" dirty="0" err="1">
                <a:latin typeface="Cambria" panose="02040503050406030204" pitchFamily="18" charset="0"/>
              </a:rPr>
              <a:t>Hangen</a:t>
            </a:r>
            <a:r>
              <a:rPr lang="en-US" sz="3700" dirty="0">
                <a:latin typeface="Cambria" panose="02040503050406030204" pitchFamily="18" charset="0"/>
              </a:rPr>
              <a:t> </a:t>
            </a:r>
            <a:r>
              <a:rPr lang="en-US" sz="3700" dirty="0" err="1">
                <a:latin typeface="Cambria" panose="02040503050406030204" pitchFamily="18" charset="0"/>
              </a:rPr>
              <a:t>Brustlin</a:t>
            </a:r>
            <a:r>
              <a:rPr lang="en-US" sz="3700" dirty="0">
                <a:latin typeface="Cambria" panose="02040503050406030204" pitchFamily="18" charset="0"/>
              </a:rPr>
              <a:t>, Inc</a:t>
            </a:r>
          </a:p>
          <a:p>
            <a:pPr algn="l">
              <a:spcBef>
                <a:spcPts val="0"/>
              </a:spcBef>
            </a:pPr>
            <a:endParaRPr lang="en-US" sz="3700" dirty="0">
              <a:latin typeface="Cambria" panose="02040503050406030204" pitchFamily="18" charset="0"/>
            </a:endParaRPr>
          </a:p>
          <a:p>
            <a:pPr algn="l"/>
            <a:endParaRPr lang="en-US" sz="3700" dirty="0">
              <a:latin typeface="Cambria" panose="02040503050406030204" pitchFamily="18" charset="0"/>
            </a:endParaRPr>
          </a:p>
        </p:txBody>
      </p:sp>
      <p:sp>
        <p:nvSpPr>
          <p:cNvPr id="93" name="Subtitle 2"/>
          <p:cNvSpPr txBox="1">
            <a:spLocks/>
          </p:cNvSpPr>
          <p:nvPr/>
        </p:nvSpPr>
        <p:spPr>
          <a:xfrm>
            <a:off x="32621985" y="29864403"/>
            <a:ext cx="11094893" cy="677017"/>
          </a:xfrm>
          <a:prstGeom prst="rect">
            <a:avLst/>
          </a:prstGeom>
          <a:solidFill>
            <a:srgbClr val="002060"/>
          </a:solidFill>
          <a:ln>
            <a:solidFill>
              <a:srgbClr val="002060"/>
            </a:solidFill>
          </a:ln>
        </p:spPr>
        <p:txBody>
          <a:bodyPr vert="horz" lIns="106674" tIns="53337" rIns="106674" bIns="53337"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700" dirty="0">
                <a:solidFill>
                  <a:schemeClr val="bg1"/>
                </a:solidFill>
                <a:latin typeface="Cambria" panose="02040503050406030204" pitchFamily="18" charset="0"/>
              </a:rPr>
              <a:t>Acknowledgments</a:t>
            </a:r>
          </a:p>
        </p:txBody>
      </p:sp>
      <p:sp>
        <p:nvSpPr>
          <p:cNvPr id="4" name="TextBox 3"/>
          <p:cNvSpPr txBox="1"/>
          <p:nvPr/>
        </p:nvSpPr>
        <p:spPr>
          <a:xfrm>
            <a:off x="32984920" y="12216858"/>
            <a:ext cx="5657401" cy="553992"/>
          </a:xfrm>
          <a:prstGeom prst="rect">
            <a:avLst/>
          </a:prstGeom>
          <a:noFill/>
        </p:spPr>
        <p:txBody>
          <a:bodyPr wrap="square" lIns="106674" tIns="53337" rIns="106674" bIns="53337" rtlCol="0">
            <a:spAutoFit/>
          </a:bodyPr>
          <a:lstStyle/>
          <a:p>
            <a:endParaRPr lang="en-US" sz="2900" dirty="0">
              <a:latin typeface="Cambria" panose="02040503050406030204" pitchFamily="18" charset="0"/>
            </a:endParaRPr>
          </a:p>
        </p:txBody>
      </p:sp>
      <p:sp>
        <p:nvSpPr>
          <p:cNvPr id="98" name="Subtitle 2"/>
          <p:cNvSpPr txBox="1">
            <a:spLocks/>
          </p:cNvSpPr>
          <p:nvPr/>
        </p:nvSpPr>
        <p:spPr>
          <a:xfrm>
            <a:off x="353492" y="21807215"/>
            <a:ext cx="11435615" cy="913158"/>
          </a:xfrm>
          <a:prstGeom prst="rect">
            <a:avLst/>
          </a:prstGeom>
          <a:solidFill>
            <a:srgbClr val="002060"/>
          </a:solidFill>
          <a:ln>
            <a:solidFill>
              <a:srgbClr val="002060"/>
            </a:solidFill>
          </a:ln>
        </p:spPr>
        <p:txBody>
          <a:bodyPr vert="horz" lIns="106674" tIns="53337" rIns="106674" bIns="53337"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6300" dirty="0">
                <a:solidFill>
                  <a:schemeClr val="bg1"/>
                </a:solidFill>
                <a:latin typeface="Cambria" panose="02040503050406030204" pitchFamily="18" charset="0"/>
              </a:rPr>
              <a:t> Cantilevered </a:t>
            </a:r>
            <a:r>
              <a:rPr lang="en-US" sz="5800" dirty="0">
                <a:solidFill>
                  <a:schemeClr val="bg1"/>
                </a:solidFill>
                <a:latin typeface="Cambria" panose="02040503050406030204" pitchFamily="18" charset="0"/>
              </a:rPr>
              <a:t>Abutment</a:t>
            </a:r>
          </a:p>
        </p:txBody>
      </p:sp>
      <p:sp>
        <p:nvSpPr>
          <p:cNvPr id="99" name="Subtitle 2"/>
          <p:cNvSpPr txBox="1">
            <a:spLocks/>
          </p:cNvSpPr>
          <p:nvPr/>
        </p:nvSpPr>
        <p:spPr>
          <a:xfrm>
            <a:off x="32572096" y="25830762"/>
            <a:ext cx="11079388" cy="3797500"/>
          </a:xfrm>
          <a:prstGeom prst="rect">
            <a:avLst/>
          </a:prstGeom>
          <a:ln>
            <a:solidFill>
              <a:srgbClr val="002060"/>
            </a:solidFill>
          </a:ln>
        </p:spPr>
        <p:txBody>
          <a:bodyPr vert="horz" lIns="106674" tIns="53337" rIns="106674" bIns="53337"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700" dirty="0">
                <a:latin typeface="Cambria" panose="02040503050406030204" pitchFamily="18" charset="0"/>
              </a:rPr>
              <a:t>Based on a list of items provided by the faculty advisor, the cost of each alternative was determined based on the quantity of structures and volume of construction materials.</a:t>
            </a:r>
          </a:p>
          <a:p>
            <a:pPr marL="571500" indent="-571500" algn="just">
              <a:spcBef>
                <a:spcPts val="0"/>
              </a:spcBef>
              <a:buFont typeface="Arial" panose="020B0604020202020204" pitchFamily="34" charset="0"/>
              <a:buChar char="•"/>
            </a:pPr>
            <a:r>
              <a:rPr lang="en-US" sz="3700" dirty="0">
                <a:latin typeface="Cambria" panose="02040503050406030204" pitchFamily="18" charset="0"/>
              </a:rPr>
              <a:t>Proposed Alternative: $2.2m</a:t>
            </a:r>
          </a:p>
          <a:p>
            <a:pPr marL="571500" indent="-571500" algn="just">
              <a:spcBef>
                <a:spcPts val="0"/>
              </a:spcBef>
              <a:buFont typeface="Arial" panose="020B0604020202020204" pitchFamily="34" charset="0"/>
              <a:buChar char="•"/>
            </a:pPr>
            <a:r>
              <a:rPr lang="en-US" sz="3700" dirty="0">
                <a:latin typeface="Cambria" panose="02040503050406030204" pitchFamily="18" charset="0"/>
              </a:rPr>
              <a:t>Alternative One: $1.6m</a:t>
            </a:r>
          </a:p>
          <a:p>
            <a:pPr marL="571500" indent="-571500" algn="just">
              <a:spcBef>
                <a:spcPts val="0"/>
              </a:spcBef>
              <a:buFont typeface="Arial" panose="020B0604020202020204" pitchFamily="34" charset="0"/>
              <a:buChar char="•"/>
            </a:pPr>
            <a:r>
              <a:rPr lang="en-US" sz="3700" dirty="0">
                <a:latin typeface="Cambria" panose="02040503050406030204" pitchFamily="18" charset="0"/>
              </a:rPr>
              <a:t>Alternative Two: $2.3m</a:t>
            </a:r>
          </a:p>
        </p:txBody>
      </p:sp>
      <p:sp>
        <p:nvSpPr>
          <p:cNvPr id="108" name="Subtitle 2"/>
          <p:cNvSpPr txBox="1">
            <a:spLocks/>
          </p:cNvSpPr>
          <p:nvPr/>
        </p:nvSpPr>
        <p:spPr>
          <a:xfrm>
            <a:off x="356655" y="18207279"/>
            <a:ext cx="11444242" cy="3419427"/>
          </a:xfrm>
          <a:prstGeom prst="rect">
            <a:avLst/>
          </a:prstGeom>
          <a:noFill/>
          <a:ln>
            <a:solidFill>
              <a:srgbClr val="002060"/>
            </a:solidFill>
          </a:ln>
        </p:spPr>
        <p:txBody>
          <a:bodyPr vert="horz" lIns="106674" tIns="53337" rIns="106674" bIns="53337" rtlCol="0" anchor="t">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4000" dirty="0">
                <a:effectLst/>
                <a:latin typeface="Cambria" panose="02040503050406030204" pitchFamily="18" charset="0"/>
                <a:ea typeface="Cambria" panose="02040503050406030204" pitchFamily="18" charset="0"/>
              </a:rPr>
              <a:t>In this design there will be a single pier supporting two deck spans. The pier will be constructed out of concrete and will be cast in place. Supporting the pier will be driven steel “H” piles and the piles will be battered in order to resist overturning moments that can be induced on the structure due to high winds.</a:t>
            </a:r>
            <a:endParaRPr lang="en-US" sz="3700" dirty="0">
              <a:latin typeface="Cambria" panose="02040503050406030204" pitchFamily="18" charset="0"/>
              <a:ea typeface="Cambria" panose="02040503050406030204" pitchFamily="18" charset="0"/>
            </a:endParaRPr>
          </a:p>
        </p:txBody>
      </p:sp>
      <p:pic>
        <p:nvPicPr>
          <p:cNvPr id="51" name="Picture 50">
            <a:extLst>
              <a:ext uri="{FF2B5EF4-FFF2-40B4-BE49-F238E27FC236}">
                <a16:creationId xmlns:a16="http://schemas.microsoft.com/office/drawing/2014/main" id="{EB0486F0-6DC7-4177-95BC-7F411CA4B9A8}"/>
              </a:ext>
            </a:extLst>
          </p:cNvPr>
          <p:cNvPicPr>
            <a:picLocks noChangeAspect="1"/>
          </p:cNvPicPr>
          <p:nvPr/>
        </p:nvPicPr>
        <p:blipFill>
          <a:blip r:embed="rId8"/>
          <a:stretch>
            <a:fillRect/>
          </a:stretch>
        </p:blipFill>
        <p:spPr>
          <a:xfrm>
            <a:off x="12160029" y="30172635"/>
            <a:ext cx="19787251" cy="2505400"/>
          </a:xfrm>
          <a:prstGeom prst="rect">
            <a:avLst/>
          </a:prstGeom>
        </p:spPr>
      </p:pic>
      <p:pic>
        <p:nvPicPr>
          <p:cNvPr id="48" name="Picture 47">
            <a:extLst>
              <a:ext uri="{FF2B5EF4-FFF2-40B4-BE49-F238E27FC236}">
                <a16:creationId xmlns:a16="http://schemas.microsoft.com/office/drawing/2014/main" id="{FF72793E-87D4-4FEF-ADD2-4E4792687C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85039" y="1029291"/>
            <a:ext cx="2298576" cy="3042233"/>
          </a:xfrm>
          <a:prstGeom prst="rect">
            <a:avLst/>
          </a:prstGeom>
        </p:spPr>
      </p:pic>
      <p:sp>
        <p:nvSpPr>
          <p:cNvPr id="49" name="Subtitle 2">
            <a:extLst>
              <a:ext uri="{FF2B5EF4-FFF2-40B4-BE49-F238E27FC236}">
                <a16:creationId xmlns:a16="http://schemas.microsoft.com/office/drawing/2014/main" id="{22E3A7AC-1AF6-4B02-9E78-4167C46CB8F6}"/>
              </a:ext>
            </a:extLst>
          </p:cNvPr>
          <p:cNvSpPr txBox="1">
            <a:spLocks/>
          </p:cNvSpPr>
          <p:nvPr/>
        </p:nvSpPr>
        <p:spPr>
          <a:xfrm>
            <a:off x="595173" y="5732888"/>
            <a:ext cx="11020146" cy="10713267"/>
          </a:xfrm>
          <a:prstGeom prst="rect">
            <a:avLst/>
          </a:prstGeom>
          <a:noFill/>
          <a:ln>
            <a:noFill/>
          </a:ln>
        </p:spPr>
        <p:txBody>
          <a:bodyPr vert="horz" lIns="106674" tIns="53337" rIns="106674" bIns="53337" rtlCol="0" anchor="t">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4000" dirty="0">
                <a:effectLst/>
                <a:latin typeface="Cambria" panose="02040503050406030204" pitchFamily="18" charset="0"/>
                <a:ea typeface="Cambria" panose="02040503050406030204" pitchFamily="18" charset="0"/>
              </a:rPr>
              <a:t>Wildcat Engineering Services </a:t>
            </a:r>
            <a:r>
              <a:rPr lang="en-US" sz="4000" dirty="0">
                <a:latin typeface="Cambria" panose="02040503050406030204" pitchFamily="18" charset="0"/>
                <a:ea typeface="Cambria" panose="02040503050406030204" pitchFamily="18" charset="0"/>
              </a:rPr>
              <a:t>was</a:t>
            </a:r>
            <a:r>
              <a:rPr lang="en-US" sz="4000" dirty="0">
                <a:effectLst/>
                <a:latin typeface="Cambria" panose="02040503050406030204" pitchFamily="18" charset="0"/>
                <a:ea typeface="Cambria" panose="02040503050406030204" pitchFamily="18" charset="0"/>
              </a:rPr>
              <a:t> hired by the Town of Newmarket and Wunderlich-</a:t>
            </a:r>
            <a:r>
              <a:rPr lang="en-US" sz="4000" dirty="0" err="1">
                <a:effectLst/>
                <a:latin typeface="Cambria" panose="02040503050406030204" pitchFamily="18" charset="0"/>
                <a:ea typeface="Cambria" panose="02040503050406030204" pitchFamily="18" charset="0"/>
              </a:rPr>
              <a:t>Malec</a:t>
            </a:r>
            <a:r>
              <a:rPr lang="en-US" sz="4000" dirty="0">
                <a:effectLst/>
                <a:latin typeface="Cambria" panose="02040503050406030204" pitchFamily="18" charset="0"/>
                <a:ea typeface="Cambria" panose="02040503050406030204" pitchFamily="18" charset="0"/>
              </a:rPr>
              <a:t> Engineering to provide engineering design services for the development of the Newmarket Waterfront District. </a:t>
            </a:r>
          </a:p>
          <a:p>
            <a:pPr algn="l"/>
            <a:r>
              <a:rPr lang="en-US" sz="4000" dirty="0">
                <a:effectLst/>
                <a:latin typeface="Cambria" panose="02040503050406030204" pitchFamily="18" charset="0"/>
                <a:ea typeface="Cambria" panose="02040503050406030204" pitchFamily="18" charset="0"/>
              </a:rPr>
              <a:t>This pedestrian bridge will allow for easier foot travel between the urbanized waterfront area on the west side of the river and the public park on the east side of the river. </a:t>
            </a:r>
          </a:p>
          <a:p>
            <a:pPr algn="l"/>
            <a:r>
              <a:rPr lang="en-US" sz="4000" dirty="0">
                <a:effectLst/>
                <a:latin typeface="Cambria" panose="02040503050406030204" pitchFamily="18" charset="0"/>
                <a:ea typeface="Cambria" panose="02040503050406030204" pitchFamily="18" charset="0"/>
              </a:rPr>
              <a:t>Wildcat Engineering has developed a proposed alternative as well as two design alternatives for the project based on:</a:t>
            </a:r>
          </a:p>
          <a:p>
            <a:pPr marL="571500" indent="-571500" algn="l">
              <a:buFont typeface="Arial" panose="020B0604020202020204" pitchFamily="34" charset="0"/>
              <a:buChar char="•"/>
            </a:pPr>
            <a:r>
              <a:rPr lang="en-US" sz="4000" dirty="0">
                <a:latin typeface="Cambria" panose="02040503050406030204" pitchFamily="18" charset="0"/>
                <a:ea typeface="Cambria" panose="02040503050406030204" pitchFamily="18" charset="0"/>
              </a:rPr>
              <a:t>G</a:t>
            </a:r>
            <a:r>
              <a:rPr lang="en-US" sz="4000" dirty="0">
                <a:effectLst/>
                <a:latin typeface="Cambria" panose="02040503050406030204" pitchFamily="18" charset="0"/>
                <a:ea typeface="Cambria" panose="02040503050406030204" pitchFamily="18" charset="0"/>
              </a:rPr>
              <a:t>eometric requirements (vertical clearance and ADA requirements)</a:t>
            </a:r>
          </a:p>
          <a:p>
            <a:pPr marL="571500" indent="-571500" algn="l">
              <a:buFont typeface="Arial" panose="020B0604020202020204" pitchFamily="34" charset="0"/>
              <a:buChar char="•"/>
            </a:pPr>
            <a:r>
              <a:rPr lang="en-US" sz="4000" dirty="0">
                <a:latin typeface="Cambria" panose="02040503050406030204" pitchFamily="18" charset="0"/>
                <a:ea typeface="Cambria" panose="02040503050406030204" pitchFamily="18" charset="0"/>
              </a:rPr>
              <a:t>I</a:t>
            </a:r>
            <a:r>
              <a:rPr lang="en-US" sz="4000" dirty="0">
                <a:effectLst/>
                <a:latin typeface="Cambria" panose="02040503050406030204" pitchFamily="18" charset="0"/>
                <a:ea typeface="Cambria" panose="02040503050406030204" pitchFamily="18" charset="0"/>
              </a:rPr>
              <a:t>mpacts to properties and navigable waterway</a:t>
            </a:r>
          </a:p>
          <a:p>
            <a:pPr marL="571500" indent="-571500" algn="l">
              <a:buFont typeface="Arial" panose="020B0604020202020204" pitchFamily="34" charset="0"/>
              <a:buChar char="•"/>
            </a:pPr>
            <a:r>
              <a:rPr lang="en-US" sz="4000" dirty="0">
                <a:effectLst/>
                <a:latin typeface="Cambria" panose="02040503050406030204" pitchFamily="18" charset="0"/>
                <a:ea typeface="Cambria" panose="02040503050406030204" pitchFamily="18" charset="0"/>
              </a:rPr>
              <a:t>Permitting</a:t>
            </a:r>
          </a:p>
          <a:p>
            <a:pPr marL="571500" indent="-571500" algn="l">
              <a:buFont typeface="Arial" panose="020B0604020202020204" pitchFamily="34" charset="0"/>
              <a:buChar char="•"/>
            </a:pPr>
            <a:r>
              <a:rPr lang="en-US" sz="4000" dirty="0">
                <a:latin typeface="Cambria" panose="02040503050406030204" pitchFamily="18" charset="0"/>
                <a:ea typeface="Cambria" panose="02040503050406030204" pitchFamily="18" charset="0"/>
              </a:rPr>
              <a:t>E</a:t>
            </a:r>
            <a:r>
              <a:rPr lang="en-US" sz="4000" dirty="0">
                <a:effectLst/>
                <a:latin typeface="Cambria" panose="02040503050406030204" pitchFamily="18" charset="0"/>
                <a:ea typeface="Cambria" panose="02040503050406030204" pitchFamily="18" charset="0"/>
              </a:rPr>
              <a:t>stimated probable costs of construction</a:t>
            </a:r>
            <a:endParaRPr lang="en-US" sz="3700" dirty="0">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BAB7977D-AA60-45D8-934C-2AD8244FB91E}"/>
              </a:ext>
            </a:extLst>
          </p:cNvPr>
          <p:cNvPicPr>
            <a:picLocks noChangeAspect="1"/>
          </p:cNvPicPr>
          <p:nvPr/>
        </p:nvPicPr>
        <p:blipFill>
          <a:blip r:embed="rId9"/>
          <a:stretch>
            <a:fillRect/>
          </a:stretch>
        </p:blipFill>
        <p:spPr>
          <a:xfrm>
            <a:off x="22097889" y="13318832"/>
            <a:ext cx="9849391" cy="9410099"/>
          </a:xfrm>
          <a:prstGeom prst="rect">
            <a:avLst/>
          </a:prstGeom>
          <a:ln w="76200">
            <a:noFill/>
          </a:ln>
        </p:spPr>
      </p:pic>
      <p:pic>
        <p:nvPicPr>
          <p:cNvPr id="58" name="Picture 57" descr="Diagram&#10;&#10;Description automatically generated">
            <a:extLst>
              <a:ext uri="{FF2B5EF4-FFF2-40B4-BE49-F238E27FC236}">
                <a16:creationId xmlns:a16="http://schemas.microsoft.com/office/drawing/2014/main" id="{FFA5CEF0-7579-483A-A110-E880B90287A2}"/>
              </a:ext>
            </a:extLst>
          </p:cNvPr>
          <p:cNvPicPr>
            <a:picLocks noChangeAspect="1"/>
          </p:cNvPicPr>
          <p:nvPr/>
        </p:nvPicPr>
        <p:blipFill>
          <a:blip r:embed="rId10"/>
          <a:stretch>
            <a:fillRect/>
          </a:stretch>
        </p:blipFill>
        <p:spPr>
          <a:xfrm>
            <a:off x="5142703" y="25830762"/>
            <a:ext cx="6646404" cy="6252296"/>
          </a:xfrm>
          <a:prstGeom prst="rect">
            <a:avLst/>
          </a:prstGeom>
        </p:spPr>
      </p:pic>
      <p:pic>
        <p:nvPicPr>
          <p:cNvPr id="67" name="Picture 66" descr="Diagram, engineering drawing&#10;&#10;Description automatically generated">
            <a:extLst>
              <a:ext uri="{FF2B5EF4-FFF2-40B4-BE49-F238E27FC236}">
                <a16:creationId xmlns:a16="http://schemas.microsoft.com/office/drawing/2014/main" id="{78926509-5E16-46D6-9A7D-9DDA5543EAA1}"/>
              </a:ext>
            </a:extLst>
          </p:cNvPr>
          <p:cNvPicPr>
            <a:picLocks noChangeAspect="1"/>
          </p:cNvPicPr>
          <p:nvPr/>
        </p:nvPicPr>
        <p:blipFill>
          <a:blip r:embed="rId11"/>
          <a:stretch>
            <a:fillRect/>
          </a:stretch>
        </p:blipFill>
        <p:spPr>
          <a:xfrm>
            <a:off x="22501276" y="4800513"/>
            <a:ext cx="9547753" cy="7452888"/>
          </a:xfrm>
          <a:prstGeom prst="rect">
            <a:avLst/>
          </a:prstGeom>
        </p:spPr>
      </p:pic>
      <p:sp>
        <p:nvSpPr>
          <p:cNvPr id="36" name="Rectangle 35">
            <a:extLst>
              <a:ext uri="{FF2B5EF4-FFF2-40B4-BE49-F238E27FC236}">
                <a16:creationId xmlns:a16="http://schemas.microsoft.com/office/drawing/2014/main" id="{E2F991D5-B01F-470B-BE60-847341662858}"/>
              </a:ext>
            </a:extLst>
          </p:cNvPr>
          <p:cNvSpPr/>
          <p:nvPr/>
        </p:nvSpPr>
        <p:spPr>
          <a:xfrm rot="1419437">
            <a:off x="24385259" y="19847917"/>
            <a:ext cx="2123416" cy="138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62D3B7B8-5368-4272-B8C6-C61EA738D2C2}"/>
              </a:ext>
            </a:extLst>
          </p:cNvPr>
          <p:cNvCxnSpPr>
            <a:cxnSpLocks/>
          </p:cNvCxnSpPr>
          <p:nvPr/>
        </p:nvCxnSpPr>
        <p:spPr>
          <a:xfrm flipH="1" flipV="1">
            <a:off x="23880106" y="19484970"/>
            <a:ext cx="152400" cy="593518"/>
          </a:xfrm>
          <a:prstGeom prst="line">
            <a:avLst/>
          </a:prstGeom>
          <a:ln>
            <a:solidFill>
              <a:schemeClr val="accent4"/>
            </a:solidFill>
          </a:ln>
        </p:spPr>
        <p:style>
          <a:lnRef idx="3">
            <a:schemeClr val="accent4"/>
          </a:lnRef>
          <a:fillRef idx="0">
            <a:schemeClr val="accent4"/>
          </a:fillRef>
          <a:effectRef idx="2">
            <a:schemeClr val="accent4"/>
          </a:effectRef>
          <a:fontRef idx="minor">
            <a:schemeClr val="tx1"/>
          </a:fontRef>
        </p:style>
      </p:cxnSp>
      <p:cxnSp>
        <p:nvCxnSpPr>
          <p:cNvPr id="42" name="Straight Connector 41">
            <a:extLst>
              <a:ext uri="{FF2B5EF4-FFF2-40B4-BE49-F238E27FC236}">
                <a16:creationId xmlns:a16="http://schemas.microsoft.com/office/drawing/2014/main" id="{9B42D98F-DDA1-4270-A2E5-C26CE7160126}"/>
              </a:ext>
            </a:extLst>
          </p:cNvPr>
          <p:cNvCxnSpPr>
            <a:cxnSpLocks/>
          </p:cNvCxnSpPr>
          <p:nvPr/>
        </p:nvCxnSpPr>
        <p:spPr>
          <a:xfrm flipV="1">
            <a:off x="23880106" y="17879113"/>
            <a:ext cx="675974" cy="1583922"/>
          </a:xfrm>
          <a:prstGeom prst="line">
            <a:avLst/>
          </a:prstGeom>
          <a:ln>
            <a:solidFill>
              <a:schemeClr val="accent4"/>
            </a:solidFill>
          </a:ln>
        </p:spPr>
        <p:style>
          <a:lnRef idx="3">
            <a:schemeClr val="accent4"/>
          </a:lnRef>
          <a:fillRef idx="0">
            <a:schemeClr val="accent4"/>
          </a:fillRef>
          <a:effectRef idx="2">
            <a:schemeClr val="accent4"/>
          </a:effectRef>
          <a:fontRef idx="minor">
            <a:schemeClr val="tx1"/>
          </a:fontRef>
        </p:style>
      </p:cxnSp>
      <p:cxnSp>
        <p:nvCxnSpPr>
          <p:cNvPr id="47" name="Straight Connector 46">
            <a:extLst>
              <a:ext uri="{FF2B5EF4-FFF2-40B4-BE49-F238E27FC236}">
                <a16:creationId xmlns:a16="http://schemas.microsoft.com/office/drawing/2014/main" id="{8CB68A03-8C52-41F7-8359-E678B536B931}"/>
              </a:ext>
            </a:extLst>
          </p:cNvPr>
          <p:cNvCxnSpPr>
            <a:cxnSpLocks/>
          </p:cNvCxnSpPr>
          <p:nvPr/>
        </p:nvCxnSpPr>
        <p:spPr>
          <a:xfrm flipV="1">
            <a:off x="23994406" y="16963602"/>
            <a:ext cx="314325" cy="568769"/>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55" name="Straight Connector 54">
            <a:extLst>
              <a:ext uri="{FF2B5EF4-FFF2-40B4-BE49-F238E27FC236}">
                <a16:creationId xmlns:a16="http://schemas.microsoft.com/office/drawing/2014/main" id="{3C923A70-7C40-4337-9F5D-A480FDF62AE5}"/>
              </a:ext>
            </a:extLst>
          </p:cNvPr>
          <p:cNvCxnSpPr/>
          <p:nvPr/>
        </p:nvCxnSpPr>
        <p:spPr>
          <a:xfrm flipV="1">
            <a:off x="24308731" y="16572807"/>
            <a:ext cx="863570" cy="390795"/>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59" name="Straight Connector 58">
            <a:extLst>
              <a:ext uri="{FF2B5EF4-FFF2-40B4-BE49-F238E27FC236}">
                <a16:creationId xmlns:a16="http://schemas.microsoft.com/office/drawing/2014/main" id="{84ECCC1A-15DC-402C-A4E0-83CB9F873209}"/>
              </a:ext>
            </a:extLst>
          </p:cNvPr>
          <p:cNvCxnSpPr/>
          <p:nvPr/>
        </p:nvCxnSpPr>
        <p:spPr>
          <a:xfrm flipV="1">
            <a:off x="25175506" y="16286585"/>
            <a:ext cx="542925" cy="286222"/>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66" name="Straight Connector 65">
            <a:extLst>
              <a:ext uri="{FF2B5EF4-FFF2-40B4-BE49-F238E27FC236}">
                <a16:creationId xmlns:a16="http://schemas.microsoft.com/office/drawing/2014/main" id="{C4115B59-28FA-4DAD-9F2D-F0F2C50EF83B}"/>
              </a:ext>
            </a:extLst>
          </p:cNvPr>
          <p:cNvCxnSpPr/>
          <p:nvPr/>
        </p:nvCxnSpPr>
        <p:spPr>
          <a:xfrm>
            <a:off x="25708906" y="16286585"/>
            <a:ext cx="1219200" cy="457672"/>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0" name="Straight Connector 69">
            <a:extLst>
              <a:ext uri="{FF2B5EF4-FFF2-40B4-BE49-F238E27FC236}">
                <a16:creationId xmlns:a16="http://schemas.microsoft.com/office/drawing/2014/main" id="{315AEC39-18E2-432D-A63D-02C98B426A89}"/>
              </a:ext>
            </a:extLst>
          </p:cNvPr>
          <p:cNvCxnSpPr/>
          <p:nvPr/>
        </p:nvCxnSpPr>
        <p:spPr>
          <a:xfrm flipV="1">
            <a:off x="26928106" y="16411783"/>
            <a:ext cx="238125" cy="341999"/>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2" name="Straight Connector 71">
            <a:extLst>
              <a:ext uri="{FF2B5EF4-FFF2-40B4-BE49-F238E27FC236}">
                <a16:creationId xmlns:a16="http://schemas.microsoft.com/office/drawing/2014/main" id="{8D0341D0-5D96-438E-9F52-2828454E8122}"/>
              </a:ext>
            </a:extLst>
          </p:cNvPr>
          <p:cNvCxnSpPr/>
          <p:nvPr/>
        </p:nvCxnSpPr>
        <p:spPr>
          <a:xfrm>
            <a:off x="27166231" y="16411783"/>
            <a:ext cx="981075" cy="551819"/>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4" name="Straight Connector 73">
            <a:extLst>
              <a:ext uri="{FF2B5EF4-FFF2-40B4-BE49-F238E27FC236}">
                <a16:creationId xmlns:a16="http://schemas.microsoft.com/office/drawing/2014/main" id="{09AB4BC3-56FF-49CC-A83C-CD9846AEA444}"/>
              </a:ext>
            </a:extLst>
          </p:cNvPr>
          <p:cNvCxnSpPr/>
          <p:nvPr/>
        </p:nvCxnSpPr>
        <p:spPr>
          <a:xfrm>
            <a:off x="28137781" y="16963602"/>
            <a:ext cx="1724025" cy="352155"/>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77" name="Straight Connector 76">
            <a:extLst>
              <a:ext uri="{FF2B5EF4-FFF2-40B4-BE49-F238E27FC236}">
                <a16:creationId xmlns:a16="http://schemas.microsoft.com/office/drawing/2014/main" id="{39317DE0-324E-4F12-9128-51E2D17994EF}"/>
              </a:ext>
            </a:extLst>
          </p:cNvPr>
          <p:cNvCxnSpPr>
            <a:cxnSpLocks/>
          </p:cNvCxnSpPr>
          <p:nvPr/>
        </p:nvCxnSpPr>
        <p:spPr>
          <a:xfrm>
            <a:off x="29861806" y="17315757"/>
            <a:ext cx="1600200" cy="95285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80" name="Straight Connector 79">
            <a:extLst>
              <a:ext uri="{FF2B5EF4-FFF2-40B4-BE49-F238E27FC236}">
                <a16:creationId xmlns:a16="http://schemas.microsoft.com/office/drawing/2014/main" id="{791FF905-D36B-4259-8845-FC2E2CD4A6FB}"/>
              </a:ext>
            </a:extLst>
          </p:cNvPr>
          <p:cNvCxnSpPr>
            <a:cxnSpLocks/>
          </p:cNvCxnSpPr>
          <p:nvPr/>
        </p:nvCxnSpPr>
        <p:spPr>
          <a:xfrm flipH="1">
            <a:off x="30414256" y="18258964"/>
            <a:ext cx="1047750" cy="4209818"/>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83" name="Straight Connector 82">
            <a:extLst>
              <a:ext uri="{FF2B5EF4-FFF2-40B4-BE49-F238E27FC236}">
                <a16:creationId xmlns:a16="http://schemas.microsoft.com/office/drawing/2014/main" id="{04DD7AC1-F6DB-4F58-9D56-74B1D0DA0D76}"/>
              </a:ext>
            </a:extLst>
          </p:cNvPr>
          <p:cNvCxnSpPr/>
          <p:nvPr/>
        </p:nvCxnSpPr>
        <p:spPr>
          <a:xfrm flipH="1" flipV="1">
            <a:off x="29210821" y="22265532"/>
            <a:ext cx="1203435" cy="20325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86" name="Straight Connector 85">
            <a:extLst>
              <a:ext uri="{FF2B5EF4-FFF2-40B4-BE49-F238E27FC236}">
                <a16:creationId xmlns:a16="http://schemas.microsoft.com/office/drawing/2014/main" id="{B1337325-949C-4026-B7CF-3D28F191DB5B}"/>
              </a:ext>
            </a:extLst>
          </p:cNvPr>
          <p:cNvCxnSpPr/>
          <p:nvPr/>
        </p:nvCxnSpPr>
        <p:spPr>
          <a:xfrm flipH="1" flipV="1">
            <a:off x="28518781" y="21602838"/>
            <a:ext cx="685800" cy="662694"/>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88" name="Straight Connector 87">
            <a:extLst>
              <a:ext uri="{FF2B5EF4-FFF2-40B4-BE49-F238E27FC236}">
                <a16:creationId xmlns:a16="http://schemas.microsoft.com/office/drawing/2014/main" id="{AF847ECC-DE13-4886-9187-FA1D62347360}"/>
              </a:ext>
            </a:extLst>
          </p:cNvPr>
          <p:cNvCxnSpPr>
            <a:cxnSpLocks/>
          </p:cNvCxnSpPr>
          <p:nvPr/>
        </p:nvCxnSpPr>
        <p:spPr>
          <a:xfrm flipH="1" flipV="1">
            <a:off x="27918706" y="20649988"/>
            <a:ext cx="593835" cy="95285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1" name="Straight Connector 90">
            <a:extLst>
              <a:ext uri="{FF2B5EF4-FFF2-40B4-BE49-F238E27FC236}">
                <a16:creationId xmlns:a16="http://schemas.microsoft.com/office/drawing/2014/main" id="{3E65FC6E-60A4-4903-8FE1-EEEE7FD09851}"/>
              </a:ext>
            </a:extLst>
          </p:cNvPr>
          <p:cNvCxnSpPr/>
          <p:nvPr/>
        </p:nvCxnSpPr>
        <p:spPr>
          <a:xfrm flipH="1" flipV="1">
            <a:off x="27056349" y="20519807"/>
            <a:ext cx="846210" cy="1105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4" name="Straight Connector 93">
            <a:extLst>
              <a:ext uri="{FF2B5EF4-FFF2-40B4-BE49-F238E27FC236}">
                <a16:creationId xmlns:a16="http://schemas.microsoft.com/office/drawing/2014/main" id="{AD11CD2B-295A-41F0-82AE-250BDB7B961E}"/>
              </a:ext>
            </a:extLst>
          </p:cNvPr>
          <p:cNvCxnSpPr/>
          <p:nvPr/>
        </p:nvCxnSpPr>
        <p:spPr>
          <a:xfrm flipV="1">
            <a:off x="24032506" y="19484970"/>
            <a:ext cx="399899" cy="593518"/>
          </a:xfrm>
          <a:prstGeom prst="line">
            <a:avLst/>
          </a:prstGeom>
        </p:spPr>
        <p:style>
          <a:lnRef idx="3">
            <a:schemeClr val="accent4"/>
          </a:lnRef>
          <a:fillRef idx="0">
            <a:schemeClr val="accent4"/>
          </a:fillRef>
          <a:effectRef idx="2">
            <a:schemeClr val="accent4"/>
          </a:effectRef>
          <a:fontRef idx="minor">
            <a:schemeClr val="tx1"/>
          </a:fontRef>
        </p:style>
      </p:cxnSp>
      <p:cxnSp>
        <p:nvCxnSpPr>
          <p:cNvPr id="96" name="Straight Connector 95">
            <a:extLst>
              <a:ext uri="{FF2B5EF4-FFF2-40B4-BE49-F238E27FC236}">
                <a16:creationId xmlns:a16="http://schemas.microsoft.com/office/drawing/2014/main" id="{2F094901-5F61-42B2-A3C7-AB1AB95D7C12}"/>
              </a:ext>
            </a:extLst>
          </p:cNvPr>
          <p:cNvCxnSpPr>
            <a:cxnSpLocks/>
          </p:cNvCxnSpPr>
          <p:nvPr/>
        </p:nvCxnSpPr>
        <p:spPr>
          <a:xfrm>
            <a:off x="24432405" y="19484970"/>
            <a:ext cx="2495701" cy="1034837"/>
          </a:xfrm>
          <a:prstGeom prst="line">
            <a:avLst/>
          </a:prstGeom>
        </p:spPr>
        <p:style>
          <a:lnRef idx="3">
            <a:schemeClr val="accent4"/>
          </a:lnRef>
          <a:fillRef idx="0">
            <a:schemeClr val="accent4"/>
          </a:fillRef>
          <a:effectRef idx="2">
            <a:schemeClr val="accent4"/>
          </a:effectRef>
          <a:fontRef idx="minor">
            <a:schemeClr val="tx1"/>
          </a:fontRef>
        </p:style>
      </p:cxnSp>
      <p:cxnSp>
        <p:nvCxnSpPr>
          <p:cNvPr id="112" name="Straight Connector 111">
            <a:extLst>
              <a:ext uri="{FF2B5EF4-FFF2-40B4-BE49-F238E27FC236}">
                <a16:creationId xmlns:a16="http://schemas.microsoft.com/office/drawing/2014/main" id="{47FC31C4-3F9D-4187-AEE2-D6987EA8D2A6}"/>
              </a:ext>
            </a:extLst>
          </p:cNvPr>
          <p:cNvCxnSpPr/>
          <p:nvPr/>
        </p:nvCxnSpPr>
        <p:spPr>
          <a:xfrm flipH="1" flipV="1">
            <a:off x="23994406" y="17532371"/>
            <a:ext cx="561674" cy="346742"/>
          </a:xfrm>
          <a:prstGeom prst="line">
            <a:avLst/>
          </a:prstGeom>
        </p:spPr>
        <p:style>
          <a:lnRef idx="3">
            <a:schemeClr val="accent4"/>
          </a:lnRef>
          <a:fillRef idx="0">
            <a:schemeClr val="accent4"/>
          </a:fillRef>
          <a:effectRef idx="2">
            <a:schemeClr val="accent4"/>
          </a:effectRef>
          <a:fontRef idx="minor">
            <a:schemeClr val="tx1"/>
          </a:fontRef>
        </p:style>
      </p:cxnSp>
      <p:sp>
        <p:nvSpPr>
          <p:cNvPr id="113" name="TextBox 112">
            <a:extLst>
              <a:ext uri="{FF2B5EF4-FFF2-40B4-BE49-F238E27FC236}">
                <a16:creationId xmlns:a16="http://schemas.microsoft.com/office/drawing/2014/main" id="{85FE1162-68B1-4978-9B25-18FD6C42D7C4}"/>
              </a:ext>
            </a:extLst>
          </p:cNvPr>
          <p:cNvSpPr txBox="1"/>
          <p:nvPr/>
        </p:nvSpPr>
        <p:spPr>
          <a:xfrm>
            <a:off x="859229" y="16459200"/>
            <a:ext cx="5374138" cy="707886"/>
          </a:xfrm>
          <a:prstGeom prst="rect">
            <a:avLst/>
          </a:prstGeom>
          <a:noFill/>
        </p:spPr>
        <p:txBody>
          <a:bodyPr wrap="square" rtlCol="0">
            <a:spAutoFit/>
          </a:bodyPr>
          <a:lstStyle/>
          <a:p>
            <a:r>
              <a:rPr lang="en-US" sz="2000" dirty="0">
                <a:solidFill>
                  <a:schemeClr val="bg1"/>
                </a:solidFill>
              </a:rPr>
              <a:t>https://www.simplifiedbuilding.com/projects/how-to-add-ada-railing-to-a-wooden-access-ramp</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601</Words>
  <Application>Microsoft Office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vt:lpstr>
      <vt:lpstr>Office Theme</vt:lpstr>
      <vt:lpstr>Newmarket Waterfront Improvement Project Tyren Hartford (Project Manager), Nathan Clegg, Jaime Murphy, Nick Walsh Faculty Advisor: Matthew Low      Project Sponsor: Tyler Renz (Wunderlich-Malec Engineering)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Tyren Hartford</cp:lastModifiedBy>
  <cp:revision>155</cp:revision>
  <dcterms:created xsi:type="dcterms:W3CDTF">2016-03-05T16:55:12Z</dcterms:created>
  <dcterms:modified xsi:type="dcterms:W3CDTF">2022-04-18T13:33:21Z</dcterms:modified>
</cp:coreProperties>
</file>