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714" y="82"/>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4/18/2022</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30" y="274724"/>
            <a:ext cx="39541878" cy="3925130"/>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700" dirty="0">
                <a:solidFill>
                  <a:schemeClr val="bg1"/>
                </a:solidFill>
                <a:latin typeface="Cambria"/>
                <a:ea typeface="Cambria"/>
                <a:cs typeface="Arial"/>
              </a:rPr>
              <a:t>Hayes Marsh Dam</a:t>
            </a:r>
            <a:br>
              <a:rPr lang="en-US" sz="7700" dirty="0">
                <a:latin typeface="Cambria" panose="02040503050406030204" pitchFamily="18" charset="0"/>
                <a:cs typeface="Arial" panose="020B0604020202020204" pitchFamily="34" charset="0"/>
              </a:rPr>
            </a:br>
            <a:r>
              <a:rPr lang="en-US" sz="5100" dirty="0">
                <a:solidFill>
                  <a:schemeClr val="bg1"/>
                </a:solidFill>
                <a:latin typeface="Cambria"/>
                <a:ea typeface="Cambria"/>
                <a:cs typeface="Arial"/>
              </a:rPr>
              <a:t>Project Advisor: Tony </a:t>
            </a:r>
            <a:r>
              <a:rPr lang="en-US" sz="5100" dirty="0" err="1">
                <a:solidFill>
                  <a:schemeClr val="bg1"/>
                </a:solidFill>
                <a:latin typeface="Cambria"/>
                <a:ea typeface="Cambria"/>
                <a:cs typeface="Arial"/>
              </a:rPr>
              <a:t>Puntin</a:t>
            </a:r>
            <a:r>
              <a:rPr lang="en-US" sz="5100" dirty="0">
                <a:solidFill>
                  <a:schemeClr val="bg1"/>
                </a:solidFill>
                <a:latin typeface="Cambria"/>
                <a:ea typeface="Cambria"/>
                <a:cs typeface="Arial"/>
              </a:rPr>
              <a:t>, PE     Project Sponsor: Corey Clark, PE</a:t>
            </a:r>
            <a:br>
              <a:rPr lang="en-US" sz="7700" dirty="0">
                <a:latin typeface="Cambria" panose="02040503050406030204" pitchFamily="18" charset="0"/>
                <a:cs typeface="Arial" panose="020B0604020202020204" pitchFamily="34" charset="0"/>
              </a:rPr>
            </a:br>
            <a:r>
              <a:rPr lang="en-US" sz="5100">
                <a:solidFill>
                  <a:schemeClr val="bg1"/>
                </a:solidFill>
                <a:latin typeface="Cambria"/>
                <a:ea typeface="Cambria"/>
                <a:cs typeface="Arial"/>
              </a:rPr>
              <a:t>Dylan Babonis, Jonathan Collette, Noah Greene, Seamus Quinn, Deirdre Rafferty</a:t>
            </a:r>
            <a:br>
              <a:rPr lang="en-US" sz="5100" dirty="0">
                <a:latin typeface="Cambria" panose="02040503050406030204" pitchFamily="18" charset="0"/>
                <a:cs typeface="Arial" panose="020B0604020202020204" pitchFamily="34" charset="0"/>
              </a:rPr>
            </a:br>
            <a:r>
              <a:rPr lang="en-US" sz="5100" i="1">
                <a:solidFill>
                  <a:schemeClr val="bg1"/>
                </a:solidFill>
                <a:latin typeface="Cambria"/>
                <a:ea typeface="Cambria"/>
                <a:cs typeface="Arial"/>
              </a:rPr>
              <a:t>Department of Civil Engineering, University of New Hampshire, Durham, NH 03824</a:t>
            </a:r>
          </a:p>
        </p:txBody>
      </p:sp>
      <p:sp>
        <p:nvSpPr>
          <p:cNvPr id="6" name="Subtitle 2"/>
          <p:cNvSpPr txBox="1">
            <a:spLocks/>
          </p:cNvSpPr>
          <p:nvPr/>
        </p:nvSpPr>
        <p:spPr>
          <a:xfrm>
            <a:off x="434709" y="5747657"/>
            <a:ext cx="10005181" cy="7114060"/>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50000"/>
              </a:lnSpc>
            </a:pPr>
            <a:r>
              <a:rPr lang="en-US" sz="3600" dirty="0">
                <a:latin typeface="Cambria" panose="02040503050406030204" pitchFamily="18" charset="0"/>
                <a:ea typeface="Cambria" panose="02040503050406030204" pitchFamily="18" charset="0"/>
              </a:rPr>
              <a:t>Hayes Marsh Dam is an earthen embankment dam located in Bear Brook Park in Allenstown, NH. It was constructed in 1967 to impound Hayes Marsh and create a Waterfowl Management Area operated by New Hampshire Fish and Game. The dam carries hiking and cycling trails over the outlet and spillway. </a:t>
            </a: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p:txBody>
      </p:sp>
      <p:sp>
        <p:nvSpPr>
          <p:cNvPr id="7" name="Subtitle 2"/>
          <p:cNvSpPr txBox="1">
            <a:spLocks/>
          </p:cNvSpPr>
          <p:nvPr/>
        </p:nvSpPr>
        <p:spPr>
          <a:xfrm>
            <a:off x="434709" y="13562242"/>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a:solidFill>
                  <a:schemeClr val="bg1"/>
                </a:solidFill>
                <a:latin typeface="Cambria" panose="02040503050406030204" pitchFamily="18" charset="0"/>
              </a:rPr>
              <a:t> Existing Conditions</a:t>
            </a:r>
            <a:endParaRPr lang="en-US" sz="5317">
              <a:solidFill>
                <a:schemeClr val="bg1"/>
              </a:solidFill>
              <a:latin typeface="Cambria" panose="02040503050406030204" pitchFamily="18" charset="0"/>
            </a:endParaRPr>
          </a:p>
        </p:txBody>
      </p:sp>
      <p:sp>
        <p:nvSpPr>
          <p:cNvPr id="8" name="Subtitle 2"/>
          <p:cNvSpPr txBox="1">
            <a:spLocks/>
          </p:cNvSpPr>
          <p:nvPr/>
        </p:nvSpPr>
        <p:spPr>
          <a:xfrm>
            <a:off x="338799" y="23085639"/>
            <a:ext cx="10005181" cy="8616332"/>
          </a:xfrm>
          <a:prstGeom prst="rect">
            <a:avLst/>
          </a:prstGeom>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lnSpc>
                <a:spcPct val="150000"/>
              </a:lnSpc>
              <a:spcBef>
                <a:spcPts val="0"/>
              </a:spcBef>
              <a:buChar char="•"/>
            </a:pPr>
            <a:r>
              <a:rPr lang="en-US" sz="3600" dirty="0">
                <a:latin typeface="Cambria"/>
                <a:ea typeface="Cambria"/>
              </a:rPr>
              <a:t>Existing conditions</a:t>
            </a:r>
            <a:endParaRPr lang="en-US" sz="3600" dirty="0">
              <a:latin typeface="Cambria" panose="02040503050406030204" pitchFamily="18" charset="0"/>
              <a:ea typeface="Cambria" panose="02040503050406030204" pitchFamily="18" charset="0"/>
            </a:endParaRPr>
          </a:p>
          <a:p>
            <a:pPr marL="2377440" lvl="1" indent="-457200" algn="just">
              <a:lnSpc>
                <a:spcPct val="150000"/>
              </a:lnSpc>
              <a:spcBef>
                <a:spcPts val="0"/>
              </a:spcBef>
              <a:buFont typeface="Arial" panose="020B0604020202020204" pitchFamily="34" charset="0"/>
              <a:buChar char="•"/>
            </a:pPr>
            <a:r>
              <a:rPr lang="en-US" sz="3600" dirty="0">
                <a:latin typeface="Cambria"/>
                <a:ea typeface="Cambria"/>
              </a:rPr>
              <a:t>Area: 1.33 square miles</a:t>
            </a:r>
            <a:endParaRPr lang="en-US" sz="3600" dirty="0">
              <a:latin typeface="Cambria" panose="02040503050406030204" pitchFamily="18" charset="0"/>
              <a:ea typeface="Cambria"/>
            </a:endParaRPr>
          </a:p>
          <a:p>
            <a:pPr marL="2377440" lvl="1" indent="-457200" algn="just">
              <a:lnSpc>
                <a:spcPct val="150000"/>
              </a:lnSpc>
              <a:spcBef>
                <a:spcPts val="0"/>
              </a:spcBef>
              <a:buFont typeface="Arial" panose="020B0604020202020204" pitchFamily="34" charset="0"/>
              <a:buChar char="•"/>
            </a:pPr>
            <a:r>
              <a:rPr lang="en-US" sz="3600" dirty="0">
                <a:latin typeface="Cambria"/>
                <a:ea typeface="Cambria"/>
              </a:rPr>
              <a:t>100-year rainfall: 7.27”</a:t>
            </a:r>
            <a:endParaRPr lang="en-US" sz="3600" dirty="0">
              <a:latin typeface="Cambria" panose="02040503050406030204" pitchFamily="18" charset="0"/>
              <a:ea typeface="Cambria"/>
            </a:endParaRPr>
          </a:p>
          <a:p>
            <a:pPr marL="2377440" lvl="1" indent="-457200" algn="just">
              <a:lnSpc>
                <a:spcPct val="150000"/>
              </a:lnSpc>
              <a:spcBef>
                <a:spcPts val="0"/>
              </a:spcBef>
              <a:buFont typeface="Arial" panose="020B0604020202020204" pitchFamily="34" charset="0"/>
              <a:buChar char="•"/>
            </a:pPr>
            <a:r>
              <a:rPr lang="en-US" sz="3600" dirty="0">
                <a:latin typeface="Cambria"/>
                <a:ea typeface="Cambria"/>
              </a:rPr>
              <a:t>Freeboard: 0.47’</a:t>
            </a:r>
            <a:endParaRPr lang="en-US" sz="3600" dirty="0">
              <a:latin typeface="Cambria" panose="02040503050406030204" pitchFamily="18" charset="0"/>
              <a:ea typeface="Cambria"/>
            </a:endParaRPr>
          </a:p>
          <a:p>
            <a:pPr marL="685800" indent="-685800" algn="just">
              <a:lnSpc>
                <a:spcPct val="150000"/>
              </a:lnSpc>
              <a:spcBef>
                <a:spcPts val="0"/>
              </a:spcBef>
              <a:buChar char="•"/>
            </a:pPr>
            <a:r>
              <a:rPr lang="en-US" sz="3600" dirty="0">
                <a:latin typeface="Cambria"/>
                <a:ea typeface="Cambria"/>
              </a:rPr>
              <a:t>Proposed Replace In Kind</a:t>
            </a:r>
          </a:p>
          <a:p>
            <a:pPr marL="2606040" lvl="1" indent="-685800" algn="just">
              <a:lnSpc>
                <a:spcPct val="150000"/>
              </a:lnSpc>
              <a:spcBef>
                <a:spcPts val="0"/>
              </a:spcBef>
              <a:buChar char="•"/>
            </a:pPr>
            <a:r>
              <a:rPr lang="en-US" sz="3600" dirty="0">
                <a:latin typeface="Cambria"/>
                <a:ea typeface="Cambria"/>
              </a:rPr>
              <a:t>Outlets lowered 1’</a:t>
            </a:r>
          </a:p>
          <a:p>
            <a:pPr marL="2606040" lvl="1" indent="-685800" algn="just">
              <a:lnSpc>
                <a:spcPct val="150000"/>
              </a:lnSpc>
              <a:spcBef>
                <a:spcPts val="0"/>
              </a:spcBef>
              <a:buChar char="•"/>
            </a:pPr>
            <a:r>
              <a:rPr lang="en-US" sz="3600" dirty="0">
                <a:latin typeface="Cambria"/>
                <a:ea typeface="Cambria"/>
              </a:rPr>
              <a:t>Velocity over spillway: 1.80 fps</a:t>
            </a:r>
            <a:endParaRPr lang="en-US" sz="3600" dirty="0">
              <a:latin typeface="Cambria" panose="02040503050406030204" pitchFamily="18" charset="0"/>
              <a:ea typeface="Cambria" panose="02040503050406030204" pitchFamily="18" charset="0"/>
            </a:endParaRPr>
          </a:p>
          <a:p>
            <a:pPr marL="685800" indent="-685800" algn="just">
              <a:lnSpc>
                <a:spcPct val="150000"/>
              </a:lnSpc>
              <a:spcBef>
                <a:spcPts val="0"/>
              </a:spcBef>
              <a:buChar char="•"/>
            </a:pPr>
            <a:r>
              <a:rPr lang="en-US" sz="3600" dirty="0">
                <a:latin typeface="Cambria"/>
                <a:ea typeface="Cambria"/>
              </a:rPr>
              <a:t>Proposed Removal</a:t>
            </a:r>
          </a:p>
          <a:p>
            <a:pPr marL="2606040" lvl="1" indent="-685800" algn="just">
              <a:lnSpc>
                <a:spcPct val="150000"/>
              </a:lnSpc>
              <a:spcBef>
                <a:spcPts val="0"/>
              </a:spcBef>
              <a:buChar char="•"/>
            </a:pPr>
            <a:r>
              <a:rPr lang="en-US" sz="3600" dirty="0">
                <a:latin typeface="Cambria"/>
                <a:ea typeface="Cambria"/>
              </a:rPr>
              <a:t>Velocity through channel: 5.28 fps</a:t>
            </a:r>
          </a:p>
          <a:p>
            <a:pPr marL="2286635" lvl="1" indent="-366395" algn="just">
              <a:spcBef>
                <a:spcPts val="0"/>
              </a:spcBef>
              <a:buChar char="•"/>
            </a:pPr>
            <a:endParaRPr lang="en-US" sz="3150" dirty="0">
              <a:latin typeface="Cambria" panose="02040503050406030204" pitchFamily="18" charset="0"/>
              <a:ea typeface="Cambria" panose="02040503050406030204" pitchFamily="18" charset="0"/>
            </a:endParaRPr>
          </a:p>
        </p:txBody>
      </p:sp>
      <p:sp>
        <p:nvSpPr>
          <p:cNvPr id="9" name="Subtitle 2"/>
          <p:cNvSpPr txBox="1">
            <a:spLocks/>
          </p:cNvSpPr>
          <p:nvPr/>
        </p:nvSpPr>
        <p:spPr>
          <a:xfrm>
            <a:off x="11055927" y="4610569"/>
            <a:ext cx="18254752" cy="799747"/>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a:solidFill>
                  <a:schemeClr val="bg1"/>
                </a:solidFill>
                <a:latin typeface="Cambria" panose="02040503050406030204" pitchFamily="18" charset="0"/>
              </a:rPr>
              <a:t>Existing Site Conditions</a:t>
            </a:r>
          </a:p>
        </p:txBody>
      </p:sp>
      <p:sp>
        <p:nvSpPr>
          <p:cNvPr id="12" name="Subtitle 2"/>
          <p:cNvSpPr txBox="1">
            <a:spLocks/>
          </p:cNvSpPr>
          <p:nvPr/>
        </p:nvSpPr>
        <p:spPr>
          <a:xfrm>
            <a:off x="29919226" y="15012752"/>
            <a:ext cx="10005181" cy="6457478"/>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50000"/>
              </a:lnSpc>
              <a:spcBef>
                <a:spcPts val="0"/>
              </a:spcBef>
              <a:buFont typeface="Arial" panose="020B0604020202020204" pitchFamily="34" charset="0"/>
              <a:buChar char="•"/>
            </a:pPr>
            <a:r>
              <a:rPr lang="en-US" sz="3392">
                <a:latin typeface="Cambria" panose="02040503050406030204" pitchFamily="18" charset="0"/>
              </a:rPr>
              <a:t>Alternative B Replace In Kind</a:t>
            </a:r>
          </a:p>
          <a:p>
            <a:pPr marL="2377440" lvl="1" indent="-457200" algn="l">
              <a:lnSpc>
                <a:spcPct val="150000"/>
              </a:lnSpc>
              <a:spcBef>
                <a:spcPts val="0"/>
              </a:spcBef>
              <a:buFont typeface="Arial" panose="020B0604020202020204" pitchFamily="34" charset="0"/>
              <a:buChar char="•"/>
            </a:pPr>
            <a:r>
              <a:rPr lang="en-US" sz="3390">
                <a:latin typeface="Cambria" panose="02040503050406030204" pitchFamily="18" charset="0"/>
              </a:rPr>
              <a:t>Drop Inlet Repair</a:t>
            </a:r>
          </a:p>
          <a:p>
            <a:pPr marL="2377440" lvl="1" indent="-457200" algn="l">
              <a:lnSpc>
                <a:spcPct val="150000"/>
              </a:lnSpc>
              <a:spcBef>
                <a:spcPts val="0"/>
              </a:spcBef>
              <a:buFont typeface="Arial" panose="020B0604020202020204" pitchFamily="34" charset="0"/>
              <a:buChar char="•"/>
            </a:pPr>
            <a:r>
              <a:rPr lang="en-US" sz="3390">
                <a:latin typeface="Cambria" panose="02040503050406030204" pitchFamily="18" charset="0"/>
              </a:rPr>
              <a:t>Pipe Refurbishment</a:t>
            </a:r>
          </a:p>
          <a:p>
            <a:pPr marL="2377440" lvl="1" indent="-457200" algn="l">
              <a:lnSpc>
                <a:spcPct val="150000"/>
              </a:lnSpc>
              <a:spcBef>
                <a:spcPts val="0"/>
              </a:spcBef>
              <a:buFont typeface="Arial" panose="020B0604020202020204" pitchFamily="34" charset="0"/>
              <a:buChar char="•"/>
            </a:pPr>
            <a:r>
              <a:rPr lang="en-US" sz="3390">
                <a:latin typeface="Cambria" panose="02040503050406030204" pitchFamily="18" charset="0"/>
              </a:rPr>
              <a:t>Spillway Reinforcement</a:t>
            </a:r>
          </a:p>
          <a:p>
            <a:pPr marL="457200" indent="-457200" algn="l">
              <a:lnSpc>
                <a:spcPct val="150000"/>
              </a:lnSpc>
              <a:spcBef>
                <a:spcPts val="0"/>
              </a:spcBef>
              <a:buFont typeface="Arial" panose="020B0604020202020204" pitchFamily="34" charset="0"/>
              <a:buChar char="•"/>
            </a:pPr>
            <a:r>
              <a:rPr lang="en-US" sz="3392">
                <a:latin typeface="Cambria" panose="02040503050406030204" pitchFamily="18" charset="0"/>
              </a:rPr>
              <a:t>Alternative C Removal</a:t>
            </a:r>
          </a:p>
          <a:p>
            <a:pPr marL="2377440" lvl="1" indent="-457200" algn="l">
              <a:lnSpc>
                <a:spcPct val="150000"/>
              </a:lnSpc>
              <a:spcBef>
                <a:spcPts val="0"/>
              </a:spcBef>
              <a:buFont typeface="Arial" panose="020B0604020202020204" pitchFamily="34" charset="0"/>
              <a:buChar char="•"/>
            </a:pPr>
            <a:r>
              <a:rPr lang="en-US" sz="3390">
                <a:latin typeface="Cambria" panose="02040503050406030204" pitchFamily="18" charset="0"/>
              </a:rPr>
              <a:t>Removal of inlet structure</a:t>
            </a:r>
          </a:p>
          <a:p>
            <a:pPr marL="2377440" lvl="1" indent="-457200" algn="l">
              <a:lnSpc>
                <a:spcPct val="150000"/>
              </a:lnSpc>
              <a:spcBef>
                <a:spcPts val="0"/>
              </a:spcBef>
              <a:buFont typeface="Arial" panose="020B0604020202020204" pitchFamily="34" charset="0"/>
              <a:buChar char="•"/>
            </a:pPr>
            <a:r>
              <a:rPr lang="en-US" sz="3390">
                <a:latin typeface="Cambria" panose="02040503050406030204" pitchFamily="18" charset="0"/>
              </a:rPr>
              <a:t>Removal of pipe</a:t>
            </a:r>
          </a:p>
          <a:p>
            <a:pPr marL="2377440" lvl="1" indent="-457200" algn="l">
              <a:lnSpc>
                <a:spcPct val="150000"/>
              </a:lnSpc>
              <a:spcBef>
                <a:spcPts val="0"/>
              </a:spcBef>
              <a:buFont typeface="Arial" panose="020B0604020202020204" pitchFamily="34" charset="0"/>
              <a:buChar char="•"/>
            </a:pPr>
            <a:r>
              <a:rPr lang="en-US" sz="3390">
                <a:latin typeface="Cambria" panose="02040503050406030204" pitchFamily="18" charset="0"/>
              </a:rPr>
              <a:t>Cut flow channel in embankment</a:t>
            </a:r>
          </a:p>
          <a:p>
            <a:pPr marL="2377440" lvl="1" indent="-457200" algn="l">
              <a:lnSpc>
                <a:spcPct val="150000"/>
              </a:lnSpc>
              <a:spcBef>
                <a:spcPts val="0"/>
              </a:spcBef>
              <a:buFont typeface="Arial" panose="020B0604020202020204" pitchFamily="34" charset="0"/>
              <a:buChar char="•"/>
            </a:pPr>
            <a:endParaRPr lang="en-US" sz="1712">
              <a:latin typeface="Cambria" panose="02040503050406030204" pitchFamily="18" charset="0"/>
            </a:endParaRPr>
          </a:p>
        </p:txBody>
      </p:sp>
      <p:sp>
        <p:nvSpPr>
          <p:cNvPr id="13" name="Subtitle 2"/>
          <p:cNvSpPr txBox="1">
            <a:spLocks/>
          </p:cNvSpPr>
          <p:nvPr/>
        </p:nvSpPr>
        <p:spPr>
          <a:xfrm>
            <a:off x="416972" y="4593683"/>
            <a:ext cx="10030408" cy="759764"/>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Introduction</a:t>
            </a:r>
          </a:p>
        </p:txBody>
      </p:sp>
      <p:sp>
        <p:nvSpPr>
          <p:cNvPr id="15" name="Subtitle 2"/>
          <p:cNvSpPr txBox="1">
            <a:spLocks/>
          </p:cNvSpPr>
          <p:nvPr/>
        </p:nvSpPr>
        <p:spPr>
          <a:xfrm>
            <a:off x="29919226" y="4625058"/>
            <a:ext cx="10005181" cy="759764"/>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Remediation Options</a:t>
            </a:r>
          </a:p>
        </p:txBody>
      </p:sp>
      <p:sp>
        <p:nvSpPr>
          <p:cNvPr id="16" name="Subtitle 2"/>
          <p:cNvSpPr txBox="1">
            <a:spLocks/>
          </p:cNvSpPr>
          <p:nvPr/>
        </p:nvSpPr>
        <p:spPr>
          <a:xfrm>
            <a:off x="11055928" y="5740965"/>
            <a:ext cx="18254752" cy="11115154"/>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sp>
        <p:nvSpPr>
          <p:cNvPr id="17" name="Subtitle 2"/>
          <p:cNvSpPr txBox="1">
            <a:spLocks/>
          </p:cNvSpPr>
          <p:nvPr/>
        </p:nvSpPr>
        <p:spPr>
          <a:xfrm>
            <a:off x="29883227" y="13799926"/>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Preferred Alternatives</a:t>
            </a:r>
          </a:p>
        </p:txBody>
      </p:sp>
      <p:sp>
        <p:nvSpPr>
          <p:cNvPr id="18" name="Subtitle 2"/>
          <p:cNvSpPr txBox="1">
            <a:spLocks/>
          </p:cNvSpPr>
          <p:nvPr/>
        </p:nvSpPr>
        <p:spPr>
          <a:xfrm>
            <a:off x="29923948" y="21957462"/>
            <a:ext cx="10005181" cy="750097"/>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a:solidFill>
                  <a:schemeClr val="bg1"/>
                </a:solidFill>
                <a:latin typeface="Cambria" panose="02040503050406030204" pitchFamily="18" charset="0"/>
              </a:rPr>
              <a:t>Conclusions</a:t>
            </a:r>
          </a:p>
        </p:txBody>
      </p:sp>
      <p:sp>
        <p:nvSpPr>
          <p:cNvPr id="19" name="Subtitle 2"/>
          <p:cNvSpPr txBox="1">
            <a:spLocks/>
          </p:cNvSpPr>
          <p:nvPr/>
        </p:nvSpPr>
        <p:spPr>
          <a:xfrm>
            <a:off x="29919226" y="5747657"/>
            <a:ext cx="10010090" cy="7670062"/>
          </a:xfrm>
          <a:prstGeom prst="rect">
            <a:avLst/>
          </a:prstGeom>
          <a:noFill/>
          <a:ln>
            <a:solidFill>
              <a:srgbClr val="002060"/>
            </a:solid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lnSpc>
                <a:spcPct val="150000"/>
              </a:lnSpc>
              <a:spcBef>
                <a:spcPts val="0"/>
              </a:spcBef>
              <a:buFont typeface="Arial" panose="020B0604020202020204" pitchFamily="34" charset="0"/>
              <a:buChar char="•"/>
            </a:pPr>
            <a:r>
              <a:rPr lang="en-US" sz="3600" dirty="0">
                <a:latin typeface="Cambria" panose="02040503050406030204" pitchFamily="18" charset="0"/>
                <a:ea typeface="Cambria" panose="02040503050406030204" pitchFamily="18" charset="0"/>
              </a:rPr>
              <a:t>Alternative A No Action: </a:t>
            </a:r>
            <a:r>
              <a:rPr lang="en-US" sz="3600" i="0" dirty="0">
                <a:solidFill>
                  <a:srgbClr val="000000"/>
                </a:solidFill>
                <a:effectLst/>
                <a:latin typeface="Cambria" panose="02040503050406030204" pitchFamily="18" charset="0"/>
                <a:ea typeface="Cambria" panose="02040503050406030204" pitchFamily="18" charset="0"/>
              </a:rPr>
              <a:t>continue to maintain inadequate existing dam at risk of failure</a:t>
            </a:r>
            <a:endParaRPr lang="en-US" sz="3600" dirty="0">
              <a:latin typeface="Cambria" panose="02040503050406030204" pitchFamily="18" charset="0"/>
              <a:ea typeface="Cambria" panose="02040503050406030204" pitchFamily="18" charset="0"/>
            </a:endParaRPr>
          </a:p>
          <a:p>
            <a:pPr marL="571500" indent="-571500" algn="l">
              <a:lnSpc>
                <a:spcPct val="150000"/>
              </a:lnSpc>
              <a:spcBef>
                <a:spcPts val="0"/>
              </a:spcBef>
              <a:buFont typeface="Arial" panose="020B0604020202020204" pitchFamily="34" charset="0"/>
              <a:buChar char="•"/>
            </a:pPr>
            <a:r>
              <a:rPr lang="en-US" sz="3600" dirty="0">
                <a:latin typeface="Cambria" panose="02040503050406030204" pitchFamily="18" charset="0"/>
                <a:ea typeface="Cambria" panose="02040503050406030204" pitchFamily="18" charset="0"/>
              </a:rPr>
              <a:t>Alternative B Replace In Kind: </a:t>
            </a:r>
            <a:r>
              <a:rPr lang="en-US" sz="3600" i="0" dirty="0">
                <a:solidFill>
                  <a:srgbClr val="000000"/>
                </a:solidFill>
                <a:effectLst/>
                <a:latin typeface="Cambria" panose="02040503050406030204" pitchFamily="18" charset="0"/>
                <a:ea typeface="Cambria" panose="02040503050406030204" pitchFamily="18" charset="0"/>
              </a:rPr>
              <a:t>reconstruct dam to replace inadequate elements</a:t>
            </a:r>
          </a:p>
          <a:p>
            <a:pPr marL="571500" indent="-571500" algn="l">
              <a:lnSpc>
                <a:spcPct val="150000"/>
              </a:lnSpc>
              <a:spcBef>
                <a:spcPts val="0"/>
              </a:spcBef>
              <a:buFont typeface="Arial" panose="020B0604020202020204" pitchFamily="34" charset="0"/>
              <a:buChar char="•"/>
            </a:pPr>
            <a:r>
              <a:rPr lang="en-US" sz="3600" dirty="0">
                <a:latin typeface="Cambria" panose="02040503050406030204" pitchFamily="18" charset="0"/>
                <a:ea typeface="Cambria" panose="02040503050406030204" pitchFamily="18" charset="0"/>
              </a:rPr>
              <a:t>Alternative C Removal: </a:t>
            </a:r>
            <a:r>
              <a:rPr lang="en-US" sz="3600" i="0" dirty="0">
                <a:solidFill>
                  <a:srgbClr val="000000"/>
                </a:solidFill>
                <a:effectLst/>
                <a:latin typeface="Cambria" panose="02040503050406030204" pitchFamily="18" charset="0"/>
                <a:ea typeface="Cambria" panose="02040503050406030204" pitchFamily="18" charset="0"/>
              </a:rPr>
              <a:t>remove dam to create</a:t>
            </a:r>
            <a:r>
              <a:rPr lang="en-US" sz="3600" dirty="0">
                <a:solidFill>
                  <a:srgbClr val="000000"/>
                </a:solidFill>
                <a:latin typeface="Cambria" panose="02040503050406030204" pitchFamily="18" charset="0"/>
                <a:ea typeface="Cambria" panose="02040503050406030204" pitchFamily="18" charset="0"/>
              </a:rPr>
              <a:t> riverine environment</a:t>
            </a:r>
            <a:r>
              <a:rPr lang="en-US" sz="3600" i="0" dirty="0">
                <a:solidFill>
                  <a:srgbClr val="000000"/>
                </a:solidFill>
                <a:effectLst/>
                <a:latin typeface="Cambria" panose="02040503050406030204" pitchFamily="18" charset="0"/>
                <a:ea typeface="Cambria" panose="02040503050406030204" pitchFamily="18" charset="0"/>
              </a:rPr>
              <a:t> for Catamount Brook</a:t>
            </a:r>
            <a:endParaRPr lang="en-US" sz="3600" dirty="0">
              <a:latin typeface="Cambria" panose="02040503050406030204" pitchFamily="18" charset="0"/>
              <a:ea typeface="Cambria" panose="02040503050406030204" pitchFamily="18" charset="0"/>
            </a:endParaRPr>
          </a:p>
          <a:p>
            <a:pPr marL="571500" indent="-571500" algn="l">
              <a:lnSpc>
                <a:spcPct val="150000"/>
              </a:lnSpc>
              <a:spcBef>
                <a:spcPts val="0"/>
              </a:spcBef>
              <a:buFont typeface="Arial" panose="020B0604020202020204" pitchFamily="34" charset="0"/>
              <a:buChar char="•"/>
            </a:pPr>
            <a:r>
              <a:rPr lang="en-US" sz="3600" dirty="0">
                <a:latin typeface="Cambria" panose="02040503050406030204" pitchFamily="18" charset="0"/>
                <a:ea typeface="Cambria" panose="02040503050406030204" pitchFamily="18" charset="0"/>
              </a:rPr>
              <a:t>Alternative D Weir: higher flow capacity</a:t>
            </a:r>
            <a:r>
              <a:rPr lang="en-US" sz="3600" i="0" dirty="0">
                <a:solidFill>
                  <a:srgbClr val="000000"/>
                </a:solidFill>
                <a:effectLst/>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pPr marL="571500" indent="-571500" algn="l">
              <a:lnSpc>
                <a:spcPct val="150000"/>
              </a:lnSpc>
              <a:spcBef>
                <a:spcPts val="0"/>
              </a:spcBef>
              <a:buFont typeface="Arial" panose="020B0604020202020204" pitchFamily="34" charset="0"/>
              <a:buChar char="•"/>
            </a:pPr>
            <a:r>
              <a:rPr lang="en-US" sz="3600" dirty="0">
                <a:latin typeface="Cambria" panose="02040503050406030204" pitchFamily="18" charset="0"/>
                <a:ea typeface="Cambria" panose="02040503050406030204" pitchFamily="18" charset="0"/>
              </a:rPr>
              <a:t>Alternative E Low Head Dam: designed to meet NHDES non-menace</a:t>
            </a:r>
            <a:r>
              <a:rPr lang="en-US" sz="3600" i="0" dirty="0">
                <a:solidFill>
                  <a:srgbClr val="000000"/>
                </a:solidFill>
                <a:effectLst/>
                <a:latin typeface="Cambria" panose="02040503050406030204" pitchFamily="18" charset="0"/>
                <a:ea typeface="Cambria" panose="02040503050406030204" pitchFamily="18" charset="0"/>
              </a:rPr>
              <a:t> dam</a:t>
            </a:r>
            <a:endParaRPr lang="en-US" sz="3600" dirty="0">
              <a:latin typeface="Cambria" panose="02040503050406030204" pitchFamily="18" charset="0"/>
              <a:ea typeface="Cambria" panose="02040503050406030204" pitchFamily="18" charset="0"/>
            </a:endParaRPr>
          </a:p>
        </p:txBody>
      </p:sp>
      <p:sp>
        <p:nvSpPr>
          <p:cNvPr id="30" name="Subtitle 2"/>
          <p:cNvSpPr txBox="1">
            <a:spLocks/>
          </p:cNvSpPr>
          <p:nvPr/>
        </p:nvSpPr>
        <p:spPr>
          <a:xfrm>
            <a:off x="11082597" y="17449692"/>
            <a:ext cx="18254752" cy="807426"/>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Remediation Options</a:t>
            </a:r>
          </a:p>
        </p:txBody>
      </p:sp>
      <p:sp>
        <p:nvSpPr>
          <p:cNvPr id="31" name="Subtitle 2"/>
          <p:cNvSpPr txBox="1">
            <a:spLocks/>
          </p:cNvSpPr>
          <p:nvPr/>
        </p:nvSpPr>
        <p:spPr>
          <a:xfrm>
            <a:off x="11055928" y="18556475"/>
            <a:ext cx="18254752" cy="13145496"/>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sp>
        <p:nvSpPr>
          <p:cNvPr id="4" name="TextBox 3"/>
          <p:cNvSpPr txBox="1"/>
          <p:nvPr/>
        </p:nvSpPr>
        <p:spPr>
          <a:xfrm>
            <a:off x="30236180" y="12570386"/>
            <a:ext cx="5185951" cy="507762"/>
          </a:xfrm>
          <a:prstGeom prst="rect">
            <a:avLst/>
          </a:prstGeom>
          <a:noFill/>
        </p:spPr>
        <p:txBody>
          <a:bodyPr wrap="square" lIns="97785" tIns="48892" rIns="97785" bIns="48892" rtlCol="0">
            <a:spAutoFit/>
          </a:bodyPr>
          <a:lstStyle/>
          <a:p>
            <a:endParaRPr lang="en-US" sz="2658">
              <a:latin typeface="Cambria" panose="02040503050406030204" pitchFamily="18" charset="0"/>
            </a:endParaRPr>
          </a:p>
        </p:txBody>
      </p:sp>
      <p:sp>
        <p:nvSpPr>
          <p:cNvPr id="97" name="TextBox 96"/>
          <p:cNvSpPr txBox="1"/>
          <p:nvPr/>
        </p:nvSpPr>
        <p:spPr>
          <a:xfrm>
            <a:off x="22363639" y="11270674"/>
            <a:ext cx="5671820" cy="663061"/>
          </a:xfrm>
          <a:prstGeom prst="rect">
            <a:avLst/>
          </a:prstGeom>
          <a:noFill/>
        </p:spPr>
        <p:txBody>
          <a:bodyPr wrap="square" lIns="97785" tIns="48892" rIns="97785" bIns="48892" rtlCol="0" anchor="t">
            <a:spAutoFit/>
          </a:bodyPr>
          <a:lstStyle/>
          <a:p>
            <a:pPr algn="ctr"/>
            <a:r>
              <a:rPr lang="en-US" sz="3600" dirty="0">
                <a:latin typeface="Cambria"/>
                <a:ea typeface="Cambria"/>
              </a:rPr>
              <a:t>Drop Inlet Settlement </a:t>
            </a:r>
            <a:endParaRPr lang="en-US" sz="3600" dirty="0">
              <a:latin typeface="Cambria" panose="02040503050406030204" pitchFamily="18" charset="0"/>
            </a:endParaRPr>
          </a:p>
        </p:txBody>
      </p:sp>
      <p:sp>
        <p:nvSpPr>
          <p:cNvPr id="98" name="Subtitle 2"/>
          <p:cNvSpPr txBox="1">
            <a:spLocks/>
          </p:cNvSpPr>
          <p:nvPr/>
        </p:nvSpPr>
        <p:spPr>
          <a:xfrm>
            <a:off x="338799" y="21957462"/>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a:solidFill>
                  <a:schemeClr val="bg1"/>
                </a:solidFill>
                <a:latin typeface="Cambria" panose="02040503050406030204" pitchFamily="18" charset="0"/>
              </a:rPr>
              <a:t> </a:t>
            </a:r>
            <a:r>
              <a:rPr lang="en-US" sz="5317">
                <a:solidFill>
                  <a:schemeClr val="bg1"/>
                </a:solidFill>
                <a:latin typeface="Cambria" panose="02040503050406030204" pitchFamily="18" charset="0"/>
              </a:rPr>
              <a:t>Hydrology and Hydraulics</a:t>
            </a:r>
          </a:p>
        </p:txBody>
      </p:sp>
      <p:sp>
        <p:nvSpPr>
          <p:cNvPr id="99" name="Subtitle 2"/>
          <p:cNvSpPr txBox="1">
            <a:spLocks/>
          </p:cNvSpPr>
          <p:nvPr/>
        </p:nvSpPr>
        <p:spPr>
          <a:xfrm>
            <a:off x="416973" y="14824509"/>
            <a:ext cx="10005181" cy="6659164"/>
          </a:xfrm>
          <a:prstGeom prst="rect">
            <a:avLst/>
          </a:prstGeom>
          <a:ln>
            <a:solidFill>
              <a:srgbClr val="002060"/>
            </a:solidFill>
          </a:ln>
        </p:spPr>
        <p:txBody>
          <a:bodyPr vert="horz" lIns="97785" tIns="48892" rIns="97785" bIns="48892" rtlCol="0" anchor="t">
            <a:normAutofit fontScale="40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685800" indent="-685800" algn="l">
              <a:lnSpc>
                <a:spcPct val="170000"/>
              </a:lnSpc>
              <a:spcBef>
                <a:spcPts val="0"/>
              </a:spcBef>
              <a:buFont typeface="Arial" panose="020B0604020202020204" pitchFamily="34" charset="0"/>
              <a:buChar char="•"/>
            </a:pPr>
            <a:r>
              <a:rPr lang="en-US" sz="9000" dirty="0">
                <a:latin typeface="Cambria"/>
                <a:ea typeface="Cambria"/>
              </a:rPr>
              <a:t>Regular overtopping of dam in wet seasons </a:t>
            </a:r>
          </a:p>
          <a:p>
            <a:pPr marL="685800" indent="-685800" algn="l">
              <a:lnSpc>
                <a:spcPct val="170000"/>
              </a:lnSpc>
              <a:spcBef>
                <a:spcPts val="0"/>
              </a:spcBef>
              <a:buFont typeface="Arial" panose="020B0604020202020204" pitchFamily="34" charset="0"/>
              <a:buChar char="•"/>
            </a:pPr>
            <a:r>
              <a:rPr lang="en-US" sz="9000" dirty="0">
                <a:latin typeface="Cambria"/>
                <a:ea typeface="Cambria"/>
              </a:rPr>
              <a:t>Beaver debris clogging drop inlet  often</a:t>
            </a:r>
          </a:p>
          <a:p>
            <a:pPr marL="685800" indent="-685800" algn="l">
              <a:lnSpc>
                <a:spcPct val="170000"/>
              </a:lnSpc>
              <a:spcBef>
                <a:spcPts val="0"/>
              </a:spcBef>
              <a:buFont typeface="Arial" panose="020B0604020202020204" pitchFamily="34" charset="0"/>
              <a:buChar char="•"/>
            </a:pPr>
            <a:r>
              <a:rPr lang="en-US" sz="9000" dirty="0">
                <a:latin typeface="Cambria"/>
                <a:ea typeface="Cambria"/>
              </a:rPr>
              <a:t>Uneven sinking of drop inlet, maximum settlement of 4”</a:t>
            </a:r>
          </a:p>
          <a:p>
            <a:pPr marL="685800" indent="-685800" algn="l">
              <a:lnSpc>
                <a:spcPct val="170000"/>
              </a:lnSpc>
              <a:spcBef>
                <a:spcPts val="0"/>
              </a:spcBef>
              <a:buFont typeface="Arial" panose="020B0604020202020204" pitchFamily="34" charset="0"/>
              <a:buChar char="•"/>
            </a:pPr>
            <a:r>
              <a:rPr lang="en-US" sz="9000" dirty="0">
                <a:latin typeface="Cambria"/>
                <a:ea typeface="Cambria"/>
              </a:rPr>
              <a:t>One of two spillways called for in plans constructed, elevation too high to provide adequate overflow</a:t>
            </a:r>
          </a:p>
          <a:p>
            <a:pPr algn="l">
              <a:spcBef>
                <a:spcPts val="0"/>
              </a:spcBef>
            </a:pPr>
            <a:endParaRPr lang="en-US" sz="5200" dirty="0">
              <a:latin typeface="Cambria"/>
              <a:ea typeface="Cambria"/>
            </a:endParaRPr>
          </a:p>
        </p:txBody>
      </p:sp>
      <p:sp>
        <p:nvSpPr>
          <p:cNvPr id="102" name="TextBox 101"/>
          <p:cNvSpPr txBox="1"/>
          <p:nvPr/>
        </p:nvSpPr>
        <p:spPr>
          <a:xfrm>
            <a:off x="11829185" y="20797469"/>
            <a:ext cx="7783436" cy="437293"/>
          </a:xfrm>
          <a:prstGeom prst="rect">
            <a:avLst/>
          </a:prstGeom>
          <a:noFill/>
        </p:spPr>
        <p:txBody>
          <a:bodyPr wrap="square" lIns="97785" tIns="48892" rIns="97785" bIns="48892" rtlCol="0" anchor="t">
            <a:spAutoFit/>
          </a:bodyPr>
          <a:lstStyle/>
          <a:p>
            <a:endParaRPr lang="en-US" sz="2200">
              <a:latin typeface="Cambria" panose="02040503050406030204" pitchFamily="18" charset="0"/>
              <a:ea typeface="Cambria"/>
            </a:endParaRPr>
          </a:p>
        </p:txBody>
      </p:sp>
      <p:sp>
        <p:nvSpPr>
          <p:cNvPr id="103" name="TextBox 102"/>
          <p:cNvSpPr txBox="1"/>
          <p:nvPr/>
        </p:nvSpPr>
        <p:spPr>
          <a:xfrm>
            <a:off x="22242364" y="24173965"/>
            <a:ext cx="5006577" cy="663061"/>
          </a:xfrm>
          <a:prstGeom prst="rect">
            <a:avLst/>
          </a:prstGeom>
          <a:noFill/>
        </p:spPr>
        <p:txBody>
          <a:bodyPr wrap="square" lIns="97785" tIns="48892" rIns="97785" bIns="48892" rtlCol="0">
            <a:spAutoFit/>
          </a:bodyPr>
          <a:lstStyle/>
          <a:p>
            <a:pPr algn="ctr"/>
            <a:r>
              <a:rPr lang="en-US" sz="3667" dirty="0">
                <a:latin typeface="Cambria" panose="02040503050406030204" pitchFamily="18" charset="0"/>
              </a:rPr>
              <a:t>Benefits of Removal</a:t>
            </a:r>
          </a:p>
        </p:txBody>
      </p:sp>
      <p:sp>
        <p:nvSpPr>
          <p:cNvPr id="104" name="TextBox 103"/>
          <p:cNvSpPr txBox="1"/>
          <p:nvPr/>
        </p:nvSpPr>
        <p:spPr>
          <a:xfrm>
            <a:off x="12191359" y="24169628"/>
            <a:ext cx="7243152"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Increased Flow for Replace In Kind</a:t>
            </a:r>
          </a:p>
        </p:txBody>
      </p:sp>
      <p:sp>
        <p:nvSpPr>
          <p:cNvPr id="106" name="TextBox 105"/>
          <p:cNvSpPr txBox="1"/>
          <p:nvPr/>
        </p:nvSpPr>
        <p:spPr>
          <a:xfrm>
            <a:off x="11573169" y="29915202"/>
            <a:ext cx="8543631" cy="1391400"/>
          </a:xfrm>
          <a:prstGeom prst="rect">
            <a:avLst/>
          </a:prstGeom>
          <a:noFill/>
        </p:spPr>
        <p:txBody>
          <a:bodyPr wrap="square" lIns="97785" tIns="48892" rIns="97785" bIns="48892" rtlCol="0">
            <a:spAutoFit/>
          </a:bodyPr>
          <a:lstStyle/>
          <a:p>
            <a:r>
              <a:rPr lang="en-US" sz="2800" dirty="0">
                <a:latin typeface="Cambria" panose="02040503050406030204" pitchFamily="18" charset="0"/>
              </a:rPr>
              <a:t>Peak elevation of 98.95’, providing over one foot of freeboard. Primary (drop inlet) outflow is 110 cfs and the secondary (spillway) outflow is 46.47 cfs.</a:t>
            </a:r>
          </a:p>
        </p:txBody>
      </p:sp>
      <p:sp>
        <p:nvSpPr>
          <p:cNvPr id="107" name="TextBox 106"/>
          <p:cNvSpPr txBox="1"/>
          <p:nvPr/>
        </p:nvSpPr>
        <p:spPr>
          <a:xfrm>
            <a:off x="21950798" y="18628587"/>
            <a:ext cx="6132180" cy="663061"/>
          </a:xfrm>
          <a:prstGeom prst="rect">
            <a:avLst/>
          </a:prstGeom>
          <a:noFill/>
        </p:spPr>
        <p:txBody>
          <a:bodyPr wrap="square" lIns="97785" tIns="48892" rIns="97785" bIns="48892" rtlCol="0">
            <a:spAutoFit/>
          </a:bodyPr>
          <a:lstStyle/>
          <a:p>
            <a:pPr algn="ctr"/>
            <a:r>
              <a:rPr lang="en-US" sz="3667" dirty="0">
                <a:latin typeface="Cambria" panose="02040503050406030204" pitchFamily="18" charset="0"/>
              </a:rPr>
              <a:t>Removal Reference</a:t>
            </a:r>
          </a:p>
        </p:txBody>
      </p:sp>
      <p:sp>
        <p:nvSpPr>
          <p:cNvPr id="108" name="Subtitle 2"/>
          <p:cNvSpPr txBox="1">
            <a:spLocks/>
          </p:cNvSpPr>
          <p:nvPr/>
        </p:nvSpPr>
        <p:spPr>
          <a:xfrm>
            <a:off x="29919227" y="23065263"/>
            <a:ext cx="10005181" cy="8636707"/>
          </a:xfrm>
          <a:prstGeom prst="rect">
            <a:avLst/>
          </a:prstGeom>
          <a:noFill/>
          <a:ln>
            <a:solidFill>
              <a:srgbClr val="002060"/>
            </a:solidFill>
          </a:ln>
        </p:spPr>
        <p:txBody>
          <a:bodyPr vert="horz" lIns="97785" tIns="48892" rIns="97785" bIns="48892"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50000"/>
              </a:lnSpc>
              <a:spcBef>
                <a:spcPts val="0"/>
              </a:spcBef>
            </a:pPr>
            <a:r>
              <a:rPr lang="en-US" sz="3600" u="sng" dirty="0">
                <a:latin typeface="Cambria" panose="02040503050406030204" pitchFamily="18" charset="0"/>
              </a:rPr>
              <a:t>Replace In Kind</a:t>
            </a:r>
          </a:p>
          <a:p>
            <a:pPr algn="l">
              <a:lnSpc>
                <a:spcPct val="150000"/>
              </a:lnSpc>
              <a:spcBef>
                <a:spcPts val="0"/>
              </a:spcBef>
            </a:pPr>
            <a:r>
              <a:rPr lang="en-US" sz="3600" dirty="0">
                <a:latin typeface="Cambria" panose="02040503050406030204" pitchFamily="18" charset="0"/>
              </a:rPr>
              <a:t>Offers a lower initial cost to owner. Elements may be installed individually when best construction conditions exist. Repairs may not eliminate need for periodic beaver maintenance.</a:t>
            </a:r>
          </a:p>
          <a:p>
            <a:pPr algn="l">
              <a:lnSpc>
                <a:spcPct val="150000"/>
              </a:lnSpc>
              <a:spcBef>
                <a:spcPts val="0"/>
              </a:spcBef>
            </a:pPr>
            <a:endParaRPr lang="en-US" sz="3600" dirty="0">
              <a:latin typeface="Cambria" panose="02040503050406030204" pitchFamily="18" charset="0"/>
            </a:endParaRPr>
          </a:p>
          <a:p>
            <a:pPr algn="l">
              <a:lnSpc>
                <a:spcPct val="150000"/>
              </a:lnSpc>
              <a:spcBef>
                <a:spcPts val="0"/>
              </a:spcBef>
            </a:pPr>
            <a:r>
              <a:rPr lang="en-US" sz="3600" u="sng" dirty="0">
                <a:latin typeface="Cambria" panose="02040503050406030204" pitchFamily="18" charset="0"/>
              </a:rPr>
              <a:t>Removal</a:t>
            </a:r>
          </a:p>
          <a:p>
            <a:pPr algn="l">
              <a:lnSpc>
                <a:spcPct val="150000"/>
              </a:lnSpc>
              <a:spcBef>
                <a:spcPts val="0"/>
              </a:spcBef>
            </a:pPr>
            <a:r>
              <a:rPr lang="en-US" sz="3600" dirty="0">
                <a:latin typeface="Cambria" panose="02040503050406030204" pitchFamily="18" charset="0"/>
              </a:rPr>
              <a:t>Offers a more expensive option in the short term with long term cost and environmental benefits. Work must be conducted during low rainfall seasons in the summer. Temporary logging access may be required for future operation.</a:t>
            </a:r>
          </a:p>
          <a:p>
            <a:pPr algn="l">
              <a:spcBef>
                <a:spcPts val="0"/>
              </a:spcBef>
            </a:pPr>
            <a:endParaRPr lang="en-US" sz="3392" dirty="0">
              <a:latin typeface="Cambria" panose="02040503050406030204" pitchFamily="18" charset="0"/>
            </a:endParaRPr>
          </a:p>
          <a:p>
            <a:pPr algn="l"/>
            <a:endParaRPr lang="en-US" sz="3392" dirty="0">
              <a:latin typeface="Cambria" panose="02040503050406030204"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388" y="1216429"/>
            <a:ext cx="1774009" cy="2347953"/>
          </a:xfrm>
          <a:prstGeom prst="rect">
            <a:avLst/>
          </a:prstGeom>
        </p:spPr>
      </p:pic>
      <p:pic>
        <p:nvPicPr>
          <p:cNvPr id="21" name="Picture 22">
            <a:extLst>
              <a:ext uri="{FF2B5EF4-FFF2-40B4-BE49-F238E27FC236}">
                <a16:creationId xmlns:a16="http://schemas.microsoft.com/office/drawing/2014/main" id="{A262D6BF-7822-37C0-695A-7F6B22D963B0}"/>
              </a:ext>
            </a:extLst>
          </p:cNvPr>
          <p:cNvPicPr>
            <a:picLocks noChangeAspect="1"/>
          </p:cNvPicPr>
          <p:nvPr/>
        </p:nvPicPr>
        <p:blipFill>
          <a:blip r:embed="rId3"/>
          <a:stretch>
            <a:fillRect/>
          </a:stretch>
        </p:blipFill>
        <p:spPr>
          <a:xfrm>
            <a:off x="34405198" y="836098"/>
            <a:ext cx="4788833" cy="2802382"/>
          </a:xfrm>
          <a:prstGeom prst="rect">
            <a:avLst/>
          </a:prstGeom>
        </p:spPr>
      </p:pic>
      <p:sp>
        <p:nvSpPr>
          <p:cNvPr id="25" name="Left Brace 24">
            <a:extLst>
              <a:ext uri="{FF2B5EF4-FFF2-40B4-BE49-F238E27FC236}">
                <a16:creationId xmlns:a16="http://schemas.microsoft.com/office/drawing/2014/main" id="{3FC4C7A5-D64C-4D7E-8E2B-E32A83BFBF99}"/>
              </a:ext>
            </a:extLst>
          </p:cNvPr>
          <p:cNvSpPr/>
          <p:nvPr/>
        </p:nvSpPr>
        <p:spPr>
          <a:xfrm>
            <a:off x="23926800" y="19903440"/>
            <a:ext cx="45719"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4" descr="A picture containing outdoor, person&#10;&#10;Description automatically generated">
            <a:extLst>
              <a:ext uri="{FF2B5EF4-FFF2-40B4-BE49-F238E27FC236}">
                <a16:creationId xmlns:a16="http://schemas.microsoft.com/office/drawing/2014/main" id="{283AFA46-3EA2-1430-236E-5B5C952EEC16}"/>
              </a:ext>
            </a:extLst>
          </p:cNvPr>
          <p:cNvPicPr>
            <a:picLocks noChangeAspect="1"/>
          </p:cNvPicPr>
          <p:nvPr/>
        </p:nvPicPr>
        <p:blipFill rotWithShape="1">
          <a:blip r:embed="rId4"/>
          <a:srcRect l="6419" t="9410" r="9298" b="30553"/>
          <a:stretch/>
        </p:blipFill>
        <p:spPr>
          <a:xfrm>
            <a:off x="20461323" y="11946234"/>
            <a:ext cx="8518905" cy="4544447"/>
          </a:xfrm>
          <a:prstGeom prst="rect">
            <a:avLst/>
          </a:prstGeom>
        </p:spPr>
      </p:pic>
      <p:sp>
        <p:nvSpPr>
          <p:cNvPr id="47" name="TextBox 46">
            <a:extLst>
              <a:ext uri="{FF2B5EF4-FFF2-40B4-BE49-F238E27FC236}">
                <a16:creationId xmlns:a16="http://schemas.microsoft.com/office/drawing/2014/main" id="{8C294E53-BB26-429A-9CC2-10090A1EC6E5}"/>
              </a:ext>
            </a:extLst>
          </p:cNvPr>
          <p:cNvSpPr txBox="1"/>
          <p:nvPr/>
        </p:nvSpPr>
        <p:spPr>
          <a:xfrm>
            <a:off x="13044651" y="11290220"/>
            <a:ext cx="5671820" cy="663061"/>
          </a:xfrm>
          <a:prstGeom prst="rect">
            <a:avLst/>
          </a:prstGeom>
          <a:noFill/>
        </p:spPr>
        <p:txBody>
          <a:bodyPr wrap="square" lIns="97785" tIns="48892" rIns="97785" bIns="48892" rtlCol="0" anchor="t">
            <a:spAutoFit/>
          </a:bodyPr>
          <a:lstStyle/>
          <a:p>
            <a:pPr algn="ctr"/>
            <a:r>
              <a:rPr lang="en-US" sz="3600" dirty="0">
                <a:latin typeface="Cambria"/>
                <a:ea typeface="Cambria"/>
              </a:rPr>
              <a:t>Overtopping</a:t>
            </a:r>
            <a:endParaRPr lang="en-US" sz="3600" dirty="0">
              <a:latin typeface="Cambria" panose="02040503050406030204" pitchFamily="18" charset="0"/>
            </a:endParaRPr>
          </a:p>
        </p:txBody>
      </p:sp>
      <p:pic>
        <p:nvPicPr>
          <p:cNvPr id="1028" name="Picture 4">
            <a:extLst>
              <a:ext uri="{FF2B5EF4-FFF2-40B4-BE49-F238E27FC236}">
                <a16:creationId xmlns:a16="http://schemas.microsoft.com/office/drawing/2014/main" id="{CB59243E-3D45-4E34-93A2-C1217A6B10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2" t="10239" r="-506" b="7951"/>
          <a:stretch/>
        </p:blipFill>
        <p:spPr bwMode="auto">
          <a:xfrm>
            <a:off x="11518526" y="12019946"/>
            <a:ext cx="8467387" cy="443560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7604E49C-C862-4914-A2F1-24DDAFB3F457}"/>
              </a:ext>
            </a:extLst>
          </p:cNvPr>
          <p:cNvSpPr txBox="1"/>
          <p:nvPr/>
        </p:nvSpPr>
        <p:spPr>
          <a:xfrm>
            <a:off x="22784835" y="5795701"/>
            <a:ext cx="4464106" cy="660431"/>
          </a:xfrm>
          <a:prstGeom prst="rect">
            <a:avLst/>
          </a:prstGeom>
          <a:noFill/>
        </p:spPr>
        <p:txBody>
          <a:bodyPr wrap="square" lIns="97785" tIns="48892" rIns="97785" bIns="48892" rtlCol="0" anchor="t">
            <a:spAutoFit/>
          </a:bodyPr>
          <a:lstStyle/>
          <a:p>
            <a:pPr algn="ctr"/>
            <a:r>
              <a:rPr lang="en-US" sz="3600" dirty="0">
                <a:latin typeface="Cambria"/>
                <a:ea typeface="Cambria"/>
              </a:rPr>
              <a:t>Trail Side View</a:t>
            </a:r>
            <a:endParaRPr lang="en-US" sz="3600" dirty="0">
              <a:latin typeface="Cambria" panose="02040503050406030204" pitchFamily="18" charset="0"/>
              <a:ea typeface="Cambria"/>
            </a:endParaRPr>
          </a:p>
        </p:txBody>
      </p:sp>
      <p:pic>
        <p:nvPicPr>
          <p:cNvPr id="1026" name="Picture 2">
            <a:extLst>
              <a:ext uri="{FF2B5EF4-FFF2-40B4-BE49-F238E27FC236}">
                <a16:creationId xmlns:a16="http://schemas.microsoft.com/office/drawing/2014/main" id="{A86C8BB4-DC0D-40DD-80F7-2F344A74F5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5" r="4392"/>
          <a:stretch/>
        </p:blipFill>
        <p:spPr bwMode="auto">
          <a:xfrm>
            <a:off x="20492156" y="6452404"/>
            <a:ext cx="8518905" cy="4778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Diagram, histogram&#10;&#10;Description automatically generated">
            <a:extLst>
              <a:ext uri="{FF2B5EF4-FFF2-40B4-BE49-F238E27FC236}">
                <a16:creationId xmlns:a16="http://schemas.microsoft.com/office/drawing/2014/main" id="{E0BCB540-9E9A-1651-D004-CF9A5103A954}"/>
              </a:ext>
            </a:extLst>
          </p:cNvPr>
          <p:cNvPicPr>
            <a:picLocks noChangeAspect="1"/>
          </p:cNvPicPr>
          <p:nvPr/>
        </p:nvPicPr>
        <p:blipFill rotWithShape="1">
          <a:blip r:embed="rId7"/>
          <a:srcRect r="11021"/>
          <a:stretch/>
        </p:blipFill>
        <p:spPr>
          <a:xfrm>
            <a:off x="11442282" y="24952956"/>
            <a:ext cx="8741306" cy="4841979"/>
          </a:xfrm>
          <a:prstGeom prst="rect">
            <a:avLst/>
          </a:prstGeom>
        </p:spPr>
      </p:pic>
      <p:pic>
        <p:nvPicPr>
          <p:cNvPr id="54" name="Picture 53" descr="A picture containing text, businesscard&#10;&#10;Description automatically generated">
            <a:extLst>
              <a:ext uri="{FF2B5EF4-FFF2-40B4-BE49-F238E27FC236}">
                <a16:creationId xmlns:a16="http://schemas.microsoft.com/office/drawing/2014/main" id="{34F67DA3-6A45-4566-88FB-152E3635ADA6}"/>
              </a:ext>
            </a:extLst>
          </p:cNvPr>
          <p:cNvPicPr>
            <a:picLocks noChangeAspect="1"/>
          </p:cNvPicPr>
          <p:nvPr/>
        </p:nvPicPr>
        <p:blipFill rotWithShape="1">
          <a:blip r:embed="rId8">
            <a:extLst>
              <a:ext uri="{28A0092B-C50C-407E-A947-70E740481C1C}">
                <a14:useLocalDpi xmlns:a14="http://schemas.microsoft.com/office/drawing/2010/main" val="0"/>
              </a:ext>
            </a:extLst>
          </a:blip>
          <a:srcRect l="2006" t="4097" r="2358" b="3093"/>
          <a:stretch/>
        </p:blipFill>
        <p:spPr bwMode="auto">
          <a:xfrm>
            <a:off x="11415338" y="19333378"/>
            <a:ext cx="8631064" cy="4545794"/>
          </a:xfrm>
          <a:prstGeom prst="rect">
            <a:avLst/>
          </a:prstGeom>
          <a:noFill/>
          <a:ln>
            <a:noFill/>
          </a:ln>
        </p:spPr>
      </p:pic>
      <p:sp>
        <p:nvSpPr>
          <p:cNvPr id="10" name="TextBox 9">
            <a:extLst>
              <a:ext uri="{FF2B5EF4-FFF2-40B4-BE49-F238E27FC236}">
                <a16:creationId xmlns:a16="http://schemas.microsoft.com/office/drawing/2014/main" id="{BA259019-19C5-8E23-6063-E9A8B925C269}"/>
              </a:ext>
            </a:extLst>
          </p:cNvPr>
          <p:cNvSpPr txBox="1"/>
          <p:nvPr/>
        </p:nvSpPr>
        <p:spPr>
          <a:xfrm>
            <a:off x="23527784" y="19416837"/>
            <a:ext cx="2650066"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56" name="TextBox 55">
            <a:extLst>
              <a:ext uri="{FF2B5EF4-FFF2-40B4-BE49-F238E27FC236}">
                <a16:creationId xmlns:a16="http://schemas.microsoft.com/office/drawing/2014/main" id="{04C470BB-D297-406E-B338-3A9998A348EE}"/>
              </a:ext>
            </a:extLst>
          </p:cNvPr>
          <p:cNvSpPr txBox="1"/>
          <p:nvPr/>
        </p:nvSpPr>
        <p:spPr>
          <a:xfrm>
            <a:off x="12862696" y="18692852"/>
            <a:ext cx="6035729" cy="663061"/>
          </a:xfrm>
          <a:prstGeom prst="rect">
            <a:avLst/>
          </a:prstGeom>
          <a:noFill/>
        </p:spPr>
        <p:txBody>
          <a:bodyPr wrap="square" lIns="97785" tIns="48892" rIns="97785" bIns="48892" rtlCol="0">
            <a:spAutoFit/>
          </a:bodyPr>
          <a:lstStyle/>
          <a:p>
            <a:pPr algn="ctr"/>
            <a:r>
              <a:rPr lang="en-US" sz="3667" dirty="0">
                <a:latin typeface="Cambria" panose="02040503050406030204" pitchFamily="18" charset="0"/>
              </a:rPr>
              <a:t>Replace In Kind Concept</a:t>
            </a:r>
          </a:p>
        </p:txBody>
      </p:sp>
      <p:pic>
        <p:nvPicPr>
          <p:cNvPr id="11" name="Picture 2">
            <a:extLst>
              <a:ext uri="{FF2B5EF4-FFF2-40B4-BE49-F238E27FC236}">
                <a16:creationId xmlns:a16="http://schemas.microsoft.com/office/drawing/2014/main" id="{88DB461D-DA1A-49B1-BFEF-9C775DB84E2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6" t="4566" r="851" b="168"/>
          <a:stretch/>
        </p:blipFill>
        <p:spPr bwMode="auto">
          <a:xfrm>
            <a:off x="20459704" y="24852778"/>
            <a:ext cx="8581838" cy="61665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8D87C6F5-1C72-4C1D-B567-88830B685EE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45" t="11105" b="16225"/>
          <a:stretch/>
        </p:blipFill>
        <p:spPr bwMode="auto">
          <a:xfrm>
            <a:off x="20460249" y="19291648"/>
            <a:ext cx="8469456" cy="461310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9525998-F23C-4D87-BEB1-ACE97308A641}"/>
              </a:ext>
            </a:extLst>
          </p:cNvPr>
          <p:cNvSpPr txBox="1"/>
          <p:nvPr/>
        </p:nvSpPr>
        <p:spPr>
          <a:xfrm>
            <a:off x="13612931" y="5752689"/>
            <a:ext cx="4464106" cy="660431"/>
          </a:xfrm>
          <a:prstGeom prst="rect">
            <a:avLst/>
          </a:prstGeom>
          <a:noFill/>
        </p:spPr>
        <p:txBody>
          <a:bodyPr wrap="square" lIns="97785" tIns="48892" rIns="97785" bIns="48892" rtlCol="0" anchor="t">
            <a:spAutoFit/>
          </a:bodyPr>
          <a:lstStyle/>
          <a:p>
            <a:pPr algn="ctr"/>
            <a:r>
              <a:rPr lang="en-US" sz="3600" dirty="0">
                <a:latin typeface="Cambria"/>
                <a:ea typeface="Cambria"/>
              </a:rPr>
              <a:t>Spillway Side View</a:t>
            </a:r>
            <a:endParaRPr lang="en-US" sz="3600" dirty="0">
              <a:latin typeface="Cambria" panose="02040503050406030204" pitchFamily="18" charset="0"/>
              <a:ea typeface="Cambria"/>
            </a:endParaRPr>
          </a:p>
        </p:txBody>
      </p:sp>
      <p:sp>
        <p:nvSpPr>
          <p:cNvPr id="28" name="Callout: Down Arrow 27">
            <a:extLst>
              <a:ext uri="{FF2B5EF4-FFF2-40B4-BE49-F238E27FC236}">
                <a16:creationId xmlns:a16="http://schemas.microsoft.com/office/drawing/2014/main" id="{9B7E596B-0553-44AC-A965-A815950D65DD}"/>
              </a:ext>
            </a:extLst>
          </p:cNvPr>
          <p:cNvSpPr/>
          <p:nvPr/>
        </p:nvSpPr>
        <p:spPr>
          <a:xfrm>
            <a:off x="20523416" y="8285105"/>
            <a:ext cx="2117195" cy="83566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Hayes Marsh</a:t>
            </a:r>
          </a:p>
        </p:txBody>
      </p:sp>
      <p:sp>
        <p:nvSpPr>
          <p:cNvPr id="57" name="Callout: Down Arrow 56">
            <a:extLst>
              <a:ext uri="{FF2B5EF4-FFF2-40B4-BE49-F238E27FC236}">
                <a16:creationId xmlns:a16="http://schemas.microsoft.com/office/drawing/2014/main" id="{A68D316C-4363-4FDD-AA36-9334724432FB}"/>
              </a:ext>
            </a:extLst>
          </p:cNvPr>
          <p:cNvSpPr/>
          <p:nvPr/>
        </p:nvSpPr>
        <p:spPr>
          <a:xfrm>
            <a:off x="21110308" y="14777284"/>
            <a:ext cx="2264111" cy="97205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4” Maximum</a:t>
            </a:r>
          </a:p>
        </p:txBody>
      </p:sp>
      <p:sp>
        <p:nvSpPr>
          <p:cNvPr id="58" name="Callout: Down Arrow 57">
            <a:extLst>
              <a:ext uri="{FF2B5EF4-FFF2-40B4-BE49-F238E27FC236}">
                <a16:creationId xmlns:a16="http://schemas.microsoft.com/office/drawing/2014/main" id="{1E1B11A5-D717-4229-9F51-5DAEBE2B7F29}"/>
              </a:ext>
            </a:extLst>
          </p:cNvPr>
          <p:cNvSpPr/>
          <p:nvPr/>
        </p:nvSpPr>
        <p:spPr>
          <a:xfrm>
            <a:off x="26700480" y="8821704"/>
            <a:ext cx="1181390" cy="83566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Outlet</a:t>
            </a:r>
          </a:p>
        </p:txBody>
      </p:sp>
      <p:sp>
        <p:nvSpPr>
          <p:cNvPr id="29" name="Callout: Up Arrow 28">
            <a:extLst>
              <a:ext uri="{FF2B5EF4-FFF2-40B4-BE49-F238E27FC236}">
                <a16:creationId xmlns:a16="http://schemas.microsoft.com/office/drawing/2014/main" id="{922D8C75-3EC5-4BEE-9463-BFDCE8DCBBB3}"/>
              </a:ext>
            </a:extLst>
          </p:cNvPr>
          <p:cNvSpPr/>
          <p:nvPr/>
        </p:nvSpPr>
        <p:spPr>
          <a:xfrm>
            <a:off x="21767401" y="9793173"/>
            <a:ext cx="949923" cy="73615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Inlet</a:t>
            </a:r>
          </a:p>
        </p:txBody>
      </p:sp>
      <p:sp>
        <p:nvSpPr>
          <p:cNvPr id="61" name="Callout: Down Arrow 60">
            <a:extLst>
              <a:ext uri="{FF2B5EF4-FFF2-40B4-BE49-F238E27FC236}">
                <a16:creationId xmlns:a16="http://schemas.microsoft.com/office/drawing/2014/main" id="{32A10BF4-69F5-47EC-BEDC-69A75264998A}"/>
              </a:ext>
            </a:extLst>
          </p:cNvPr>
          <p:cNvSpPr/>
          <p:nvPr/>
        </p:nvSpPr>
        <p:spPr>
          <a:xfrm>
            <a:off x="25803135" y="13427252"/>
            <a:ext cx="2078735" cy="97205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Minimum </a:t>
            </a:r>
          </a:p>
        </p:txBody>
      </p:sp>
      <p:pic>
        <p:nvPicPr>
          <p:cNvPr id="20" name="Picture 22" descr="A picture containing tree, outdoor, sky, grass&#10;&#10;Description automatically generated">
            <a:extLst>
              <a:ext uri="{FF2B5EF4-FFF2-40B4-BE49-F238E27FC236}">
                <a16:creationId xmlns:a16="http://schemas.microsoft.com/office/drawing/2014/main" id="{165F7FA5-F724-F3B0-8E6F-8E11CAB053BC}"/>
              </a:ext>
            </a:extLst>
          </p:cNvPr>
          <p:cNvPicPr>
            <a:picLocks noChangeAspect="1"/>
          </p:cNvPicPr>
          <p:nvPr/>
        </p:nvPicPr>
        <p:blipFill rotWithShape="1">
          <a:blip r:embed="rId11"/>
          <a:srcRect t="9179" b="15429"/>
          <a:stretch/>
        </p:blipFill>
        <p:spPr>
          <a:xfrm>
            <a:off x="11415338" y="6452404"/>
            <a:ext cx="8525150" cy="4818270"/>
          </a:xfrm>
          <a:prstGeom prst="rect">
            <a:avLst/>
          </a:prstGeom>
        </p:spPr>
      </p:pic>
      <p:sp>
        <p:nvSpPr>
          <p:cNvPr id="49" name="Callout: Down Arrow 48">
            <a:extLst>
              <a:ext uri="{FF2B5EF4-FFF2-40B4-BE49-F238E27FC236}">
                <a16:creationId xmlns:a16="http://schemas.microsoft.com/office/drawing/2014/main" id="{9269C844-466B-4B91-B5FF-F6D3BD3601E1}"/>
              </a:ext>
            </a:extLst>
          </p:cNvPr>
          <p:cNvSpPr/>
          <p:nvPr/>
        </p:nvSpPr>
        <p:spPr>
          <a:xfrm>
            <a:off x="17657873" y="8285105"/>
            <a:ext cx="2117195" cy="8962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Hayes Marsh</a:t>
            </a:r>
          </a:p>
        </p:txBody>
      </p:sp>
      <p:sp>
        <p:nvSpPr>
          <p:cNvPr id="50" name="Callout: Down Arrow 49">
            <a:extLst>
              <a:ext uri="{FF2B5EF4-FFF2-40B4-BE49-F238E27FC236}">
                <a16:creationId xmlns:a16="http://schemas.microsoft.com/office/drawing/2014/main" id="{3B490D3C-1062-4EDD-9285-2FBE6A2CAE16}"/>
              </a:ext>
            </a:extLst>
          </p:cNvPr>
          <p:cNvSpPr/>
          <p:nvPr/>
        </p:nvSpPr>
        <p:spPr>
          <a:xfrm>
            <a:off x="15288730" y="8085711"/>
            <a:ext cx="884280" cy="73599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Inlet</a:t>
            </a:r>
          </a:p>
        </p:txBody>
      </p:sp>
      <p:sp>
        <p:nvSpPr>
          <p:cNvPr id="51" name="Callout: Down Arrow 50">
            <a:extLst>
              <a:ext uri="{FF2B5EF4-FFF2-40B4-BE49-F238E27FC236}">
                <a16:creationId xmlns:a16="http://schemas.microsoft.com/office/drawing/2014/main" id="{C3E3B59C-062F-4BB2-96B9-B9040BD24767}"/>
              </a:ext>
            </a:extLst>
          </p:cNvPr>
          <p:cNvSpPr/>
          <p:nvPr/>
        </p:nvSpPr>
        <p:spPr>
          <a:xfrm>
            <a:off x="13478560" y="7997240"/>
            <a:ext cx="1181390" cy="73599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Outlet</a:t>
            </a:r>
          </a:p>
        </p:txBody>
      </p:sp>
      <p:sp>
        <p:nvSpPr>
          <p:cNvPr id="26" name="TextBox 25">
            <a:extLst>
              <a:ext uri="{FF2B5EF4-FFF2-40B4-BE49-F238E27FC236}">
                <a16:creationId xmlns:a16="http://schemas.microsoft.com/office/drawing/2014/main" id="{1E9AF501-3FA0-DB9B-6B26-6D071F791D6E}"/>
              </a:ext>
            </a:extLst>
          </p:cNvPr>
          <p:cNvSpPr txBox="1"/>
          <p:nvPr/>
        </p:nvSpPr>
        <p:spPr>
          <a:xfrm>
            <a:off x="18745200" y="16230600"/>
            <a:ext cx="274320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105</TotalTime>
  <Words>431</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Hayes Marsh Dam Project Advisor: Tony Puntin, PE     Project Sponsor: Corey Clark, PE Dylan Babonis, Jonathan Collette, Noah Greene, Seamus Quinn, Deirdre Rafferty Department of Civil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Dylan Babonis</cp:lastModifiedBy>
  <cp:revision>11</cp:revision>
  <dcterms:created xsi:type="dcterms:W3CDTF">2016-03-05T16:55:12Z</dcterms:created>
  <dcterms:modified xsi:type="dcterms:W3CDTF">2022-04-18T13:00:37Z</dcterms:modified>
</cp:coreProperties>
</file>