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488" userDrawn="1">
          <p15:clr>
            <a:srgbClr val="A4A3A4"/>
          </p15:clr>
        </p15:guide>
        <p15:guide id="2" pos="13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AE4047-869F-A405-344D-2E12AD6B6556}" name="Justin Durant" initials="JD" userId="Justin Durant"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28274"/>
    <a:srgbClr val="CFB5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C78F1-C335-4DD5-BC8D-CC0C04067295}" v="4" dt="2022-04-15T15:00:48.763"/>
    <p1510:client id="{22D56E33-A490-4FC5-835E-F6D009805254}" v="122" dt="2022-04-15T00:21:58.839"/>
    <p1510:client id="{26F83359-A251-4284-A737-E9124D144037}" v="74" dt="2022-04-15T20:12:45.933"/>
    <p1510:client id="{282B3510-3D80-4415-9C2E-60D56BC01556}" v="700" dt="2022-04-15T20:21:32.399"/>
    <p1510:client id="{5FD0B060-EE58-4462-8F9B-CA3AF7D3319C}" v="435" dt="2022-04-15T00:31:54.829"/>
    <p1510:client id="{BE0B685C-0693-9C09-FF0B-3ED457A5B885}" v="85" dt="2022-04-15T17:48:51.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 d="100"/>
          <a:sy n="10" d="100"/>
        </p:scale>
        <p:origin x="2443" y="725"/>
      </p:cViewPr>
      <p:guideLst>
        <p:guide orient="horz" pos="1048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56DFC-6E42-4675-BDFA-50D2ED01829B}" type="datetimeFigureOut">
              <a:rPr lang="en-US" smtClean="0"/>
              <a:t>4/15/2022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3E220-D899-4641-BFC1-F936AF26C57F}" type="slidenum">
              <a:rPr lang="en-US" smtClean="0"/>
              <a:t>‹#›</a:t>
            </a:fld>
            <a:endParaRPr lang="en-US"/>
          </a:p>
        </p:txBody>
      </p:sp>
    </p:spTree>
    <p:extLst>
      <p:ext uri="{BB962C8B-B14F-4D97-AF65-F5344CB8AC3E}">
        <p14:creationId xmlns:p14="http://schemas.microsoft.com/office/powerpoint/2010/main" val="379567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63E220-D899-4641-BFC1-F936AF26C57F}" type="slidenum">
              <a:rPr lang="en-US" smtClean="0"/>
              <a:t>1</a:t>
            </a:fld>
            <a:endParaRPr lang="en-US"/>
          </a:p>
        </p:txBody>
      </p:sp>
    </p:spTree>
    <p:extLst>
      <p:ext uri="{BB962C8B-B14F-4D97-AF65-F5344CB8AC3E}">
        <p14:creationId xmlns:p14="http://schemas.microsoft.com/office/powerpoint/2010/main" val="55055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9F5346D5-E254-4D6D-879A-1F24EB55E1B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3102818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346D5-E254-4D6D-879A-1F24EB55E1B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2414299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346D5-E254-4D6D-879A-1F24EB55E1B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184175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346D5-E254-4D6D-879A-1F24EB55E1B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303748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5346D5-E254-4D6D-879A-1F24EB55E1B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159322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5346D5-E254-4D6D-879A-1F24EB55E1B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258578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5346D5-E254-4D6D-879A-1F24EB55E1B5}"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4011705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5346D5-E254-4D6D-879A-1F24EB55E1B5}"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75781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346D5-E254-4D6D-879A-1F24EB55E1B5}"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339826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9F5346D5-E254-4D6D-879A-1F24EB55E1B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9658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9F5346D5-E254-4D6D-879A-1F24EB55E1B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FBB0C-6B09-4B8D-83B6-175D1F7EAF69}" type="slidenum">
              <a:rPr lang="en-US" smtClean="0"/>
              <a:t>‹#›</a:t>
            </a:fld>
            <a:endParaRPr lang="en-US"/>
          </a:p>
        </p:txBody>
      </p:sp>
    </p:spTree>
    <p:extLst>
      <p:ext uri="{BB962C8B-B14F-4D97-AF65-F5344CB8AC3E}">
        <p14:creationId xmlns:p14="http://schemas.microsoft.com/office/powerpoint/2010/main" val="248701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9F5346D5-E254-4D6D-879A-1F24EB55E1B5}" type="datetimeFigureOut">
              <a:rPr lang="en-US" smtClean="0"/>
              <a:t>4/15/2022</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82FBB0C-6B09-4B8D-83B6-175D1F7EAF69}" type="slidenum">
              <a:rPr lang="en-US" smtClean="0"/>
              <a:t>‹#›</a:t>
            </a:fld>
            <a:endParaRPr lang="en-US"/>
          </a:p>
        </p:txBody>
      </p:sp>
    </p:spTree>
    <p:extLst>
      <p:ext uri="{BB962C8B-B14F-4D97-AF65-F5344CB8AC3E}">
        <p14:creationId xmlns:p14="http://schemas.microsoft.com/office/powerpoint/2010/main" val="179693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D28AB5-E08D-4AD0-98D7-9461B842B531}"/>
              </a:ext>
            </a:extLst>
          </p:cNvPr>
          <p:cNvSpPr txBox="1"/>
          <p:nvPr/>
        </p:nvSpPr>
        <p:spPr>
          <a:xfrm>
            <a:off x="1897215" y="6283553"/>
            <a:ext cx="12730736" cy="15316056"/>
          </a:xfrm>
          <a:prstGeom prst="rect">
            <a:avLst/>
          </a:prstGeom>
          <a:solidFill>
            <a:schemeClr val="accent4">
              <a:lumMod val="20000"/>
              <a:lumOff val="80000"/>
            </a:schemeClr>
          </a:solidFill>
          <a:effectLst>
            <a:softEdge rad="0"/>
          </a:effectLst>
        </p:spPr>
        <p:txBody>
          <a:bodyPr wrap="square" lIns="91440" tIns="45720" rIns="91440" bIns="45720" rtlCol="0" anchor="t">
            <a:noAutofit/>
          </a:bodyPr>
          <a:lstStyle/>
          <a:p>
            <a:endParaRPr lang="en-US" sz="3000"/>
          </a:p>
          <a:p>
            <a:endParaRPr lang="en-US" sz="3000"/>
          </a:p>
          <a:p>
            <a:endParaRPr lang="en-US" sz="3000"/>
          </a:p>
          <a:p>
            <a:endParaRPr lang="en-US" sz="3000"/>
          </a:p>
          <a:p>
            <a:endParaRPr lang="en-US" sz="3000"/>
          </a:p>
          <a:p>
            <a:endParaRPr lang="en-US" sz="3000"/>
          </a:p>
          <a:p>
            <a:endParaRPr lang="en-US" sz="3000"/>
          </a:p>
          <a:p>
            <a:endParaRPr lang="en-US" sz="3000"/>
          </a:p>
          <a:p>
            <a:endParaRPr lang="en-US" sz="3000"/>
          </a:p>
          <a:p>
            <a:endParaRPr lang="en-US" sz="3000"/>
          </a:p>
          <a:p>
            <a:endParaRPr lang="en-US" sz="3000"/>
          </a:p>
          <a:p>
            <a:endParaRPr lang="en-US" sz="3000"/>
          </a:p>
          <a:p>
            <a:endParaRPr lang="en-US" sz="3000"/>
          </a:p>
          <a:p>
            <a:endParaRPr lang="en-US" sz="3000">
              <a:cs typeface="Calibri"/>
            </a:endParaRPr>
          </a:p>
        </p:txBody>
      </p:sp>
      <p:sp>
        <p:nvSpPr>
          <p:cNvPr id="1027" name="TextBox 1026">
            <a:extLst>
              <a:ext uri="{FF2B5EF4-FFF2-40B4-BE49-F238E27FC236}">
                <a16:creationId xmlns:a16="http://schemas.microsoft.com/office/drawing/2014/main" id="{281A0C48-25A7-4CFB-B4DB-C5B5466514E1}"/>
              </a:ext>
            </a:extLst>
          </p:cNvPr>
          <p:cNvSpPr txBox="1"/>
          <p:nvPr/>
        </p:nvSpPr>
        <p:spPr>
          <a:xfrm>
            <a:off x="1846878" y="22846483"/>
            <a:ext cx="12765434" cy="8138160"/>
          </a:xfrm>
          <a:prstGeom prst="rect">
            <a:avLst/>
          </a:prstGeom>
          <a:solidFill>
            <a:schemeClr val="accent5">
              <a:lumMod val="20000"/>
              <a:lumOff val="80000"/>
            </a:schemeClr>
          </a:solidFill>
        </p:spPr>
        <p:txBody>
          <a:bodyPr wrap="square" lIns="91440" tIns="45720" rIns="91440" bIns="45720" rtlCol="0" anchor="t">
            <a:spAutoFit/>
          </a:bodyPr>
          <a:lstStyle/>
          <a:p>
            <a:pPr marL="0" marR="0">
              <a:spcBef>
                <a:spcPts val="0"/>
              </a:spcBef>
              <a:spcAft>
                <a:spcPts val="0"/>
              </a:spcAft>
            </a:pPr>
            <a:endParaRPr lang="en-US" sz="3200">
              <a:effectLst/>
              <a:latin typeface="Calibri" panose="020F0502020204030204" pitchFamily="34" charset="0"/>
            </a:endParaRPr>
          </a:p>
        </p:txBody>
      </p:sp>
      <p:sp>
        <p:nvSpPr>
          <p:cNvPr id="2" name="Title 1">
            <a:extLst>
              <a:ext uri="{FF2B5EF4-FFF2-40B4-BE49-F238E27FC236}">
                <a16:creationId xmlns:a16="http://schemas.microsoft.com/office/drawing/2014/main" id="{2247D6DF-ABD6-4449-89FC-F954EC2CC3F1}"/>
              </a:ext>
            </a:extLst>
          </p:cNvPr>
          <p:cNvSpPr>
            <a:spLocks noGrp="1"/>
          </p:cNvSpPr>
          <p:nvPr>
            <p:ph type="title"/>
          </p:nvPr>
        </p:nvSpPr>
        <p:spPr>
          <a:xfrm>
            <a:off x="1524001" y="646880"/>
            <a:ext cx="41147998" cy="4581051"/>
          </a:xfrm>
          <a:solidFill>
            <a:schemeClr val="accent1">
              <a:lumMod val="75000"/>
            </a:schemeClr>
          </a:solidFill>
          <a:ln>
            <a:noFill/>
          </a:ln>
        </p:spPr>
        <p:txBody>
          <a:bodyPr>
            <a:noAutofit/>
          </a:bodyPr>
          <a:lstStyle/>
          <a:p>
            <a:pPr algn="ctr"/>
            <a:r>
              <a:rPr lang="en-US" sz="9600" b="1">
                <a:solidFill>
                  <a:schemeClr val="bg1"/>
                </a:solidFill>
              </a:rPr>
              <a:t>Best Management Practice in Highly</a:t>
            </a:r>
            <a:r>
              <a:rPr lang="en-US" sz="9600" b="1">
                <a:solidFill>
                  <a:schemeClr val="bg1"/>
                </a:solidFill>
                <a:cs typeface="Calibri Light"/>
              </a:rPr>
              <a:t> </a:t>
            </a:r>
            <a:r>
              <a:rPr lang="en-US" sz="9600" b="1">
                <a:solidFill>
                  <a:schemeClr val="bg1"/>
                </a:solidFill>
                <a:ea typeface="Calibri Light"/>
                <a:cs typeface="Calibri Light"/>
              </a:rPr>
              <a:t>Urbanized Henry Law P</a:t>
            </a:r>
            <a:r>
              <a:rPr lang="en-US" sz="8800" b="1">
                <a:solidFill>
                  <a:schemeClr val="bg1"/>
                </a:solidFill>
                <a:ea typeface="Calibri Light"/>
                <a:cs typeface="Calibri Light"/>
              </a:rPr>
              <a:t>ark</a:t>
            </a:r>
            <a:br>
              <a:rPr lang="en-US" sz="8800">
                <a:solidFill>
                  <a:schemeClr val="bg1"/>
                </a:solidFill>
                <a:ea typeface="Calibri Light"/>
                <a:cs typeface="Calibri Light"/>
              </a:rPr>
            </a:br>
            <a:r>
              <a:rPr lang="en-US" sz="8000" u="sng">
                <a:solidFill>
                  <a:schemeClr val="bg1"/>
                </a:solidFill>
                <a:ea typeface="Calibri Light"/>
                <a:cs typeface="Calibri Light"/>
              </a:rPr>
              <a:t>Managing Nitrogen and Adapting for the future</a:t>
            </a:r>
            <a:br>
              <a:rPr lang="en-US" sz="10000">
                <a:solidFill>
                  <a:schemeClr val="bg1"/>
                </a:solidFill>
              </a:rPr>
            </a:br>
            <a:r>
              <a:rPr lang="en-US" sz="4400">
                <a:solidFill>
                  <a:schemeClr val="bg1"/>
                </a:solidFill>
                <a:ea typeface="Calibri Light"/>
                <a:cs typeface="Calibri Light"/>
              </a:rPr>
              <a:t>Jasper Anderson, Allison Bickford, Justin Durant, Benjamin Spencer</a:t>
            </a:r>
            <a:br>
              <a:rPr lang="en-US" sz="4400">
                <a:solidFill>
                  <a:schemeClr val="bg1"/>
                </a:solidFill>
              </a:rPr>
            </a:br>
            <a:r>
              <a:rPr lang="en-US" sz="4400">
                <a:solidFill>
                  <a:schemeClr val="bg1"/>
                </a:solidFill>
              </a:rPr>
              <a:t>Dr. James Houle and Gretchen Young, PE</a:t>
            </a:r>
            <a:endParaRPr lang="en-US">
              <a:solidFill>
                <a:schemeClr val="bg1"/>
              </a:solidFill>
            </a:endParaRPr>
          </a:p>
        </p:txBody>
      </p:sp>
      <p:sp>
        <p:nvSpPr>
          <p:cNvPr id="4" name="TextBox 3">
            <a:extLst>
              <a:ext uri="{FF2B5EF4-FFF2-40B4-BE49-F238E27FC236}">
                <a16:creationId xmlns:a16="http://schemas.microsoft.com/office/drawing/2014/main" id="{F8A4B2CA-99C0-4FE0-99BB-8D53439F2C0A}"/>
              </a:ext>
            </a:extLst>
          </p:cNvPr>
          <p:cNvSpPr txBox="1">
            <a:spLocks/>
          </p:cNvSpPr>
          <p:nvPr/>
        </p:nvSpPr>
        <p:spPr>
          <a:xfrm>
            <a:off x="1878572" y="5584451"/>
            <a:ext cx="12768343" cy="830997"/>
          </a:xfrm>
          <a:prstGeom prst="rect">
            <a:avLst/>
          </a:prstGeom>
          <a:solidFill>
            <a:schemeClr val="accent4"/>
          </a:solidFill>
        </p:spPr>
        <p:txBody>
          <a:bodyPr wrap="square" rtlCol="0">
            <a:spAutoFit/>
          </a:bodyPr>
          <a:lstStyle/>
          <a:p>
            <a:pPr algn="ctr"/>
            <a:r>
              <a:rPr lang="en-US" sz="4800">
                <a:solidFill>
                  <a:schemeClr val="bg1"/>
                </a:solidFill>
              </a:rPr>
              <a:t>Motivation</a:t>
            </a:r>
            <a:endParaRPr lang="en-US" sz="6000">
              <a:solidFill>
                <a:schemeClr val="bg1"/>
              </a:solidFill>
            </a:endParaRPr>
          </a:p>
        </p:txBody>
      </p:sp>
      <p:sp>
        <p:nvSpPr>
          <p:cNvPr id="5" name="TextBox 4">
            <a:extLst>
              <a:ext uri="{FF2B5EF4-FFF2-40B4-BE49-F238E27FC236}">
                <a16:creationId xmlns:a16="http://schemas.microsoft.com/office/drawing/2014/main" id="{B3D101BC-DCA6-444E-A22A-35974527D764}"/>
              </a:ext>
            </a:extLst>
          </p:cNvPr>
          <p:cNvSpPr txBox="1"/>
          <p:nvPr/>
        </p:nvSpPr>
        <p:spPr>
          <a:xfrm>
            <a:off x="29352243" y="5565288"/>
            <a:ext cx="12765174" cy="830997"/>
          </a:xfrm>
          <a:prstGeom prst="rect">
            <a:avLst/>
          </a:prstGeom>
          <a:solidFill>
            <a:schemeClr val="accent5"/>
          </a:solidFill>
        </p:spPr>
        <p:txBody>
          <a:bodyPr wrap="square" lIns="91440" tIns="45720" rIns="91440" bIns="45720" rtlCol="0" anchor="t">
            <a:spAutoFit/>
          </a:bodyPr>
          <a:lstStyle/>
          <a:p>
            <a:pPr algn="ctr"/>
            <a:r>
              <a:rPr lang="en-US" sz="4800">
                <a:solidFill>
                  <a:schemeClr val="bg1"/>
                </a:solidFill>
                <a:cs typeface="Calibri"/>
              </a:rPr>
              <a:t>Proposed Design and Hydraulic Concepts</a:t>
            </a:r>
          </a:p>
        </p:txBody>
      </p:sp>
      <p:sp>
        <p:nvSpPr>
          <p:cNvPr id="6" name="TextBox 5">
            <a:extLst>
              <a:ext uri="{FF2B5EF4-FFF2-40B4-BE49-F238E27FC236}">
                <a16:creationId xmlns:a16="http://schemas.microsoft.com/office/drawing/2014/main" id="{696C628A-95C8-4EF7-A62F-FFF9161269C8}"/>
              </a:ext>
            </a:extLst>
          </p:cNvPr>
          <p:cNvSpPr txBox="1"/>
          <p:nvPr/>
        </p:nvSpPr>
        <p:spPr>
          <a:xfrm>
            <a:off x="15546641" y="5584452"/>
            <a:ext cx="12801600" cy="830997"/>
          </a:xfrm>
          <a:prstGeom prst="rect">
            <a:avLst/>
          </a:prstGeom>
          <a:solidFill>
            <a:schemeClr val="accent1">
              <a:lumMod val="75000"/>
            </a:schemeClr>
          </a:solidFill>
        </p:spPr>
        <p:txBody>
          <a:bodyPr wrap="square" rtlCol="0">
            <a:spAutoFit/>
          </a:bodyPr>
          <a:lstStyle/>
          <a:p>
            <a:pPr algn="ctr"/>
            <a:r>
              <a:rPr lang="en-US" sz="4800">
                <a:solidFill>
                  <a:schemeClr val="bg1"/>
                </a:solidFill>
              </a:rPr>
              <a:t>Methods and Deployment</a:t>
            </a:r>
            <a:endParaRPr lang="en-US" sz="6000">
              <a:solidFill>
                <a:schemeClr val="bg1"/>
              </a:solidFill>
            </a:endParaRPr>
          </a:p>
        </p:txBody>
      </p:sp>
      <p:sp>
        <p:nvSpPr>
          <p:cNvPr id="16" name="TextBox 15">
            <a:extLst>
              <a:ext uri="{FF2B5EF4-FFF2-40B4-BE49-F238E27FC236}">
                <a16:creationId xmlns:a16="http://schemas.microsoft.com/office/drawing/2014/main" id="{80D1FFED-176A-481F-A407-E1B097E8FA1C}"/>
              </a:ext>
            </a:extLst>
          </p:cNvPr>
          <p:cNvSpPr txBox="1"/>
          <p:nvPr/>
        </p:nvSpPr>
        <p:spPr>
          <a:xfrm>
            <a:off x="29334127" y="23008648"/>
            <a:ext cx="12783290" cy="830997"/>
          </a:xfrm>
          <a:prstGeom prst="rect">
            <a:avLst/>
          </a:prstGeom>
          <a:solidFill>
            <a:schemeClr val="accent1">
              <a:lumMod val="75000"/>
            </a:schemeClr>
          </a:solidFill>
          <a:ln>
            <a:noFill/>
          </a:ln>
        </p:spPr>
        <p:txBody>
          <a:bodyPr wrap="square" lIns="91440" tIns="45720" rIns="91440" bIns="45720" rtlCol="0" anchor="t">
            <a:spAutoFit/>
          </a:bodyPr>
          <a:lstStyle/>
          <a:p>
            <a:pPr algn="ctr"/>
            <a:r>
              <a:rPr lang="en-US" sz="4800">
                <a:solidFill>
                  <a:schemeClr val="bg1"/>
                </a:solidFill>
                <a:cs typeface="Calibri"/>
              </a:rPr>
              <a:t>Ongoing Work</a:t>
            </a:r>
          </a:p>
        </p:txBody>
      </p:sp>
      <p:cxnSp>
        <p:nvCxnSpPr>
          <p:cNvPr id="29" name="Straight Connector 28">
            <a:extLst>
              <a:ext uri="{FF2B5EF4-FFF2-40B4-BE49-F238E27FC236}">
                <a16:creationId xmlns:a16="http://schemas.microsoft.com/office/drawing/2014/main" id="{E5B959AD-263B-49A7-8D17-EF0DC553E640}"/>
              </a:ext>
            </a:extLst>
          </p:cNvPr>
          <p:cNvCxnSpPr>
            <a:cxnSpLocks/>
          </p:cNvCxnSpPr>
          <p:nvPr/>
        </p:nvCxnSpPr>
        <p:spPr>
          <a:xfrm>
            <a:off x="28803600" y="5473673"/>
            <a:ext cx="0" cy="2555027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FDC630-6F32-4EA5-86C7-925DA77E93B6}"/>
              </a:ext>
            </a:extLst>
          </p:cNvPr>
          <p:cNvSpPr txBox="1"/>
          <p:nvPr/>
        </p:nvSpPr>
        <p:spPr>
          <a:xfrm>
            <a:off x="29345404" y="6392852"/>
            <a:ext cx="12772013" cy="16329727"/>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3200" u="sng">
                <a:effectLst/>
                <a:latin typeface="Calibri" panose="020F0502020204030204" pitchFamily="34" charset="0"/>
                <a:ea typeface="Calibri" panose="020F0502020204030204" pitchFamily="34" charset="0"/>
                <a:cs typeface="Times New Roman" panose="02020603050405020304" pitchFamily="18" charset="0"/>
              </a:rPr>
              <a:t>Stage 1: Pretreatment </a:t>
            </a:r>
          </a:p>
          <a:p>
            <a:pPr algn="just">
              <a:lnSpc>
                <a:spcPct val="107000"/>
              </a:lnSpc>
              <a:spcAft>
                <a:spcPts val="800"/>
              </a:spcAft>
            </a:pPr>
            <a:r>
              <a:rPr lang="en-US" sz="3200">
                <a:effectLst/>
                <a:latin typeface="Calibri"/>
                <a:ea typeface="Calibri" panose="020F0502020204030204" pitchFamily="34" charset="0"/>
                <a:cs typeface="Times New Roman"/>
              </a:rPr>
              <a:t>Existing 48” inlet will be intercepted by a pretreatment concrete sediment chamber where larger debris will be filtered out.</a:t>
            </a:r>
            <a:endParaRPr lang="en-US" sz="3200">
              <a:effectLst/>
              <a:latin typeface="Calibri"/>
              <a:ea typeface="Calibri" panose="020F0502020204030204" pitchFamily="34" charset="0"/>
              <a:cs typeface="Calibri"/>
            </a:endParaRPr>
          </a:p>
          <a:p>
            <a:pPr marL="0" marR="0" algn="ctr">
              <a:lnSpc>
                <a:spcPct val="107000"/>
              </a:lnSpc>
              <a:spcBef>
                <a:spcPts val="0"/>
              </a:spcBef>
              <a:spcAft>
                <a:spcPts val="800"/>
              </a:spcAft>
            </a:pPr>
            <a:r>
              <a:rPr lang="en-US" sz="3200" u="sng">
                <a:effectLst/>
                <a:latin typeface="Calibri" panose="020F0502020204030204" pitchFamily="34" charset="0"/>
                <a:ea typeface="Calibri" panose="020F0502020204030204" pitchFamily="34" charset="0"/>
                <a:cs typeface="Times New Roman" panose="02020603050405020304" pitchFamily="18" charset="0"/>
              </a:rPr>
              <a:t>Stage 2: Primary Treatment </a:t>
            </a:r>
          </a:p>
          <a:p>
            <a:pPr algn="just">
              <a:lnSpc>
                <a:spcPct val="107000"/>
              </a:lnSpc>
              <a:spcAft>
                <a:spcPts val="800"/>
              </a:spcAft>
            </a:pPr>
            <a:r>
              <a:rPr lang="en-US" sz="3200">
                <a:effectLst/>
                <a:latin typeface="Calibri"/>
                <a:ea typeface="Calibri" panose="020F0502020204030204" pitchFamily="34" charset="0"/>
                <a:cs typeface="Times New Roman"/>
              </a:rPr>
              <a:t>Existing 48” line will be replaced with perforated pipe feeding to a Subsurface gravel filter with saturated zone</a:t>
            </a:r>
            <a:r>
              <a:rPr lang="en-US" sz="3200">
                <a:latin typeface="Calibri"/>
                <a:ea typeface="Calibri" panose="020F0502020204030204" pitchFamily="34" charset="0"/>
                <a:cs typeface="Times New Roman"/>
              </a:rPr>
              <a:t> that</a:t>
            </a:r>
            <a:r>
              <a:rPr lang="en-US" sz="3200">
                <a:latin typeface="Calibri"/>
                <a:ea typeface="Calibri" panose="020F0502020204030204" pitchFamily="34" charset="0"/>
                <a:cs typeface="Calibri"/>
              </a:rPr>
              <a:t> promotes the removal of nitrogen from the stormwater before it is  released into the </a:t>
            </a:r>
            <a:r>
              <a:rPr lang="en-US" sz="3200" err="1">
                <a:latin typeface="Calibri"/>
                <a:ea typeface="Calibri" panose="020F0502020204030204" pitchFamily="34" charset="0"/>
                <a:cs typeface="Calibri"/>
              </a:rPr>
              <a:t>Cocheco</a:t>
            </a:r>
            <a:r>
              <a:rPr lang="en-US" sz="3200">
                <a:latin typeface="Calibri"/>
                <a:ea typeface="Calibri" panose="020F0502020204030204" pitchFamily="34" charset="0"/>
                <a:cs typeface="Calibri"/>
              </a:rPr>
              <a:t> River.</a:t>
            </a:r>
            <a:endParaRPr lang="en-US" sz="3200">
              <a:ea typeface="+mn-lt"/>
              <a:cs typeface="+mn-lt"/>
            </a:endParaRPr>
          </a:p>
          <a:p>
            <a:pPr marL="0" marR="0" algn="ctr">
              <a:lnSpc>
                <a:spcPct val="107000"/>
              </a:lnSpc>
              <a:spcBef>
                <a:spcPts val="0"/>
              </a:spcBef>
              <a:spcAft>
                <a:spcPts val="800"/>
              </a:spcAft>
            </a:pPr>
            <a:r>
              <a:rPr lang="en-US" sz="3200" u="sng">
                <a:effectLst/>
                <a:latin typeface="Calibri" panose="020F0502020204030204" pitchFamily="34" charset="0"/>
                <a:ea typeface="Calibri" panose="020F0502020204030204" pitchFamily="34" charset="0"/>
                <a:cs typeface="Times New Roman" panose="02020603050405020304" pitchFamily="18" charset="0"/>
              </a:rPr>
              <a:t>Stage 3: Secondary Flood Storage</a:t>
            </a:r>
          </a:p>
          <a:p>
            <a:pPr marL="0" marR="0" algn="just">
              <a:lnSpc>
                <a:spcPct val="107000"/>
              </a:lnSpc>
              <a:spcBef>
                <a:spcPts val="0"/>
              </a:spcBef>
              <a:spcAft>
                <a:spcPts val="8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Secondary laterals will be vented to surface through grated standpipes to allow for secondary flood storage in the field area to be grassed and gently  contoured. This will protect urban infrastructure during storm surges or tidal restrictions on the outfall.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sz="3000">
              <a:ea typeface="Calibri"/>
              <a:cs typeface="Calibri"/>
            </a:endParaRPr>
          </a:p>
          <a:p>
            <a:endParaRPr lang="en-US" sz="3000">
              <a:ea typeface="Calibri"/>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a:p>
            <a:endParaRPr lang="en-US" sz="3000">
              <a:cs typeface="Calibri"/>
            </a:endParaRPr>
          </a:p>
        </p:txBody>
      </p:sp>
      <p:sp>
        <p:nvSpPr>
          <p:cNvPr id="12" name="TextBox 11">
            <a:extLst>
              <a:ext uri="{FF2B5EF4-FFF2-40B4-BE49-F238E27FC236}">
                <a16:creationId xmlns:a16="http://schemas.microsoft.com/office/drawing/2014/main" id="{CA72D52E-1152-4D41-A246-89DE4D535A7F}"/>
              </a:ext>
            </a:extLst>
          </p:cNvPr>
          <p:cNvSpPr txBox="1"/>
          <p:nvPr/>
        </p:nvSpPr>
        <p:spPr>
          <a:xfrm>
            <a:off x="15541371" y="6397781"/>
            <a:ext cx="12806389" cy="15087600"/>
          </a:xfrm>
          <a:prstGeom prst="rect">
            <a:avLst/>
          </a:prstGeom>
          <a:solidFill>
            <a:schemeClr val="accent1">
              <a:lumMod val="40000"/>
              <a:lumOff val="60000"/>
            </a:schemeClr>
          </a:solidFill>
        </p:spPr>
        <p:txBody>
          <a:bodyPr wrap="square" lIns="91440" tIns="45720" rIns="91440" bIns="45720" rtlCol="0" anchor="t">
            <a:spAutoFit/>
          </a:bodyPr>
          <a:lstStyle/>
          <a:p>
            <a:pPr algn="ctr"/>
            <a:r>
              <a:rPr lang="en-US" sz="3200" u="sng"/>
              <a:t>Phase I: Initial Site Assessment</a:t>
            </a:r>
            <a:r>
              <a:rPr lang="en-US" sz="3200"/>
              <a:t>	</a:t>
            </a:r>
          </a:p>
          <a:p>
            <a:pPr algn="just"/>
            <a:r>
              <a:rPr lang="en-US" sz="3200"/>
              <a:t>GIS data provided by the City of Dover was used to quantify a 120-acre stormwater watershed and three sub-watersheds surrounding the Henry Law Park and Washington Street</a:t>
            </a:r>
          </a:p>
          <a:p>
            <a:endParaRPr lang="en-US" sz="3200"/>
          </a:p>
          <a:p>
            <a:pPr algn="ctr"/>
            <a:r>
              <a:rPr lang="en-US" sz="3200" u="sng"/>
              <a:t>Phase II: Sensor Deployment and Data Collection</a:t>
            </a:r>
          </a:p>
          <a:p>
            <a:pPr algn="just"/>
            <a:r>
              <a:rPr lang="en-US" sz="3200"/>
              <a:t>Flow meters plan to be installed at the outfall pipe under Washington St. Bridge, Manhole 1 near the intersection of George St. and Henry Law Ave. and Manhole 2 in the East corner of the park. Flow meter data will be collected over the course of 2 weeks for each location between the months of April and May.</a:t>
            </a:r>
          </a:p>
          <a:p>
            <a:endParaRPr lang="en-US" sz="3200"/>
          </a:p>
          <a:p>
            <a:endParaRPr lang="en-US" sz="3200" u="sng"/>
          </a:p>
          <a:p>
            <a:endParaRPr lang="en-US" sz="3200" u="sng"/>
          </a:p>
          <a:p>
            <a:endParaRPr lang="en-US" sz="3200" u="sng"/>
          </a:p>
          <a:p>
            <a:endParaRPr lang="en-US" sz="3200" u="sng"/>
          </a:p>
          <a:p>
            <a:endParaRPr lang="en-US" sz="3200" u="sng"/>
          </a:p>
          <a:p>
            <a:endParaRPr lang="en-US" sz="3200" u="sng"/>
          </a:p>
          <a:p>
            <a:endParaRPr lang="en-US" sz="3200" u="sng"/>
          </a:p>
          <a:p>
            <a:endParaRPr lang="en-US" sz="3200" u="sng"/>
          </a:p>
          <a:p>
            <a:endParaRPr lang="en-US" sz="3200" u="sng"/>
          </a:p>
          <a:p>
            <a:endParaRPr lang="en-US" sz="3200" u="sng"/>
          </a:p>
          <a:p>
            <a:endParaRPr lang="en-US" sz="3200" u="sng"/>
          </a:p>
          <a:p>
            <a:endParaRPr lang="en-US" sz="3200" u="sng"/>
          </a:p>
          <a:p>
            <a:endParaRPr lang="en-US" sz="3200" u="sng"/>
          </a:p>
          <a:p>
            <a:pPr algn="ctr"/>
            <a:endParaRPr lang="en-US" sz="3200" u="sng"/>
          </a:p>
          <a:p>
            <a:pPr algn="ctr"/>
            <a:r>
              <a:rPr lang="en-US" sz="3200" u="sng"/>
              <a:t>Phase IV: BMP Design and Sizing</a:t>
            </a:r>
          </a:p>
          <a:p>
            <a:pPr algn="just"/>
            <a:r>
              <a:rPr lang="en-US" sz="3200"/>
              <a:t>Once flow data has been calculated and watershed acreage is confirmed,  the proposed gravel filter and concrete vault upstream will be sized. </a:t>
            </a:r>
          </a:p>
          <a:p>
            <a:endParaRPr lang="en-US" sz="3200"/>
          </a:p>
        </p:txBody>
      </p:sp>
      <p:sp>
        <p:nvSpPr>
          <p:cNvPr id="38" name="TextBox 37">
            <a:extLst>
              <a:ext uri="{FF2B5EF4-FFF2-40B4-BE49-F238E27FC236}">
                <a16:creationId xmlns:a16="http://schemas.microsoft.com/office/drawing/2014/main" id="{7266A39E-53FA-441F-BE75-99EC063CBBD2}"/>
              </a:ext>
            </a:extLst>
          </p:cNvPr>
          <p:cNvSpPr txBox="1"/>
          <p:nvPr/>
        </p:nvSpPr>
        <p:spPr>
          <a:xfrm>
            <a:off x="1846878" y="22008619"/>
            <a:ext cx="12765434" cy="830997"/>
          </a:xfrm>
          <a:prstGeom prst="rect">
            <a:avLst/>
          </a:prstGeom>
          <a:solidFill>
            <a:schemeClr val="accent5"/>
          </a:solidFill>
        </p:spPr>
        <p:txBody>
          <a:bodyPr wrap="square" rtlCol="0">
            <a:spAutoFit/>
          </a:bodyPr>
          <a:lstStyle/>
          <a:p>
            <a:pPr algn="ctr"/>
            <a:r>
              <a:rPr lang="en-US" sz="4800">
                <a:solidFill>
                  <a:schemeClr val="bg1"/>
                </a:solidFill>
              </a:rPr>
              <a:t>Location and Site Considerations</a:t>
            </a:r>
            <a:endParaRPr lang="en-US" sz="1400">
              <a:solidFill>
                <a:schemeClr val="bg1"/>
              </a:solidFill>
            </a:endParaRPr>
          </a:p>
        </p:txBody>
      </p:sp>
      <p:sp>
        <p:nvSpPr>
          <p:cNvPr id="1033" name="TextBox 1032">
            <a:extLst>
              <a:ext uri="{FF2B5EF4-FFF2-40B4-BE49-F238E27FC236}">
                <a16:creationId xmlns:a16="http://schemas.microsoft.com/office/drawing/2014/main" id="{1FFD0EB6-02D6-4CCD-AA40-7F6961CBCB24}"/>
              </a:ext>
            </a:extLst>
          </p:cNvPr>
          <p:cNvSpPr txBox="1"/>
          <p:nvPr/>
        </p:nvSpPr>
        <p:spPr>
          <a:xfrm>
            <a:off x="29334127" y="23839644"/>
            <a:ext cx="12783290" cy="6070508"/>
          </a:xfrm>
          <a:prstGeom prst="rect">
            <a:avLst/>
          </a:prstGeom>
          <a:solidFill>
            <a:schemeClr val="accent1">
              <a:lumMod val="40000"/>
              <a:lumOff val="60000"/>
            </a:schemeClr>
          </a:solidFill>
        </p:spPr>
        <p:txBody>
          <a:bodyPr wrap="square" rtlCol="0">
            <a:spAutoFit/>
          </a:bodyPr>
          <a:lstStyle/>
          <a:p>
            <a:pPr marL="285750" marR="0" indent="-285750">
              <a:lnSpc>
                <a:spcPct val="107000"/>
              </a:lnSpc>
              <a:spcBef>
                <a:spcPts val="0"/>
              </a:spcBef>
              <a:spcAft>
                <a:spcPts val="800"/>
              </a:spcAft>
              <a:buFont typeface="Arial" panose="020B0604020202020204" pitchFamily="34" charset="0"/>
              <a:buChar char="•"/>
            </a:pPr>
            <a:r>
              <a:rPr lang="en-US" sz="3200">
                <a:ea typeface="+mn-lt"/>
                <a:cs typeface="+mn-lt"/>
              </a:rPr>
              <a:t>A survey of existing conditions on-site will be preformed to gather pipe sizes, water elevations, and pipe slope in the park, necessary for accurate and complete calculations using </a:t>
            </a:r>
            <a:r>
              <a:rPr lang="en-US" sz="3200" err="1">
                <a:ea typeface="+mn-lt"/>
                <a:cs typeface="+mn-lt"/>
              </a:rPr>
              <a:t>Mannings</a:t>
            </a:r>
            <a:r>
              <a:rPr lang="en-US" sz="3200">
                <a:ea typeface="+mn-lt"/>
                <a:cs typeface="+mn-lt"/>
              </a:rPr>
              <a:t> Equation.</a:t>
            </a:r>
          </a:p>
          <a:p>
            <a:pPr marL="285750" marR="0" indent="-285750">
              <a:lnSpc>
                <a:spcPct val="107000"/>
              </a:lnSpc>
              <a:spcBef>
                <a:spcPts val="0"/>
              </a:spcBef>
              <a:spcAft>
                <a:spcPts val="800"/>
              </a:spcAft>
              <a:buFont typeface="Arial" panose="020B0604020202020204" pitchFamily="34" charset="0"/>
              <a:buChar char="•"/>
            </a:pPr>
            <a:r>
              <a:rPr lang="en-US" sz="3200">
                <a:ea typeface="+mn-lt"/>
                <a:cs typeface="+mn-lt"/>
              </a:rPr>
              <a:t>Tidal characteristics of the </a:t>
            </a:r>
            <a:r>
              <a:rPr lang="en-US" sz="3200" err="1">
                <a:ea typeface="+mn-lt"/>
                <a:cs typeface="+mn-lt"/>
              </a:rPr>
              <a:t>Cocheco</a:t>
            </a:r>
            <a:r>
              <a:rPr lang="en-US" sz="3200">
                <a:ea typeface="+mn-lt"/>
                <a:cs typeface="+mn-lt"/>
              </a:rPr>
              <a:t> River requires an investigation into possible hydraulic impacts on the existing stormwater outfall.  A survey in combination with analyzing regional tidal charts is expected to give insight into any potential impacts.</a:t>
            </a:r>
          </a:p>
          <a:p>
            <a:pPr marL="285750" indent="-285750">
              <a:lnSpc>
                <a:spcPct val="107000"/>
              </a:lnSpc>
              <a:spcAft>
                <a:spcPts val="800"/>
              </a:spcAft>
              <a:buFont typeface="Arial" panose="020B0604020202020204" pitchFamily="34" charset="0"/>
              <a:buChar char="•"/>
            </a:pPr>
            <a:r>
              <a:rPr lang="en-US" sz="3200">
                <a:effectLst/>
                <a:ea typeface="Calibri" panose="020F0502020204030204" pitchFamily="34" charset="0"/>
                <a:cs typeface="Times New Roman" panose="02020603050405020304" pitchFamily="18" charset="0"/>
              </a:rPr>
              <a:t>Continue to colle</a:t>
            </a:r>
            <a:r>
              <a:rPr lang="en-US" sz="3200">
                <a:ea typeface="Calibri" panose="020F0502020204030204" pitchFamily="34" charset="0"/>
                <a:cs typeface="Times New Roman" panose="02020603050405020304" pitchFamily="18" charset="0"/>
              </a:rPr>
              <a:t>ct and compile </a:t>
            </a:r>
            <a:r>
              <a:rPr lang="en-US" sz="3200">
                <a:effectLst/>
                <a:ea typeface="Calibri" panose="020F0502020204030204" pitchFamily="34" charset="0"/>
                <a:cs typeface="Times New Roman" panose="02020603050405020304" pitchFamily="18" charset="0"/>
              </a:rPr>
              <a:t>data from the </a:t>
            </a:r>
            <a:r>
              <a:rPr lang="en-US" sz="3200">
                <a:ea typeface="Calibri" panose="020F0502020204030204" pitchFamily="34" charset="0"/>
                <a:cs typeface="Times New Roman" panose="02020603050405020304" pitchFamily="18" charset="0"/>
              </a:rPr>
              <a:t>flow meters </a:t>
            </a:r>
            <a:r>
              <a:rPr lang="en-US" sz="3200">
                <a:effectLst/>
                <a:ea typeface="Calibri" panose="020F0502020204030204" pitchFamily="34" charset="0"/>
                <a:cs typeface="Times New Roman" panose="02020603050405020304" pitchFamily="18" charset="0"/>
              </a:rPr>
              <a:t>over the coming months. Average and peak flows will be </a:t>
            </a:r>
            <a:r>
              <a:rPr lang="en-US" sz="3200">
                <a:ea typeface="Calibri" panose="020F0502020204030204" pitchFamily="34" charset="0"/>
                <a:cs typeface="Times New Roman" panose="02020603050405020304" pitchFamily="18" charset="0"/>
              </a:rPr>
              <a:t>calculated to size pipes and </a:t>
            </a:r>
            <a:r>
              <a:rPr lang="en-US" sz="3200">
                <a:effectLst/>
                <a:ea typeface="Calibri" panose="020F0502020204030204" pitchFamily="34" charset="0"/>
                <a:cs typeface="Times New Roman" panose="02020603050405020304" pitchFamily="18" charset="0"/>
              </a:rPr>
              <a:t>finalize the conceptual design</a:t>
            </a:r>
            <a:r>
              <a:rPr lang="en-US" sz="3200">
                <a:ea typeface="Calibri" panose="020F0502020204030204" pitchFamily="34" charset="0"/>
                <a:cs typeface="Times New Roman" panose="02020603050405020304" pitchFamily="18" charset="0"/>
              </a:rPr>
              <a:t> after a survey is preformed for each meter location.</a:t>
            </a:r>
          </a:p>
        </p:txBody>
      </p:sp>
      <p:sp>
        <p:nvSpPr>
          <p:cNvPr id="7" name="AutoShape 2" descr="blob:https://www.icloud.com/17d3503e-4672-4b30-8b8d-be2737ece37c">
            <a:extLst>
              <a:ext uri="{FF2B5EF4-FFF2-40B4-BE49-F238E27FC236}">
                <a16:creationId xmlns:a16="http://schemas.microsoft.com/office/drawing/2014/main" id="{9412E547-351E-4000-8212-BD3E3F3B0D81}"/>
              </a:ext>
            </a:extLst>
          </p:cNvPr>
          <p:cNvSpPr>
            <a:spLocks noChangeAspect="1" noChangeArrowheads="1"/>
          </p:cNvSpPr>
          <p:nvPr/>
        </p:nvSpPr>
        <p:spPr bwMode="auto">
          <a:xfrm>
            <a:off x="11883274" y="6396874"/>
            <a:ext cx="10214726" cy="102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4" descr="blob:https://www.icloud.com/17d3503e-4672-4b30-8b8d-be2737ece37c">
            <a:extLst>
              <a:ext uri="{FF2B5EF4-FFF2-40B4-BE49-F238E27FC236}">
                <a16:creationId xmlns:a16="http://schemas.microsoft.com/office/drawing/2014/main" id="{C548DFB9-D62F-41D6-9561-19FBDD9AB92D}"/>
              </a:ext>
            </a:extLst>
          </p:cNvPr>
          <p:cNvSpPr>
            <a:spLocks noChangeAspect="1" noChangeArrowheads="1"/>
          </p:cNvSpPr>
          <p:nvPr/>
        </p:nvSpPr>
        <p:spPr bwMode="auto">
          <a:xfrm>
            <a:off x="9916577" y="4430177"/>
            <a:ext cx="12181423" cy="121814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3" name="Straight Connector 62" descr="line">
            <a:extLst>
              <a:ext uri="{FF2B5EF4-FFF2-40B4-BE49-F238E27FC236}">
                <a16:creationId xmlns:a16="http://schemas.microsoft.com/office/drawing/2014/main" id="{E7FF9D10-CBE4-4477-91A7-88731A6FC66C}"/>
              </a:ext>
            </a:extLst>
          </p:cNvPr>
          <p:cNvCxnSpPr>
            <a:cxnSpLocks/>
          </p:cNvCxnSpPr>
          <p:nvPr/>
        </p:nvCxnSpPr>
        <p:spPr>
          <a:xfrm>
            <a:off x="2355391" y="8701865"/>
            <a:ext cx="0" cy="10978840"/>
          </a:xfrm>
          <a:prstGeom prst="line">
            <a:avLst/>
          </a:prstGeom>
          <a:noFill/>
          <a:ln w="57150" cap="flat" cmpd="sng" algn="ctr">
            <a:solidFill>
              <a:srgbClr val="0EABB7"/>
            </a:solidFill>
            <a:prstDash val="solid"/>
            <a:miter lim="800000"/>
          </a:ln>
          <a:effectLst/>
        </p:spPr>
      </p:cxnSp>
      <p:grpSp>
        <p:nvGrpSpPr>
          <p:cNvPr id="19" name="Group 18">
            <a:extLst>
              <a:ext uri="{FF2B5EF4-FFF2-40B4-BE49-F238E27FC236}">
                <a16:creationId xmlns:a16="http://schemas.microsoft.com/office/drawing/2014/main" id="{EEB09446-7FC7-4F0B-B690-3902540A5323}"/>
              </a:ext>
            </a:extLst>
          </p:cNvPr>
          <p:cNvGrpSpPr/>
          <p:nvPr/>
        </p:nvGrpSpPr>
        <p:grpSpPr>
          <a:xfrm>
            <a:off x="3728429" y="8519176"/>
            <a:ext cx="10855218" cy="5373805"/>
            <a:chOff x="6608266" y="7139344"/>
            <a:chExt cx="3891238" cy="2850806"/>
          </a:xfrm>
        </p:grpSpPr>
        <p:pic>
          <p:nvPicPr>
            <p:cNvPr id="64" name="Picture Placeholder 7">
              <a:extLst>
                <a:ext uri="{FF2B5EF4-FFF2-40B4-BE49-F238E27FC236}">
                  <a16:creationId xmlns:a16="http://schemas.microsoft.com/office/drawing/2014/main" id="{E4EF9331-9712-4ABA-9443-DB2AC8FAE1AD}"/>
                </a:ext>
              </a:extLst>
            </p:cNvPr>
            <p:cNvPicPr>
              <a:picLocks noChangeAspect="1"/>
            </p:cNvPicPr>
            <p:nvPr/>
          </p:nvPicPr>
          <p:blipFill rotWithShape="1">
            <a:blip r:embed="rId3"/>
            <a:srcRect l="3072" t="3099" r="5751" b="14272"/>
            <a:stretch/>
          </p:blipFill>
          <p:spPr>
            <a:xfrm>
              <a:off x="9120331" y="7150153"/>
              <a:ext cx="1379173" cy="2839997"/>
            </a:xfrm>
            <a:prstGeom prst="rect">
              <a:avLst/>
            </a:prstGeom>
            <a:ln w="12700">
              <a:solidFill>
                <a:schemeClr val="tx1"/>
              </a:solidFill>
            </a:ln>
            <a:effectLst>
              <a:outerShdw blurRad="292100" dist="139700" dir="2700000" algn="tl" rotWithShape="0">
                <a:srgbClr val="333333">
                  <a:alpha val="65000"/>
                </a:srgbClr>
              </a:outerShdw>
            </a:effectLst>
          </p:spPr>
        </p:pic>
        <p:sp>
          <p:nvSpPr>
            <p:cNvPr id="65" name="TextBox 64">
              <a:extLst>
                <a:ext uri="{FF2B5EF4-FFF2-40B4-BE49-F238E27FC236}">
                  <a16:creationId xmlns:a16="http://schemas.microsoft.com/office/drawing/2014/main" id="{72CD7F33-9D40-4A77-96DF-399D6D1C061F}"/>
                </a:ext>
              </a:extLst>
            </p:cNvPr>
            <p:cNvSpPr txBox="1"/>
            <p:nvPr/>
          </p:nvSpPr>
          <p:spPr>
            <a:xfrm>
              <a:off x="6608266" y="7430977"/>
              <a:ext cx="1527136" cy="310223"/>
            </a:xfrm>
            <a:prstGeom prst="rect">
              <a:avLst/>
            </a:prstGeom>
            <a:noFill/>
          </p:spPr>
          <p:txBody>
            <a:bodyPr wrap="square" lIns="0" rIns="0" rtlCol="0" anchor="b">
              <a:spAutoFit/>
            </a:bodyPr>
            <a:lstStyle/>
            <a:p>
              <a:r>
                <a:rPr lang="en-US" sz="3200" b="1">
                  <a:solidFill>
                    <a:schemeClr val="accent1"/>
                  </a:solidFill>
                  <a:latin typeface="+mj-lt"/>
                </a:rPr>
                <a:t>Berry Brook Project</a:t>
              </a:r>
            </a:p>
          </p:txBody>
        </p:sp>
        <p:sp>
          <p:nvSpPr>
            <p:cNvPr id="66" name="TextBox 65">
              <a:extLst>
                <a:ext uri="{FF2B5EF4-FFF2-40B4-BE49-F238E27FC236}">
                  <a16:creationId xmlns:a16="http://schemas.microsoft.com/office/drawing/2014/main" id="{575500B6-99C1-49F9-B03F-C5CB0E790D18}"/>
                </a:ext>
              </a:extLst>
            </p:cNvPr>
            <p:cNvSpPr txBox="1"/>
            <p:nvPr/>
          </p:nvSpPr>
          <p:spPr>
            <a:xfrm>
              <a:off x="6625661" y="7724268"/>
              <a:ext cx="2494670" cy="824542"/>
            </a:xfrm>
            <a:prstGeom prst="rect">
              <a:avLst/>
            </a:prstGeom>
            <a:noFill/>
          </p:spPr>
          <p:txBody>
            <a:bodyPr wrap="square" lIns="0" rIns="0" rtlCol="0">
              <a:spAutoFit/>
            </a:bodyPr>
            <a:lstStyle/>
            <a:p>
              <a:r>
                <a:rPr lang="en-US" sz="2800"/>
                <a:t>Success of Berry Brook BMP project shows proof of concept for new BMP designs and low impact development </a:t>
              </a:r>
              <a:r>
                <a:rPr lang="en-US" sz="1100"/>
                <a:t>.</a:t>
              </a:r>
            </a:p>
            <a:p>
              <a:endParaRPr lang="en-US" sz="1100"/>
            </a:p>
          </p:txBody>
        </p:sp>
        <p:grpSp>
          <p:nvGrpSpPr>
            <p:cNvPr id="67" name="Group 66">
              <a:extLst>
                <a:ext uri="{FF2B5EF4-FFF2-40B4-BE49-F238E27FC236}">
                  <a16:creationId xmlns:a16="http://schemas.microsoft.com/office/drawing/2014/main" id="{DAB299E7-9A4E-40C6-8A77-E4859254C3DE}"/>
                </a:ext>
                <a:ext uri="{C183D7F6-B498-43B3-948B-1728B52AA6E4}">
                  <adec:decorative xmlns:adec="http://schemas.microsoft.com/office/drawing/2017/decorative" val="1"/>
                </a:ext>
              </a:extLst>
            </p:cNvPr>
            <p:cNvGrpSpPr/>
            <p:nvPr/>
          </p:nvGrpSpPr>
          <p:grpSpPr>
            <a:xfrm>
              <a:off x="9120336" y="7139344"/>
              <a:ext cx="831346" cy="463780"/>
              <a:chOff x="1929835" y="4283293"/>
              <a:chExt cx="343445" cy="360391"/>
            </a:xfrm>
          </p:grpSpPr>
          <p:sp>
            <p:nvSpPr>
              <p:cNvPr id="68" name="Rectangle 67">
                <a:extLst>
                  <a:ext uri="{FF2B5EF4-FFF2-40B4-BE49-F238E27FC236}">
                    <a16:creationId xmlns:a16="http://schemas.microsoft.com/office/drawing/2014/main" id="{1CAB8464-56BF-4232-B89C-B8022B91735D}"/>
                  </a:ext>
                </a:extLst>
              </p:cNvPr>
              <p:cNvSpPr/>
              <p:nvPr/>
            </p:nvSpPr>
            <p:spPr>
              <a:xfrm>
                <a:off x="1929835" y="4283293"/>
                <a:ext cx="248298" cy="348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69" name="TextBox 68">
                <a:extLst>
                  <a:ext uri="{FF2B5EF4-FFF2-40B4-BE49-F238E27FC236}">
                    <a16:creationId xmlns:a16="http://schemas.microsoft.com/office/drawing/2014/main" id="{BAC6941B-9BCA-421B-8B09-3F03BD1D949D}"/>
                  </a:ext>
                </a:extLst>
              </p:cNvPr>
              <p:cNvSpPr txBox="1"/>
              <p:nvPr/>
            </p:nvSpPr>
            <p:spPr>
              <a:xfrm>
                <a:off x="1946120" y="4315098"/>
                <a:ext cx="327160" cy="328586"/>
              </a:xfrm>
              <a:prstGeom prst="rect">
                <a:avLst/>
              </a:prstGeom>
              <a:noFill/>
            </p:spPr>
            <p:txBody>
              <a:bodyPr wrap="square" rtlCol="0">
                <a:spAutoFit/>
              </a:bodyPr>
              <a:lstStyle/>
              <a:p>
                <a:pPr>
                  <a:lnSpc>
                    <a:spcPct val="70000"/>
                  </a:lnSpc>
                </a:pPr>
                <a:r>
                  <a:rPr lang="en-US" sz="3200" b="1">
                    <a:solidFill>
                      <a:schemeClr val="bg1"/>
                    </a:solidFill>
                    <a:latin typeface="Avenir Next LT Pro" panose="020B0504020202090204" pitchFamily="34" charset="0"/>
                  </a:rPr>
                  <a:t>2008 - 2017</a:t>
                </a:r>
              </a:p>
            </p:txBody>
          </p:sp>
        </p:grpSp>
      </p:grpSp>
      <p:grpSp>
        <p:nvGrpSpPr>
          <p:cNvPr id="20" name="Group 19">
            <a:extLst>
              <a:ext uri="{FF2B5EF4-FFF2-40B4-BE49-F238E27FC236}">
                <a16:creationId xmlns:a16="http://schemas.microsoft.com/office/drawing/2014/main" id="{9D0BE599-3622-405B-97A7-D4D38963F22C}"/>
              </a:ext>
            </a:extLst>
          </p:cNvPr>
          <p:cNvGrpSpPr/>
          <p:nvPr/>
        </p:nvGrpSpPr>
        <p:grpSpPr>
          <a:xfrm>
            <a:off x="3432407" y="11340822"/>
            <a:ext cx="7720274" cy="2567817"/>
            <a:chOff x="587147" y="2581032"/>
            <a:chExt cx="7720274" cy="2567817"/>
          </a:xfrm>
        </p:grpSpPr>
        <p:sp>
          <p:nvSpPr>
            <p:cNvPr id="71" name="TextBox 70">
              <a:extLst>
                <a:ext uri="{FF2B5EF4-FFF2-40B4-BE49-F238E27FC236}">
                  <a16:creationId xmlns:a16="http://schemas.microsoft.com/office/drawing/2014/main" id="{0969FBD7-CAAE-4860-AA5C-5D1630CB04AA}"/>
                </a:ext>
              </a:extLst>
            </p:cNvPr>
            <p:cNvSpPr txBox="1"/>
            <p:nvPr/>
          </p:nvSpPr>
          <p:spPr>
            <a:xfrm>
              <a:off x="587147" y="3332967"/>
              <a:ext cx="7720274" cy="1815882"/>
            </a:xfrm>
            <a:prstGeom prst="rect">
              <a:avLst/>
            </a:prstGeom>
            <a:noFill/>
          </p:spPr>
          <p:txBody>
            <a:bodyPr wrap="square" lIns="0" rIns="0" rtlCol="0">
              <a:spAutoFit/>
            </a:bodyPr>
            <a:lstStyle/>
            <a:p>
              <a:r>
                <a:rPr lang="en-US" sz="2800"/>
                <a:t>EPA region 1 issues the Great Bay Total Nitrogen General Permit, which becomes effective on February 1, 2021</a:t>
              </a:r>
            </a:p>
            <a:p>
              <a:pPr algn="r"/>
              <a:endParaRPr lang="en-US" sz="2800"/>
            </a:p>
          </p:txBody>
        </p:sp>
        <p:sp>
          <p:nvSpPr>
            <p:cNvPr id="72" name="TextBox 71">
              <a:extLst>
                <a:ext uri="{FF2B5EF4-FFF2-40B4-BE49-F238E27FC236}">
                  <a16:creationId xmlns:a16="http://schemas.microsoft.com/office/drawing/2014/main" id="{642BBE4F-0CD9-4459-9E03-E121AD74B47C}"/>
                </a:ext>
              </a:extLst>
            </p:cNvPr>
            <p:cNvSpPr txBox="1"/>
            <p:nvPr/>
          </p:nvSpPr>
          <p:spPr>
            <a:xfrm>
              <a:off x="2259843" y="2640758"/>
              <a:ext cx="4811474" cy="584775"/>
            </a:xfrm>
            <a:prstGeom prst="rect">
              <a:avLst/>
            </a:prstGeom>
            <a:noFill/>
          </p:spPr>
          <p:txBody>
            <a:bodyPr wrap="square" lIns="0" rIns="0" rtlCol="0" anchor="t">
              <a:spAutoFit/>
            </a:bodyPr>
            <a:lstStyle/>
            <a:p>
              <a:r>
                <a:rPr lang="en-US" sz="3200" b="1">
                  <a:solidFill>
                    <a:schemeClr val="accent1"/>
                  </a:solidFill>
                  <a:latin typeface="+mj-lt"/>
                </a:rPr>
                <a:t>Great Bay General Permit</a:t>
              </a:r>
            </a:p>
          </p:txBody>
        </p:sp>
        <p:grpSp>
          <p:nvGrpSpPr>
            <p:cNvPr id="73" name="Group 72">
              <a:extLst>
                <a:ext uri="{FF2B5EF4-FFF2-40B4-BE49-F238E27FC236}">
                  <a16:creationId xmlns:a16="http://schemas.microsoft.com/office/drawing/2014/main" id="{D2138DB0-6E40-4472-812A-F74457CACBE3}"/>
                </a:ext>
                <a:ext uri="{C183D7F6-B498-43B3-948B-1728B52AA6E4}">
                  <adec:decorative xmlns:adec="http://schemas.microsoft.com/office/drawing/2017/decorative" val="1"/>
                </a:ext>
              </a:extLst>
            </p:cNvPr>
            <p:cNvGrpSpPr/>
            <p:nvPr/>
          </p:nvGrpSpPr>
          <p:grpSpPr>
            <a:xfrm>
              <a:off x="590845" y="2581032"/>
              <a:ext cx="1578446" cy="878583"/>
              <a:chOff x="504997" y="4603407"/>
              <a:chExt cx="756262" cy="878583"/>
            </a:xfrm>
          </p:grpSpPr>
          <p:sp>
            <p:nvSpPr>
              <p:cNvPr id="74" name="Rectangle 73">
                <a:extLst>
                  <a:ext uri="{FF2B5EF4-FFF2-40B4-BE49-F238E27FC236}">
                    <a16:creationId xmlns:a16="http://schemas.microsoft.com/office/drawing/2014/main" id="{4F9E7020-3A5F-4A82-9503-EB7EDA7FA0D9}"/>
                  </a:ext>
                </a:extLst>
              </p:cNvPr>
              <p:cNvSpPr/>
              <p:nvPr/>
            </p:nvSpPr>
            <p:spPr>
              <a:xfrm>
                <a:off x="504997" y="4603407"/>
                <a:ext cx="756262" cy="786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75" name="TextBox 74">
                <a:extLst>
                  <a:ext uri="{FF2B5EF4-FFF2-40B4-BE49-F238E27FC236}">
                    <a16:creationId xmlns:a16="http://schemas.microsoft.com/office/drawing/2014/main" id="{19D2BDBE-26CD-4FFC-BE85-B019CB29A953}"/>
                  </a:ext>
                </a:extLst>
              </p:cNvPr>
              <p:cNvSpPr txBox="1"/>
              <p:nvPr/>
            </p:nvSpPr>
            <p:spPr>
              <a:xfrm>
                <a:off x="512533" y="4684912"/>
                <a:ext cx="701640" cy="797078"/>
              </a:xfrm>
              <a:prstGeom prst="rect">
                <a:avLst/>
              </a:prstGeom>
              <a:noFill/>
            </p:spPr>
            <p:txBody>
              <a:bodyPr wrap="square" rtlCol="0">
                <a:spAutoFit/>
              </a:bodyPr>
              <a:lstStyle/>
              <a:p>
                <a:pPr>
                  <a:lnSpc>
                    <a:spcPct val="70000"/>
                  </a:lnSpc>
                </a:pPr>
                <a:r>
                  <a:rPr lang="en-US" sz="3200" b="1">
                    <a:solidFill>
                      <a:schemeClr val="bg1"/>
                    </a:solidFill>
                    <a:latin typeface="Avenir Next LT Pro" panose="020B0504020202090204" pitchFamily="34" charset="0"/>
                  </a:rPr>
                  <a:t>Nov.</a:t>
                </a:r>
              </a:p>
              <a:p>
                <a:pPr>
                  <a:lnSpc>
                    <a:spcPct val="70000"/>
                  </a:lnSpc>
                </a:pPr>
                <a:r>
                  <a:rPr lang="en-US" sz="3200" b="1">
                    <a:solidFill>
                      <a:schemeClr val="bg1"/>
                    </a:solidFill>
                    <a:latin typeface="Avenir Next LT Pro" panose="020B0504020202090204" pitchFamily="34" charset="0"/>
                  </a:rPr>
                  <a:t>2020</a:t>
                </a:r>
              </a:p>
            </p:txBody>
          </p:sp>
        </p:grpSp>
      </p:grpSp>
      <p:grpSp>
        <p:nvGrpSpPr>
          <p:cNvPr id="95" name="Group 94">
            <a:extLst>
              <a:ext uri="{FF2B5EF4-FFF2-40B4-BE49-F238E27FC236}">
                <a16:creationId xmlns:a16="http://schemas.microsoft.com/office/drawing/2014/main" id="{F62E044D-2AAE-4E2E-9A2D-408AC28DEE3A}"/>
              </a:ext>
            </a:extLst>
          </p:cNvPr>
          <p:cNvGrpSpPr/>
          <p:nvPr/>
        </p:nvGrpSpPr>
        <p:grpSpPr>
          <a:xfrm>
            <a:off x="3034857" y="13926893"/>
            <a:ext cx="9083383" cy="3145947"/>
            <a:chOff x="587146" y="2433789"/>
            <a:chExt cx="5568256" cy="3145947"/>
          </a:xfrm>
        </p:grpSpPr>
        <p:sp>
          <p:nvSpPr>
            <p:cNvPr id="96" name="TextBox 95">
              <a:extLst>
                <a:ext uri="{FF2B5EF4-FFF2-40B4-BE49-F238E27FC236}">
                  <a16:creationId xmlns:a16="http://schemas.microsoft.com/office/drawing/2014/main" id="{3AF93C4F-FDFC-447D-8DC2-4B65E2BD6FB1}"/>
                </a:ext>
              </a:extLst>
            </p:cNvPr>
            <p:cNvSpPr txBox="1"/>
            <p:nvPr/>
          </p:nvSpPr>
          <p:spPr>
            <a:xfrm>
              <a:off x="587147" y="3332967"/>
              <a:ext cx="5568255" cy="2246769"/>
            </a:xfrm>
            <a:prstGeom prst="rect">
              <a:avLst/>
            </a:prstGeom>
            <a:noFill/>
          </p:spPr>
          <p:txBody>
            <a:bodyPr wrap="square" lIns="0" rIns="0" rtlCol="0">
              <a:spAutoFit/>
            </a:bodyPr>
            <a:lstStyle/>
            <a:p>
              <a:r>
                <a:rPr lang="en-US" sz="2800"/>
                <a:t>The Cities of Dover, Portsmouth and Rochester reach an agreement with the Conservation Law Foundation, ending a years long battle over nitrogen permitting for the Great Bay</a:t>
              </a:r>
            </a:p>
            <a:p>
              <a:endParaRPr lang="en-US" sz="2800"/>
            </a:p>
            <a:p>
              <a:pPr algn="r"/>
              <a:endParaRPr lang="en-US" sz="2800"/>
            </a:p>
          </p:txBody>
        </p:sp>
        <p:sp>
          <p:nvSpPr>
            <p:cNvPr id="97" name="TextBox 96">
              <a:extLst>
                <a:ext uri="{FF2B5EF4-FFF2-40B4-BE49-F238E27FC236}">
                  <a16:creationId xmlns:a16="http://schemas.microsoft.com/office/drawing/2014/main" id="{6E80DC5D-AF9B-4958-83D8-4580AC2770AD}"/>
                </a:ext>
              </a:extLst>
            </p:cNvPr>
            <p:cNvSpPr txBox="1"/>
            <p:nvPr/>
          </p:nvSpPr>
          <p:spPr>
            <a:xfrm>
              <a:off x="1669226" y="2433789"/>
              <a:ext cx="3948280" cy="1569660"/>
            </a:xfrm>
            <a:prstGeom prst="rect">
              <a:avLst/>
            </a:prstGeom>
            <a:noFill/>
          </p:spPr>
          <p:txBody>
            <a:bodyPr wrap="square" lIns="0" rIns="0" rtlCol="0" anchor="t">
              <a:spAutoFit/>
            </a:bodyPr>
            <a:lstStyle/>
            <a:p>
              <a:r>
                <a:rPr lang="en-US" sz="3200" b="1">
                  <a:solidFill>
                    <a:schemeClr val="accent1"/>
                  </a:solidFill>
                  <a:latin typeface="+mj-lt"/>
                </a:rPr>
                <a:t>Settlement Agreement between CLF and Great Bay Municipalities </a:t>
              </a:r>
            </a:p>
            <a:p>
              <a:endParaRPr lang="en-US" sz="3200" b="1">
                <a:solidFill>
                  <a:schemeClr val="accent1"/>
                </a:solidFill>
                <a:latin typeface="+mj-lt"/>
              </a:endParaRPr>
            </a:p>
          </p:txBody>
        </p:sp>
        <p:grpSp>
          <p:nvGrpSpPr>
            <p:cNvPr id="98" name="Group 97">
              <a:extLst>
                <a:ext uri="{FF2B5EF4-FFF2-40B4-BE49-F238E27FC236}">
                  <a16:creationId xmlns:a16="http://schemas.microsoft.com/office/drawing/2014/main" id="{669B5D00-5B40-4AF4-8F2E-4DEC0C45A983}"/>
                </a:ext>
                <a:ext uri="{C183D7F6-B498-43B3-948B-1728B52AA6E4}">
                  <adec:decorative xmlns:adec="http://schemas.microsoft.com/office/drawing/2017/decorative" val="1"/>
                </a:ext>
              </a:extLst>
            </p:cNvPr>
            <p:cNvGrpSpPr/>
            <p:nvPr/>
          </p:nvGrpSpPr>
          <p:grpSpPr>
            <a:xfrm>
              <a:off x="587146" y="2581032"/>
              <a:ext cx="1483868" cy="878583"/>
              <a:chOff x="503225" y="4603407"/>
              <a:chExt cx="710948" cy="878583"/>
            </a:xfrm>
          </p:grpSpPr>
          <p:sp>
            <p:nvSpPr>
              <p:cNvPr id="99" name="Rectangle 98">
                <a:extLst>
                  <a:ext uri="{FF2B5EF4-FFF2-40B4-BE49-F238E27FC236}">
                    <a16:creationId xmlns:a16="http://schemas.microsoft.com/office/drawing/2014/main" id="{504B8670-372F-4ED5-8D00-5A92EBA8FC42}"/>
                  </a:ext>
                </a:extLst>
              </p:cNvPr>
              <p:cNvSpPr/>
              <p:nvPr/>
            </p:nvSpPr>
            <p:spPr>
              <a:xfrm>
                <a:off x="503225" y="4603407"/>
                <a:ext cx="467009" cy="786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00" name="TextBox 99">
                <a:extLst>
                  <a:ext uri="{FF2B5EF4-FFF2-40B4-BE49-F238E27FC236}">
                    <a16:creationId xmlns:a16="http://schemas.microsoft.com/office/drawing/2014/main" id="{3EEA8B62-D198-48E9-A864-7B79C3847DFA}"/>
                  </a:ext>
                </a:extLst>
              </p:cNvPr>
              <p:cNvSpPr txBox="1"/>
              <p:nvPr/>
            </p:nvSpPr>
            <p:spPr>
              <a:xfrm>
                <a:off x="512533" y="4684912"/>
                <a:ext cx="701640" cy="797078"/>
              </a:xfrm>
              <a:prstGeom prst="rect">
                <a:avLst/>
              </a:prstGeom>
              <a:noFill/>
            </p:spPr>
            <p:txBody>
              <a:bodyPr wrap="square" rtlCol="0">
                <a:spAutoFit/>
              </a:bodyPr>
              <a:lstStyle/>
              <a:p>
                <a:pPr>
                  <a:lnSpc>
                    <a:spcPct val="70000"/>
                  </a:lnSpc>
                </a:pPr>
                <a:r>
                  <a:rPr lang="en-US" sz="3200" b="1">
                    <a:solidFill>
                      <a:schemeClr val="bg1"/>
                    </a:solidFill>
                    <a:latin typeface="Avenir Next LT Pro" panose="020B0504020202090204" pitchFamily="34" charset="0"/>
                  </a:rPr>
                  <a:t>Mar.</a:t>
                </a:r>
              </a:p>
              <a:p>
                <a:pPr>
                  <a:lnSpc>
                    <a:spcPct val="70000"/>
                  </a:lnSpc>
                </a:pPr>
                <a:r>
                  <a:rPr lang="en-US" sz="3200" b="1">
                    <a:solidFill>
                      <a:schemeClr val="bg1"/>
                    </a:solidFill>
                    <a:latin typeface="Avenir Next LT Pro" panose="020B0504020202090204" pitchFamily="34" charset="0"/>
                  </a:rPr>
                  <a:t>2021</a:t>
                </a:r>
              </a:p>
            </p:txBody>
          </p:sp>
        </p:grpSp>
      </p:grpSp>
      <p:cxnSp>
        <p:nvCxnSpPr>
          <p:cNvPr id="101" name="Straight Connector 100" descr="line">
            <a:extLst>
              <a:ext uri="{FF2B5EF4-FFF2-40B4-BE49-F238E27FC236}">
                <a16:creationId xmlns:a16="http://schemas.microsoft.com/office/drawing/2014/main" id="{060EA4FE-152E-463B-8F6A-0684D64B79B9}"/>
              </a:ext>
            </a:extLst>
          </p:cNvPr>
          <p:cNvCxnSpPr>
            <a:cxnSpLocks/>
            <a:endCxn id="1045" idx="2"/>
          </p:cNvCxnSpPr>
          <p:nvPr/>
        </p:nvCxnSpPr>
        <p:spPr>
          <a:xfrm flipH="1" flipV="1">
            <a:off x="2128934" y="8923811"/>
            <a:ext cx="8586216" cy="3168"/>
          </a:xfrm>
          <a:prstGeom prst="line">
            <a:avLst/>
          </a:prstGeom>
          <a:noFill/>
          <a:ln w="57150" cap="flat" cmpd="sng" algn="ctr">
            <a:solidFill>
              <a:srgbClr val="0EABB7"/>
            </a:solidFill>
            <a:prstDash val="solid"/>
            <a:miter lim="800000"/>
          </a:ln>
          <a:effectLst/>
        </p:spPr>
      </p:cxnSp>
      <p:cxnSp>
        <p:nvCxnSpPr>
          <p:cNvPr id="107" name="Straight Connector 106" descr="line">
            <a:extLst>
              <a:ext uri="{FF2B5EF4-FFF2-40B4-BE49-F238E27FC236}">
                <a16:creationId xmlns:a16="http://schemas.microsoft.com/office/drawing/2014/main" id="{386D07CC-D8C7-437F-984B-AD2DEF556114}"/>
              </a:ext>
            </a:extLst>
          </p:cNvPr>
          <p:cNvCxnSpPr>
            <a:cxnSpLocks/>
            <a:endCxn id="157" idx="2"/>
          </p:cNvCxnSpPr>
          <p:nvPr/>
        </p:nvCxnSpPr>
        <p:spPr>
          <a:xfrm flipH="1">
            <a:off x="2128934" y="11713606"/>
            <a:ext cx="1303473" cy="0"/>
          </a:xfrm>
          <a:prstGeom prst="line">
            <a:avLst/>
          </a:prstGeom>
          <a:noFill/>
          <a:ln w="57150" cap="flat" cmpd="sng" algn="ctr">
            <a:solidFill>
              <a:srgbClr val="0EABB7"/>
            </a:solidFill>
            <a:prstDash val="solid"/>
            <a:miter lim="800000"/>
          </a:ln>
          <a:effectLst/>
        </p:spPr>
      </p:cxnSp>
      <p:cxnSp>
        <p:nvCxnSpPr>
          <p:cNvPr id="115" name="Straight Connector 114" descr="line">
            <a:extLst>
              <a:ext uri="{FF2B5EF4-FFF2-40B4-BE49-F238E27FC236}">
                <a16:creationId xmlns:a16="http://schemas.microsoft.com/office/drawing/2014/main" id="{5E2AD163-EE60-4A84-8AE5-67296513E9BC}"/>
              </a:ext>
            </a:extLst>
          </p:cNvPr>
          <p:cNvCxnSpPr>
            <a:cxnSpLocks/>
            <a:endCxn id="158" idx="2"/>
          </p:cNvCxnSpPr>
          <p:nvPr/>
        </p:nvCxnSpPr>
        <p:spPr>
          <a:xfrm flipH="1" flipV="1">
            <a:off x="2135177" y="14503401"/>
            <a:ext cx="899682" cy="1588"/>
          </a:xfrm>
          <a:prstGeom prst="line">
            <a:avLst/>
          </a:prstGeom>
          <a:noFill/>
          <a:ln w="57150" cap="flat" cmpd="sng" algn="ctr">
            <a:solidFill>
              <a:srgbClr val="0EABB7"/>
            </a:solidFill>
            <a:prstDash val="solid"/>
            <a:miter lim="800000"/>
          </a:ln>
          <a:effectLst/>
        </p:spPr>
      </p:cxnSp>
      <p:grpSp>
        <p:nvGrpSpPr>
          <p:cNvPr id="117" name="Group 116">
            <a:extLst>
              <a:ext uri="{FF2B5EF4-FFF2-40B4-BE49-F238E27FC236}">
                <a16:creationId xmlns:a16="http://schemas.microsoft.com/office/drawing/2014/main" id="{C3A71FDC-31D4-43F7-8979-5F8F89600EB5}"/>
              </a:ext>
            </a:extLst>
          </p:cNvPr>
          <p:cNvGrpSpPr/>
          <p:nvPr/>
        </p:nvGrpSpPr>
        <p:grpSpPr>
          <a:xfrm>
            <a:off x="5619171" y="16682001"/>
            <a:ext cx="9083381" cy="2998704"/>
            <a:chOff x="587147" y="2581032"/>
            <a:chExt cx="5568255" cy="2998704"/>
          </a:xfrm>
        </p:grpSpPr>
        <p:sp>
          <p:nvSpPr>
            <p:cNvPr id="118" name="TextBox 117">
              <a:extLst>
                <a:ext uri="{FF2B5EF4-FFF2-40B4-BE49-F238E27FC236}">
                  <a16:creationId xmlns:a16="http://schemas.microsoft.com/office/drawing/2014/main" id="{A7C925D1-3F46-44F6-99F1-D7883E24063E}"/>
                </a:ext>
              </a:extLst>
            </p:cNvPr>
            <p:cNvSpPr txBox="1"/>
            <p:nvPr/>
          </p:nvSpPr>
          <p:spPr>
            <a:xfrm>
              <a:off x="587147" y="3332967"/>
              <a:ext cx="5568255" cy="2246769"/>
            </a:xfrm>
            <a:prstGeom prst="rect">
              <a:avLst/>
            </a:prstGeom>
            <a:noFill/>
          </p:spPr>
          <p:txBody>
            <a:bodyPr wrap="square" lIns="0" rIns="0" rtlCol="0">
              <a:spAutoFit/>
            </a:bodyPr>
            <a:lstStyle/>
            <a:p>
              <a:r>
                <a:rPr lang="en-US" sz="2800"/>
                <a:t>In partnership with other municipalities in the Great Bay Watershed, Dover joins the Municipal Alliance for Adaptive Management, opting into Part 3 of the General Permit</a:t>
              </a:r>
            </a:p>
            <a:p>
              <a:endParaRPr lang="en-US" sz="2800"/>
            </a:p>
            <a:p>
              <a:pPr algn="r"/>
              <a:endParaRPr lang="en-US" sz="2800"/>
            </a:p>
          </p:txBody>
        </p:sp>
        <p:sp>
          <p:nvSpPr>
            <p:cNvPr id="119" name="TextBox 118">
              <a:extLst>
                <a:ext uri="{FF2B5EF4-FFF2-40B4-BE49-F238E27FC236}">
                  <a16:creationId xmlns:a16="http://schemas.microsoft.com/office/drawing/2014/main" id="{35DBB37D-A116-437E-B67D-AFF7EE2C2E37}"/>
                </a:ext>
              </a:extLst>
            </p:cNvPr>
            <p:cNvSpPr txBox="1"/>
            <p:nvPr/>
          </p:nvSpPr>
          <p:spPr>
            <a:xfrm>
              <a:off x="1666579" y="2588267"/>
              <a:ext cx="3948280" cy="1077218"/>
            </a:xfrm>
            <a:prstGeom prst="rect">
              <a:avLst/>
            </a:prstGeom>
            <a:noFill/>
          </p:spPr>
          <p:txBody>
            <a:bodyPr wrap="square" lIns="0" rIns="0" rtlCol="0" anchor="t">
              <a:spAutoFit/>
            </a:bodyPr>
            <a:lstStyle/>
            <a:p>
              <a:r>
                <a:rPr lang="en-US" sz="3200" b="1">
                  <a:solidFill>
                    <a:schemeClr val="accent1"/>
                  </a:solidFill>
                  <a:latin typeface="+mj-lt"/>
                </a:rPr>
                <a:t>Dover Joins MAAM</a:t>
              </a:r>
            </a:p>
            <a:p>
              <a:endParaRPr lang="en-US" sz="3200" b="1">
                <a:solidFill>
                  <a:schemeClr val="accent1"/>
                </a:solidFill>
                <a:latin typeface="+mj-lt"/>
              </a:endParaRPr>
            </a:p>
          </p:txBody>
        </p:sp>
        <p:grpSp>
          <p:nvGrpSpPr>
            <p:cNvPr id="120" name="Group 119">
              <a:extLst>
                <a:ext uri="{FF2B5EF4-FFF2-40B4-BE49-F238E27FC236}">
                  <a16:creationId xmlns:a16="http://schemas.microsoft.com/office/drawing/2014/main" id="{715B2365-455C-4B69-9518-06BA2A056CFA}"/>
                </a:ext>
                <a:ext uri="{C183D7F6-B498-43B3-948B-1728B52AA6E4}">
                  <adec:decorative xmlns:adec="http://schemas.microsoft.com/office/drawing/2017/decorative" val="1"/>
                </a:ext>
              </a:extLst>
            </p:cNvPr>
            <p:cNvGrpSpPr/>
            <p:nvPr/>
          </p:nvGrpSpPr>
          <p:grpSpPr>
            <a:xfrm>
              <a:off x="590845" y="2581032"/>
              <a:ext cx="1480170" cy="878583"/>
              <a:chOff x="504997" y="4603407"/>
              <a:chExt cx="709176" cy="878583"/>
            </a:xfrm>
          </p:grpSpPr>
          <p:sp>
            <p:nvSpPr>
              <p:cNvPr id="121" name="Rectangle 120">
                <a:extLst>
                  <a:ext uri="{FF2B5EF4-FFF2-40B4-BE49-F238E27FC236}">
                    <a16:creationId xmlns:a16="http://schemas.microsoft.com/office/drawing/2014/main" id="{F544E74B-DE78-40EB-B766-E5E99B26CF8C}"/>
                  </a:ext>
                </a:extLst>
              </p:cNvPr>
              <p:cNvSpPr/>
              <p:nvPr/>
            </p:nvSpPr>
            <p:spPr>
              <a:xfrm>
                <a:off x="504997" y="4603407"/>
                <a:ext cx="465237" cy="786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2" name="TextBox 121">
                <a:extLst>
                  <a:ext uri="{FF2B5EF4-FFF2-40B4-BE49-F238E27FC236}">
                    <a16:creationId xmlns:a16="http://schemas.microsoft.com/office/drawing/2014/main" id="{69A794E5-DFE4-400B-B10E-131F683D8F03}"/>
                  </a:ext>
                </a:extLst>
              </p:cNvPr>
              <p:cNvSpPr txBox="1"/>
              <p:nvPr/>
            </p:nvSpPr>
            <p:spPr>
              <a:xfrm>
                <a:off x="512533" y="4684912"/>
                <a:ext cx="701640" cy="797078"/>
              </a:xfrm>
              <a:prstGeom prst="rect">
                <a:avLst/>
              </a:prstGeom>
              <a:noFill/>
            </p:spPr>
            <p:txBody>
              <a:bodyPr wrap="square" rtlCol="0">
                <a:spAutoFit/>
              </a:bodyPr>
              <a:lstStyle/>
              <a:p>
                <a:pPr>
                  <a:lnSpc>
                    <a:spcPct val="70000"/>
                  </a:lnSpc>
                </a:pPr>
                <a:r>
                  <a:rPr lang="en-US" sz="3200" b="1">
                    <a:solidFill>
                      <a:schemeClr val="bg1"/>
                    </a:solidFill>
                    <a:latin typeface="Avenir Next LT Pro" panose="020B0504020202090204" pitchFamily="34" charset="0"/>
                  </a:rPr>
                  <a:t>Apr.	</a:t>
                </a:r>
              </a:p>
              <a:p>
                <a:pPr>
                  <a:lnSpc>
                    <a:spcPct val="70000"/>
                  </a:lnSpc>
                </a:pPr>
                <a:r>
                  <a:rPr lang="en-US" sz="3200" b="1">
                    <a:solidFill>
                      <a:schemeClr val="bg1"/>
                    </a:solidFill>
                    <a:latin typeface="Avenir Next LT Pro" panose="020B0504020202090204" pitchFamily="34" charset="0"/>
                  </a:rPr>
                  <a:t>2021</a:t>
                </a:r>
              </a:p>
            </p:txBody>
          </p:sp>
        </p:grpSp>
      </p:grpSp>
      <p:cxnSp>
        <p:nvCxnSpPr>
          <p:cNvPr id="123" name="Straight Connector 122" descr="line">
            <a:extLst>
              <a:ext uri="{FF2B5EF4-FFF2-40B4-BE49-F238E27FC236}">
                <a16:creationId xmlns:a16="http://schemas.microsoft.com/office/drawing/2014/main" id="{C2680CBC-4214-48F6-9186-A8E7197B833D}"/>
              </a:ext>
            </a:extLst>
          </p:cNvPr>
          <p:cNvCxnSpPr>
            <a:cxnSpLocks/>
            <a:endCxn id="159" idx="2"/>
          </p:cNvCxnSpPr>
          <p:nvPr/>
        </p:nvCxnSpPr>
        <p:spPr>
          <a:xfrm flipH="1" flipV="1">
            <a:off x="2138112" y="17071250"/>
            <a:ext cx="3481059" cy="1590"/>
          </a:xfrm>
          <a:prstGeom prst="line">
            <a:avLst/>
          </a:prstGeom>
          <a:noFill/>
          <a:ln w="57150" cap="flat" cmpd="sng" algn="ctr">
            <a:solidFill>
              <a:srgbClr val="0EABB7"/>
            </a:solidFill>
            <a:prstDash val="solid"/>
            <a:miter lim="800000"/>
          </a:ln>
          <a:effectLst/>
        </p:spPr>
      </p:cxnSp>
      <p:grpSp>
        <p:nvGrpSpPr>
          <p:cNvPr id="128" name="Group 127">
            <a:extLst>
              <a:ext uri="{FF2B5EF4-FFF2-40B4-BE49-F238E27FC236}">
                <a16:creationId xmlns:a16="http://schemas.microsoft.com/office/drawing/2014/main" id="{35DB713F-2A28-4C45-B7A1-467BAF30D9B7}"/>
              </a:ext>
            </a:extLst>
          </p:cNvPr>
          <p:cNvGrpSpPr/>
          <p:nvPr/>
        </p:nvGrpSpPr>
        <p:grpSpPr>
          <a:xfrm>
            <a:off x="3482661" y="19091318"/>
            <a:ext cx="10739014" cy="2105394"/>
            <a:chOff x="570247" y="2581032"/>
            <a:chExt cx="5585155" cy="2197559"/>
          </a:xfrm>
        </p:grpSpPr>
        <p:sp>
          <p:nvSpPr>
            <p:cNvPr id="129" name="TextBox 128">
              <a:extLst>
                <a:ext uri="{FF2B5EF4-FFF2-40B4-BE49-F238E27FC236}">
                  <a16:creationId xmlns:a16="http://schemas.microsoft.com/office/drawing/2014/main" id="{FA8F1591-85AB-46B1-A9C8-EE2178E0C654}"/>
                </a:ext>
              </a:extLst>
            </p:cNvPr>
            <p:cNvSpPr txBox="1"/>
            <p:nvPr/>
          </p:nvSpPr>
          <p:spPr>
            <a:xfrm>
              <a:off x="587147" y="3332967"/>
              <a:ext cx="5568255" cy="1445624"/>
            </a:xfrm>
            <a:prstGeom prst="rect">
              <a:avLst/>
            </a:prstGeom>
            <a:noFill/>
          </p:spPr>
          <p:txBody>
            <a:bodyPr wrap="square" lIns="0" rIns="0" rtlCol="0">
              <a:spAutoFit/>
            </a:bodyPr>
            <a:lstStyle/>
            <a:p>
              <a:r>
                <a:rPr lang="en-US" sz="2800"/>
                <a:t>Along with the other members, the City of Dover signs and submits the AMP, initiating a years long process of Nitrogen mediation in the region</a:t>
              </a:r>
            </a:p>
            <a:p>
              <a:pPr algn="r"/>
              <a:endParaRPr lang="en-US" sz="2800"/>
            </a:p>
          </p:txBody>
        </p:sp>
        <p:sp>
          <p:nvSpPr>
            <p:cNvPr id="130" name="TextBox 129">
              <a:extLst>
                <a:ext uri="{FF2B5EF4-FFF2-40B4-BE49-F238E27FC236}">
                  <a16:creationId xmlns:a16="http://schemas.microsoft.com/office/drawing/2014/main" id="{B49B5168-56F5-4EA6-9065-25992D85BA81}"/>
                </a:ext>
              </a:extLst>
            </p:cNvPr>
            <p:cNvSpPr txBox="1"/>
            <p:nvPr/>
          </p:nvSpPr>
          <p:spPr>
            <a:xfrm>
              <a:off x="1665149" y="2690992"/>
              <a:ext cx="4486175" cy="610374"/>
            </a:xfrm>
            <a:prstGeom prst="rect">
              <a:avLst/>
            </a:prstGeom>
            <a:noFill/>
          </p:spPr>
          <p:txBody>
            <a:bodyPr wrap="square" lIns="0" rIns="0" rtlCol="0" anchor="t">
              <a:spAutoFit/>
            </a:bodyPr>
            <a:lstStyle/>
            <a:p>
              <a:r>
                <a:rPr lang="en-US" sz="3200" b="1">
                  <a:solidFill>
                    <a:schemeClr val="accent1"/>
                  </a:solidFill>
                  <a:latin typeface="+mj-lt"/>
                </a:rPr>
                <a:t>MAAM submits Adaptive Management Plan to EPA</a:t>
              </a:r>
            </a:p>
          </p:txBody>
        </p:sp>
        <p:grpSp>
          <p:nvGrpSpPr>
            <p:cNvPr id="131" name="Group 130">
              <a:extLst>
                <a:ext uri="{FF2B5EF4-FFF2-40B4-BE49-F238E27FC236}">
                  <a16:creationId xmlns:a16="http://schemas.microsoft.com/office/drawing/2014/main" id="{07D13BB0-2C04-440D-BA69-4FDF0E7842C0}"/>
                </a:ext>
                <a:ext uri="{C183D7F6-B498-43B3-948B-1728B52AA6E4}">
                  <adec:decorative xmlns:adec="http://schemas.microsoft.com/office/drawing/2017/decorative" val="1"/>
                </a:ext>
              </a:extLst>
            </p:cNvPr>
            <p:cNvGrpSpPr/>
            <p:nvPr/>
          </p:nvGrpSpPr>
          <p:grpSpPr>
            <a:xfrm>
              <a:off x="570247" y="2581032"/>
              <a:ext cx="1464441" cy="866907"/>
              <a:chOff x="495128" y="4603407"/>
              <a:chExt cx="701640" cy="866907"/>
            </a:xfrm>
          </p:grpSpPr>
          <p:sp>
            <p:nvSpPr>
              <p:cNvPr id="132" name="Rectangle 131">
                <a:extLst>
                  <a:ext uri="{FF2B5EF4-FFF2-40B4-BE49-F238E27FC236}">
                    <a16:creationId xmlns:a16="http://schemas.microsoft.com/office/drawing/2014/main" id="{6533A850-2299-4B65-B6B5-9B88118698CF}"/>
                  </a:ext>
                </a:extLst>
              </p:cNvPr>
              <p:cNvSpPr/>
              <p:nvPr/>
            </p:nvSpPr>
            <p:spPr>
              <a:xfrm>
                <a:off x="504997" y="4603407"/>
                <a:ext cx="465237" cy="786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33" name="TextBox 132">
                <a:extLst>
                  <a:ext uri="{FF2B5EF4-FFF2-40B4-BE49-F238E27FC236}">
                    <a16:creationId xmlns:a16="http://schemas.microsoft.com/office/drawing/2014/main" id="{71F9544B-F058-40D0-9F27-D06519DA35C1}"/>
                  </a:ext>
                </a:extLst>
              </p:cNvPr>
              <p:cNvSpPr txBox="1"/>
              <p:nvPr/>
            </p:nvSpPr>
            <p:spPr>
              <a:xfrm>
                <a:off x="495128" y="4638343"/>
                <a:ext cx="701640" cy="831971"/>
              </a:xfrm>
              <a:prstGeom prst="rect">
                <a:avLst/>
              </a:prstGeom>
              <a:noFill/>
            </p:spPr>
            <p:txBody>
              <a:bodyPr wrap="square" rtlCol="0">
                <a:spAutoFit/>
              </a:bodyPr>
              <a:lstStyle/>
              <a:p>
                <a:pPr>
                  <a:lnSpc>
                    <a:spcPct val="70000"/>
                  </a:lnSpc>
                </a:pPr>
                <a:r>
                  <a:rPr lang="en-US" sz="3200" b="1">
                    <a:solidFill>
                      <a:schemeClr val="bg1"/>
                    </a:solidFill>
                    <a:latin typeface="Avenir Next LT Pro" panose="020B0504020202090204" pitchFamily="34" charset="0"/>
                  </a:rPr>
                  <a:t>Aug.	</a:t>
                </a:r>
              </a:p>
              <a:p>
                <a:pPr>
                  <a:lnSpc>
                    <a:spcPct val="70000"/>
                  </a:lnSpc>
                </a:pPr>
                <a:r>
                  <a:rPr lang="en-US" sz="3200" b="1">
                    <a:solidFill>
                      <a:schemeClr val="bg1"/>
                    </a:solidFill>
                    <a:latin typeface="Avenir Next LT Pro" panose="020B0504020202090204" pitchFamily="34" charset="0"/>
                  </a:rPr>
                  <a:t>2021</a:t>
                </a:r>
              </a:p>
            </p:txBody>
          </p:sp>
        </p:grpSp>
      </p:grpSp>
      <p:cxnSp>
        <p:nvCxnSpPr>
          <p:cNvPr id="134" name="Straight Connector 133" descr="line">
            <a:extLst>
              <a:ext uri="{FF2B5EF4-FFF2-40B4-BE49-F238E27FC236}">
                <a16:creationId xmlns:a16="http://schemas.microsoft.com/office/drawing/2014/main" id="{F80AD8E6-23D0-48FF-B58B-54D722C557F7}"/>
              </a:ext>
            </a:extLst>
          </p:cNvPr>
          <p:cNvCxnSpPr>
            <a:cxnSpLocks/>
          </p:cNvCxnSpPr>
          <p:nvPr/>
        </p:nvCxnSpPr>
        <p:spPr>
          <a:xfrm flipH="1">
            <a:off x="2128934" y="19466979"/>
            <a:ext cx="1389888" cy="0"/>
          </a:xfrm>
          <a:prstGeom prst="line">
            <a:avLst/>
          </a:prstGeom>
          <a:noFill/>
          <a:ln w="57150" cap="flat" cmpd="sng" algn="ctr">
            <a:solidFill>
              <a:srgbClr val="0EABB7"/>
            </a:solidFill>
            <a:prstDash val="solid"/>
            <a:miter lim="800000"/>
          </a:ln>
          <a:effectLst/>
        </p:spPr>
      </p:cxnSp>
      <p:sp>
        <p:nvSpPr>
          <p:cNvPr id="1045" name="Oval 1044">
            <a:extLst>
              <a:ext uri="{FF2B5EF4-FFF2-40B4-BE49-F238E27FC236}">
                <a16:creationId xmlns:a16="http://schemas.microsoft.com/office/drawing/2014/main" id="{F52CEF47-1FE3-4318-9FFD-7AD5C6D914A2}"/>
              </a:ext>
            </a:extLst>
          </p:cNvPr>
          <p:cNvSpPr/>
          <p:nvPr/>
        </p:nvSpPr>
        <p:spPr>
          <a:xfrm>
            <a:off x="2128934" y="8701865"/>
            <a:ext cx="452913" cy="443891"/>
          </a:xfrm>
          <a:prstGeom prst="ellipse">
            <a:avLst/>
          </a:prstGeom>
          <a:solidFill>
            <a:schemeClr val="accent4">
              <a:lumMod val="40000"/>
              <a:lumOff val="60000"/>
            </a:schemeClr>
          </a:solidFill>
          <a:ln w="57150" cap="flat" cmpd="sng" algn="ctr">
            <a:solidFill>
              <a:srgbClr val="0EABB7"/>
            </a:solidFill>
            <a:prstDash val="solid"/>
            <a:miter lim="800000"/>
          </a:ln>
          <a:effectLst/>
        </p:spPr>
        <p:txBody>
          <a:bodyPr rtlCol="0" anchor="ctr"/>
          <a:lstStyle/>
          <a:p>
            <a:pPr algn="ctr"/>
            <a:endParaRPr lang="en-US"/>
          </a:p>
        </p:txBody>
      </p:sp>
      <p:sp>
        <p:nvSpPr>
          <p:cNvPr id="157" name="Oval 156">
            <a:extLst>
              <a:ext uri="{FF2B5EF4-FFF2-40B4-BE49-F238E27FC236}">
                <a16:creationId xmlns:a16="http://schemas.microsoft.com/office/drawing/2014/main" id="{5BDC1238-6361-4559-9D67-338CE972BB6D}"/>
              </a:ext>
            </a:extLst>
          </p:cNvPr>
          <p:cNvSpPr/>
          <p:nvPr/>
        </p:nvSpPr>
        <p:spPr>
          <a:xfrm>
            <a:off x="2128934" y="11491660"/>
            <a:ext cx="452913" cy="443891"/>
          </a:xfrm>
          <a:prstGeom prst="ellipse">
            <a:avLst/>
          </a:prstGeom>
          <a:solidFill>
            <a:schemeClr val="accent4">
              <a:lumMod val="40000"/>
              <a:lumOff val="60000"/>
            </a:schemeClr>
          </a:solidFill>
          <a:ln w="57150" cap="flat" cmpd="sng" algn="ctr">
            <a:solidFill>
              <a:srgbClr val="0EABB7"/>
            </a:solidFill>
            <a:prstDash val="solid"/>
            <a:miter lim="800000"/>
          </a:ln>
          <a:effectLst/>
        </p:spPr>
        <p:txBody>
          <a:bodyPr rtlCol="0" anchor="ctr"/>
          <a:lstStyle/>
          <a:p>
            <a:pPr algn="ctr"/>
            <a:endParaRPr lang="en-US"/>
          </a:p>
        </p:txBody>
      </p:sp>
      <p:sp>
        <p:nvSpPr>
          <p:cNvPr id="158" name="Oval 157">
            <a:extLst>
              <a:ext uri="{FF2B5EF4-FFF2-40B4-BE49-F238E27FC236}">
                <a16:creationId xmlns:a16="http://schemas.microsoft.com/office/drawing/2014/main" id="{F8FD79BA-D7DD-4281-83E4-300F5C5F5CB3}"/>
              </a:ext>
            </a:extLst>
          </p:cNvPr>
          <p:cNvSpPr/>
          <p:nvPr/>
        </p:nvSpPr>
        <p:spPr>
          <a:xfrm>
            <a:off x="2135177" y="14281455"/>
            <a:ext cx="452913" cy="443891"/>
          </a:xfrm>
          <a:prstGeom prst="ellipse">
            <a:avLst/>
          </a:prstGeom>
          <a:solidFill>
            <a:schemeClr val="accent4">
              <a:lumMod val="40000"/>
              <a:lumOff val="60000"/>
            </a:schemeClr>
          </a:solidFill>
          <a:ln w="57150" cap="flat" cmpd="sng" algn="ctr">
            <a:solidFill>
              <a:srgbClr val="0EABB7"/>
            </a:solidFill>
            <a:prstDash val="solid"/>
            <a:miter lim="800000"/>
          </a:ln>
          <a:effectLst/>
        </p:spPr>
        <p:txBody>
          <a:bodyPr rtlCol="0" anchor="ctr"/>
          <a:lstStyle/>
          <a:p>
            <a:pPr algn="ctr"/>
            <a:endParaRPr lang="en-US"/>
          </a:p>
        </p:txBody>
      </p:sp>
      <p:sp>
        <p:nvSpPr>
          <p:cNvPr id="159" name="Oval 158">
            <a:extLst>
              <a:ext uri="{FF2B5EF4-FFF2-40B4-BE49-F238E27FC236}">
                <a16:creationId xmlns:a16="http://schemas.microsoft.com/office/drawing/2014/main" id="{ABD6CE1B-823A-41D0-AE64-67A14DA4570A}"/>
              </a:ext>
            </a:extLst>
          </p:cNvPr>
          <p:cNvSpPr/>
          <p:nvPr/>
        </p:nvSpPr>
        <p:spPr>
          <a:xfrm>
            <a:off x="2138112" y="16849304"/>
            <a:ext cx="452913" cy="443891"/>
          </a:xfrm>
          <a:prstGeom prst="ellipse">
            <a:avLst/>
          </a:prstGeom>
          <a:solidFill>
            <a:schemeClr val="accent4">
              <a:lumMod val="40000"/>
              <a:lumOff val="60000"/>
            </a:schemeClr>
          </a:solidFill>
          <a:ln w="57150" cap="flat" cmpd="sng" algn="ctr">
            <a:solidFill>
              <a:srgbClr val="0EABB7"/>
            </a:solidFill>
            <a:prstDash val="solid"/>
            <a:miter lim="800000"/>
          </a:ln>
          <a:effectLst/>
        </p:spPr>
        <p:txBody>
          <a:bodyPr rtlCol="0" anchor="ctr"/>
          <a:lstStyle/>
          <a:p>
            <a:pPr algn="ctr"/>
            <a:endParaRPr lang="en-US"/>
          </a:p>
        </p:txBody>
      </p:sp>
      <p:sp>
        <p:nvSpPr>
          <p:cNvPr id="160" name="Oval 159">
            <a:extLst>
              <a:ext uri="{FF2B5EF4-FFF2-40B4-BE49-F238E27FC236}">
                <a16:creationId xmlns:a16="http://schemas.microsoft.com/office/drawing/2014/main" id="{399AA70C-A2D6-40CA-940E-BD1CAAE5FE7D}"/>
              </a:ext>
            </a:extLst>
          </p:cNvPr>
          <p:cNvSpPr/>
          <p:nvPr/>
        </p:nvSpPr>
        <p:spPr>
          <a:xfrm>
            <a:off x="2128934" y="19246094"/>
            <a:ext cx="452913" cy="443891"/>
          </a:xfrm>
          <a:prstGeom prst="ellipse">
            <a:avLst/>
          </a:prstGeom>
          <a:solidFill>
            <a:schemeClr val="accent4">
              <a:lumMod val="40000"/>
              <a:lumOff val="60000"/>
            </a:schemeClr>
          </a:solidFill>
          <a:ln w="57150" cap="flat" cmpd="sng" algn="ctr">
            <a:solidFill>
              <a:srgbClr val="0EABB7"/>
            </a:solidFill>
            <a:prstDash val="solid"/>
            <a:miter lim="800000"/>
          </a:ln>
          <a:effectLst/>
        </p:spPr>
        <p:txBody>
          <a:bodyPr rtlCol="0" anchor="ctr"/>
          <a:lstStyle/>
          <a:p>
            <a:pPr algn="ctr"/>
            <a:endParaRPr lang="en-US"/>
          </a:p>
        </p:txBody>
      </p:sp>
      <p:grpSp>
        <p:nvGrpSpPr>
          <p:cNvPr id="81" name="Group 80">
            <a:extLst>
              <a:ext uri="{FF2B5EF4-FFF2-40B4-BE49-F238E27FC236}">
                <a16:creationId xmlns:a16="http://schemas.microsoft.com/office/drawing/2014/main" id="{549B48D9-EB14-4E6F-8DBC-81FBB885A493}"/>
              </a:ext>
            </a:extLst>
          </p:cNvPr>
          <p:cNvGrpSpPr/>
          <p:nvPr/>
        </p:nvGrpSpPr>
        <p:grpSpPr>
          <a:xfrm>
            <a:off x="2014887" y="22928825"/>
            <a:ext cx="12198947" cy="7524911"/>
            <a:chOff x="0" y="2"/>
            <a:chExt cx="43891200" cy="32918398"/>
          </a:xfrm>
        </p:grpSpPr>
        <p:pic>
          <p:nvPicPr>
            <p:cNvPr id="82" name="Picture 81" descr="An aerial view of a city&#10;&#10;Description automatically generated">
              <a:extLst>
                <a:ext uri="{FF2B5EF4-FFF2-40B4-BE49-F238E27FC236}">
                  <a16:creationId xmlns:a16="http://schemas.microsoft.com/office/drawing/2014/main" id="{890EBDE7-3877-487D-B6C5-D5CA0A55EB1E}"/>
                </a:ext>
              </a:extLst>
            </p:cNvPr>
            <p:cNvPicPr>
              <a:picLocks noChangeAspect="1"/>
            </p:cNvPicPr>
            <p:nvPr/>
          </p:nvPicPr>
          <p:blipFill>
            <a:blip r:embed="rId4"/>
            <a:stretch>
              <a:fillRect/>
            </a:stretch>
          </p:blipFill>
          <p:spPr>
            <a:xfrm>
              <a:off x="0" y="2"/>
              <a:ext cx="43891200" cy="32918398"/>
            </a:xfrm>
            <a:prstGeom prst="rect">
              <a:avLst/>
            </a:prstGeom>
            <a:ln w="12700">
              <a:solidFill>
                <a:schemeClr val="tx1"/>
              </a:solidFill>
            </a:ln>
            <a:effectLst>
              <a:outerShdw blurRad="292100" dist="139700" dir="2700000" algn="tl" rotWithShape="0">
                <a:srgbClr val="333333">
                  <a:alpha val="65000"/>
                </a:srgbClr>
              </a:outerShdw>
            </a:effectLst>
          </p:spPr>
        </p:pic>
        <p:sp>
          <p:nvSpPr>
            <p:cNvPr id="83" name="Oval 82">
              <a:extLst>
                <a:ext uri="{FF2B5EF4-FFF2-40B4-BE49-F238E27FC236}">
                  <a16:creationId xmlns:a16="http://schemas.microsoft.com/office/drawing/2014/main" id="{01F75816-0D92-417A-802A-166A900424EC}"/>
                </a:ext>
              </a:extLst>
            </p:cNvPr>
            <p:cNvSpPr/>
            <p:nvPr/>
          </p:nvSpPr>
          <p:spPr>
            <a:xfrm>
              <a:off x="19521486" y="27536775"/>
              <a:ext cx="457200" cy="457200"/>
            </a:xfrm>
            <a:prstGeom prst="ellips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AF662EE-0322-4AD6-9E9E-C2EA2D4C4986}"/>
                </a:ext>
              </a:extLst>
            </p:cNvPr>
            <p:cNvSpPr/>
            <p:nvPr/>
          </p:nvSpPr>
          <p:spPr>
            <a:xfrm>
              <a:off x="12547372" y="23552604"/>
              <a:ext cx="457200" cy="457200"/>
            </a:xfrm>
            <a:prstGeom prst="ellips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F6BA8B3-97F2-4872-B740-AB3CE208A7E7}"/>
                </a:ext>
              </a:extLst>
            </p:cNvPr>
            <p:cNvSpPr/>
            <p:nvPr/>
          </p:nvSpPr>
          <p:spPr>
            <a:xfrm>
              <a:off x="13389201" y="11534774"/>
              <a:ext cx="457200" cy="457200"/>
            </a:xfrm>
            <a:prstGeom prst="ellips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Connector: Curved 85">
              <a:extLst>
                <a:ext uri="{FF2B5EF4-FFF2-40B4-BE49-F238E27FC236}">
                  <a16:creationId xmlns:a16="http://schemas.microsoft.com/office/drawing/2014/main" id="{DCC63B5E-C7BC-4514-A169-18505B053B21}"/>
                </a:ext>
              </a:extLst>
            </p:cNvPr>
            <p:cNvCxnSpPr>
              <a:cxnSpLocks/>
            </p:cNvCxnSpPr>
            <p:nvPr/>
          </p:nvCxnSpPr>
          <p:spPr>
            <a:xfrm rot="10800000" flipV="1">
              <a:off x="13846402" y="8115300"/>
              <a:ext cx="4574955" cy="3648074"/>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EDDDE1C-B4AF-4307-A616-DDCF12E6B8B4}"/>
                </a:ext>
              </a:extLst>
            </p:cNvPr>
            <p:cNvSpPr txBox="1"/>
            <p:nvPr/>
          </p:nvSpPr>
          <p:spPr>
            <a:xfrm>
              <a:off x="18421348" y="6772271"/>
              <a:ext cx="9263286" cy="4079981"/>
            </a:xfrm>
            <a:prstGeom prst="rect">
              <a:avLst/>
            </a:prstGeom>
            <a:solidFill>
              <a:schemeClr val="bg1"/>
            </a:solidFill>
            <a:ln w="12700">
              <a:solidFill>
                <a:srgbClr val="FF0000"/>
              </a:solidFill>
            </a:ln>
          </p:spPr>
          <p:txBody>
            <a:bodyPr wrap="square" rtlCol="0">
              <a:spAutoFit/>
            </a:bodyPr>
            <a:lstStyle/>
            <a:p>
              <a:r>
                <a:rPr lang="en-US" sz="2800"/>
                <a:t>Washington St. Outfall</a:t>
              </a:r>
            </a:p>
          </p:txBody>
        </p:sp>
        <p:cxnSp>
          <p:nvCxnSpPr>
            <p:cNvPr id="88" name="Connector: Curved 87">
              <a:extLst>
                <a:ext uri="{FF2B5EF4-FFF2-40B4-BE49-F238E27FC236}">
                  <a16:creationId xmlns:a16="http://schemas.microsoft.com/office/drawing/2014/main" id="{1CA7E2AC-811A-4851-937A-925222A8D7EB}"/>
                </a:ext>
              </a:extLst>
            </p:cNvPr>
            <p:cNvCxnSpPr>
              <a:cxnSpLocks/>
              <a:endCxn id="84" idx="3"/>
            </p:cNvCxnSpPr>
            <p:nvPr/>
          </p:nvCxnSpPr>
          <p:spPr>
            <a:xfrm rot="16200000" flipH="1">
              <a:off x="7365721" y="18694243"/>
              <a:ext cx="5274284" cy="5222928"/>
            </a:xfrm>
            <a:prstGeom prst="curvedConnector3">
              <a:avLst>
                <a:gd name="adj1" fmla="val 10560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BF7D5D2-580F-48BC-8ECC-A8DBBC5BD86E}"/>
                </a:ext>
              </a:extLst>
            </p:cNvPr>
            <p:cNvSpPr txBox="1"/>
            <p:nvPr/>
          </p:nvSpPr>
          <p:spPr>
            <a:xfrm>
              <a:off x="3852879" y="16343012"/>
              <a:ext cx="7727452" cy="2237409"/>
            </a:xfrm>
            <a:prstGeom prst="rect">
              <a:avLst/>
            </a:prstGeom>
            <a:solidFill>
              <a:schemeClr val="bg1"/>
            </a:solidFill>
            <a:ln w="12700">
              <a:solidFill>
                <a:srgbClr val="FF0000"/>
              </a:solidFill>
            </a:ln>
          </p:spPr>
          <p:txBody>
            <a:bodyPr wrap="square" rtlCol="0">
              <a:spAutoFit/>
            </a:bodyPr>
            <a:lstStyle/>
            <a:p>
              <a:r>
                <a:rPr lang="en-US" sz="2800"/>
                <a:t>Manhole #2</a:t>
              </a:r>
            </a:p>
          </p:txBody>
        </p:sp>
        <p:sp>
          <p:nvSpPr>
            <p:cNvPr id="91" name="TextBox 90">
              <a:extLst>
                <a:ext uri="{FF2B5EF4-FFF2-40B4-BE49-F238E27FC236}">
                  <a16:creationId xmlns:a16="http://schemas.microsoft.com/office/drawing/2014/main" id="{23E5A84C-00BD-4A66-A8E1-6DB4BF68BF05}"/>
                </a:ext>
              </a:extLst>
            </p:cNvPr>
            <p:cNvSpPr txBox="1"/>
            <p:nvPr/>
          </p:nvSpPr>
          <p:spPr>
            <a:xfrm>
              <a:off x="25764170" y="29056015"/>
              <a:ext cx="7159889" cy="2237409"/>
            </a:xfrm>
            <a:prstGeom prst="rect">
              <a:avLst/>
            </a:prstGeom>
            <a:solidFill>
              <a:schemeClr val="bg1"/>
            </a:solidFill>
            <a:ln w="12700">
              <a:solidFill>
                <a:srgbClr val="FF0000"/>
              </a:solidFill>
            </a:ln>
          </p:spPr>
          <p:txBody>
            <a:bodyPr wrap="square" rtlCol="0">
              <a:spAutoFit/>
            </a:bodyPr>
            <a:lstStyle/>
            <a:p>
              <a:r>
                <a:rPr lang="en-US" sz="2800"/>
                <a:t>Manhole #1</a:t>
              </a:r>
            </a:p>
          </p:txBody>
        </p:sp>
        <p:sp>
          <p:nvSpPr>
            <p:cNvPr id="92" name="Freeform: Shape 91">
              <a:extLst>
                <a:ext uri="{FF2B5EF4-FFF2-40B4-BE49-F238E27FC236}">
                  <a16:creationId xmlns:a16="http://schemas.microsoft.com/office/drawing/2014/main" id="{E4A594AA-62E6-48C2-8AC7-5B411C4FF636}"/>
                </a:ext>
              </a:extLst>
            </p:cNvPr>
            <p:cNvSpPr/>
            <p:nvPr/>
          </p:nvSpPr>
          <p:spPr>
            <a:xfrm>
              <a:off x="14830425" y="18745201"/>
              <a:ext cx="14766925" cy="6812770"/>
            </a:xfrm>
            <a:custGeom>
              <a:avLst/>
              <a:gdLst>
                <a:gd name="connsiteX0" fmla="*/ 0 w 14819086"/>
                <a:gd name="connsiteY0" fmla="*/ 232228 h 6834542"/>
                <a:gd name="connsiteX1" fmla="*/ 1799771 w 14819086"/>
                <a:gd name="connsiteY1" fmla="*/ 3541485 h 6834542"/>
                <a:gd name="connsiteX2" fmla="*/ 5152571 w 14819086"/>
                <a:gd name="connsiteY2" fmla="*/ 6037942 h 6834542"/>
                <a:gd name="connsiteX3" fmla="*/ 7750629 w 14819086"/>
                <a:gd name="connsiteY3" fmla="*/ 6821714 h 6834542"/>
                <a:gd name="connsiteX4" fmla="*/ 9913257 w 14819086"/>
                <a:gd name="connsiteY4" fmla="*/ 5544457 h 6834542"/>
                <a:gd name="connsiteX5" fmla="*/ 12729029 w 14819086"/>
                <a:gd name="connsiteY5" fmla="*/ 1915885 h 6834542"/>
                <a:gd name="connsiteX6" fmla="*/ 13570857 w 14819086"/>
                <a:gd name="connsiteY6" fmla="*/ 812800 h 6834542"/>
                <a:gd name="connsiteX7" fmla="*/ 14819086 w 14819086"/>
                <a:gd name="connsiteY7" fmla="*/ 0 h 68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9086" h="6834542">
                  <a:moveTo>
                    <a:pt x="0" y="232228"/>
                  </a:moveTo>
                  <a:cubicBezTo>
                    <a:pt x="470504" y="1403047"/>
                    <a:pt x="941009" y="2573866"/>
                    <a:pt x="1799771" y="3541485"/>
                  </a:cubicBezTo>
                  <a:cubicBezTo>
                    <a:pt x="2658533" y="4509104"/>
                    <a:pt x="4160761" y="5491237"/>
                    <a:pt x="5152571" y="6037942"/>
                  </a:cubicBezTo>
                  <a:cubicBezTo>
                    <a:pt x="6144381" y="6584647"/>
                    <a:pt x="6957181" y="6903962"/>
                    <a:pt x="7750629" y="6821714"/>
                  </a:cubicBezTo>
                  <a:cubicBezTo>
                    <a:pt x="8544077" y="6739467"/>
                    <a:pt x="9083524" y="6362095"/>
                    <a:pt x="9913257" y="5544457"/>
                  </a:cubicBezTo>
                  <a:cubicBezTo>
                    <a:pt x="10742990" y="4726819"/>
                    <a:pt x="12119429" y="2704495"/>
                    <a:pt x="12729029" y="1915885"/>
                  </a:cubicBezTo>
                  <a:cubicBezTo>
                    <a:pt x="13338629" y="1127276"/>
                    <a:pt x="13222514" y="1132114"/>
                    <a:pt x="13570857" y="812800"/>
                  </a:cubicBezTo>
                  <a:cubicBezTo>
                    <a:pt x="13919200" y="493486"/>
                    <a:pt x="14693296" y="116114"/>
                    <a:pt x="14819086" y="0"/>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BD1AC5B3-1009-48C6-AC98-2BE6F1B8F667}"/>
                </a:ext>
              </a:extLst>
            </p:cNvPr>
            <p:cNvSpPr/>
            <p:nvPr/>
          </p:nvSpPr>
          <p:spPr>
            <a:xfrm>
              <a:off x="11372850" y="18973800"/>
              <a:ext cx="3457575" cy="3659981"/>
            </a:xfrm>
            <a:custGeom>
              <a:avLst/>
              <a:gdLst>
                <a:gd name="connsiteX0" fmla="*/ 3476625 w 3476625"/>
                <a:gd name="connsiteY0" fmla="*/ 0 h 3714750"/>
                <a:gd name="connsiteX1" fmla="*/ 2095500 w 3476625"/>
                <a:gd name="connsiteY1" fmla="*/ 1628775 h 3714750"/>
                <a:gd name="connsiteX2" fmla="*/ 0 w 3476625"/>
                <a:gd name="connsiteY2" fmla="*/ 3714750 h 3714750"/>
              </a:gdLst>
              <a:ahLst/>
              <a:cxnLst>
                <a:cxn ang="0">
                  <a:pos x="connsiteX0" y="connsiteY0"/>
                </a:cxn>
                <a:cxn ang="0">
                  <a:pos x="connsiteX1" y="connsiteY1"/>
                </a:cxn>
                <a:cxn ang="0">
                  <a:pos x="connsiteX2" y="connsiteY2"/>
                </a:cxn>
              </a:cxnLst>
              <a:rect l="l" t="t" r="r" b="b"/>
              <a:pathLst>
                <a:path w="3476625" h="3714750">
                  <a:moveTo>
                    <a:pt x="3476625" y="0"/>
                  </a:moveTo>
                  <a:cubicBezTo>
                    <a:pt x="3075781" y="504825"/>
                    <a:pt x="2674937" y="1009650"/>
                    <a:pt x="2095500" y="1628775"/>
                  </a:cubicBezTo>
                  <a:cubicBezTo>
                    <a:pt x="1516062" y="2247900"/>
                    <a:pt x="322262" y="3384550"/>
                    <a:pt x="0" y="3714750"/>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0B40B6A2-D46F-4B15-BD9C-8634F1F158F6}"/>
                </a:ext>
              </a:extLst>
            </p:cNvPr>
            <p:cNvSpPr/>
            <p:nvPr/>
          </p:nvSpPr>
          <p:spPr>
            <a:xfrm>
              <a:off x="11372849" y="18540335"/>
              <a:ext cx="19038935" cy="11055811"/>
            </a:xfrm>
            <a:custGeom>
              <a:avLst/>
              <a:gdLst>
                <a:gd name="connsiteX0" fmla="*/ 0 w 19038936"/>
                <a:gd name="connsiteY0" fmla="*/ 4072013 h 11055811"/>
                <a:gd name="connsiteX1" fmla="*/ 2533650 w 19038936"/>
                <a:gd name="connsiteY1" fmla="*/ 7615313 h 11055811"/>
                <a:gd name="connsiteX2" fmla="*/ 5276850 w 19038936"/>
                <a:gd name="connsiteY2" fmla="*/ 8872613 h 11055811"/>
                <a:gd name="connsiteX3" fmla="*/ 10782300 w 19038936"/>
                <a:gd name="connsiteY3" fmla="*/ 10606163 h 11055811"/>
                <a:gd name="connsiteX4" fmla="*/ 12153900 w 19038936"/>
                <a:gd name="connsiteY4" fmla="*/ 10701413 h 11055811"/>
                <a:gd name="connsiteX5" fmla="*/ 15678150 w 19038936"/>
                <a:gd name="connsiteY5" fmla="*/ 6453263 h 11055811"/>
                <a:gd name="connsiteX6" fmla="*/ 18935700 w 19038936"/>
                <a:gd name="connsiteY6" fmla="*/ 681113 h 11055811"/>
                <a:gd name="connsiteX7" fmla="*/ 18211800 w 19038936"/>
                <a:gd name="connsiteY7" fmla="*/ 262013 h 1105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38936" h="11055811">
                  <a:moveTo>
                    <a:pt x="0" y="4072013"/>
                  </a:moveTo>
                  <a:cubicBezTo>
                    <a:pt x="827087" y="5443613"/>
                    <a:pt x="1654175" y="6815213"/>
                    <a:pt x="2533650" y="7615313"/>
                  </a:cubicBezTo>
                  <a:cubicBezTo>
                    <a:pt x="3413125" y="8415413"/>
                    <a:pt x="3902075" y="8374138"/>
                    <a:pt x="5276850" y="8872613"/>
                  </a:cubicBezTo>
                  <a:cubicBezTo>
                    <a:pt x="6651625" y="9371088"/>
                    <a:pt x="9636125" y="10301363"/>
                    <a:pt x="10782300" y="10606163"/>
                  </a:cubicBezTo>
                  <a:cubicBezTo>
                    <a:pt x="11928475" y="10910963"/>
                    <a:pt x="11337925" y="11393563"/>
                    <a:pt x="12153900" y="10701413"/>
                  </a:cubicBezTo>
                  <a:cubicBezTo>
                    <a:pt x="12969875" y="10009263"/>
                    <a:pt x="14547850" y="8123313"/>
                    <a:pt x="15678150" y="6453263"/>
                  </a:cubicBezTo>
                  <a:cubicBezTo>
                    <a:pt x="16808450" y="4783213"/>
                    <a:pt x="18513425" y="1712988"/>
                    <a:pt x="18935700" y="681113"/>
                  </a:cubicBezTo>
                  <a:cubicBezTo>
                    <a:pt x="19357975" y="-350762"/>
                    <a:pt x="18357850" y="36588"/>
                    <a:pt x="18211800" y="262013"/>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84CC800-FB7B-4A9F-9852-67E727D229F8}"/>
                </a:ext>
              </a:extLst>
            </p:cNvPr>
            <p:cNvSpPr/>
            <p:nvPr/>
          </p:nvSpPr>
          <p:spPr>
            <a:xfrm rot="1437619">
              <a:off x="18765927" y="25684122"/>
              <a:ext cx="2971800" cy="1654340"/>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Connector: Curved 102">
              <a:extLst>
                <a:ext uri="{FF2B5EF4-FFF2-40B4-BE49-F238E27FC236}">
                  <a16:creationId xmlns:a16="http://schemas.microsoft.com/office/drawing/2014/main" id="{09B93835-E59A-4F25-AA92-21404C002F7E}"/>
                </a:ext>
              </a:extLst>
            </p:cNvPr>
            <p:cNvCxnSpPr>
              <a:cxnSpLocks/>
            </p:cNvCxnSpPr>
            <p:nvPr/>
          </p:nvCxnSpPr>
          <p:spPr>
            <a:xfrm rot="10800000" flipV="1">
              <a:off x="20440651" y="25984108"/>
              <a:ext cx="7870079" cy="68589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nector: Curved 89">
              <a:extLst>
                <a:ext uri="{FF2B5EF4-FFF2-40B4-BE49-F238E27FC236}">
                  <a16:creationId xmlns:a16="http://schemas.microsoft.com/office/drawing/2014/main" id="{23EBA3E0-B7C4-4CD8-82DF-85F6BC55B2EE}"/>
                </a:ext>
              </a:extLst>
            </p:cNvPr>
            <p:cNvCxnSpPr>
              <a:cxnSpLocks/>
              <a:endCxn id="83" idx="4"/>
            </p:cNvCxnSpPr>
            <p:nvPr/>
          </p:nvCxnSpPr>
          <p:spPr>
            <a:xfrm rot="10800000">
              <a:off x="19750092" y="27993975"/>
              <a:ext cx="6014095" cy="2700832"/>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281DE752-B0B6-4AA4-BA67-8905EE99C4AB}"/>
                </a:ext>
              </a:extLst>
            </p:cNvPr>
            <p:cNvSpPr txBox="1"/>
            <p:nvPr/>
          </p:nvSpPr>
          <p:spPr>
            <a:xfrm>
              <a:off x="28337330" y="23877373"/>
              <a:ext cx="9342727" cy="4079981"/>
            </a:xfrm>
            <a:prstGeom prst="rect">
              <a:avLst/>
            </a:prstGeom>
            <a:solidFill>
              <a:schemeClr val="bg1"/>
            </a:solidFill>
            <a:ln w="12700">
              <a:solidFill>
                <a:srgbClr val="FF0000"/>
              </a:solidFill>
            </a:ln>
          </p:spPr>
          <p:txBody>
            <a:bodyPr wrap="square" rtlCol="0">
              <a:spAutoFit/>
            </a:bodyPr>
            <a:lstStyle/>
            <a:p>
              <a:r>
                <a:rPr lang="en-US" sz="2800"/>
                <a:t>Approximate Sight for BMP</a:t>
              </a:r>
            </a:p>
          </p:txBody>
        </p:sp>
      </p:grpSp>
      <p:cxnSp>
        <p:nvCxnSpPr>
          <p:cNvPr id="105" name="Straight Connector 104">
            <a:extLst>
              <a:ext uri="{FF2B5EF4-FFF2-40B4-BE49-F238E27FC236}">
                <a16:creationId xmlns:a16="http://schemas.microsoft.com/office/drawing/2014/main" id="{BFF0C3C6-F3ED-4D5D-86B4-4ACF44466B84}"/>
              </a:ext>
            </a:extLst>
          </p:cNvPr>
          <p:cNvCxnSpPr>
            <a:cxnSpLocks/>
          </p:cNvCxnSpPr>
          <p:nvPr/>
        </p:nvCxnSpPr>
        <p:spPr>
          <a:xfrm>
            <a:off x="15102274" y="5504153"/>
            <a:ext cx="0" cy="25550270"/>
          </a:xfrm>
          <a:prstGeom prst="line">
            <a:avLst/>
          </a:prstGeom>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6E298A40-8308-418B-9DC6-6FF056812FFC}"/>
              </a:ext>
            </a:extLst>
          </p:cNvPr>
          <p:cNvSpPr/>
          <p:nvPr/>
        </p:nvSpPr>
        <p:spPr>
          <a:xfrm>
            <a:off x="1895526" y="6460731"/>
            <a:ext cx="2364417" cy="675356"/>
          </a:xfrm>
          <a:custGeom>
            <a:avLst/>
            <a:gdLst>
              <a:gd name="connsiteX0" fmla="*/ 0 w 2364417"/>
              <a:gd name="connsiteY0" fmla="*/ 0 h 675356"/>
              <a:gd name="connsiteX1" fmla="*/ 614748 w 2364417"/>
              <a:gd name="connsiteY1" fmla="*/ 0 h 675356"/>
              <a:gd name="connsiteX2" fmla="*/ 1229497 w 2364417"/>
              <a:gd name="connsiteY2" fmla="*/ 0 h 675356"/>
              <a:gd name="connsiteX3" fmla="*/ 1796957 w 2364417"/>
              <a:gd name="connsiteY3" fmla="*/ 0 h 675356"/>
              <a:gd name="connsiteX4" fmla="*/ 2364417 w 2364417"/>
              <a:gd name="connsiteY4" fmla="*/ 0 h 675356"/>
              <a:gd name="connsiteX5" fmla="*/ 2364417 w 2364417"/>
              <a:gd name="connsiteY5" fmla="*/ 675356 h 675356"/>
              <a:gd name="connsiteX6" fmla="*/ 1844245 w 2364417"/>
              <a:gd name="connsiteY6" fmla="*/ 675356 h 675356"/>
              <a:gd name="connsiteX7" fmla="*/ 1324074 w 2364417"/>
              <a:gd name="connsiteY7" fmla="*/ 675356 h 675356"/>
              <a:gd name="connsiteX8" fmla="*/ 709325 w 2364417"/>
              <a:gd name="connsiteY8" fmla="*/ 675356 h 675356"/>
              <a:gd name="connsiteX9" fmla="*/ 0 w 2364417"/>
              <a:gd name="connsiteY9" fmla="*/ 675356 h 675356"/>
              <a:gd name="connsiteX10" fmla="*/ 0 w 2364417"/>
              <a:gd name="connsiteY10" fmla="*/ 0 h 6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4417" h="675356" fill="none" extrusionOk="0">
                <a:moveTo>
                  <a:pt x="0" y="0"/>
                </a:moveTo>
                <a:cubicBezTo>
                  <a:pt x="133562" y="23242"/>
                  <a:pt x="388089" y="12883"/>
                  <a:pt x="614748" y="0"/>
                </a:cubicBezTo>
                <a:cubicBezTo>
                  <a:pt x="841407" y="-12883"/>
                  <a:pt x="1041815" y="903"/>
                  <a:pt x="1229497" y="0"/>
                </a:cubicBezTo>
                <a:cubicBezTo>
                  <a:pt x="1417179" y="-903"/>
                  <a:pt x="1546545" y="17976"/>
                  <a:pt x="1796957" y="0"/>
                </a:cubicBezTo>
                <a:cubicBezTo>
                  <a:pt x="2047369" y="-17976"/>
                  <a:pt x="2233763" y="-22397"/>
                  <a:pt x="2364417" y="0"/>
                </a:cubicBezTo>
                <a:cubicBezTo>
                  <a:pt x="2354892" y="319262"/>
                  <a:pt x="2362139" y="506297"/>
                  <a:pt x="2364417" y="675356"/>
                </a:cubicBezTo>
                <a:cubicBezTo>
                  <a:pt x="2191975" y="697001"/>
                  <a:pt x="2069442" y="655229"/>
                  <a:pt x="1844245" y="675356"/>
                </a:cubicBezTo>
                <a:cubicBezTo>
                  <a:pt x="1619048" y="695483"/>
                  <a:pt x="1438238" y="667322"/>
                  <a:pt x="1324074" y="675356"/>
                </a:cubicBezTo>
                <a:cubicBezTo>
                  <a:pt x="1209910" y="683390"/>
                  <a:pt x="991762" y="672742"/>
                  <a:pt x="709325" y="675356"/>
                </a:cubicBezTo>
                <a:cubicBezTo>
                  <a:pt x="426888" y="677970"/>
                  <a:pt x="342685" y="690038"/>
                  <a:pt x="0" y="675356"/>
                </a:cubicBezTo>
                <a:cubicBezTo>
                  <a:pt x="17443" y="342555"/>
                  <a:pt x="-8637" y="328345"/>
                  <a:pt x="0" y="0"/>
                </a:cubicBezTo>
                <a:close/>
              </a:path>
              <a:path w="2364417" h="675356" stroke="0" extrusionOk="0">
                <a:moveTo>
                  <a:pt x="0" y="0"/>
                </a:moveTo>
                <a:cubicBezTo>
                  <a:pt x="164318" y="-13883"/>
                  <a:pt x="397485" y="1475"/>
                  <a:pt x="567460" y="0"/>
                </a:cubicBezTo>
                <a:cubicBezTo>
                  <a:pt x="737435" y="-1475"/>
                  <a:pt x="935984" y="14368"/>
                  <a:pt x="1087632" y="0"/>
                </a:cubicBezTo>
                <a:cubicBezTo>
                  <a:pt x="1239280" y="-14368"/>
                  <a:pt x="1372747" y="10678"/>
                  <a:pt x="1631448" y="0"/>
                </a:cubicBezTo>
                <a:cubicBezTo>
                  <a:pt x="1890149" y="-10678"/>
                  <a:pt x="2089930" y="9407"/>
                  <a:pt x="2364417" y="0"/>
                </a:cubicBezTo>
                <a:cubicBezTo>
                  <a:pt x="2391002" y="208410"/>
                  <a:pt x="2379342" y="367044"/>
                  <a:pt x="2364417" y="675356"/>
                </a:cubicBezTo>
                <a:cubicBezTo>
                  <a:pt x="2119488" y="694476"/>
                  <a:pt x="2006922" y="671049"/>
                  <a:pt x="1773313" y="675356"/>
                </a:cubicBezTo>
                <a:cubicBezTo>
                  <a:pt x="1539704" y="679663"/>
                  <a:pt x="1454210" y="662278"/>
                  <a:pt x="1182209" y="675356"/>
                </a:cubicBezTo>
                <a:cubicBezTo>
                  <a:pt x="910208" y="688434"/>
                  <a:pt x="908948" y="654882"/>
                  <a:pt x="638393" y="675356"/>
                </a:cubicBezTo>
                <a:cubicBezTo>
                  <a:pt x="367838" y="695830"/>
                  <a:pt x="249379" y="652280"/>
                  <a:pt x="0" y="675356"/>
                </a:cubicBezTo>
                <a:cubicBezTo>
                  <a:pt x="33102" y="391064"/>
                  <a:pt x="11763" y="227851"/>
                  <a:pt x="0" y="0"/>
                </a:cubicBezTo>
                <a:close/>
              </a:path>
            </a:pathLst>
          </a:custGeom>
          <a:solidFill>
            <a:schemeClr val="accent1"/>
          </a:solidFill>
          <a:ln>
            <a:solidFill>
              <a:schemeClr val="tx1"/>
            </a:solidFill>
            <a:extLst>
              <a:ext uri="{C807C97D-BFC1-408E-A445-0C87EB9F89A2}">
                <ask:lineSketchStyleProps xmlns:ask="http://schemas.microsoft.com/office/drawing/2018/sketchyshapes" sd="385285486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10" name="Rectangle 109">
            <a:extLst>
              <a:ext uri="{FF2B5EF4-FFF2-40B4-BE49-F238E27FC236}">
                <a16:creationId xmlns:a16="http://schemas.microsoft.com/office/drawing/2014/main" id="{C1556124-B3CB-4C0E-84FA-F8EED1BDA4E9}"/>
              </a:ext>
            </a:extLst>
          </p:cNvPr>
          <p:cNvSpPr/>
          <p:nvPr/>
        </p:nvSpPr>
        <p:spPr>
          <a:xfrm>
            <a:off x="1895526" y="7171193"/>
            <a:ext cx="3374636" cy="675356"/>
          </a:xfrm>
          <a:custGeom>
            <a:avLst/>
            <a:gdLst>
              <a:gd name="connsiteX0" fmla="*/ 0 w 3374636"/>
              <a:gd name="connsiteY0" fmla="*/ 0 h 675356"/>
              <a:gd name="connsiteX1" fmla="*/ 674927 w 3374636"/>
              <a:gd name="connsiteY1" fmla="*/ 0 h 675356"/>
              <a:gd name="connsiteX2" fmla="*/ 1248615 w 3374636"/>
              <a:gd name="connsiteY2" fmla="*/ 0 h 675356"/>
              <a:gd name="connsiteX3" fmla="*/ 1991035 w 3374636"/>
              <a:gd name="connsiteY3" fmla="*/ 0 h 675356"/>
              <a:gd name="connsiteX4" fmla="*/ 2632216 w 3374636"/>
              <a:gd name="connsiteY4" fmla="*/ 0 h 675356"/>
              <a:gd name="connsiteX5" fmla="*/ 3374636 w 3374636"/>
              <a:gd name="connsiteY5" fmla="*/ 0 h 675356"/>
              <a:gd name="connsiteX6" fmla="*/ 3374636 w 3374636"/>
              <a:gd name="connsiteY6" fmla="*/ 675356 h 675356"/>
              <a:gd name="connsiteX7" fmla="*/ 2767202 w 3374636"/>
              <a:gd name="connsiteY7" fmla="*/ 675356 h 675356"/>
              <a:gd name="connsiteX8" fmla="*/ 2024782 w 3374636"/>
              <a:gd name="connsiteY8" fmla="*/ 675356 h 675356"/>
              <a:gd name="connsiteX9" fmla="*/ 1451093 w 3374636"/>
              <a:gd name="connsiteY9" fmla="*/ 675356 h 675356"/>
              <a:gd name="connsiteX10" fmla="*/ 809913 w 3374636"/>
              <a:gd name="connsiteY10" fmla="*/ 675356 h 675356"/>
              <a:gd name="connsiteX11" fmla="*/ 0 w 3374636"/>
              <a:gd name="connsiteY11" fmla="*/ 675356 h 675356"/>
              <a:gd name="connsiteX12" fmla="*/ 0 w 3374636"/>
              <a:gd name="connsiteY12" fmla="*/ 0 h 6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4636" h="675356" fill="none" extrusionOk="0">
                <a:moveTo>
                  <a:pt x="0" y="0"/>
                </a:moveTo>
                <a:cubicBezTo>
                  <a:pt x="178803" y="-12438"/>
                  <a:pt x="505508" y="-3096"/>
                  <a:pt x="674927" y="0"/>
                </a:cubicBezTo>
                <a:cubicBezTo>
                  <a:pt x="844346" y="3096"/>
                  <a:pt x="1105569" y="-19189"/>
                  <a:pt x="1248615" y="0"/>
                </a:cubicBezTo>
                <a:cubicBezTo>
                  <a:pt x="1391661" y="19189"/>
                  <a:pt x="1817165" y="-19287"/>
                  <a:pt x="1991035" y="0"/>
                </a:cubicBezTo>
                <a:cubicBezTo>
                  <a:pt x="2164905" y="19287"/>
                  <a:pt x="2427701" y="-21356"/>
                  <a:pt x="2632216" y="0"/>
                </a:cubicBezTo>
                <a:cubicBezTo>
                  <a:pt x="2836731" y="21356"/>
                  <a:pt x="3132316" y="-22974"/>
                  <a:pt x="3374636" y="0"/>
                </a:cubicBezTo>
                <a:cubicBezTo>
                  <a:pt x="3355526" y="156815"/>
                  <a:pt x="3372967" y="342352"/>
                  <a:pt x="3374636" y="675356"/>
                </a:cubicBezTo>
                <a:cubicBezTo>
                  <a:pt x="3137502" y="651304"/>
                  <a:pt x="2978263" y="656064"/>
                  <a:pt x="2767202" y="675356"/>
                </a:cubicBezTo>
                <a:cubicBezTo>
                  <a:pt x="2556141" y="694648"/>
                  <a:pt x="2357278" y="647701"/>
                  <a:pt x="2024782" y="675356"/>
                </a:cubicBezTo>
                <a:cubicBezTo>
                  <a:pt x="1692286" y="703011"/>
                  <a:pt x="1696324" y="682117"/>
                  <a:pt x="1451093" y="675356"/>
                </a:cubicBezTo>
                <a:cubicBezTo>
                  <a:pt x="1205862" y="668595"/>
                  <a:pt x="993655" y="680248"/>
                  <a:pt x="809913" y="675356"/>
                </a:cubicBezTo>
                <a:cubicBezTo>
                  <a:pt x="626171" y="670464"/>
                  <a:pt x="350118" y="655821"/>
                  <a:pt x="0" y="675356"/>
                </a:cubicBezTo>
                <a:cubicBezTo>
                  <a:pt x="-16908" y="376120"/>
                  <a:pt x="13907" y="319683"/>
                  <a:pt x="0" y="0"/>
                </a:cubicBezTo>
                <a:close/>
              </a:path>
              <a:path w="3374636" h="675356" stroke="0" extrusionOk="0">
                <a:moveTo>
                  <a:pt x="0" y="0"/>
                </a:moveTo>
                <a:cubicBezTo>
                  <a:pt x="183030" y="-18876"/>
                  <a:pt x="398478" y="-201"/>
                  <a:pt x="641181" y="0"/>
                </a:cubicBezTo>
                <a:cubicBezTo>
                  <a:pt x="883884" y="201"/>
                  <a:pt x="930270" y="6531"/>
                  <a:pt x="1214869" y="0"/>
                </a:cubicBezTo>
                <a:cubicBezTo>
                  <a:pt x="1499468" y="-6531"/>
                  <a:pt x="1616735" y="-14155"/>
                  <a:pt x="1788557" y="0"/>
                </a:cubicBezTo>
                <a:cubicBezTo>
                  <a:pt x="1960379" y="14155"/>
                  <a:pt x="2143797" y="7397"/>
                  <a:pt x="2497231" y="0"/>
                </a:cubicBezTo>
                <a:cubicBezTo>
                  <a:pt x="2850665" y="-7397"/>
                  <a:pt x="3088935" y="-7703"/>
                  <a:pt x="3374636" y="0"/>
                </a:cubicBezTo>
                <a:cubicBezTo>
                  <a:pt x="3381184" y="324818"/>
                  <a:pt x="3356490" y="351431"/>
                  <a:pt x="3374636" y="675356"/>
                </a:cubicBezTo>
                <a:cubicBezTo>
                  <a:pt x="3047551" y="648319"/>
                  <a:pt x="2874961" y="702894"/>
                  <a:pt x="2632216" y="675356"/>
                </a:cubicBezTo>
                <a:cubicBezTo>
                  <a:pt x="2389471" y="647818"/>
                  <a:pt x="2248927" y="663699"/>
                  <a:pt x="1889796" y="675356"/>
                </a:cubicBezTo>
                <a:cubicBezTo>
                  <a:pt x="1530665" y="687013"/>
                  <a:pt x="1526347" y="703633"/>
                  <a:pt x="1181123" y="675356"/>
                </a:cubicBezTo>
                <a:cubicBezTo>
                  <a:pt x="835899" y="647079"/>
                  <a:pt x="734291" y="692136"/>
                  <a:pt x="607434" y="675356"/>
                </a:cubicBezTo>
                <a:cubicBezTo>
                  <a:pt x="480577" y="658576"/>
                  <a:pt x="144827" y="679980"/>
                  <a:pt x="0" y="675356"/>
                </a:cubicBezTo>
                <a:cubicBezTo>
                  <a:pt x="7281" y="538831"/>
                  <a:pt x="14756" y="285901"/>
                  <a:pt x="0" y="0"/>
                </a:cubicBezTo>
                <a:close/>
              </a:path>
            </a:pathLst>
          </a:custGeom>
          <a:solidFill>
            <a:schemeClr val="accent1"/>
          </a:solidFill>
          <a:ln>
            <a:solidFill>
              <a:schemeClr val="tx1"/>
            </a:solidFill>
            <a:extLst>
              <a:ext uri="{C807C97D-BFC1-408E-A445-0C87EB9F89A2}">
                <ask:lineSketchStyleProps xmlns:ask="http://schemas.microsoft.com/office/drawing/2018/sketchyshapes" sd="153432293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11" name="Rectangle 110">
            <a:extLst>
              <a:ext uri="{FF2B5EF4-FFF2-40B4-BE49-F238E27FC236}">
                <a16:creationId xmlns:a16="http://schemas.microsoft.com/office/drawing/2014/main" id="{2B61A400-E64A-4072-962B-6E88CA10808D}"/>
              </a:ext>
            </a:extLst>
          </p:cNvPr>
          <p:cNvSpPr/>
          <p:nvPr/>
        </p:nvSpPr>
        <p:spPr>
          <a:xfrm>
            <a:off x="1905001" y="7880109"/>
            <a:ext cx="4381077" cy="675356"/>
          </a:xfrm>
          <a:custGeom>
            <a:avLst/>
            <a:gdLst>
              <a:gd name="connsiteX0" fmla="*/ 0 w 4381077"/>
              <a:gd name="connsiteY0" fmla="*/ 0 h 675356"/>
              <a:gd name="connsiteX1" fmla="*/ 625868 w 4381077"/>
              <a:gd name="connsiteY1" fmla="*/ 0 h 675356"/>
              <a:gd name="connsiteX2" fmla="*/ 1120304 w 4381077"/>
              <a:gd name="connsiteY2" fmla="*/ 0 h 675356"/>
              <a:gd name="connsiteX3" fmla="*/ 1789983 w 4381077"/>
              <a:gd name="connsiteY3" fmla="*/ 0 h 675356"/>
              <a:gd name="connsiteX4" fmla="*/ 2284419 w 4381077"/>
              <a:gd name="connsiteY4" fmla="*/ 0 h 675356"/>
              <a:gd name="connsiteX5" fmla="*/ 2778855 w 4381077"/>
              <a:gd name="connsiteY5" fmla="*/ 0 h 675356"/>
              <a:gd name="connsiteX6" fmla="*/ 3360912 w 4381077"/>
              <a:gd name="connsiteY6" fmla="*/ 0 h 675356"/>
              <a:gd name="connsiteX7" fmla="*/ 4381077 w 4381077"/>
              <a:gd name="connsiteY7" fmla="*/ 0 h 675356"/>
              <a:gd name="connsiteX8" fmla="*/ 4381077 w 4381077"/>
              <a:gd name="connsiteY8" fmla="*/ 675356 h 675356"/>
              <a:gd name="connsiteX9" fmla="*/ 3842830 w 4381077"/>
              <a:gd name="connsiteY9" fmla="*/ 675356 h 675356"/>
              <a:gd name="connsiteX10" fmla="*/ 3260773 w 4381077"/>
              <a:gd name="connsiteY10" fmla="*/ 675356 h 675356"/>
              <a:gd name="connsiteX11" fmla="*/ 2722526 w 4381077"/>
              <a:gd name="connsiteY11" fmla="*/ 675356 h 675356"/>
              <a:gd name="connsiteX12" fmla="*/ 2096658 w 4381077"/>
              <a:gd name="connsiteY12" fmla="*/ 675356 h 675356"/>
              <a:gd name="connsiteX13" fmla="*/ 1383169 w 4381077"/>
              <a:gd name="connsiteY13" fmla="*/ 675356 h 675356"/>
              <a:gd name="connsiteX14" fmla="*/ 844922 w 4381077"/>
              <a:gd name="connsiteY14" fmla="*/ 675356 h 675356"/>
              <a:gd name="connsiteX15" fmla="*/ 0 w 4381077"/>
              <a:gd name="connsiteY15" fmla="*/ 675356 h 675356"/>
              <a:gd name="connsiteX16" fmla="*/ 0 w 4381077"/>
              <a:gd name="connsiteY16" fmla="*/ 0 h 6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1077" h="675356" fill="none" extrusionOk="0">
                <a:moveTo>
                  <a:pt x="0" y="0"/>
                </a:moveTo>
                <a:cubicBezTo>
                  <a:pt x="183000" y="-22903"/>
                  <a:pt x="316899" y="30273"/>
                  <a:pt x="625868" y="0"/>
                </a:cubicBezTo>
                <a:cubicBezTo>
                  <a:pt x="934837" y="-30273"/>
                  <a:pt x="1001711" y="-3435"/>
                  <a:pt x="1120304" y="0"/>
                </a:cubicBezTo>
                <a:cubicBezTo>
                  <a:pt x="1238897" y="3435"/>
                  <a:pt x="1531269" y="12391"/>
                  <a:pt x="1789983" y="0"/>
                </a:cubicBezTo>
                <a:cubicBezTo>
                  <a:pt x="2048697" y="-12391"/>
                  <a:pt x="2165877" y="1153"/>
                  <a:pt x="2284419" y="0"/>
                </a:cubicBezTo>
                <a:cubicBezTo>
                  <a:pt x="2402961" y="-1153"/>
                  <a:pt x="2645225" y="6639"/>
                  <a:pt x="2778855" y="0"/>
                </a:cubicBezTo>
                <a:cubicBezTo>
                  <a:pt x="2912485" y="-6639"/>
                  <a:pt x="3158219" y="26575"/>
                  <a:pt x="3360912" y="0"/>
                </a:cubicBezTo>
                <a:cubicBezTo>
                  <a:pt x="3563605" y="-26575"/>
                  <a:pt x="4158900" y="-48400"/>
                  <a:pt x="4381077" y="0"/>
                </a:cubicBezTo>
                <a:cubicBezTo>
                  <a:pt x="4351575" y="200422"/>
                  <a:pt x="4374481" y="428327"/>
                  <a:pt x="4381077" y="675356"/>
                </a:cubicBezTo>
                <a:cubicBezTo>
                  <a:pt x="4250994" y="680292"/>
                  <a:pt x="4011604" y="658485"/>
                  <a:pt x="3842830" y="675356"/>
                </a:cubicBezTo>
                <a:cubicBezTo>
                  <a:pt x="3674056" y="692227"/>
                  <a:pt x="3525135" y="695619"/>
                  <a:pt x="3260773" y="675356"/>
                </a:cubicBezTo>
                <a:cubicBezTo>
                  <a:pt x="2996411" y="655093"/>
                  <a:pt x="2988724" y="658847"/>
                  <a:pt x="2722526" y="675356"/>
                </a:cubicBezTo>
                <a:cubicBezTo>
                  <a:pt x="2456328" y="691865"/>
                  <a:pt x="2265952" y="668613"/>
                  <a:pt x="2096658" y="675356"/>
                </a:cubicBezTo>
                <a:cubicBezTo>
                  <a:pt x="1927364" y="682099"/>
                  <a:pt x="1606462" y="643723"/>
                  <a:pt x="1383169" y="675356"/>
                </a:cubicBezTo>
                <a:cubicBezTo>
                  <a:pt x="1159876" y="706989"/>
                  <a:pt x="998103" y="686278"/>
                  <a:pt x="844922" y="675356"/>
                </a:cubicBezTo>
                <a:cubicBezTo>
                  <a:pt x="691741" y="664434"/>
                  <a:pt x="274025" y="709071"/>
                  <a:pt x="0" y="675356"/>
                </a:cubicBezTo>
                <a:cubicBezTo>
                  <a:pt x="-33254" y="495802"/>
                  <a:pt x="-10854" y="325470"/>
                  <a:pt x="0" y="0"/>
                </a:cubicBezTo>
                <a:close/>
              </a:path>
              <a:path w="4381077" h="675356" stroke="0" extrusionOk="0">
                <a:moveTo>
                  <a:pt x="0" y="0"/>
                </a:moveTo>
                <a:cubicBezTo>
                  <a:pt x="192095" y="17701"/>
                  <a:pt x="446192" y="-11224"/>
                  <a:pt x="582057" y="0"/>
                </a:cubicBezTo>
                <a:cubicBezTo>
                  <a:pt x="717922" y="11224"/>
                  <a:pt x="1043910" y="-20496"/>
                  <a:pt x="1251736" y="0"/>
                </a:cubicBezTo>
                <a:cubicBezTo>
                  <a:pt x="1459562" y="20496"/>
                  <a:pt x="1607779" y="1098"/>
                  <a:pt x="1746172" y="0"/>
                </a:cubicBezTo>
                <a:cubicBezTo>
                  <a:pt x="1884565" y="-1098"/>
                  <a:pt x="2068344" y="-13118"/>
                  <a:pt x="2328229" y="0"/>
                </a:cubicBezTo>
                <a:cubicBezTo>
                  <a:pt x="2588114" y="13118"/>
                  <a:pt x="2785685" y="-24661"/>
                  <a:pt x="2954098" y="0"/>
                </a:cubicBezTo>
                <a:cubicBezTo>
                  <a:pt x="3122511" y="24661"/>
                  <a:pt x="3334291" y="-6282"/>
                  <a:pt x="3667587" y="0"/>
                </a:cubicBezTo>
                <a:cubicBezTo>
                  <a:pt x="4000883" y="6282"/>
                  <a:pt x="4162415" y="15326"/>
                  <a:pt x="4381077" y="0"/>
                </a:cubicBezTo>
                <a:cubicBezTo>
                  <a:pt x="4404263" y="318692"/>
                  <a:pt x="4385194" y="390963"/>
                  <a:pt x="4381077" y="675356"/>
                </a:cubicBezTo>
                <a:cubicBezTo>
                  <a:pt x="4197410" y="662307"/>
                  <a:pt x="4062560" y="664937"/>
                  <a:pt x="3886641" y="675356"/>
                </a:cubicBezTo>
                <a:cubicBezTo>
                  <a:pt x="3710722" y="685775"/>
                  <a:pt x="3418220" y="672037"/>
                  <a:pt x="3260773" y="675356"/>
                </a:cubicBezTo>
                <a:cubicBezTo>
                  <a:pt x="3103326" y="678675"/>
                  <a:pt x="2900374" y="703311"/>
                  <a:pt x="2591094" y="675356"/>
                </a:cubicBezTo>
                <a:cubicBezTo>
                  <a:pt x="2281814" y="647401"/>
                  <a:pt x="2194660" y="673209"/>
                  <a:pt x="1877604" y="675356"/>
                </a:cubicBezTo>
                <a:cubicBezTo>
                  <a:pt x="1560548" y="677504"/>
                  <a:pt x="1525936" y="692036"/>
                  <a:pt x="1207926" y="675356"/>
                </a:cubicBezTo>
                <a:cubicBezTo>
                  <a:pt x="889916" y="658676"/>
                  <a:pt x="710792" y="691743"/>
                  <a:pt x="582057" y="675356"/>
                </a:cubicBezTo>
                <a:cubicBezTo>
                  <a:pt x="453322" y="658969"/>
                  <a:pt x="167908" y="695496"/>
                  <a:pt x="0" y="675356"/>
                </a:cubicBezTo>
                <a:cubicBezTo>
                  <a:pt x="-3986" y="435374"/>
                  <a:pt x="20050" y="168901"/>
                  <a:pt x="0" y="0"/>
                </a:cubicBezTo>
                <a:close/>
              </a:path>
            </a:pathLst>
          </a:custGeom>
          <a:solidFill>
            <a:schemeClr val="accent1"/>
          </a:solidFill>
          <a:ln>
            <a:solidFill>
              <a:schemeClr val="tx1"/>
            </a:solidFill>
            <a:extLst>
              <a:ext uri="{C807C97D-BFC1-408E-A445-0C87EB9F89A2}">
                <ask:lineSketchStyleProps xmlns:ask="http://schemas.microsoft.com/office/drawing/2018/sketchyshapes" sd="25231764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06" name="TextBox 105">
            <a:extLst>
              <a:ext uri="{FF2B5EF4-FFF2-40B4-BE49-F238E27FC236}">
                <a16:creationId xmlns:a16="http://schemas.microsoft.com/office/drawing/2014/main" id="{3FC8A9D0-CF7E-43F1-B42F-691E261BFD07}"/>
              </a:ext>
            </a:extLst>
          </p:cNvPr>
          <p:cNvSpPr txBox="1"/>
          <p:nvPr/>
        </p:nvSpPr>
        <p:spPr>
          <a:xfrm>
            <a:off x="2201865" y="6381980"/>
            <a:ext cx="12326885" cy="2123658"/>
          </a:xfrm>
          <a:prstGeom prst="rect">
            <a:avLst/>
          </a:prstGeom>
          <a:noFill/>
        </p:spPr>
        <p:txBody>
          <a:bodyPr wrap="square" rtlCol="0">
            <a:spAutoFit/>
          </a:bodyPr>
          <a:lstStyle/>
          <a:p>
            <a:r>
              <a:rPr lang="en-US" sz="4400" b="1">
                <a:solidFill>
                  <a:schemeClr val="bg1"/>
                </a:solidFill>
              </a:rPr>
              <a:t>Reduce:</a:t>
            </a:r>
            <a:r>
              <a:rPr lang="en-US" sz="4400"/>
              <a:t> 	</a:t>
            </a:r>
            <a:r>
              <a:rPr lang="en-US" sz="2800"/>
              <a:t>Total Nitrogen inputs into the Great Bay Estuary</a:t>
            </a:r>
          </a:p>
          <a:p>
            <a:r>
              <a:rPr lang="en-US" sz="4400"/>
              <a:t>		</a:t>
            </a:r>
            <a:r>
              <a:rPr lang="en-US" sz="4400" b="1">
                <a:solidFill>
                  <a:schemeClr val="bg1"/>
                </a:solidFill>
              </a:rPr>
              <a:t>Prepare:</a:t>
            </a:r>
            <a:r>
              <a:rPr lang="en-US" sz="4400"/>
              <a:t> 	</a:t>
            </a:r>
            <a:r>
              <a:rPr lang="en-US" sz="2800"/>
              <a:t>For increasing frequency and severity of storm events</a:t>
            </a:r>
          </a:p>
          <a:p>
            <a:r>
              <a:rPr lang="en-US" sz="4400"/>
              <a:t>					</a:t>
            </a:r>
            <a:r>
              <a:rPr lang="en-US" sz="4400" b="1">
                <a:solidFill>
                  <a:schemeClr val="bg1"/>
                </a:solidFill>
              </a:rPr>
              <a:t>Retain:</a:t>
            </a:r>
            <a:r>
              <a:rPr lang="en-US" sz="4400"/>
              <a:t> 	</a:t>
            </a:r>
            <a:r>
              <a:rPr lang="en-US" sz="2800"/>
              <a:t>Public value and access to the park </a:t>
            </a:r>
          </a:p>
        </p:txBody>
      </p:sp>
      <p:grpSp>
        <p:nvGrpSpPr>
          <p:cNvPr id="141" name="Group 140">
            <a:extLst>
              <a:ext uri="{FF2B5EF4-FFF2-40B4-BE49-F238E27FC236}">
                <a16:creationId xmlns:a16="http://schemas.microsoft.com/office/drawing/2014/main" id="{6C8F6E03-A7D1-48B5-8869-362B0AA97712}"/>
              </a:ext>
            </a:extLst>
          </p:cNvPr>
          <p:cNvGrpSpPr/>
          <p:nvPr/>
        </p:nvGrpSpPr>
        <p:grpSpPr>
          <a:xfrm>
            <a:off x="29426447" y="14014433"/>
            <a:ext cx="12598650" cy="8409684"/>
            <a:chOff x="9083607" y="9663623"/>
            <a:chExt cx="17195304" cy="8763190"/>
          </a:xfrm>
        </p:grpSpPr>
        <p:grpSp>
          <p:nvGrpSpPr>
            <p:cNvPr id="142" name="Group 141">
              <a:extLst>
                <a:ext uri="{FF2B5EF4-FFF2-40B4-BE49-F238E27FC236}">
                  <a16:creationId xmlns:a16="http://schemas.microsoft.com/office/drawing/2014/main" id="{EEFB3BBA-0A33-49F5-9BE0-9E4C7547F36A}"/>
                </a:ext>
              </a:extLst>
            </p:cNvPr>
            <p:cNvGrpSpPr/>
            <p:nvPr/>
          </p:nvGrpSpPr>
          <p:grpSpPr>
            <a:xfrm rot="10990220">
              <a:off x="13558307" y="11324043"/>
              <a:ext cx="9045575" cy="6182742"/>
              <a:chOff x="0" y="-1132"/>
              <a:chExt cx="1925709" cy="1281016"/>
            </a:xfrm>
          </p:grpSpPr>
          <p:sp>
            <p:nvSpPr>
              <p:cNvPr id="153" name="Rectangle 152">
                <a:extLst>
                  <a:ext uri="{FF2B5EF4-FFF2-40B4-BE49-F238E27FC236}">
                    <a16:creationId xmlns:a16="http://schemas.microsoft.com/office/drawing/2014/main" id="{9A4FBDDE-B1E7-4E99-B221-79F7F44D0DFF}"/>
                  </a:ext>
                </a:extLst>
              </p:cNvPr>
              <p:cNvSpPr/>
              <p:nvPr/>
            </p:nvSpPr>
            <p:spPr>
              <a:xfrm rot="21389682">
                <a:off x="347294" y="1151597"/>
                <a:ext cx="1364724" cy="1282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Rectangle 153">
                <a:extLst>
                  <a:ext uri="{FF2B5EF4-FFF2-40B4-BE49-F238E27FC236}">
                    <a16:creationId xmlns:a16="http://schemas.microsoft.com/office/drawing/2014/main" id="{42ECFE5D-B428-432B-B622-00F293B96850}"/>
                  </a:ext>
                </a:extLst>
              </p:cNvPr>
              <p:cNvSpPr/>
              <p:nvPr/>
            </p:nvSpPr>
            <p:spPr>
              <a:xfrm rot="21391992">
                <a:off x="0" y="121723"/>
                <a:ext cx="1925709" cy="994410"/>
              </a:xfrm>
              <a:prstGeom prst="rect">
                <a:avLst/>
              </a:prstGeom>
              <a:pattFill prst="wd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 name="Rectangle 154">
                <a:extLst>
                  <a:ext uri="{FF2B5EF4-FFF2-40B4-BE49-F238E27FC236}">
                    <a16:creationId xmlns:a16="http://schemas.microsoft.com/office/drawing/2014/main" id="{1A82A66D-F305-4AC1-B38F-900FB4555C39}"/>
                  </a:ext>
                </a:extLst>
              </p:cNvPr>
              <p:cNvSpPr/>
              <p:nvPr/>
            </p:nvSpPr>
            <p:spPr>
              <a:xfrm rot="21378455">
                <a:off x="743594" y="0"/>
                <a:ext cx="283845" cy="112395"/>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 name="Rectangle 155">
                <a:extLst>
                  <a:ext uri="{FF2B5EF4-FFF2-40B4-BE49-F238E27FC236}">
                    <a16:creationId xmlns:a16="http://schemas.microsoft.com/office/drawing/2014/main" id="{3EBA9E7C-6A8C-4812-8138-32C5CFC0357C}"/>
                  </a:ext>
                </a:extLst>
              </p:cNvPr>
              <p:cNvSpPr/>
              <p:nvPr/>
            </p:nvSpPr>
            <p:spPr>
              <a:xfrm rot="21203102">
                <a:off x="927997" y="104567"/>
                <a:ext cx="51124" cy="1046243"/>
              </a:xfrm>
              <a:prstGeom prst="rect">
                <a:avLst/>
              </a:prstGeom>
              <a:pattFill prst="pct4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 name="Rectangle 160">
                <a:extLst>
                  <a:ext uri="{FF2B5EF4-FFF2-40B4-BE49-F238E27FC236}">
                    <a16:creationId xmlns:a16="http://schemas.microsoft.com/office/drawing/2014/main" id="{FFC4050A-8724-4F18-9ED2-BD80B57CD771}"/>
                  </a:ext>
                </a:extLst>
              </p:cNvPr>
              <p:cNvSpPr/>
              <p:nvPr/>
            </p:nvSpPr>
            <p:spPr>
              <a:xfrm rot="21207831">
                <a:off x="324456" y="195461"/>
                <a:ext cx="45085" cy="991235"/>
              </a:xfrm>
              <a:prstGeom prst="rect">
                <a:avLst/>
              </a:prstGeom>
              <a:pattFill prst="pct3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 name="Rectangle 161">
                <a:extLst>
                  <a:ext uri="{FF2B5EF4-FFF2-40B4-BE49-F238E27FC236}">
                    <a16:creationId xmlns:a16="http://schemas.microsoft.com/office/drawing/2014/main" id="{42C23959-CCEC-417E-9F30-9F91D8E61E51}"/>
                  </a:ext>
                </a:extLst>
              </p:cNvPr>
              <p:cNvSpPr/>
              <p:nvPr/>
            </p:nvSpPr>
            <p:spPr>
              <a:xfrm rot="21153878">
                <a:off x="1553065" y="136431"/>
                <a:ext cx="45085" cy="991235"/>
              </a:xfrm>
              <a:prstGeom prst="rect">
                <a:avLst/>
              </a:prstGeom>
              <a:pattFill prst="pct30">
                <a:fgClr>
                  <a:sysClr val="windowText" lastClr="000000"/>
                </a:fgClr>
                <a:bgClr>
                  <a:sysClr val="window" lastClr="FFFFFF"/>
                </a:bgClr>
              </a:patt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 name="Oval 162">
                <a:extLst>
                  <a:ext uri="{FF2B5EF4-FFF2-40B4-BE49-F238E27FC236}">
                    <a16:creationId xmlns:a16="http://schemas.microsoft.com/office/drawing/2014/main" id="{19200893-046A-470D-BD96-8D94868662BB}"/>
                  </a:ext>
                </a:extLst>
              </p:cNvPr>
              <p:cNvSpPr/>
              <p:nvPr/>
            </p:nvSpPr>
            <p:spPr>
              <a:xfrm>
                <a:off x="252895" y="202854"/>
                <a:ext cx="46355" cy="450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 name="Oval 163">
                <a:extLst>
                  <a:ext uri="{FF2B5EF4-FFF2-40B4-BE49-F238E27FC236}">
                    <a16:creationId xmlns:a16="http://schemas.microsoft.com/office/drawing/2014/main" id="{077FD053-DC8E-48BF-BF6E-660B835C27B8}"/>
                  </a:ext>
                </a:extLst>
              </p:cNvPr>
              <p:cNvSpPr/>
              <p:nvPr/>
            </p:nvSpPr>
            <p:spPr>
              <a:xfrm>
                <a:off x="1482335" y="140656"/>
                <a:ext cx="46355" cy="450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 name="Oval 164">
                <a:extLst>
                  <a:ext uri="{FF2B5EF4-FFF2-40B4-BE49-F238E27FC236}">
                    <a16:creationId xmlns:a16="http://schemas.microsoft.com/office/drawing/2014/main" id="{E8660A7A-7E65-4F42-841A-BF70193BACE7}"/>
                  </a:ext>
                </a:extLst>
              </p:cNvPr>
              <p:cNvSpPr/>
              <p:nvPr/>
            </p:nvSpPr>
            <p:spPr>
              <a:xfrm>
                <a:off x="1629855" y="1139894"/>
                <a:ext cx="46355" cy="450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 name="Oval 165">
                <a:extLst>
                  <a:ext uri="{FF2B5EF4-FFF2-40B4-BE49-F238E27FC236}">
                    <a16:creationId xmlns:a16="http://schemas.microsoft.com/office/drawing/2014/main" id="{0BA66294-FFEC-430D-9231-0E33DD26EFDE}"/>
                  </a:ext>
                </a:extLst>
              </p:cNvPr>
              <p:cNvSpPr/>
              <p:nvPr/>
            </p:nvSpPr>
            <p:spPr>
              <a:xfrm>
                <a:off x="393688" y="1219882"/>
                <a:ext cx="46355" cy="450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 name="Oval 166">
                <a:extLst>
                  <a:ext uri="{FF2B5EF4-FFF2-40B4-BE49-F238E27FC236}">
                    <a16:creationId xmlns:a16="http://schemas.microsoft.com/office/drawing/2014/main" id="{2849FCDD-C3F4-418F-8D02-0A51B4D5AE02}"/>
                  </a:ext>
                </a:extLst>
              </p:cNvPr>
              <p:cNvSpPr/>
              <p:nvPr/>
            </p:nvSpPr>
            <p:spPr>
              <a:xfrm>
                <a:off x="973595" y="1153325"/>
                <a:ext cx="136530" cy="1106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 name="Oval 167">
                <a:extLst>
                  <a:ext uri="{FF2B5EF4-FFF2-40B4-BE49-F238E27FC236}">
                    <a16:creationId xmlns:a16="http://schemas.microsoft.com/office/drawing/2014/main" id="{52A6DB7C-A29C-4F15-BC2A-282927E0665D}"/>
                  </a:ext>
                </a:extLst>
              </p:cNvPr>
              <p:cNvSpPr/>
              <p:nvPr/>
            </p:nvSpPr>
            <p:spPr>
              <a:xfrm>
                <a:off x="362784" y="1010824"/>
                <a:ext cx="46355" cy="450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 name="Oval 168">
                <a:extLst>
                  <a:ext uri="{FF2B5EF4-FFF2-40B4-BE49-F238E27FC236}">
                    <a16:creationId xmlns:a16="http://schemas.microsoft.com/office/drawing/2014/main" id="{349567D4-E5AF-4E00-9B65-E363DE5E42C3}"/>
                  </a:ext>
                </a:extLst>
              </p:cNvPr>
              <p:cNvSpPr/>
              <p:nvPr/>
            </p:nvSpPr>
            <p:spPr>
              <a:xfrm>
                <a:off x="1615312" y="939926"/>
                <a:ext cx="46355" cy="450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 name="Oval 169">
                <a:extLst>
                  <a:ext uri="{FF2B5EF4-FFF2-40B4-BE49-F238E27FC236}">
                    <a16:creationId xmlns:a16="http://schemas.microsoft.com/office/drawing/2014/main" id="{20BAE5D1-51EE-454A-9A1D-BE2E796CD8FB}"/>
                  </a:ext>
                </a:extLst>
              </p:cNvPr>
              <p:cNvSpPr/>
              <p:nvPr/>
            </p:nvSpPr>
            <p:spPr>
              <a:xfrm>
                <a:off x="810634" y="-1132"/>
                <a:ext cx="135841" cy="1088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143" name="Connector: Curved 142">
              <a:extLst>
                <a:ext uri="{FF2B5EF4-FFF2-40B4-BE49-F238E27FC236}">
                  <a16:creationId xmlns:a16="http://schemas.microsoft.com/office/drawing/2014/main" id="{523B4530-C2B1-4154-949A-5C708EFACCE3}"/>
                </a:ext>
              </a:extLst>
            </p:cNvPr>
            <p:cNvCxnSpPr>
              <a:cxnSpLocks/>
              <a:endCxn id="153" idx="2"/>
            </p:cNvCxnSpPr>
            <p:nvPr/>
          </p:nvCxnSpPr>
          <p:spPr>
            <a:xfrm rot="10800000" flipV="1">
              <a:off x="17919823" y="9943385"/>
              <a:ext cx="1718006" cy="1367567"/>
            </a:xfrm>
            <a:prstGeom prst="curvedConnector2">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Curved 143">
              <a:extLst>
                <a:ext uri="{FF2B5EF4-FFF2-40B4-BE49-F238E27FC236}">
                  <a16:creationId xmlns:a16="http://schemas.microsoft.com/office/drawing/2014/main" id="{1D8FA0B1-9486-4084-BDE5-0E1DBF0B3CB6}"/>
                </a:ext>
              </a:extLst>
            </p:cNvPr>
            <p:cNvCxnSpPr>
              <a:cxnSpLocks/>
            </p:cNvCxnSpPr>
            <p:nvPr/>
          </p:nvCxnSpPr>
          <p:spPr>
            <a:xfrm rot="10800000" flipV="1">
              <a:off x="21908071" y="11651131"/>
              <a:ext cx="2786741" cy="2530899"/>
            </a:xfrm>
            <a:prstGeom prst="curvedConnector3">
              <a:avLst>
                <a:gd name="adj1" fmla="val 50000"/>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Curved 144">
              <a:extLst>
                <a:ext uri="{FF2B5EF4-FFF2-40B4-BE49-F238E27FC236}">
                  <a16:creationId xmlns:a16="http://schemas.microsoft.com/office/drawing/2014/main" id="{8EF75B9B-D5FB-46E6-AD05-0CA7D7B2E654}"/>
                </a:ext>
              </a:extLst>
            </p:cNvPr>
            <p:cNvCxnSpPr>
              <a:cxnSpLocks/>
            </p:cNvCxnSpPr>
            <p:nvPr/>
          </p:nvCxnSpPr>
          <p:spPr>
            <a:xfrm rot="16200000" flipH="1">
              <a:off x="15166161" y="10481943"/>
              <a:ext cx="973643" cy="1264094"/>
            </a:xfrm>
            <a:prstGeom prst="curvedConnector3">
              <a:avLst>
                <a:gd name="adj1" fmla="val 50000"/>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F1983A54-E441-471C-860E-61A54E6D2E04}"/>
                </a:ext>
              </a:extLst>
            </p:cNvPr>
            <p:cNvSpPr txBox="1"/>
            <p:nvPr/>
          </p:nvSpPr>
          <p:spPr>
            <a:xfrm>
              <a:off x="12986764" y="9696273"/>
              <a:ext cx="4068343" cy="944039"/>
            </a:xfrm>
            <a:prstGeom prst="rect">
              <a:avLst/>
            </a:prstGeom>
            <a:solidFill>
              <a:schemeClr val="bg1"/>
            </a:solidFill>
            <a:ln w="38100">
              <a:solidFill>
                <a:schemeClr val="accent5">
                  <a:lumMod val="75000"/>
                </a:schemeClr>
              </a:solidFill>
            </a:ln>
          </p:spPr>
          <p:txBody>
            <a:bodyPr wrap="square" rtlCol="0">
              <a:spAutoFit/>
            </a:bodyPr>
            <a:lstStyle/>
            <a:p>
              <a:r>
                <a:rPr lang="en-US" sz="2400"/>
                <a:t>Concrete Sediment Chamber</a:t>
              </a:r>
            </a:p>
          </p:txBody>
        </p:sp>
        <p:sp>
          <p:nvSpPr>
            <p:cNvPr id="147" name="TextBox 146">
              <a:extLst>
                <a:ext uri="{FF2B5EF4-FFF2-40B4-BE49-F238E27FC236}">
                  <a16:creationId xmlns:a16="http://schemas.microsoft.com/office/drawing/2014/main" id="{FCE327DD-6F92-49DD-99DE-EEB7D093DA91}"/>
                </a:ext>
              </a:extLst>
            </p:cNvPr>
            <p:cNvSpPr txBox="1"/>
            <p:nvPr/>
          </p:nvSpPr>
          <p:spPr>
            <a:xfrm>
              <a:off x="19610203" y="9663623"/>
              <a:ext cx="3238500" cy="524466"/>
            </a:xfrm>
            <a:prstGeom prst="rect">
              <a:avLst/>
            </a:prstGeom>
            <a:solidFill>
              <a:schemeClr val="bg1"/>
            </a:solidFill>
            <a:ln w="38100">
              <a:solidFill>
                <a:schemeClr val="accent5">
                  <a:lumMod val="75000"/>
                </a:schemeClr>
              </a:solidFill>
            </a:ln>
          </p:spPr>
          <p:txBody>
            <a:bodyPr wrap="square" rtlCol="0">
              <a:spAutoFit/>
            </a:bodyPr>
            <a:lstStyle/>
            <a:p>
              <a:r>
                <a:rPr lang="en-US" sz="2400"/>
                <a:t>Primary Inlet </a:t>
              </a:r>
            </a:p>
          </p:txBody>
        </p:sp>
        <p:sp>
          <p:nvSpPr>
            <p:cNvPr id="148" name="TextBox 147">
              <a:extLst>
                <a:ext uri="{FF2B5EF4-FFF2-40B4-BE49-F238E27FC236}">
                  <a16:creationId xmlns:a16="http://schemas.microsoft.com/office/drawing/2014/main" id="{B65CC0D7-8D4D-46BF-94B7-90FE53CC63A3}"/>
                </a:ext>
              </a:extLst>
            </p:cNvPr>
            <p:cNvSpPr txBox="1"/>
            <p:nvPr/>
          </p:nvSpPr>
          <p:spPr>
            <a:xfrm>
              <a:off x="22207447" y="11126664"/>
              <a:ext cx="4071464" cy="524466"/>
            </a:xfrm>
            <a:prstGeom prst="rect">
              <a:avLst/>
            </a:prstGeom>
            <a:solidFill>
              <a:schemeClr val="bg1"/>
            </a:solidFill>
            <a:ln w="38100">
              <a:solidFill>
                <a:schemeClr val="accent5">
                  <a:lumMod val="75000"/>
                </a:schemeClr>
              </a:solidFill>
            </a:ln>
          </p:spPr>
          <p:txBody>
            <a:bodyPr wrap="square" rtlCol="0">
              <a:spAutoFit/>
            </a:bodyPr>
            <a:lstStyle/>
            <a:p>
              <a:r>
                <a:rPr lang="en-US" sz="2400"/>
                <a:t>Subsurface Gravel</a:t>
              </a:r>
            </a:p>
          </p:txBody>
        </p:sp>
        <p:sp>
          <p:nvSpPr>
            <p:cNvPr id="149" name="TextBox 148">
              <a:extLst>
                <a:ext uri="{FF2B5EF4-FFF2-40B4-BE49-F238E27FC236}">
                  <a16:creationId xmlns:a16="http://schemas.microsoft.com/office/drawing/2014/main" id="{DBA79617-CCBF-41C9-90F9-0C8A4EE6E431}"/>
                </a:ext>
              </a:extLst>
            </p:cNvPr>
            <p:cNvSpPr txBox="1"/>
            <p:nvPr/>
          </p:nvSpPr>
          <p:spPr>
            <a:xfrm>
              <a:off x="19637830" y="17902347"/>
              <a:ext cx="3238500" cy="524466"/>
            </a:xfrm>
            <a:prstGeom prst="rect">
              <a:avLst/>
            </a:prstGeom>
            <a:solidFill>
              <a:schemeClr val="bg1"/>
            </a:solidFill>
            <a:ln w="38100">
              <a:solidFill>
                <a:schemeClr val="accent5">
                  <a:lumMod val="75000"/>
                </a:schemeClr>
              </a:solidFill>
            </a:ln>
          </p:spPr>
          <p:txBody>
            <a:bodyPr wrap="square" rtlCol="0">
              <a:spAutoFit/>
            </a:bodyPr>
            <a:lstStyle/>
            <a:p>
              <a:r>
                <a:rPr lang="en-US" sz="2400"/>
                <a:t>System Outfall</a:t>
              </a:r>
            </a:p>
          </p:txBody>
        </p:sp>
        <p:cxnSp>
          <p:nvCxnSpPr>
            <p:cNvPr id="150" name="Connector: Curved 149">
              <a:extLst>
                <a:ext uri="{FF2B5EF4-FFF2-40B4-BE49-F238E27FC236}">
                  <a16:creationId xmlns:a16="http://schemas.microsoft.com/office/drawing/2014/main" id="{2DD26D6E-62D1-4DC7-B4F5-9918D916C2A3}"/>
                </a:ext>
              </a:extLst>
            </p:cNvPr>
            <p:cNvCxnSpPr>
              <a:cxnSpLocks/>
              <a:endCxn id="164" idx="4"/>
            </p:cNvCxnSpPr>
            <p:nvPr/>
          </p:nvCxnSpPr>
          <p:spPr>
            <a:xfrm rot="16200000" flipH="1">
              <a:off x="11865845" y="12991724"/>
              <a:ext cx="3927395" cy="3084381"/>
            </a:xfrm>
            <a:prstGeom prst="curvedConnector3">
              <a:avLst>
                <a:gd name="adj1" fmla="val 50000"/>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Curved 150">
              <a:extLst>
                <a:ext uri="{FF2B5EF4-FFF2-40B4-BE49-F238E27FC236}">
                  <a16:creationId xmlns:a16="http://schemas.microsoft.com/office/drawing/2014/main" id="{E8134F40-EF3C-4689-947F-CD7CE7844CC2}"/>
                </a:ext>
              </a:extLst>
            </p:cNvPr>
            <p:cNvCxnSpPr>
              <a:cxnSpLocks/>
              <a:endCxn id="169" idx="0"/>
            </p:cNvCxnSpPr>
            <p:nvPr/>
          </p:nvCxnSpPr>
          <p:spPr>
            <a:xfrm>
              <a:off x="12162057" y="12629346"/>
              <a:ext cx="2858878" cy="208145"/>
            </a:xfrm>
            <a:prstGeom prst="curvedConnector4">
              <a:avLst>
                <a:gd name="adj1" fmla="val 48238"/>
                <a:gd name="adj2" fmla="val 224767"/>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8851CF1E-39B1-4523-98E5-277A3DACD36F}"/>
                </a:ext>
              </a:extLst>
            </p:cNvPr>
            <p:cNvSpPr txBox="1"/>
            <p:nvPr/>
          </p:nvSpPr>
          <p:spPr>
            <a:xfrm>
              <a:off x="9083607" y="12465436"/>
              <a:ext cx="4263075" cy="481071"/>
            </a:xfrm>
            <a:prstGeom prst="rect">
              <a:avLst/>
            </a:prstGeom>
            <a:solidFill>
              <a:schemeClr val="bg1"/>
            </a:solidFill>
            <a:ln w="38100">
              <a:solidFill>
                <a:schemeClr val="accent5">
                  <a:lumMod val="75000"/>
                </a:schemeClr>
              </a:solidFill>
            </a:ln>
          </p:spPr>
          <p:txBody>
            <a:bodyPr wrap="square" rtlCol="0">
              <a:spAutoFit/>
            </a:bodyPr>
            <a:lstStyle/>
            <a:p>
              <a:r>
                <a:rPr lang="en-US" sz="2400"/>
                <a:t>Overflow Release Vents</a:t>
              </a:r>
            </a:p>
          </p:txBody>
        </p:sp>
      </p:grpSp>
      <p:cxnSp>
        <p:nvCxnSpPr>
          <p:cNvPr id="171" name="Connector: Curved 170">
            <a:extLst>
              <a:ext uri="{FF2B5EF4-FFF2-40B4-BE49-F238E27FC236}">
                <a16:creationId xmlns:a16="http://schemas.microsoft.com/office/drawing/2014/main" id="{A340323D-7940-4CE1-A499-39CF36D1185E}"/>
              </a:ext>
            </a:extLst>
          </p:cNvPr>
          <p:cNvCxnSpPr>
            <a:cxnSpLocks/>
          </p:cNvCxnSpPr>
          <p:nvPr/>
        </p:nvCxnSpPr>
        <p:spPr>
          <a:xfrm rot="10800000">
            <a:off x="36159361" y="21538436"/>
            <a:ext cx="1021882" cy="646134"/>
          </a:xfrm>
          <a:prstGeom prst="curvedConnector2">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Text&#10;&#10;Description automatically generated">
            <a:extLst>
              <a:ext uri="{FF2B5EF4-FFF2-40B4-BE49-F238E27FC236}">
                <a16:creationId xmlns:a16="http://schemas.microsoft.com/office/drawing/2014/main" id="{145400EF-8659-41DB-BC31-305DC4791A5F}"/>
              </a:ext>
            </a:extLst>
          </p:cNvPr>
          <p:cNvPicPr>
            <a:picLocks noChangeAspect="1"/>
          </p:cNvPicPr>
          <p:nvPr/>
        </p:nvPicPr>
        <p:blipFill rotWithShape="1">
          <a:blip r:embed="rId5">
            <a:extLst>
              <a:ext uri="{28A0092B-C50C-407E-A947-70E740481C1C}">
                <a14:useLocalDpi xmlns:a14="http://schemas.microsoft.com/office/drawing/2010/main" val="0"/>
              </a:ext>
            </a:extLst>
          </a:blip>
          <a:srcRect r="86809" b="3460"/>
          <a:stretch/>
        </p:blipFill>
        <p:spPr>
          <a:xfrm>
            <a:off x="2026200" y="1790195"/>
            <a:ext cx="2233743" cy="2738448"/>
          </a:xfrm>
          <a:prstGeom prst="rect">
            <a:avLst/>
          </a:prstGeom>
        </p:spPr>
      </p:pic>
      <mc:AlternateContent xmlns:mc="http://schemas.openxmlformats.org/markup-compatibility/2006">
        <mc:Choice xmlns:a14="http://schemas.microsoft.com/office/drawing/2010/main" Requires="a14">
          <p:sp>
            <p:nvSpPr>
              <p:cNvPr id="113" name="TextBox 112">
                <a:extLst>
                  <a:ext uri="{FF2B5EF4-FFF2-40B4-BE49-F238E27FC236}">
                    <a16:creationId xmlns:a16="http://schemas.microsoft.com/office/drawing/2014/main" id="{72456E3D-F3D9-4461-A774-C0CAA7F9D62F}"/>
                  </a:ext>
                </a:extLst>
              </p:cNvPr>
              <p:cNvSpPr txBox="1"/>
              <p:nvPr/>
            </p:nvSpPr>
            <p:spPr>
              <a:xfrm>
                <a:off x="15541371" y="22630332"/>
                <a:ext cx="12806391" cy="7264681"/>
              </a:xfrm>
              <a:prstGeom prst="rect">
                <a:avLst/>
              </a:prstGeom>
              <a:solidFill>
                <a:schemeClr val="accent4">
                  <a:lumMod val="40000"/>
                  <a:lumOff val="60000"/>
                </a:schemeClr>
              </a:solidFill>
            </p:spPr>
            <p:txBody>
              <a:bodyPr wrap="square" lIns="91440" tIns="45720" rIns="91440" bIns="45720" rtlCol="0" anchor="t">
                <a:spAutoFit/>
              </a:bodyPr>
              <a:lstStyle/>
              <a:p>
                <a:pPr algn="ctr"/>
                <a:r>
                  <a:rPr lang="en-US" sz="4400" u="sng" dirty="0">
                    <a:ea typeface="+mn-lt"/>
                    <a:cs typeface="+mn-lt"/>
                  </a:rPr>
                  <a:t>Manning’s Equation</a:t>
                </a:r>
              </a:p>
              <a:p>
                <a:pPr algn="ctr">
                  <a:lnSpc>
                    <a:spcPct val="150000"/>
                  </a:lnSpc>
                </a:pPr>
                <a:r>
                  <a:rPr lang="en-US" sz="4400" dirty="0">
                    <a:ea typeface="+mn-lt"/>
                    <a:cs typeface="+mn-lt"/>
                  </a:rPr>
                  <a:t>    </a:t>
                </a:r>
                <a14:m>
                  <m:oMath xmlns:m="http://schemas.openxmlformats.org/officeDocument/2006/math">
                    <m:r>
                      <m:rPr>
                        <m:sty m:val="p"/>
                      </m:rPr>
                      <a:rPr lang="en-US" sz="4400" b="0" i="0" smtClean="0">
                        <a:effectLst/>
                        <a:latin typeface="Cambria Math" panose="02040503050406030204" pitchFamily="18" charset="0"/>
                        <a:ea typeface="Calibri" panose="020F0502020204030204" pitchFamily="34" charset="0"/>
                        <a:cs typeface="Times New Roman" panose="02020603050405020304" pitchFamily="18" charset="0"/>
                      </a:rPr>
                      <m:t>Q</m:t>
                    </m:r>
                    <m:r>
                      <a:rPr lang="en-US" sz="440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1.49∗</m:t>
                        </m:r>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𝑅</m:t>
                            </m:r>
                          </m:e>
                          <m:sup>
                            <m:f>
                              <m:fPr>
                                <m:type m:val="skw"/>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4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4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400" i="1">
                                <a:effectLst/>
                                <a:latin typeface="Cambria Math" panose="02040503050406030204" pitchFamily="18" charset="0"/>
                                <a:ea typeface="Calibri" panose="020F0502020204030204" pitchFamily="34" charset="0"/>
                                <a:cs typeface="Times New Roman" panose="02020603050405020304" pitchFamily="18" charset="0"/>
                              </a:rPr>
                              <m:t>𝑠</m:t>
                            </m:r>
                          </m:e>
                        </m:rad>
                      </m:num>
                      <m:den>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4400" b="0" i="1" smtClean="0">
                        <a:effectLst/>
                        <a:latin typeface="Cambria Math" panose="02040503050406030204" pitchFamily="18" charset="0"/>
                        <a:ea typeface="Calibri" panose="020F0502020204030204" pitchFamily="34" charset="0"/>
                        <a:cs typeface="Times New Roman" panose="02020603050405020304" pitchFamily="18" charset="0"/>
                      </a:rPr>
                      <m:t>𝐴</m:t>
                    </m:r>
                  </m:oMath>
                </a14:m>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600" dirty="0">
                    <a:effectLst/>
                    <a:ea typeface="Times New Roman" panose="02020603050405020304" pitchFamily="18" charset="0"/>
                    <a:cs typeface="Times New Roman" panose="02020603050405020304" pitchFamily="18" charset="0"/>
                  </a:rPr>
                  <a:t>	</a:t>
                </a:r>
                <a:r>
                  <a:rPr lang="en-US" sz="3200" dirty="0">
                    <a:effectLst/>
                    <a:ea typeface="Times New Roman" panose="02020603050405020304" pitchFamily="18" charset="0"/>
                    <a:cs typeface="Times New Roman" panose="02020603050405020304" pitchFamily="18" charset="0"/>
                  </a:rPr>
                  <a:t>	</a:t>
                </a:r>
                <a14:m>
                  <m:oMath xmlns:m="http://schemas.openxmlformats.org/officeDocument/2006/math">
                    <m:r>
                      <a:rPr lang="en-US" sz="3200" b="0" i="1" smtClean="0">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3600" dirty="0">
                    <a:effectLst/>
                    <a:ea typeface="Times New Roman" panose="02020603050405020304" pitchFamily="18" charset="0"/>
                    <a:cs typeface="Times New Roman" panose="02020603050405020304" pitchFamily="18" charset="0"/>
                  </a:rPr>
                  <a:t> = Discharge (cubic ft/sec)</a:t>
                </a:r>
              </a:p>
              <a:p>
                <a:pPr marL="0" marR="0">
                  <a:lnSpc>
                    <a:spcPct val="107000"/>
                  </a:lnSpc>
                  <a:spcBef>
                    <a:spcPts val="0"/>
                  </a:spcBef>
                  <a:spcAft>
                    <a:spcPts val="800"/>
                  </a:spcAft>
                </a:pPr>
                <a:r>
                  <a:rPr lang="en-US" sz="3600" dirty="0">
                    <a:ea typeface="Calibri" panose="020F0502020204030204" pitchFamily="34" charset="0"/>
                    <a:cs typeface="Times New Roman" panose="02020603050405020304" pitchFamily="18" charset="0"/>
                  </a:rPr>
                  <a:t>		</a:t>
                </a:r>
                <a14:m>
                  <m:oMath xmlns:m="http://schemas.openxmlformats.org/officeDocument/2006/math">
                    <m:r>
                      <a:rPr lang="en-US" sz="3600" b="0" i="1" smtClean="0">
                        <a:latin typeface="Cambria Math" panose="02040503050406030204" pitchFamily="18" charset="0"/>
                        <a:ea typeface="Calibri" panose="020F0502020204030204" pitchFamily="34" charset="0"/>
                        <a:cs typeface="Times New Roman" panose="02020603050405020304" pitchFamily="18" charset="0"/>
                      </a:rPr>
                      <m:t>𝐴</m:t>
                    </m:r>
                  </m:oMath>
                </a14:m>
                <a:r>
                  <a:rPr lang="en-US" sz="3600" dirty="0">
                    <a:effectLst/>
                    <a:ea typeface="Calibri" panose="020F0502020204030204" pitchFamily="34" charset="0"/>
                    <a:cs typeface="Times New Roman" panose="02020603050405020304" pitchFamily="18" charset="0"/>
                  </a:rPr>
                  <a:t> = Flow Area (square ft)</a:t>
                </a:r>
              </a:p>
              <a:p>
                <a:pPr marL="0" marR="0">
                  <a:lnSpc>
                    <a:spcPct val="107000"/>
                  </a:lnSpc>
                  <a:spcBef>
                    <a:spcPts val="0"/>
                  </a:spcBef>
                  <a:spcAft>
                    <a:spcPts val="800"/>
                  </a:spcAft>
                </a:pPr>
                <a:r>
                  <a:rPr lang="en-US" sz="3600" dirty="0">
                    <a:effectLst/>
                    <a:ea typeface="Times New Roman" panose="02020603050405020304" pitchFamily="18" charset="0"/>
                    <a:cs typeface="Times New Roman" panose="02020603050405020304" pitchFamily="18" charset="0"/>
                  </a:rPr>
                  <a:t>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𝑅</m:t>
                    </m:r>
                  </m:oMath>
                </a14:m>
                <a:r>
                  <a:rPr lang="en-US" sz="3600" dirty="0">
                    <a:effectLst/>
                    <a:ea typeface="Times New Roman" panose="02020603050405020304" pitchFamily="18" charset="0"/>
                    <a:cs typeface="Times New Roman" panose="02020603050405020304" pitchFamily="18" charset="0"/>
                  </a:rPr>
                  <a:t> = Hydraulic radius (length, usually ft)</a:t>
                </a:r>
                <a:endParaRPr lang="en-US" sz="36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600" dirty="0">
                    <a:effectLst/>
                    <a:ea typeface="Times New Roman" panose="02020603050405020304" pitchFamily="18" charset="0"/>
                    <a:cs typeface="Times New Roman" panose="02020603050405020304" pitchFamily="18" charset="0"/>
                  </a:rPr>
                  <a:t>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𝑠</m:t>
                    </m:r>
                  </m:oMath>
                </a14:m>
                <a:r>
                  <a:rPr lang="en-US" sz="3600" dirty="0">
                    <a:effectLst/>
                    <a:ea typeface="Times New Roman" panose="02020603050405020304" pitchFamily="18" charset="0"/>
                    <a:cs typeface="Times New Roman" panose="02020603050405020304" pitchFamily="18" charset="0"/>
                  </a:rPr>
                  <a:t> = Water surface slope (unitless)</a:t>
                </a:r>
                <a:endParaRPr lang="en-US" sz="36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600" dirty="0">
                    <a:effectLst/>
                    <a:ea typeface="Times New Roman" panose="02020603050405020304" pitchFamily="18" charset="0"/>
                    <a:cs typeface="Times New Roman" panose="02020603050405020304" pitchFamily="18" charset="0"/>
                  </a:rPr>
                  <a:t>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3600" dirty="0">
                    <a:effectLst/>
                    <a:ea typeface="Times New Roman" panose="02020603050405020304" pitchFamily="18" charset="0"/>
                    <a:cs typeface="Times New Roman" panose="02020603050405020304" pitchFamily="18" charset="0"/>
                  </a:rPr>
                  <a:t> = Roughness coefficient</a:t>
                </a:r>
                <a:endParaRPr lang="en-US" sz="36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600" dirty="0">
                    <a:effectLst/>
                    <a:latin typeface="Calibri" panose="020F0502020204030204" pitchFamily="34" charset="0"/>
                    <a:ea typeface="Times New Roman" panose="02020603050405020304" pitchFamily="18" charset="0"/>
                    <a:cs typeface="Times New Roman" panose="02020603050405020304" pitchFamily="18" charset="0"/>
                  </a:rPr>
                  <a:t>		1.49 = English units conversion factor</a:t>
                </a:r>
              </a:p>
            </p:txBody>
          </p:sp>
        </mc:Choice>
        <mc:Fallback>
          <p:sp>
            <p:nvSpPr>
              <p:cNvPr id="113" name="TextBox 112">
                <a:extLst>
                  <a:ext uri="{FF2B5EF4-FFF2-40B4-BE49-F238E27FC236}">
                    <a16:creationId xmlns:a16="http://schemas.microsoft.com/office/drawing/2014/main" id="{72456E3D-F3D9-4461-A774-C0CAA7F9D62F}"/>
                  </a:ext>
                </a:extLst>
              </p:cNvPr>
              <p:cNvSpPr txBox="1">
                <a:spLocks noRot="1" noChangeAspect="1" noMove="1" noResize="1" noEditPoints="1" noAdjustHandles="1" noChangeArrowheads="1" noChangeShapeType="1" noTextEdit="1"/>
              </p:cNvSpPr>
              <p:nvPr/>
            </p:nvSpPr>
            <p:spPr>
              <a:xfrm>
                <a:off x="15541371" y="22630332"/>
                <a:ext cx="12806391" cy="7264681"/>
              </a:xfrm>
              <a:prstGeom prst="rect">
                <a:avLst/>
              </a:prstGeom>
              <a:blipFill>
                <a:blip r:embed="rId6"/>
                <a:stretch>
                  <a:fillRect t="-1678" b="-2181"/>
                </a:stretch>
              </a:blipFill>
            </p:spPr>
            <p:txBody>
              <a:bodyPr/>
              <a:lstStyle/>
              <a:p>
                <a:r>
                  <a:rPr lang="en-US">
                    <a:noFill/>
                  </a:rPr>
                  <a:t> </a:t>
                </a:r>
              </a:p>
            </p:txBody>
          </p:sp>
        </mc:Fallback>
      </mc:AlternateContent>
      <p:pic>
        <p:nvPicPr>
          <p:cNvPr id="8" name="Picture 7" descr="Logo&#10;&#10;Description automatically generated">
            <a:extLst>
              <a:ext uri="{FF2B5EF4-FFF2-40B4-BE49-F238E27FC236}">
                <a16:creationId xmlns:a16="http://schemas.microsoft.com/office/drawing/2014/main" id="{539F92F6-3B2F-466F-A178-376DBBD2B4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8132" y="1286689"/>
            <a:ext cx="2962179" cy="2962179"/>
          </a:xfrm>
          <a:prstGeom prst="ellipse">
            <a:avLst/>
          </a:prstGeom>
        </p:spPr>
      </p:pic>
      <p:sp>
        <p:nvSpPr>
          <p:cNvPr id="116" name="TextBox 115">
            <a:extLst>
              <a:ext uri="{FF2B5EF4-FFF2-40B4-BE49-F238E27FC236}">
                <a16:creationId xmlns:a16="http://schemas.microsoft.com/office/drawing/2014/main" id="{14A90525-FBAC-461D-AC5A-92DC17099918}"/>
              </a:ext>
            </a:extLst>
          </p:cNvPr>
          <p:cNvSpPr txBox="1">
            <a:spLocks/>
          </p:cNvSpPr>
          <p:nvPr/>
        </p:nvSpPr>
        <p:spPr>
          <a:xfrm>
            <a:off x="15541371" y="21799335"/>
            <a:ext cx="12806389" cy="830997"/>
          </a:xfrm>
          <a:prstGeom prst="rect">
            <a:avLst/>
          </a:prstGeom>
          <a:solidFill>
            <a:schemeClr val="accent4"/>
          </a:solidFill>
        </p:spPr>
        <p:txBody>
          <a:bodyPr wrap="square" rtlCol="0">
            <a:spAutoFit/>
          </a:bodyPr>
          <a:lstStyle/>
          <a:p>
            <a:pPr algn="ctr"/>
            <a:r>
              <a:rPr lang="en-US" sz="4800">
                <a:solidFill>
                  <a:schemeClr val="bg1"/>
                </a:solidFill>
              </a:rPr>
              <a:t>Mathematical Modeling</a:t>
            </a:r>
            <a:endParaRPr lang="en-US" sz="6000">
              <a:solidFill>
                <a:schemeClr val="bg1"/>
              </a:solidFill>
            </a:endParaRPr>
          </a:p>
        </p:txBody>
      </p:sp>
      <p:pic>
        <p:nvPicPr>
          <p:cNvPr id="14" name="Picture 13" descr="A picture containing half, dirty&#10;&#10;Description automatically generated">
            <a:extLst>
              <a:ext uri="{FF2B5EF4-FFF2-40B4-BE49-F238E27FC236}">
                <a16:creationId xmlns:a16="http://schemas.microsoft.com/office/drawing/2014/main" id="{DF1F43EA-9FCF-48CE-A8D5-CDC22E81BA89}"/>
              </a:ext>
            </a:extLst>
          </p:cNvPr>
          <p:cNvPicPr>
            <a:picLocks noChangeAspect="1"/>
          </p:cNvPicPr>
          <p:nvPr/>
        </p:nvPicPr>
        <p:blipFill rotWithShape="1">
          <a:blip r:embed="rId8">
            <a:extLst>
              <a:ext uri="{28A0092B-C50C-407E-A947-70E740481C1C}">
                <a14:useLocalDpi xmlns:a14="http://schemas.microsoft.com/office/drawing/2010/main" val="0"/>
              </a:ext>
            </a:extLst>
          </a:blip>
          <a:srcRect l="3350" r="4794"/>
          <a:stretch/>
        </p:blipFill>
        <p:spPr>
          <a:xfrm rot="5400000">
            <a:off x="23170357" y="12707958"/>
            <a:ext cx="5498383" cy="4489522"/>
          </a:xfrm>
          <a:prstGeom prst="rect">
            <a:avLst/>
          </a:prstGeom>
          <a:ln w="12700">
            <a:solidFill>
              <a:schemeClr val="tx1"/>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7A729BD7-16BD-455A-97BF-936AF4D8D95C}"/>
              </a:ext>
            </a:extLst>
          </p:cNvPr>
          <p:cNvSpPr txBox="1"/>
          <p:nvPr/>
        </p:nvSpPr>
        <p:spPr>
          <a:xfrm>
            <a:off x="15581670" y="12380503"/>
            <a:ext cx="8001318" cy="6494085"/>
          </a:xfrm>
          <a:prstGeom prst="rect">
            <a:avLst/>
          </a:prstGeom>
          <a:noFill/>
        </p:spPr>
        <p:txBody>
          <a:bodyPr wrap="square" rtlCol="0">
            <a:spAutoFit/>
          </a:bodyPr>
          <a:lstStyle/>
          <a:p>
            <a:pPr algn="ctr"/>
            <a:r>
              <a:rPr lang="en-US" sz="3200" u="sng"/>
              <a:t>Phase III: Analyzing and Compiling Field Data</a:t>
            </a:r>
          </a:p>
          <a:p>
            <a:pPr algn="just"/>
            <a:r>
              <a:rPr lang="en-US" sz="3200"/>
              <a:t>Using collected data from the flow meters and a survey preformed on site, stormwater flow rates will be determined and used to calculate 5, 10, and 25 year storms and peak flow rates. Manning's Equation will be used to determine required pipe size in the BMP and any size of any additional pipe intended for servicing other sub-watersheds. Understanding necessary capacity will determine if existing pipe infrastructure is capable of servicing an expanded watershed.</a:t>
            </a:r>
          </a:p>
          <a:p>
            <a:endParaRPr lang="en-US" sz="3200"/>
          </a:p>
        </p:txBody>
      </p:sp>
    </p:spTree>
    <p:extLst>
      <p:ext uri="{BB962C8B-B14F-4D97-AF65-F5344CB8AC3E}">
        <p14:creationId xmlns:p14="http://schemas.microsoft.com/office/powerpoint/2010/main" val="113622679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E8DD54"/>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804</Words>
  <Application>Microsoft Office PowerPoint</Application>
  <PresentationFormat>Custom</PresentationFormat>
  <Paragraphs>110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Avenir Next LT Pro</vt:lpstr>
      <vt:lpstr>Calibri</vt:lpstr>
      <vt:lpstr>Calibri Light</vt:lpstr>
      <vt:lpstr>Cambria Math</vt:lpstr>
      <vt:lpstr>Office Theme</vt:lpstr>
      <vt:lpstr>Best Management Practice in Highly Urbanized Henry Law Park Managing Nitrogen and Adapting for the future Jasper Anderson, Allison Bickford, Justin Durant, Benjamin Spencer Dr. James Houle and Gretchen Young, 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Gigliotti, Matthew A</dc:creator>
  <cp:lastModifiedBy>Allison Bickford</cp:lastModifiedBy>
  <cp:revision>1</cp:revision>
  <dcterms:created xsi:type="dcterms:W3CDTF">2019-04-03T15:45:05Z</dcterms:created>
  <dcterms:modified xsi:type="dcterms:W3CDTF">2022-04-15T21:33:00Z</dcterms:modified>
</cp:coreProperties>
</file>