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56" r:id="rId5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26784" userDrawn="1">
          <p15:clr>
            <a:srgbClr val="A4A3A4"/>
          </p15:clr>
        </p15:guide>
        <p15:guide id="3" pos="864" userDrawn="1">
          <p15:clr>
            <a:srgbClr val="A4A3A4"/>
          </p15:clr>
        </p15:guide>
        <p15:guide id="4" pos="13824" userDrawn="1">
          <p15:clr>
            <a:srgbClr val="A4A3A4"/>
          </p15:clr>
        </p15:guide>
        <p15:guide id="5" orient="horz" pos="864" userDrawn="1">
          <p15:clr>
            <a:srgbClr val="A4A3A4"/>
          </p15:clr>
        </p15:guide>
        <p15:guide id="6" orient="horz" pos="19584" userDrawn="1">
          <p15:clr>
            <a:srgbClr val="A4A3A4"/>
          </p15:clr>
        </p15:guide>
        <p15:guide id="7" pos="7200" userDrawn="1">
          <p15:clr>
            <a:srgbClr val="A4A3A4"/>
          </p15:clr>
        </p15:guide>
        <p15:guide id="8" pos="20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4E8"/>
    <a:srgbClr val="D9E9D9"/>
    <a:srgbClr val="3D723A"/>
    <a:srgbClr val="FEFAF0"/>
    <a:srgbClr val="187C24"/>
    <a:srgbClr val="F0F000"/>
    <a:srgbClr val="498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48AD4A-0B4B-46D6-AA94-3334A0F1C25A}" v="97" dt="2022-04-15T17:47:17.408"/>
    <p1510:client id="{61DEDE85-7745-453A-93FC-E68B8B8E73EE}" v="17" dt="2022-04-18T13:01:26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" d="100"/>
          <a:sy n="13" d="100"/>
        </p:scale>
        <p:origin x="1584" y="150"/>
      </p:cViewPr>
      <p:guideLst>
        <p:guide orient="horz" pos="10368"/>
        <p:guide pos="26784"/>
        <p:guide pos="864"/>
        <p:guide pos="13824"/>
        <p:guide orient="horz" pos="864"/>
        <p:guide orient="horz" pos="19584"/>
        <p:guide pos="7200"/>
        <p:guide pos="20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ll%20Baldwin\Documents\2021-22\Capstone\Water%20Usage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lde\OneDrive\Documents\Senior%20Captsone-%20Net%20Zero%20Residential\Stacked%20Barchart%20for%20Energy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26705738239092"/>
          <c:y val="6.8040346141885671E-2"/>
          <c:w val="0.79074879486047511"/>
          <c:h val="0.819315020746291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Savings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Sheet1!$B$2</c:f>
              <c:numCache>
                <c:formatCode>General</c:formatCode>
                <c:ptCount val="1"/>
                <c:pt idx="0">
                  <c:v>123884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A6C4-411B-962E-3165515BA8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Cost of Utility Usage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val>
            <c:numRef>
              <c:f>Sheet1!$C$2</c:f>
              <c:numCache>
                <c:formatCode>General</c:formatCode>
                <c:ptCount val="1"/>
                <c:pt idx="0">
                  <c:v>36900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A6C4-411B-962E-3165515BA8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Net Savings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84220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A6C4-411B-962E-3165515BA8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0377967"/>
        <c:axId val="960378383"/>
      </c:barChart>
      <c:catAx>
        <c:axId val="9603779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60378383"/>
        <c:crosses val="autoZero"/>
        <c:auto val="1"/>
        <c:lblAlgn val="ctr"/>
        <c:lblOffset val="100"/>
        <c:noMultiLvlLbl val="0"/>
      </c:catAx>
      <c:valAx>
        <c:axId val="960378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0377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61467556929469"/>
          <c:w val="1"/>
          <c:h val="4.37171906326587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algn="ctr" defTabSz="457200" rtl="0" eaLnBrk="1" latinLnBrk="0" hangingPunct="1">
              <a:buClr>
                <a:schemeClr val="accent6">
                  <a:lumMod val="75000"/>
                </a:schemeClr>
              </a:buClr>
              <a:buSzPct val="150000"/>
              <a:defRPr lang="en-US" sz="2800" b="1" i="0" u="none" strike="noStrike" kern="1200" spc="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Water Usage Reduction</a:t>
            </a:r>
          </a:p>
        </c:rich>
      </c:tx>
      <c:layout>
        <c:manualLayout>
          <c:xMode val="edge"/>
          <c:yMode val="edge"/>
          <c:x val="0.35082048131769983"/>
          <c:y val="3.486661414512485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algn="ctr" defTabSz="457200" rtl="0" eaLnBrk="1" latinLnBrk="0" hangingPunct="1">
            <a:buClr>
              <a:schemeClr val="accent6">
                <a:lumMod val="75000"/>
              </a:schemeClr>
            </a:buClr>
            <a:buSzPct val="150000"/>
            <a:defRPr lang="en-US" sz="2800" b="1" i="0" u="none" strike="noStrike" kern="1200" spc="0" baseline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488739833446749"/>
          <c:y val="0.15652095407226846"/>
          <c:w val="0.74887790044844926"/>
          <c:h val="0.652965183987763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'Water Usage'!$B$19</c:f>
              <c:strCache>
                <c:ptCount val="1"/>
                <c:pt idx="0">
                  <c:v>Average Household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'Water Usage'!$A$26:$A$29</c:f>
              <c:strCache>
                <c:ptCount val="4"/>
                <c:pt idx="0">
                  <c:v>Irrigation</c:v>
                </c:pt>
                <c:pt idx="1">
                  <c:v>Appliances</c:v>
                </c:pt>
                <c:pt idx="2">
                  <c:v>Fixtures</c:v>
                </c:pt>
                <c:pt idx="3">
                  <c:v>Total</c:v>
                </c:pt>
              </c:strCache>
            </c:strRef>
          </c:cat>
          <c:val>
            <c:numRef>
              <c:f>'Water Usage'!$B$26:$B$29</c:f>
              <c:numCache>
                <c:formatCode>General</c:formatCode>
                <c:ptCount val="4"/>
                <c:pt idx="0">
                  <c:v>14618.4</c:v>
                </c:pt>
                <c:pt idx="1">
                  <c:v>8030</c:v>
                </c:pt>
                <c:pt idx="2">
                  <c:v>32558</c:v>
                </c:pt>
                <c:pt idx="3">
                  <c:v>55206.400000000001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C6-4C20-979C-D1F2FEB2521B}"/>
            </c:ext>
          </c:extLst>
        </c:ser>
        <c:ser>
          <c:idx val="1"/>
          <c:order val="1"/>
          <c:tx>
            <c:strRef>
              <c:f>'Water Usage'!$C$19</c:f>
              <c:strCache>
                <c:ptCount val="1"/>
                <c:pt idx="0">
                  <c:v>The Green Standard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'Water Usage'!$A$26:$A$29</c:f>
              <c:strCache>
                <c:ptCount val="4"/>
                <c:pt idx="0">
                  <c:v>Irrigation</c:v>
                </c:pt>
                <c:pt idx="1">
                  <c:v>Appliances</c:v>
                </c:pt>
                <c:pt idx="2">
                  <c:v>Fixtures</c:v>
                </c:pt>
                <c:pt idx="3">
                  <c:v>Total</c:v>
                </c:pt>
              </c:strCache>
            </c:strRef>
          </c:cat>
          <c:val>
            <c:numRef>
              <c:f>'Water Usage'!$C$26:$C$29</c:f>
              <c:numCache>
                <c:formatCode>General</c:formatCode>
                <c:ptCount val="4"/>
                <c:pt idx="0">
                  <c:v>2684.3999999999996</c:v>
                </c:pt>
                <c:pt idx="1">
                  <c:v>4050</c:v>
                </c:pt>
                <c:pt idx="2">
                  <c:v>17477.75</c:v>
                </c:pt>
                <c:pt idx="3">
                  <c:v>24212.15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C6-4C20-979C-D1F2FEB252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axId val="686090992"/>
        <c:axId val="686089680"/>
      </c:barChart>
      <c:catAx>
        <c:axId val="68609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6089680"/>
        <c:crosses val="autoZero"/>
        <c:auto val="1"/>
        <c:lblAlgn val="ctr"/>
        <c:lblOffset val="100"/>
        <c:noMultiLvlLbl val="0"/>
      </c:catAx>
      <c:valAx>
        <c:axId val="68608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Gallons/Year</a:t>
                </a:r>
              </a:p>
            </c:rich>
          </c:tx>
          <c:layout>
            <c:manualLayout>
              <c:xMode val="edge"/>
              <c:yMode val="edge"/>
              <c:x val="7.9553007986810129E-2"/>
              <c:y val="0.289002345697779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609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399622107482968E-2"/>
          <c:y val="0.91911513232036612"/>
          <c:w val="0.89999989753142973"/>
          <c:h val="7.85707378396673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</a:rPr>
              <a:t>Annual</a:t>
            </a:r>
            <a:r>
              <a:rPr lang="en-US" sz="2800" b="1" baseline="0">
                <a:solidFill>
                  <a:schemeClr val="tx1">
                    <a:lumMod val="85000"/>
                    <a:lumOff val="15000"/>
                  </a:schemeClr>
                </a:solidFill>
              </a:rPr>
              <a:t> Home Energy Consumption vs Generation</a:t>
            </a:r>
            <a:endParaRPr lang="en-US" sz="2800" b="1">
              <a:solidFill>
                <a:schemeClr val="tx1">
                  <a:lumMod val="85000"/>
                  <a:lumOff val="15000"/>
                </a:schemeClr>
              </a:solidFill>
            </a:endParaRPr>
          </a:p>
        </c:rich>
      </c:tx>
      <c:layout>
        <c:manualLayout>
          <c:xMode val="edge"/>
          <c:yMode val="edge"/>
          <c:x val="0.22936712598425196"/>
          <c:y val="2.847598371021290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85638929490018"/>
          <c:y val="0.19106892681233306"/>
          <c:w val="0.74970378791701031"/>
          <c:h val="0.562830533164907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Sheet1!$G$4</c:f>
              <c:strCache>
                <c:ptCount val="1"/>
                <c:pt idx="0">
                  <c:v>Annual Home Consumption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3983431758530188"/>
                  <c:y val="-6.1204309958357614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854EBAF-C580-4F36-98EB-A5CDD3075306}" type="VALUE">
                      <a:rPr lang="en-US" sz="2000" baseline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pPr>
                        <a:defRPr sz="20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defRPr>
                      </a:pPr>
                      <a:t>[VALUE]</a:t>
                    </a:fld>
                    <a:r>
                      <a:rPr lang="en-US" sz="200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kWh</a:t>
                    </a:r>
                  </a:p>
                </c:rich>
              </c:tx>
              <c:spPr>
                <a:xfrm>
                  <a:off x="1845983" y="1867434"/>
                  <a:ext cx="1922528" cy="436560"/>
                </a:xfrm>
                <a:solidFill>
                  <a:sysClr val="window" lastClr="FFFFFF"/>
                </a:solidFill>
                <a:ln w="9525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"/>
                      <c:h val="9.36769301504485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C72-4090-A727-E9E6A92CFF7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Sheet1!$F$5</c:f>
              <c:strCache>
                <c:ptCount val="1"/>
                <c:pt idx="0">
                  <c:v>kWh</c:v>
                </c:pt>
              </c:strCache>
            </c:strRef>
          </c:cat>
          <c:val>
            <c:numRef>
              <c:f>Sheet1!$G$5</c:f>
              <c:numCache>
                <c:formatCode>General</c:formatCode>
                <c:ptCount val="1"/>
                <c:pt idx="0">
                  <c:v>7353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72-4090-A727-E9E6A92CFF7E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Sheet1!$F$5</c:f>
              <c:strCache>
                <c:ptCount val="1"/>
                <c:pt idx="0">
                  <c:v>kWh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72-4090-A727-E9E6A92CF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8822512"/>
        <c:axId val="1248822928"/>
      </c:barChart>
      <c:barChart>
        <c:barDir val="col"/>
        <c:grouping val="stacked"/>
        <c:varyColors val="0"/>
        <c:ser>
          <c:idx val="2"/>
          <c:order val="2"/>
          <c:tx>
            <c:strRef>
              <c:f>Sheet1!$H$4</c:f>
              <c:strCache>
                <c:ptCount val="1"/>
                <c:pt idx="0">
                  <c:v>Solar Photovoltaics Generation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9147357839770113"/>
                  <c:y val="-6.970195399619517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1F802B1-5A67-405C-AF68-F17F6DCB3487}" type="VALUE">
                      <a:rPr lang="en-US" sz="2000" baseline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pPr>
                        <a:defRPr sz="24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defRPr>
                      </a:pPr>
                      <a:t>[VALUE]</a:t>
                    </a:fld>
                    <a:r>
                      <a:rPr lang="en-US" sz="200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kWh</a:t>
                    </a:r>
                  </a:p>
                </c:rich>
              </c:tx>
              <c:spPr>
                <a:xfrm>
                  <a:off x="6225921" y="1670812"/>
                  <a:ext cx="1922528" cy="436560"/>
                </a:xfrm>
                <a:solidFill>
                  <a:sysClr val="window" lastClr="FFFFFF"/>
                </a:solidFill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"/>
                      <c:h val="9.36769301504485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C72-4090-A727-E9E6A92CFF7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rgbClr val="FFC000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Sheet1!$F$5</c:f>
              <c:strCache>
                <c:ptCount val="1"/>
                <c:pt idx="0">
                  <c:v>kWh</c:v>
                </c:pt>
              </c:strCache>
            </c:strRef>
          </c:cat>
          <c:val>
            <c:numRef>
              <c:f>Sheet1!$H$5</c:f>
              <c:numCache>
                <c:formatCode>General</c:formatCode>
                <c:ptCount val="1"/>
                <c:pt idx="0">
                  <c:v>19739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72-4090-A727-E9E6A92CFF7E}"/>
            </c:ext>
          </c:extLst>
        </c:ser>
        <c:ser>
          <c:idx val="3"/>
          <c:order val="3"/>
          <c:tx>
            <c:strRef>
              <c:f>Sheet1!$I$4</c:f>
              <c:strCache>
                <c:ptCount val="1"/>
                <c:pt idx="0">
                  <c:v>Algae Biofuel Generation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20352088801399815"/>
                  <c:y val="1.675182006161532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5C7901C-23B5-4931-89CC-0F17C779AC08}" type="VALUE">
                      <a:rPr lang="en-US" sz="2000" baseline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pPr>
                        <a:defRPr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defRPr>
                      </a:pPr>
                      <a:t>[VALUE]</a:t>
                    </a:fld>
                    <a:r>
                      <a:rPr lang="en-US" sz="2000" baseline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kWh</a:t>
                    </a:r>
                  </a:p>
                </c:rich>
              </c:tx>
              <c:spPr>
                <a:xfrm>
                  <a:off x="6235628" y="780673"/>
                  <a:ext cx="1828800" cy="457200"/>
                </a:xfrm>
                <a:solidFill>
                  <a:sysClr val="window" lastClr="FFFFFF"/>
                </a:solidFill>
                <a:ln w="9525" cap="flat" cmpd="sng" algn="ctr">
                  <a:solidFill>
                    <a:schemeClr val="accent6"/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"/>
                      <c:h val="9.36769301504485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C72-4090-A727-E9E6A92CFF7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chemeClr val="accent6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Sheet1!$F$5</c:f>
              <c:strCache>
                <c:ptCount val="1"/>
                <c:pt idx="0">
                  <c:v>kWh</c:v>
                </c:pt>
              </c:strCache>
            </c:strRef>
          </c:cat>
          <c:val>
            <c:numRef>
              <c:f>Sheet1!$I$5</c:f>
              <c:numCache>
                <c:formatCode>General</c:formatCode>
                <c:ptCount val="1"/>
                <c:pt idx="0">
                  <c:v>1551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C72-4090-A727-E9E6A92CF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9"/>
        <c:overlap val="100"/>
        <c:axId val="932128544"/>
        <c:axId val="932129376"/>
      </c:barChart>
      <c:catAx>
        <c:axId val="1248822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48822928"/>
        <c:crosses val="autoZero"/>
        <c:auto val="1"/>
        <c:lblAlgn val="ctr"/>
        <c:lblOffset val="100"/>
        <c:noMultiLvlLbl val="0"/>
      </c:catAx>
      <c:valAx>
        <c:axId val="1248822928"/>
        <c:scaling>
          <c:orientation val="minMax"/>
          <c:max val="22000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Energy</a:t>
                </a:r>
                <a:r>
                  <a:rPr lang="en-US" sz="20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(kWh)</a:t>
                </a:r>
                <a:endParaRPr lang="en-US" sz="20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2.0932716669131726E-2"/>
              <c:y val="0.283288932664860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8822512"/>
        <c:crosses val="autoZero"/>
        <c:crossBetween val="between"/>
      </c:valAx>
      <c:valAx>
        <c:axId val="93212937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932128544"/>
        <c:crosses val="max"/>
        <c:crossBetween val="between"/>
      </c:valAx>
      <c:catAx>
        <c:axId val="932128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32129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"/>
          <c:y val="0.80468914169647565"/>
          <c:w val="1"/>
          <c:h val="0.177238114799394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0.52687</cdr:x>
      <cdr:y>0.67782</cdr:y>
    </cdr:from>
    <cdr:to>
      <cdr:x>0.62211</cdr:x>
      <cdr:y>0.7649</cdr:y>
    </cdr:to>
    <cdr:sp macro="" textlink="">
      <cdr:nvSpPr>
        <cdr:cNvPr id="2" name="TextBox 14">
          <a:extLst xmlns:a="http://schemas.openxmlformats.org/drawingml/2006/main">
            <a:ext uri="{FF2B5EF4-FFF2-40B4-BE49-F238E27FC236}">
              <a16:creationId xmlns:a16="http://schemas.microsoft.com/office/drawing/2014/main" id="{ABFF4D16-303A-4E9D-B289-A674CAD90166}"/>
            </a:ext>
          </a:extLst>
        </cdr:cNvPr>
        <cdr:cNvSpPr txBox="1"/>
      </cdr:nvSpPr>
      <cdr:spPr>
        <a:xfrm xmlns:a="http://schemas.openxmlformats.org/drawingml/2006/main">
          <a:off x="4976160" y="3114552"/>
          <a:ext cx="899605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dirty="0">
              <a:solidFill>
                <a:schemeClr val="tx1">
                  <a:lumMod val="85000"/>
                  <a:lumOff val="15000"/>
                </a:schemeClr>
              </a:solidFill>
            </a:rPr>
            <a:t>-49.6%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0.62183</cdr:x>
      <cdr:y>0.22335</cdr:y>
    </cdr:from>
    <cdr:to>
      <cdr:x>0.68157</cdr:x>
      <cdr:y>0.22803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6DC29AF7-CA69-4F0C-BC8E-FB4807EB5D5D}"/>
            </a:ext>
          </a:extLst>
        </cdr:cNvPr>
        <cdr:cNvCxnSpPr/>
      </cdr:nvCxnSpPr>
      <cdr:spPr>
        <a:xfrm xmlns:a="http://schemas.openxmlformats.org/drawingml/2006/main">
          <a:off x="5686022" y="1090084"/>
          <a:ext cx="546270" cy="2286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6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0.37085</cdr:x>
      <cdr:y>0.52029</cdr:y>
    </cdr:from>
    <cdr:to>
      <cdr:x>0.47471</cdr:x>
      <cdr:y>0.73717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C8FFBAC-290B-44C4-9677-D596B23A5453}"/>
            </a:ext>
          </a:extLst>
        </cdr:cNvPr>
        <cdr:cNvSpPr txBox="1"/>
      </cdr:nvSpPr>
      <cdr:spPr>
        <a:xfrm xmlns:a="http://schemas.openxmlformats.org/drawingml/2006/main">
          <a:off x="3265295" y="219371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0.6042</cdr:x>
      <cdr:y>0.43451</cdr:y>
    </cdr:from>
    <cdr:to>
      <cdr:x>0.66969</cdr:x>
      <cdr:y>0.44048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1EA88330-51E5-4620-A09E-27FEFB9419B5}"/>
            </a:ext>
          </a:extLst>
        </cdr:cNvPr>
        <cdr:cNvCxnSpPr/>
      </cdr:nvCxnSpPr>
      <cdr:spPr>
        <a:xfrm xmlns:a="http://schemas.openxmlformats.org/drawingml/2006/main" flipV="1">
          <a:off x="5524821" y="2120689"/>
          <a:ext cx="598867" cy="2911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0.35657</cdr:x>
      <cdr:y>0.49696</cdr:y>
    </cdr:from>
    <cdr:to>
      <cdr:x>0.36278</cdr:x>
      <cdr:y>0.57755</cdr:y>
    </cdr:to>
    <cdr:cxnSp macro="">
      <cdr:nvCxnSpPr>
        <cdr:cNvPr id="10" name="Straight Connector 9">
          <a:extLst xmlns:a="http://schemas.openxmlformats.org/drawingml/2006/main">
            <a:ext uri="{FF2B5EF4-FFF2-40B4-BE49-F238E27FC236}">
              <a16:creationId xmlns:a16="http://schemas.microsoft.com/office/drawing/2014/main" id="{1EA88330-51E5-4620-A09E-27FEFB9419B5}"/>
            </a:ext>
          </a:extLst>
        </cdr:cNvPr>
        <cdr:cNvCxnSpPr/>
      </cdr:nvCxnSpPr>
      <cdr:spPr>
        <a:xfrm xmlns:a="http://schemas.openxmlformats.org/drawingml/2006/main" flipH="1" flipV="1">
          <a:off x="3260473" y="2425489"/>
          <a:ext cx="56818" cy="393299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7FDCF-9CB3-4764-BBD7-4395E9DEBC4F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F00A4-1323-457C-A1FB-C3431885A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Top banner: US Dep. Of Energy Solar Decathlon, team name, members, </a:t>
            </a:r>
          </a:p>
          <a:p>
            <a:endParaRPr lang="en-US"/>
          </a:p>
          <a:p>
            <a:r>
              <a:rPr lang="en-US"/>
              <a:t>HOMESTEADING , NET ZERO</a:t>
            </a:r>
          </a:p>
          <a:p>
            <a:endParaRPr lang="en-US"/>
          </a:p>
          <a:p>
            <a:r>
              <a:rPr lang="en-US"/>
              <a:t>Build this around homesteading, we chose these materials or this architecture for this reason relating to homesteading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F00A4-1323-457C-A1FB-C3431885A0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1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9BAC-E067-43AE-803D-0D3E12F1FD9B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42C6-1EA6-456B-A14F-D855DB376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2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9BAC-E067-43AE-803D-0D3E12F1FD9B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42C6-1EA6-456B-A14F-D855DB376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2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9BAC-E067-43AE-803D-0D3E12F1FD9B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42C6-1EA6-456B-A14F-D855DB376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9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9BAC-E067-43AE-803D-0D3E12F1FD9B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42C6-1EA6-456B-A14F-D855DB376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6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9BAC-E067-43AE-803D-0D3E12F1FD9B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42C6-1EA6-456B-A14F-D855DB376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0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9BAC-E067-43AE-803D-0D3E12F1FD9B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42C6-1EA6-456B-A14F-D855DB376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0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9BAC-E067-43AE-803D-0D3E12F1FD9B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42C6-1EA6-456B-A14F-D855DB376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8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9BAC-E067-43AE-803D-0D3E12F1FD9B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42C6-1EA6-456B-A14F-D855DB376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7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9BAC-E067-43AE-803D-0D3E12F1FD9B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42C6-1EA6-456B-A14F-D855DB37674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A58934-55FD-4D19-80DB-3CF8B6A86E8E}"/>
              </a:ext>
            </a:extLst>
          </p:cNvPr>
          <p:cNvSpPr/>
          <p:nvPr userDrawn="1"/>
        </p:nvSpPr>
        <p:spPr>
          <a:xfrm>
            <a:off x="0" y="0"/>
            <a:ext cx="43891200" cy="329184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6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9BAC-E067-43AE-803D-0D3E12F1FD9B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42C6-1EA6-456B-A14F-D855DB376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9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9BAC-E067-43AE-803D-0D3E12F1FD9B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42C6-1EA6-456B-A14F-D855DB376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0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A9BAC-E067-43AE-803D-0D3E12F1FD9B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A42C6-1EA6-456B-A14F-D855DB376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2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3.svg"/><Relationship Id="rId26" Type="http://schemas.microsoft.com/office/2007/relationships/hdphoto" Target="../media/hdphoto3.wdp"/><Relationship Id="rId3" Type="http://schemas.openxmlformats.org/officeDocument/2006/relationships/image" Target="../media/image1.png"/><Relationship Id="rId21" Type="http://schemas.openxmlformats.org/officeDocument/2006/relationships/image" Target="../media/image16.png"/><Relationship Id="rId7" Type="http://schemas.openxmlformats.org/officeDocument/2006/relationships/chart" Target="../charts/chart2.xml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5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5.sv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11" Type="http://schemas.openxmlformats.org/officeDocument/2006/relationships/image" Target="../media/image7.png"/><Relationship Id="rId24" Type="http://schemas.microsoft.com/office/2007/relationships/hdphoto" Target="../media/hdphoto2.wdp"/><Relationship Id="rId5" Type="http://schemas.openxmlformats.org/officeDocument/2006/relationships/image" Target="../media/image3.png"/><Relationship Id="rId15" Type="http://schemas.openxmlformats.org/officeDocument/2006/relationships/chart" Target="../charts/chart3.xml"/><Relationship Id="rId23" Type="http://schemas.openxmlformats.org/officeDocument/2006/relationships/image" Target="../media/image17.png"/><Relationship Id="rId28" Type="http://schemas.openxmlformats.org/officeDocument/2006/relationships/image" Target="../media/image20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microsoft.com/office/2007/relationships/hdphoto" Target="../media/hdphoto1.wdp"/><Relationship Id="rId27" Type="http://schemas.openxmlformats.org/officeDocument/2006/relationships/image" Target="../media/image19.png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: Top Corners Rounded 190">
            <a:extLst>
              <a:ext uri="{FF2B5EF4-FFF2-40B4-BE49-F238E27FC236}">
                <a16:creationId xmlns:a16="http://schemas.microsoft.com/office/drawing/2014/main" id="{4DB11078-9B33-4B0F-A444-2073B243036D}"/>
              </a:ext>
            </a:extLst>
          </p:cNvPr>
          <p:cNvSpPr/>
          <p:nvPr/>
        </p:nvSpPr>
        <p:spPr>
          <a:xfrm rot="10800000">
            <a:off x="11887200" y="1371945"/>
            <a:ext cx="20116800" cy="16501476"/>
          </a:xfrm>
          <a:prstGeom prst="round2SameRect">
            <a:avLst>
              <a:gd name="adj1" fmla="val 2965"/>
              <a:gd name="adj2" fmla="val 0"/>
            </a:avLst>
          </a:prstGeom>
          <a:solidFill>
            <a:schemeClr val="bg2">
              <a:lumMod val="90000"/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: Top Corners Rounded 177">
            <a:extLst>
              <a:ext uri="{FF2B5EF4-FFF2-40B4-BE49-F238E27FC236}">
                <a16:creationId xmlns:a16="http://schemas.microsoft.com/office/drawing/2014/main" id="{F6D21E06-6A47-4B98-85B9-B4B179B4FDEC}"/>
              </a:ext>
            </a:extLst>
          </p:cNvPr>
          <p:cNvSpPr/>
          <p:nvPr/>
        </p:nvSpPr>
        <p:spPr>
          <a:xfrm rot="10800000">
            <a:off x="32461200" y="2194560"/>
            <a:ext cx="10058400" cy="12367260"/>
          </a:xfrm>
          <a:prstGeom prst="round2SameRect">
            <a:avLst>
              <a:gd name="adj1" fmla="val 6667"/>
              <a:gd name="adj2" fmla="val 0"/>
            </a:avLst>
          </a:prstGeom>
          <a:solidFill>
            <a:schemeClr val="bg2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: Top Corners Rounded 176">
            <a:extLst>
              <a:ext uri="{FF2B5EF4-FFF2-40B4-BE49-F238E27FC236}">
                <a16:creationId xmlns:a16="http://schemas.microsoft.com/office/drawing/2014/main" id="{1D5B145F-9C87-4802-9191-05AEC9D01367}"/>
              </a:ext>
            </a:extLst>
          </p:cNvPr>
          <p:cNvSpPr/>
          <p:nvPr/>
        </p:nvSpPr>
        <p:spPr>
          <a:xfrm rot="10800000">
            <a:off x="1371600" y="2414354"/>
            <a:ext cx="10058400" cy="12367260"/>
          </a:xfrm>
          <a:prstGeom prst="round2SameRect">
            <a:avLst>
              <a:gd name="adj1" fmla="val 6667"/>
              <a:gd name="adj2" fmla="val 0"/>
            </a:avLst>
          </a:prstGeom>
          <a:solidFill>
            <a:schemeClr val="bg2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Off-page Connector 29">
            <a:extLst>
              <a:ext uri="{FF2B5EF4-FFF2-40B4-BE49-F238E27FC236}">
                <a16:creationId xmlns:a16="http://schemas.microsoft.com/office/drawing/2014/main" id="{A062A8FB-1DB4-44E4-AA47-E8F1EDC1B8DA}"/>
              </a:ext>
            </a:extLst>
          </p:cNvPr>
          <p:cNvSpPr/>
          <p:nvPr/>
        </p:nvSpPr>
        <p:spPr>
          <a:xfrm>
            <a:off x="30763022" y="1665736"/>
            <a:ext cx="883117" cy="114530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413 w 10413"/>
              <a:gd name="connsiteY0" fmla="*/ 0 h 10000"/>
              <a:gd name="connsiteX1" fmla="*/ 10413 w 10413"/>
              <a:gd name="connsiteY1" fmla="*/ 0 h 10000"/>
              <a:gd name="connsiteX2" fmla="*/ 10413 w 10413"/>
              <a:gd name="connsiteY2" fmla="*/ 8000 h 10000"/>
              <a:gd name="connsiteX3" fmla="*/ 5413 w 10413"/>
              <a:gd name="connsiteY3" fmla="*/ 10000 h 10000"/>
              <a:gd name="connsiteX4" fmla="*/ 0 w 10413"/>
              <a:gd name="connsiteY4" fmla="*/ 6913 h 10000"/>
              <a:gd name="connsiteX5" fmla="*/ 413 w 10413"/>
              <a:gd name="connsiteY5" fmla="*/ 0 h 10000"/>
              <a:gd name="connsiteX0" fmla="*/ 413 w 10413"/>
              <a:gd name="connsiteY0" fmla="*/ 0 h 10000"/>
              <a:gd name="connsiteX1" fmla="*/ 10413 w 10413"/>
              <a:gd name="connsiteY1" fmla="*/ 0 h 10000"/>
              <a:gd name="connsiteX2" fmla="*/ 10413 w 10413"/>
              <a:gd name="connsiteY2" fmla="*/ 8000 h 10000"/>
              <a:gd name="connsiteX3" fmla="*/ 5413 w 10413"/>
              <a:gd name="connsiteY3" fmla="*/ 10000 h 10000"/>
              <a:gd name="connsiteX4" fmla="*/ 0 w 10413"/>
              <a:gd name="connsiteY4" fmla="*/ 6913 h 10000"/>
              <a:gd name="connsiteX5" fmla="*/ 413 w 10413"/>
              <a:gd name="connsiteY5" fmla="*/ 0 h 10000"/>
              <a:gd name="connsiteX0" fmla="*/ 413 w 10619"/>
              <a:gd name="connsiteY0" fmla="*/ 0 h 10000"/>
              <a:gd name="connsiteX1" fmla="*/ 10413 w 10619"/>
              <a:gd name="connsiteY1" fmla="*/ 0 h 10000"/>
              <a:gd name="connsiteX2" fmla="*/ 10619 w 10619"/>
              <a:gd name="connsiteY2" fmla="*/ 6313 h 10000"/>
              <a:gd name="connsiteX3" fmla="*/ 5413 w 10619"/>
              <a:gd name="connsiteY3" fmla="*/ 10000 h 10000"/>
              <a:gd name="connsiteX4" fmla="*/ 0 w 10619"/>
              <a:gd name="connsiteY4" fmla="*/ 6913 h 10000"/>
              <a:gd name="connsiteX5" fmla="*/ 413 w 10619"/>
              <a:gd name="connsiteY5" fmla="*/ 0 h 10000"/>
              <a:gd name="connsiteX0" fmla="*/ 413 w 10619"/>
              <a:gd name="connsiteY0" fmla="*/ 0 h 10000"/>
              <a:gd name="connsiteX1" fmla="*/ 10413 w 10619"/>
              <a:gd name="connsiteY1" fmla="*/ 0 h 10000"/>
              <a:gd name="connsiteX2" fmla="*/ 10619 w 10619"/>
              <a:gd name="connsiteY2" fmla="*/ 6313 h 10000"/>
              <a:gd name="connsiteX3" fmla="*/ 5413 w 10619"/>
              <a:gd name="connsiteY3" fmla="*/ 10000 h 10000"/>
              <a:gd name="connsiteX4" fmla="*/ 0 w 10619"/>
              <a:gd name="connsiteY4" fmla="*/ 6913 h 10000"/>
              <a:gd name="connsiteX5" fmla="*/ 413 w 10619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19" h="10000">
                <a:moveTo>
                  <a:pt x="413" y="0"/>
                </a:moveTo>
                <a:lnTo>
                  <a:pt x="10413" y="0"/>
                </a:lnTo>
                <a:cubicBezTo>
                  <a:pt x="10482" y="2104"/>
                  <a:pt x="10550" y="4209"/>
                  <a:pt x="10619" y="6313"/>
                </a:cubicBezTo>
                <a:cubicBezTo>
                  <a:pt x="9142" y="8966"/>
                  <a:pt x="7148" y="8771"/>
                  <a:pt x="5413" y="10000"/>
                </a:cubicBezTo>
                <a:cubicBezTo>
                  <a:pt x="3609" y="8971"/>
                  <a:pt x="2372" y="8954"/>
                  <a:pt x="0" y="6913"/>
                </a:cubicBezTo>
                <a:cubicBezTo>
                  <a:pt x="138" y="4609"/>
                  <a:pt x="275" y="2304"/>
                  <a:pt x="4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: Top Corners Rounded 155">
            <a:extLst>
              <a:ext uri="{FF2B5EF4-FFF2-40B4-BE49-F238E27FC236}">
                <a16:creationId xmlns:a16="http://schemas.microsoft.com/office/drawing/2014/main" id="{397E25BF-12E0-4B6E-B901-3A01E64FA510}"/>
              </a:ext>
            </a:extLst>
          </p:cNvPr>
          <p:cNvSpPr/>
          <p:nvPr/>
        </p:nvSpPr>
        <p:spPr>
          <a:xfrm rot="10800000">
            <a:off x="11887200" y="18186255"/>
            <a:ext cx="9601200" cy="13360199"/>
          </a:xfrm>
          <a:prstGeom prst="round2SameRect">
            <a:avLst>
              <a:gd name="adj1" fmla="val 6667"/>
              <a:gd name="adj2" fmla="val 0"/>
            </a:avLst>
          </a:prstGeom>
          <a:solidFill>
            <a:schemeClr val="accent1">
              <a:lumMod val="20000"/>
              <a:lumOff val="80000"/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: Top Corners Rounded 175">
            <a:extLst>
              <a:ext uri="{FF2B5EF4-FFF2-40B4-BE49-F238E27FC236}">
                <a16:creationId xmlns:a16="http://schemas.microsoft.com/office/drawing/2014/main" id="{E022C7D0-EC96-4132-9734-768642323960}"/>
              </a:ext>
            </a:extLst>
          </p:cNvPr>
          <p:cNvSpPr/>
          <p:nvPr/>
        </p:nvSpPr>
        <p:spPr>
          <a:xfrm rot="10800000">
            <a:off x="22402800" y="18186252"/>
            <a:ext cx="9601200" cy="13360202"/>
          </a:xfrm>
          <a:prstGeom prst="round2SameRect">
            <a:avLst>
              <a:gd name="adj1" fmla="val 6667"/>
              <a:gd name="adj2" fmla="val 0"/>
            </a:avLst>
          </a:prstGeom>
          <a:solidFill>
            <a:schemeClr val="accent1">
              <a:lumMod val="20000"/>
              <a:lumOff val="80000"/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2" name="Rectangle: Top Corners Rounded 151">
            <a:extLst>
              <a:ext uri="{FF2B5EF4-FFF2-40B4-BE49-F238E27FC236}">
                <a16:creationId xmlns:a16="http://schemas.microsoft.com/office/drawing/2014/main" id="{E754E059-B67A-4A1E-9277-DE27E93FAD31}"/>
              </a:ext>
            </a:extLst>
          </p:cNvPr>
          <p:cNvSpPr/>
          <p:nvPr/>
        </p:nvSpPr>
        <p:spPr>
          <a:xfrm rot="10800000">
            <a:off x="32461200" y="14931070"/>
            <a:ext cx="10058400" cy="16616810"/>
          </a:xfrm>
          <a:prstGeom prst="round2SameRect">
            <a:avLst>
              <a:gd name="adj1" fmla="val 6667"/>
              <a:gd name="adj2" fmla="val 0"/>
            </a:avLst>
          </a:prstGeom>
          <a:solidFill>
            <a:schemeClr val="accent1">
              <a:lumMod val="20000"/>
              <a:lumOff val="80000"/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198706FE-F94A-4876-968F-E3C2B9249006}"/>
              </a:ext>
            </a:extLst>
          </p:cNvPr>
          <p:cNvSpPr/>
          <p:nvPr/>
        </p:nvSpPr>
        <p:spPr>
          <a:xfrm rot="10800000">
            <a:off x="1371600" y="15001408"/>
            <a:ext cx="10058400" cy="16614303"/>
          </a:xfrm>
          <a:prstGeom prst="round2SameRect">
            <a:avLst>
              <a:gd name="adj1" fmla="val 6667"/>
              <a:gd name="adj2" fmla="val 0"/>
            </a:avLst>
          </a:prstGeom>
          <a:solidFill>
            <a:schemeClr val="accent1">
              <a:lumMod val="20000"/>
              <a:lumOff val="80000"/>
              <a:alpha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83E221-24E1-4E5E-AC3E-A140299086B7}"/>
              </a:ext>
            </a:extLst>
          </p:cNvPr>
          <p:cNvSpPr txBox="1"/>
          <p:nvPr/>
        </p:nvSpPr>
        <p:spPr>
          <a:xfrm>
            <a:off x="1371600" y="9063990"/>
            <a:ext cx="10058400" cy="73152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Design Goals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DD2C0B-83BC-48D5-ACFB-48F42F5D2CFC}"/>
              </a:ext>
            </a:extLst>
          </p:cNvPr>
          <p:cNvSpPr txBox="1"/>
          <p:nvPr/>
        </p:nvSpPr>
        <p:spPr>
          <a:xfrm>
            <a:off x="1371600" y="14561820"/>
            <a:ext cx="10058400" cy="73152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Architecture &amp; Building Envelope</a:t>
            </a:r>
          </a:p>
        </p:txBody>
      </p:sp>
      <p:pic>
        <p:nvPicPr>
          <p:cNvPr id="192" name="Picture 8" descr="Diagram&#10;&#10;Description automatically generated">
            <a:extLst>
              <a:ext uri="{FF2B5EF4-FFF2-40B4-BE49-F238E27FC236}">
                <a16:creationId xmlns:a16="http://schemas.microsoft.com/office/drawing/2014/main" id="{F4406F48-7838-4E9F-AC2E-39386F8278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05" b="3040"/>
          <a:stretch/>
        </p:blipFill>
        <p:spPr>
          <a:xfrm>
            <a:off x="2318619" y="20964984"/>
            <a:ext cx="8164363" cy="3210118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95" name="Picture 8" descr="Diagram, schematic&#10;&#10;Description automatically generated">
            <a:extLst>
              <a:ext uri="{FF2B5EF4-FFF2-40B4-BE49-F238E27FC236}">
                <a16:creationId xmlns:a16="http://schemas.microsoft.com/office/drawing/2014/main" id="{C3E044AC-B0E6-4E41-8FA1-1956C96A2B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77" b="2410"/>
          <a:stretch/>
        </p:blipFill>
        <p:spPr>
          <a:xfrm>
            <a:off x="2316298" y="24342970"/>
            <a:ext cx="8164362" cy="279088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96" name="Picture 10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A2E12C3F-1D1A-46B2-9A58-D6D4142DA7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59" t="6073" r="4894" b="1202"/>
          <a:stretch/>
        </p:blipFill>
        <p:spPr>
          <a:xfrm>
            <a:off x="2316298" y="27302488"/>
            <a:ext cx="8164362" cy="359316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BD38DD-4105-4A86-8CEA-C6280B6D984A}"/>
              </a:ext>
            </a:extLst>
          </p:cNvPr>
          <p:cNvSpPr txBox="1"/>
          <p:nvPr/>
        </p:nvSpPr>
        <p:spPr>
          <a:xfrm>
            <a:off x="32461200" y="1828800"/>
            <a:ext cx="10058400" cy="73152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Renewables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C4D5AB-210D-40E2-902E-4D336E604BAF}"/>
              </a:ext>
            </a:extLst>
          </p:cNvPr>
          <p:cNvSpPr txBox="1"/>
          <p:nvPr/>
        </p:nvSpPr>
        <p:spPr>
          <a:xfrm>
            <a:off x="22402800" y="28742292"/>
            <a:ext cx="9601200" cy="73152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Legacy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EF6624-0E42-493B-A4E9-0175937A0890}"/>
              </a:ext>
            </a:extLst>
          </p:cNvPr>
          <p:cNvSpPr txBox="1"/>
          <p:nvPr/>
        </p:nvSpPr>
        <p:spPr>
          <a:xfrm>
            <a:off x="32461200" y="27266085"/>
            <a:ext cx="10058400" cy="73152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References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B24191-665A-4F3A-B32C-C518F77363AD}"/>
              </a:ext>
            </a:extLst>
          </p:cNvPr>
          <p:cNvSpPr txBox="1"/>
          <p:nvPr/>
        </p:nvSpPr>
        <p:spPr>
          <a:xfrm>
            <a:off x="11887200" y="17868156"/>
            <a:ext cx="9601200" cy="73152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Environmental Impact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EADB1C-8D32-4127-B794-667892ACCE79}"/>
              </a:ext>
            </a:extLst>
          </p:cNvPr>
          <p:cNvSpPr txBox="1"/>
          <p:nvPr/>
        </p:nvSpPr>
        <p:spPr>
          <a:xfrm>
            <a:off x="22402800" y="17865477"/>
            <a:ext cx="9601200" cy="73152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Mechanical Systems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270AC8-4DCA-4671-A242-F13A0ED3083D}"/>
              </a:ext>
            </a:extLst>
          </p:cNvPr>
          <p:cNvSpPr txBox="1"/>
          <p:nvPr/>
        </p:nvSpPr>
        <p:spPr>
          <a:xfrm>
            <a:off x="1600200" y="15297912"/>
            <a:ext cx="9601200" cy="569386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457200" indent="-457200"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000" b="1">
                <a:solidFill>
                  <a:schemeClr val="tx1">
                    <a:lumMod val="95000"/>
                    <a:lumOff val="5000"/>
                  </a:schemeClr>
                </a:solidFill>
              </a:rPr>
              <a:t>Dynamic Architecture</a:t>
            </a:r>
          </a:p>
          <a:p>
            <a:pPr lvl="1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50000"/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Includes classic elements of a New England home while providing suitable mobility and space for the homesteading lifestyle. It includes an open floorplan, split roof design, greenhouse, and root cellar.</a:t>
            </a:r>
          </a:p>
          <a:p>
            <a:pPr lvl="1" indent="-457200"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000" b="1">
                <a:solidFill>
                  <a:schemeClr val="tx1">
                    <a:lumMod val="95000"/>
                    <a:lumOff val="5000"/>
                  </a:schemeClr>
                </a:solidFill>
              </a:rPr>
              <a:t>Passive Solar Heat Gain Utilized</a:t>
            </a:r>
          </a:p>
          <a:p>
            <a:pPr lvl="1">
              <a:buClr>
                <a:schemeClr val="accent6">
                  <a:lumMod val="75000"/>
                </a:schemeClr>
              </a:buClr>
              <a:buSzPct val="150000"/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Large windows on the south side take in passive heat, while  smaller windows along the north roof release unwanted heat.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000" b="1">
                <a:solidFill>
                  <a:schemeClr val="tx1">
                    <a:lumMod val="95000"/>
                    <a:lumOff val="5000"/>
                  </a:schemeClr>
                </a:solidFill>
              </a:rPr>
              <a:t>Follows ADA standards </a:t>
            </a:r>
          </a:p>
          <a:p>
            <a:pPr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150000"/>
            </a:pPr>
            <a:r>
              <a:rPr lang="en-US" sz="300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By including wheelchair lift, keeping door frames at 36’’, with 	a 5 ft turning radius, the design is ADA compliant. </a:t>
            </a:r>
          </a:p>
          <a:p>
            <a:pPr algn="ctr">
              <a:buClr>
                <a:schemeClr val="accent6">
                  <a:lumMod val="75000"/>
                </a:schemeClr>
              </a:buClr>
              <a:buSzPct val="100000"/>
            </a:pP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Building Envelope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28B21D7-880A-4273-8494-29704470FE34}"/>
              </a:ext>
            </a:extLst>
          </p:cNvPr>
          <p:cNvSpPr txBox="1"/>
          <p:nvPr/>
        </p:nvSpPr>
        <p:spPr>
          <a:xfrm>
            <a:off x="32689800" y="2560320"/>
            <a:ext cx="9601200" cy="198669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000" b="1">
                <a:solidFill>
                  <a:schemeClr val="tx1">
                    <a:lumMod val="95000"/>
                    <a:lumOff val="5000"/>
                  </a:schemeClr>
                </a:solidFill>
              </a:rPr>
              <a:t>Algae Photobioreactor</a:t>
            </a:r>
          </a:p>
          <a:p>
            <a:pPr algn="ctr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00000"/>
            </a:pP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Process Flow Diagram</a:t>
            </a:r>
          </a:p>
          <a:p>
            <a:pPr algn="ctr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00000"/>
            </a:pP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00000"/>
            </a:pP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00000"/>
            </a:pP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00000"/>
            </a:pP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00000"/>
            </a:pP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00000"/>
            </a:pP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00000"/>
            </a:pP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00000"/>
            </a:pP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00000"/>
            </a:pP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Clr>
                <a:schemeClr val="accent6">
                  <a:lumMod val="75000"/>
                </a:schemeClr>
              </a:buClr>
              <a:buSzPct val="100000"/>
            </a:pP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AutoCAD-3D Photobioreactor System Rendering</a:t>
            </a:r>
          </a:p>
          <a:p>
            <a:pPr algn="ctr">
              <a:buClr>
                <a:schemeClr val="accent6">
                  <a:lumMod val="75000"/>
                </a:schemeClr>
              </a:buClr>
              <a:buSzPct val="100000"/>
            </a:pP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Clr>
                <a:schemeClr val="accent6">
                  <a:lumMod val="75000"/>
                </a:schemeClr>
              </a:buClr>
              <a:buSzPct val="100000"/>
            </a:pP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Clr>
                <a:schemeClr val="accent6">
                  <a:lumMod val="75000"/>
                </a:schemeClr>
              </a:buClr>
              <a:buSzPct val="100000"/>
            </a:pP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Clr>
                <a:schemeClr val="accent6">
                  <a:lumMod val="75000"/>
                </a:schemeClr>
              </a:buClr>
              <a:buSzPct val="100000"/>
            </a:pP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Clr>
                <a:schemeClr val="accent6">
                  <a:lumMod val="75000"/>
                </a:schemeClr>
              </a:buClr>
              <a:buSzPct val="100000"/>
            </a:pP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Clr>
                <a:schemeClr val="accent6">
                  <a:lumMod val="75000"/>
                </a:schemeClr>
              </a:buClr>
              <a:buSzPct val="100000"/>
            </a:pP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spcBef>
                <a:spcPts val="3000"/>
              </a:spcBef>
              <a:buClr>
                <a:schemeClr val="accent6">
                  <a:lumMod val="75000"/>
                </a:schemeClr>
              </a:buClr>
              <a:buSzPct val="100000"/>
            </a:pP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Summary of Algae Photobioreactor Energy Yield</a:t>
            </a:r>
          </a:p>
          <a:p>
            <a:pPr algn="ctr">
              <a:buClr>
                <a:schemeClr val="accent6">
                  <a:lumMod val="75000"/>
                </a:schemeClr>
              </a:buClr>
              <a:buSzPct val="100000"/>
            </a:pP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Clr>
                <a:schemeClr val="accent6">
                  <a:lumMod val="75000"/>
                </a:schemeClr>
              </a:buClr>
              <a:buSzPct val="100000"/>
            </a:pP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00000"/>
            </a:pP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00000"/>
            </a:pP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00000"/>
            </a:pP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000" b="1">
                <a:solidFill>
                  <a:schemeClr val="tx1">
                    <a:lumMod val="95000"/>
                    <a:lumOff val="5000"/>
                  </a:schemeClr>
                </a:solidFill>
              </a:rPr>
              <a:t>Photovoltaics (PV)</a:t>
            </a: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	The 16-kW system will produce 168% of the homes 	estimated  annual power consumption. The 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Calibri"/>
              </a:rPr>
              <a:t>system will 	pay 	for itself within 12 years.</a:t>
            </a:r>
          </a:p>
          <a:p>
            <a:pPr algn="ctr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00000"/>
            </a:pP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00000"/>
            </a:pP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00000"/>
            </a:pP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00000"/>
            </a:pP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00000"/>
            </a:pP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00000"/>
            </a:pP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00000"/>
            </a:pP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00000"/>
            </a:pP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00000"/>
            </a:pP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CADBAD-71FB-41D2-8996-8995986CE864}"/>
              </a:ext>
            </a:extLst>
          </p:cNvPr>
          <p:cNvSpPr txBox="1"/>
          <p:nvPr/>
        </p:nvSpPr>
        <p:spPr>
          <a:xfrm>
            <a:off x="22631400" y="27065229"/>
            <a:ext cx="9144000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457200" indent="-457200"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000">
                <a:solidFill>
                  <a:schemeClr val="tx1">
                    <a:lumMod val="95000"/>
                    <a:lumOff val="5000"/>
                  </a:schemeClr>
                </a:solidFill>
              </a:rPr>
              <a:t>Project Advisor Felix DeVito 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000" err="1">
                <a:solidFill>
                  <a:schemeClr val="tx1">
                    <a:lumMod val="95000"/>
                    <a:lumOff val="5000"/>
                  </a:schemeClr>
                </a:solidFill>
              </a:rPr>
              <a:t>Sunergy</a:t>
            </a:r>
            <a:r>
              <a:rPr lang="en-US" sz="3000">
                <a:solidFill>
                  <a:schemeClr val="tx1">
                    <a:lumMod val="95000"/>
                    <a:lumOff val="5000"/>
                  </a:schemeClr>
                </a:solidFill>
              </a:rPr>
              <a:t> Solutions LLC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000">
                <a:solidFill>
                  <a:schemeClr val="tx1">
                    <a:lumMod val="95000"/>
                    <a:lumOff val="5000"/>
                  </a:schemeClr>
                </a:solidFill>
              </a:rPr>
              <a:t>Department of Energy Solar Decathlon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AC0E4D-35F1-4BEB-B478-AFD2AAD237FF}"/>
              </a:ext>
            </a:extLst>
          </p:cNvPr>
          <p:cNvSpPr txBox="1"/>
          <p:nvPr/>
        </p:nvSpPr>
        <p:spPr>
          <a:xfrm>
            <a:off x="12115798" y="18608509"/>
            <a:ext cx="438597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ct val="150000"/>
            </a:pP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Passive Greenhouse - Root Cellar Cooperative System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312EB96-E8F3-4A45-B809-538CA97D247D}"/>
              </a:ext>
            </a:extLst>
          </p:cNvPr>
          <p:cNvSpPr txBox="1"/>
          <p:nvPr/>
        </p:nvSpPr>
        <p:spPr>
          <a:xfrm>
            <a:off x="22631400" y="18598896"/>
            <a:ext cx="9144000" cy="350865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Clr>
                <a:schemeClr val="accent6">
                  <a:lumMod val="75000"/>
                </a:schemeClr>
              </a:buClr>
              <a:buSzPct val="100000"/>
              <a:buFont typeface="Wingdings"/>
              <a:buChar char="§"/>
            </a:pPr>
            <a:r>
              <a:rPr lang="en-US" sz="300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3-ton Ground Source Heat Pump</a:t>
            </a:r>
            <a:endParaRPr lang="en-US" sz="300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  <a:p>
            <a:pPr marL="457200" indent="-457200">
              <a:buClr>
                <a:schemeClr val="accent6">
                  <a:lumMod val="75000"/>
                </a:schemeClr>
              </a:buClr>
              <a:buSzPct val="100000"/>
              <a:buFont typeface="Wingdings"/>
              <a:buChar char="§"/>
            </a:pPr>
            <a:r>
              <a:rPr lang="en-US" sz="300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Energy Recovery Ventilator</a:t>
            </a:r>
            <a:endParaRPr lang="en-US" sz="300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  <a:p>
            <a:pPr marL="457200" indent="-457200">
              <a:buClr>
                <a:schemeClr val="accent6">
                  <a:lumMod val="75000"/>
                </a:schemeClr>
              </a:buClr>
              <a:buSzPct val="100000"/>
              <a:buFont typeface="Wingdings"/>
              <a:buChar char="§"/>
            </a:pPr>
            <a:r>
              <a:rPr lang="en-US" sz="300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Drain Water Heat Recovery + Manual Demand Controls</a:t>
            </a:r>
            <a:endParaRPr lang="en-US" sz="300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  <a:p>
            <a:pPr marL="457200" indent="-457200">
              <a:buClr>
                <a:schemeClr val="accent6">
                  <a:lumMod val="75000"/>
                </a:schemeClr>
              </a:buClr>
              <a:buSzPct val="100000"/>
              <a:buFont typeface="Wingdings"/>
              <a:buChar char="§"/>
            </a:pPr>
            <a:r>
              <a:rPr lang="en-US" sz="300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Solar Assisted Water Heater</a:t>
            </a:r>
            <a:endParaRPr lang="en-US" sz="300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  <a:p>
            <a:pPr marL="457200" indent="-457200">
              <a:spcAft>
                <a:spcPts val="1200"/>
              </a:spcAft>
              <a:buClr>
                <a:schemeClr val="accent6">
                  <a:lumMod val="75000"/>
                </a:schemeClr>
              </a:buClr>
              <a:buSzPct val="100000"/>
              <a:buFont typeface="Wingdings"/>
              <a:buChar char="§"/>
            </a:pPr>
            <a:r>
              <a:rPr lang="en-US" sz="300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Energy Star Appliances</a:t>
            </a:r>
          </a:p>
          <a:p>
            <a:pPr>
              <a:buClr>
                <a:schemeClr val="accent6">
                  <a:lumMod val="75000"/>
                </a:schemeClr>
              </a:buClr>
              <a:buSzPct val="100000"/>
            </a:pPr>
            <a:r>
              <a:rPr lang="en-US" sz="3000" b="1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   	</a:t>
            </a:r>
            <a:endParaRPr lang="en-US" sz="300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  <a:p>
            <a:pPr marL="457200" indent="-457200">
              <a:buClr>
                <a:srgbClr val="125D1B"/>
              </a:buClr>
              <a:buSzPct val="150000"/>
              <a:buFont typeface="Wingdings"/>
              <a:buChar char="§"/>
            </a:pPr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8BBF8F2-33A0-4D8F-BE35-C131F87EBDFA}"/>
              </a:ext>
            </a:extLst>
          </p:cNvPr>
          <p:cNvSpPr txBox="1"/>
          <p:nvPr/>
        </p:nvSpPr>
        <p:spPr>
          <a:xfrm>
            <a:off x="22402800" y="26328575"/>
            <a:ext cx="9601200" cy="73152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z="4000">
                <a:latin typeface="+mj-lt"/>
              </a:rPr>
              <a:t>Acknowledgements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D5DA6E1-89C5-4E50-93B8-33E851ACEBD8}"/>
              </a:ext>
            </a:extLst>
          </p:cNvPr>
          <p:cNvSpPr/>
          <p:nvPr/>
        </p:nvSpPr>
        <p:spPr>
          <a:xfrm>
            <a:off x="0" y="11246"/>
            <a:ext cx="43891200" cy="13887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+mj-lt"/>
                <a:ea typeface="Microsoft JhengHei" panose="020B0604030504040204" pitchFamily="34" charset="-120"/>
              </a:rPr>
              <a:t>U.S. Department of Energy Solar Decathlon </a:t>
            </a:r>
            <a:endParaRPr lang="en-US" sz="72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163DD17-183A-42C4-9B87-BD59CA12E21C}"/>
              </a:ext>
            </a:extLst>
          </p:cNvPr>
          <p:cNvSpPr txBox="1"/>
          <p:nvPr/>
        </p:nvSpPr>
        <p:spPr>
          <a:xfrm>
            <a:off x="1371600" y="1828800"/>
            <a:ext cx="10058400" cy="73152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CEBAD7A-8DD7-4A68-A1DC-6B55664731E5}"/>
              </a:ext>
            </a:extLst>
          </p:cNvPr>
          <p:cNvSpPr txBox="1"/>
          <p:nvPr/>
        </p:nvSpPr>
        <p:spPr>
          <a:xfrm>
            <a:off x="32689800" y="28087478"/>
            <a:ext cx="9601200" cy="406265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SzPct val="100000"/>
              <a:buAutoNum type="arabicParenBoth"/>
            </a:pPr>
            <a:r>
              <a:rPr lang="en-US" err="1">
                <a:solidFill>
                  <a:schemeClr val="tx1">
                    <a:lumMod val="95000"/>
                    <a:lumOff val="5000"/>
                  </a:schemeClr>
                </a:solidFill>
              </a:rPr>
              <a:t>Biloria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 et al. </a:t>
            </a:r>
            <a:r>
              <a:rPr lang="en-US" i="1">
                <a:solidFill>
                  <a:schemeClr val="tx1">
                    <a:lumMod val="95000"/>
                    <a:lumOff val="5000"/>
                  </a:schemeClr>
                </a:solidFill>
              </a:rPr>
              <a:t>Integrating algae building technology in the built environment: A cost and benefit perspective.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 Frontiers of Architectural Research, Vol 9, https://doi.org/10.1016/j.foar.2019.12.004. 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SzPct val="100000"/>
              <a:buFontTx/>
              <a:buAutoNum type="arabicParenBoth"/>
            </a:pPr>
            <a:r>
              <a:rPr lang="en-US">
                <a:effectLst/>
              </a:rPr>
              <a:t>(ICC), I. C. C. (n.d.). </a:t>
            </a:r>
            <a:r>
              <a:rPr lang="en-US" i="1">
                <a:effectLst/>
              </a:rPr>
              <a:t>2018 International Building Code (IBC): ICC Digital Codes</a:t>
            </a:r>
            <a:r>
              <a:rPr lang="en-US">
                <a:effectLst/>
              </a:rPr>
              <a:t>. 2018 INTERNATIONAL BUILDING CODE (IBC) | ICC DIGITAL CODES. Retrieved April 14, 2022, from https://codes.iccsafe.org/content/IBC2018 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SzPct val="100000"/>
              <a:buFontTx/>
              <a:buAutoNum type="arabicParenBoth"/>
            </a:pPr>
            <a:r>
              <a:rPr lang="en-US">
                <a:effectLst/>
              </a:rPr>
              <a:t>Author(s) International Code Council. (n.d.). </a:t>
            </a:r>
            <a:r>
              <a:rPr lang="en-US" i="1">
                <a:effectLst/>
              </a:rPr>
              <a:t>Climate zone map from IECC 2021</a:t>
            </a:r>
            <a:r>
              <a:rPr lang="en-US">
                <a:effectLst/>
              </a:rPr>
              <a:t>. Climate Zone Map from IECC 2021 | Building America Solution Center. Retrieved April 14, 2022, from https://basc.pnnl.gov/images/climate-zone-map-iecc-2021  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SzPct val="100000"/>
              <a:buFontTx/>
              <a:buAutoNum type="arabicParenBoth"/>
            </a:pPr>
            <a:r>
              <a:rPr lang="en-US">
                <a:effectLst/>
              </a:rPr>
              <a:t>“U.S. Access Board.” </a:t>
            </a:r>
            <a:r>
              <a:rPr lang="en-US" i="1">
                <a:effectLst/>
              </a:rPr>
              <a:t>ADA Accessibility Standards (Enhanced Single File Version)</a:t>
            </a:r>
            <a:r>
              <a:rPr lang="en-US">
                <a:effectLst/>
              </a:rPr>
              <a:t>, https://www.access-board.gov/ada/. 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SzPct val="100000"/>
              <a:buFontTx/>
              <a:buAutoNum type="arabicParenBoth"/>
            </a:pPr>
            <a:endParaRPr lang="en-US">
              <a:effectLst/>
            </a:endParaRPr>
          </a:p>
          <a:p>
            <a:pPr>
              <a:buClr>
                <a:schemeClr val="accent6">
                  <a:lumMod val="75000"/>
                </a:schemeClr>
              </a:buClr>
              <a:buSzPct val="100000"/>
            </a:pPr>
            <a:endParaRPr lang="en-US" sz="1400">
              <a:effectLst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SzPct val="100000"/>
              <a:buFontTx/>
              <a:buAutoNum type="arabicParenBoth"/>
            </a:pPr>
            <a:endParaRPr lang="en-US" sz="1400">
              <a:effectLst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SzPct val="100000"/>
              <a:buAutoNum type="arabicParenBoth"/>
            </a:pPr>
            <a:endParaRPr lang="en-US" sz="14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9D90CFB-ECD1-49B1-A8C2-A0FE0598E2A8}"/>
              </a:ext>
            </a:extLst>
          </p:cNvPr>
          <p:cNvSpPr txBox="1"/>
          <p:nvPr/>
        </p:nvSpPr>
        <p:spPr>
          <a:xfrm rot="10800000" flipH="1" flipV="1">
            <a:off x="11342467" y="2106617"/>
            <a:ext cx="2103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anose="020B0604020202020204" pitchFamily="34" charset="0"/>
              </a:rPr>
              <a:t>University of New Hampshire, Departments of Civil, Environmental, &amp; Mechanical Engineering</a:t>
            </a:r>
          </a:p>
          <a:p>
            <a:pPr algn="ctr"/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Jacob Roberts, Nathan Raffa, Will Baldwin, Wilder Byrne, Cole Gorham, Ben Guertin, Elizabeth Gunn, Miles Libby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3A4B43-4805-4AC4-A84F-5541A6AE0B68}"/>
              </a:ext>
            </a:extLst>
          </p:cNvPr>
          <p:cNvSpPr txBox="1"/>
          <p:nvPr/>
        </p:nvSpPr>
        <p:spPr>
          <a:xfrm>
            <a:off x="11843255" y="1455452"/>
            <a:ext cx="20175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Microsoft JhengHei" panose="020B0604030504040204" pitchFamily="34" charset="-120"/>
              </a:rPr>
              <a:t>The Green Standard Team 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83D62AA-23B9-4B88-8B82-0E871CFE1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352983"/>
              </p:ext>
            </p:extLst>
          </p:nvPr>
        </p:nvGraphicFramePr>
        <p:xfrm>
          <a:off x="32461200" y="12813634"/>
          <a:ext cx="10058400" cy="2274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34077142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436574346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417712554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475571089"/>
                    </a:ext>
                  </a:extLst>
                </a:gridCol>
              </a:tblGrid>
              <a:tr h="162858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0">
                          <a:effectLst/>
                        </a:rPr>
                        <a:t>Average Algae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400" b="0">
                          <a:effectLst/>
                        </a:rPr>
                        <a:t>Energy Density​​​​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b="0">
                          <a:effectLst/>
                        </a:rPr>
                        <a:t>(kWh/kg)</a:t>
                      </a:r>
                      <a:r>
                        <a:rPr lang="en-US" sz="1600" b="0">
                          <a:effectLst/>
                        </a:rPr>
                        <a:t>​​</a:t>
                      </a:r>
                      <a:endParaRPr lang="en-US" sz="1600" b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lvl="0" algn="l">
                        <a:buNone/>
                      </a:pPr>
                      <a:endParaRPr lang="en-US" sz="2000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0">
                          <a:effectLst/>
                        </a:rPr>
                        <a:t>Energy Yield </a:t>
                      </a:r>
                      <a:r>
                        <a:rPr lang="en-US" sz="2600" b="0">
                          <a:effectLst/>
                        </a:rPr>
                        <a:t>​​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b="0">
                          <a:effectLst/>
                        </a:rPr>
                        <a:t>(kWh/day)​​</a:t>
                      </a:r>
                      <a:endParaRPr lang="en-US" sz="2000" b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lvl="0" algn="ctr">
                        <a:buNone/>
                      </a:pPr>
                      <a:endParaRPr lang="en-US" sz="2600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0">
                          <a:effectLst/>
                        </a:rPr>
                        <a:t>Net Balance ​​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400" b="0">
                          <a:effectLst/>
                        </a:rPr>
                        <a:t>(Production – Consumption) ​​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b="0">
                          <a:effectLst/>
                        </a:rPr>
                        <a:t>(kWh/day)​​</a:t>
                      </a:r>
                      <a:endParaRPr lang="en-US" sz="2000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400" b="0">
                          <a:effectLst/>
                        </a:rPr>
                        <a:t>Net Generation​​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b="0">
                          <a:effectLst/>
                        </a:rPr>
                        <a:t>(kWh/year)​​</a:t>
                      </a:r>
                      <a:endParaRPr lang="en-US" sz="2000" b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25552"/>
                  </a:ext>
                </a:extLst>
              </a:tr>
              <a:tr h="64586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0">
                          <a:effectLst/>
                        </a:rPr>
                        <a:t>7.5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>
                          <a:effectLst/>
                        </a:rPr>
                        <a:t>6.83​​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0">
                          <a:effectLst/>
                        </a:rPr>
                        <a:t>4.43​​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000" b="1" u="none">
                          <a:effectLst/>
                        </a:rPr>
                        <a:t>1,551​​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889153"/>
                  </a:ext>
                </a:extLst>
              </a:tr>
            </a:tbl>
          </a:graphicData>
        </a:graphic>
      </p:graphicFrame>
      <p:sp>
        <p:nvSpPr>
          <p:cNvPr id="122" name="TextBox 121">
            <a:extLst>
              <a:ext uri="{FF2B5EF4-FFF2-40B4-BE49-F238E27FC236}">
                <a16:creationId xmlns:a16="http://schemas.microsoft.com/office/drawing/2014/main" id="{D8F0431D-D217-4EBB-920B-527CBB02F398}"/>
              </a:ext>
            </a:extLst>
          </p:cNvPr>
          <p:cNvSpPr txBox="1"/>
          <p:nvPr/>
        </p:nvSpPr>
        <p:spPr>
          <a:xfrm>
            <a:off x="1600200" y="2560320"/>
            <a:ext cx="96012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000" b="1">
                <a:solidFill>
                  <a:schemeClr val="tx1">
                    <a:lumMod val="95000"/>
                    <a:lumOff val="5000"/>
                  </a:schemeClr>
                </a:solidFill>
              </a:rPr>
              <a:t>Objective</a:t>
            </a: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	The Green Standard will contribute to environmentally			conscious, self-reliant and homesteading lifestyles with our 	residential design. The team presented this design in the 2022 	DOE Solar Decathlon Design Challenge.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000" b="1">
                <a:solidFill>
                  <a:schemeClr val="tx1">
                    <a:lumMod val="95000"/>
                    <a:lumOff val="5000"/>
                  </a:schemeClr>
                </a:solidFill>
              </a:rPr>
              <a:t>Solar Decathlon</a:t>
            </a: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	An annual collegiate competition where teams around the 	world 	take up the challenge to design highly efficient, 	innovative, low-carbon buildings powered by renewable 	energy. Each team is judged based on 10 contests.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000" b="1">
                <a:solidFill>
                  <a:schemeClr val="tx1">
                    <a:lumMod val="95000"/>
                    <a:lumOff val="5000"/>
                  </a:schemeClr>
                </a:solidFill>
              </a:rPr>
              <a:t>Homesteading</a:t>
            </a: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	Lifestyle of self-sufficiency where gardening and raising 	livestock 	on one’s property is common. There is a current 	resurgence of this sustainable lifestyle.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703DBBB-1242-4F62-802D-39C583C6F547}"/>
              </a:ext>
            </a:extLst>
          </p:cNvPr>
          <p:cNvSpPr txBox="1"/>
          <p:nvPr/>
        </p:nvSpPr>
        <p:spPr>
          <a:xfrm>
            <a:off x="1600200" y="9795510"/>
            <a:ext cx="9601200" cy="421653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457200" indent="-457200"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000" b="1">
                <a:solidFill>
                  <a:schemeClr val="tx1">
                    <a:lumMod val="95000"/>
                    <a:lumOff val="5000"/>
                  </a:schemeClr>
                </a:solidFill>
              </a:rPr>
              <a:t>Modern Homesteading</a:t>
            </a:r>
          </a:p>
          <a:p>
            <a:pPr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50000"/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	Integrating historical, New England homesteading practices 	with modern, cutting-edge engineering and technology.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000" b="1">
                <a:solidFill>
                  <a:schemeClr val="tx1">
                    <a:lumMod val="95000"/>
                    <a:lumOff val="5000"/>
                  </a:schemeClr>
                </a:solidFill>
              </a:rPr>
              <a:t>New Hampshire Location </a:t>
            </a:r>
          </a:p>
          <a:p>
            <a:pPr marL="457200">
              <a:spcAft>
                <a:spcPts val="600"/>
              </a:spcAft>
              <a:buClr>
                <a:schemeClr val="accent6">
                  <a:lumMod val="75000"/>
                </a:schemeClr>
              </a:buClr>
              <a:buSzPct val="150000"/>
              <a:tabLst>
                <a:tab pos="6553200" algn="l"/>
              </a:tabLst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Function in accordance with all aspects of New 	England’s environment, climate, and lifestyle. </a:t>
            </a:r>
          </a:p>
          <a:p>
            <a:pPr marL="457200" indent="-457200"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000" b="1">
                <a:solidFill>
                  <a:schemeClr val="tx1">
                    <a:lumMod val="95000"/>
                    <a:lumOff val="5000"/>
                  </a:schemeClr>
                </a:solidFill>
              </a:rPr>
              <a:t>Net Zero</a:t>
            </a:r>
          </a:p>
          <a:p>
            <a:pPr>
              <a:buClr>
                <a:schemeClr val="accent6">
                  <a:lumMod val="75000"/>
                </a:schemeClr>
              </a:buClr>
              <a:buSzPct val="150000"/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	A home where the annual amount of energy used is met or 	exceeded by onsite generation. 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highlight>
                <a:srgbClr val="FFFF00"/>
              </a:highlight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C27D7E1-52AD-4A46-A22D-932234C457E0}"/>
              </a:ext>
            </a:extLst>
          </p:cNvPr>
          <p:cNvGrpSpPr/>
          <p:nvPr/>
        </p:nvGrpSpPr>
        <p:grpSpPr>
          <a:xfrm>
            <a:off x="32760820" y="17467741"/>
            <a:ext cx="9144000" cy="4417833"/>
            <a:chOff x="44357847" y="20983716"/>
            <a:chExt cx="6410492" cy="4902139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00C19926-5D10-4D4C-A76D-8A46E9FE9772}"/>
                </a:ext>
              </a:extLst>
            </p:cNvPr>
            <p:cNvGrpSpPr/>
            <p:nvPr/>
          </p:nvGrpSpPr>
          <p:grpSpPr>
            <a:xfrm>
              <a:off x="44357847" y="21411371"/>
              <a:ext cx="6410492" cy="4474484"/>
              <a:chOff x="44357847" y="21411371"/>
              <a:chExt cx="6410492" cy="4474484"/>
            </a:xfrm>
          </p:grpSpPr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E33F12F9-2D13-409E-98A8-172D184B6EE9}"/>
                  </a:ext>
                </a:extLst>
              </p:cNvPr>
              <p:cNvGrpSpPr/>
              <p:nvPr/>
            </p:nvGrpSpPr>
            <p:grpSpPr>
              <a:xfrm>
                <a:off x="44420504" y="21411371"/>
                <a:ext cx="6347835" cy="4474484"/>
                <a:chOff x="44282007" y="14011351"/>
                <a:chExt cx="5243457" cy="4474484"/>
              </a:xfrm>
            </p:grpSpPr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24C06DF2-E4FA-42B8-B24B-BC7D141FBA0D}"/>
                    </a:ext>
                  </a:extLst>
                </p:cNvPr>
                <p:cNvGrpSpPr/>
                <p:nvPr/>
              </p:nvGrpSpPr>
              <p:grpSpPr>
                <a:xfrm>
                  <a:off x="44282007" y="14011351"/>
                  <a:ext cx="5243457" cy="4474484"/>
                  <a:chOff x="50880756" y="16124113"/>
                  <a:chExt cx="5732316" cy="5844177"/>
                </a:xfrm>
              </p:grpSpPr>
              <p:graphicFrame>
                <p:nvGraphicFramePr>
                  <p:cNvPr id="144" name="Chart 143">
                    <a:extLst>
                      <a:ext uri="{FF2B5EF4-FFF2-40B4-BE49-F238E27FC236}">
                        <a16:creationId xmlns:a16="http://schemas.microsoft.com/office/drawing/2014/main" id="{5BDD78DC-C027-4C1A-964D-09AAE5C1E998}"/>
                      </a:ext>
                    </a:extLst>
                  </p:cNvPr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1262967236"/>
                      </p:ext>
                    </p:extLst>
                  </p:nvPr>
                </p:nvGraphicFramePr>
                <p:xfrm>
                  <a:off x="50880756" y="16124113"/>
                  <a:ext cx="5732316" cy="5844177"/>
                </p:xfrm>
                <a:graphic>
                  <a:graphicData uri="http://schemas.openxmlformats.org/drawingml/2006/chart">
                    <c:chart xmlns:c="http://schemas.openxmlformats.org/drawingml/2006/chart" xmlns:r="http://schemas.openxmlformats.org/officeDocument/2006/relationships" r:id="rId6"/>
                  </a:graphicData>
                </a:graphic>
              </p:graphicFrame>
              <p:sp>
                <p:nvSpPr>
                  <p:cNvPr id="145" name="TextBox 144">
                    <a:extLst>
                      <a:ext uri="{FF2B5EF4-FFF2-40B4-BE49-F238E27FC236}">
                        <a16:creationId xmlns:a16="http://schemas.microsoft.com/office/drawing/2014/main" id="{33F5FEA6-EFB3-480F-A4FE-28FF65D06C0B}"/>
                      </a:ext>
                    </a:extLst>
                  </p:cNvPr>
                  <p:cNvSpPr txBox="1"/>
                  <p:nvPr/>
                </p:nvSpPr>
                <p:spPr>
                  <a:xfrm>
                    <a:off x="54795140" y="17795682"/>
                    <a:ext cx="660276" cy="579877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 rtlCol="0" anchor="t"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$84,220</a:t>
                    </a:r>
                  </a:p>
                </p:txBody>
              </p:sp>
              <p:sp>
                <p:nvSpPr>
                  <p:cNvPr id="146" name="TextBox 145">
                    <a:extLst>
                      <a:ext uri="{FF2B5EF4-FFF2-40B4-BE49-F238E27FC236}">
                        <a16:creationId xmlns:a16="http://schemas.microsoft.com/office/drawing/2014/main" id="{14816B6D-9146-461E-979F-242CA04CCC99}"/>
                      </a:ext>
                    </a:extLst>
                  </p:cNvPr>
                  <p:cNvSpPr txBox="1"/>
                  <p:nvPr/>
                </p:nvSpPr>
                <p:spPr>
                  <a:xfrm>
                    <a:off x="53718623" y="19397129"/>
                    <a:ext cx="730244" cy="5798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$39,664</a:t>
                    </a:r>
                  </a:p>
                </p:txBody>
              </p:sp>
            </p:grpSp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B9DD6838-9D56-4E09-BE15-2DDDD68739A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923589" y="14282458"/>
                  <a:ext cx="877251" cy="51227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r>
                    <a:rPr lang="en-US" sz="24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$</a:t>
                  </a:r>
                  <a:r>
                    <a:rPr lang="en-US" sz="20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123,884</a:t>
                  </a:r>
                </a:p>
              </p:txBody>
            </p:sp>
          </p:grp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4B2304F0-1C66-48DF-8B39-14A002DE331C}"/>
                  </a:ext>
                </a:extLst>
              </p:cNvPr>
              <p:cNvSpPr txBox="1"/>
              <p:nvPr/>
            </p:nvSpPr>
            <p:spPr>
              <a:xfrm>
                <a:off x="44357847" y="22505696"/>
                <a:ext cx="360989" cy="1516181"/>
              </a:xfrm>
              <a:prstGeom prst="rect">
                <a:avLst/>
              </a:prstGeom>
              <a:noFill/>
            </p:spPr>
            <p:txBody>
              <a:bodyPr vert="vert270" wrap="square" rtlCol="0" anchor="t" anchorCtr="0">
                <a:spAutoFit/>
              </a:bodyPr>
              <a:lstStyle/>
              <a:p>
                <a:r>
                  <a:rPr lang="en-US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US Dollars</a:t>
                </a:r>
                <a:endParaRPr 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highlight>
                    <a:srgbClr val="FFFF00"/>
                  </a:highlight>
                </a:endParaRPr>
              </a:p>
            </p:txBody>
          </p:sp>
        </p:grp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EEA0DFF1-42B4-462D-B2A8-EA7196C41A0A}"/>
                </a:ext>
              </a:extLst>
            </p:cNvPr>
            <p:cNvSpPr txBox="1"/>
            <p:nvPr/>
          </p:nvSpPr>
          <p:spPr>
            <a:xfrm>
              <a:off x="45973951" y="20983716"/>
              <a:ext cx="3473996" cy="580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 Year Analysis of PV Savings</a:t>
              </a:r>
            </a:p>
          </p:txBody>
        </p:sp>
      </p:grpSp>
      <p:graphicFrame>
        <p:nvGraphicFramePr>
          <p:cNvPr id="161" name="Chart 160">
            <a:extLst>
              <a:ext uri="{FF2B5EF4-FFF2-40B4-BE49-F238E27FC236}">
                <a16:creationId xmlns:a16="http://schemas.microsoft.com/office/drawing/2014/main" id="{114ECA40-0EEA-4157-9707-E8816E6489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1545999"/>
              </p:ext>
            </p:extLst>
          </p:nvPr>
        </p:nvGraphicFramePr>
        <p:xfrm>
          <a:off x="11645976" y="26779407"/>
          <a:ext cx="9444822" cy="4594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2" name="Picture 47">
            <a:extLst>
              <a:ext uri="{FF2B5EF4-FFF2-40B4-BE49-F238E27FC236}">
                <a16:creationId xmlns:a16="http://schemas.microsoft.com/office/drawing/2014/main" id="{19F54D3E-A365-B710-F9B8-49481137E6F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528" r="2843" b="368"/>
          <a:stretch/>
        </p:blipFill>
        <p:spPr>
          <a:xfrm>
            <a:off x="21578704" y="3765271"/>
            <a:ext cx="10428354" cy="5674809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65" name="Picture 64" descr="A house with solar panels&#10;&#10;Description automatically generated with medium confidence">
            <a:extLst>
              <a:ext uri="{FF2B5EF4-FFF2-40B4-BE49-F238E27FC236}">
                <a16:creationId xmlns:a16="http://schemas.microsoft.com/office/drawing/2014/main" id="{1C2389D6-0DE5-4EA6-8665-70D49878C26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7" t="-3670" r="10045"/>
          <a:stretch/>
        </p:blipFill>
        <p:spPr>
          <a:xfrm>
            <a:off x="11887200" y="3572703"/>
            <a:ext cx="10058399" cy="5867754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1DD37A14-64D6-45D0-9BCA-A026491082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61200" y="9387440"/>
            <a:ext cx="10058400" cy="269722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noFill/>
            <a:miter lim="800000"/>
          </a:ln>
          <a:effectLst/>
        </p:spPr>
      </p:pic>
      <p:pic>
        <p:nvPicPr>
          <p:cNvPr id="148" name="Picture 8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6BF84E36-B84B-4A7F-A14E-886A0EE06B2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5098" t="23081" r="7843" b="22432"/>
          <a:stretch/>
        </p:blipFill>
        <p:spPr>
          <a:xfrm>
            <a:off x="23018746" y="22312077"/>
            <a:ext cx="4558002" cy="3733193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55" name="Picture 15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8A48127C-11BB-4FD2-B979-30FF49BE0E2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5" t="30858" r="34108" b="13910"/>
          <a:stretch/>
        </p:blipFill>
        <p:spPr bwMode="auto">
          <a:xfrm>
            <a:off x="16730370" y="21514263"/>
            <a:ext cx="4360427" cy="495231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9" name="Picture 108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6064E71-8627-4506-BD42-B26BAC03199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1" t="-332" r="22162" b="31571"/>
          <a:stretch/>
        </p:blipFill>
        <p:spPr>
          <a:xfrm>
            <a:off x="12115800" y="1644272"/>
            <a:ext cx="1139278" cy="1371600"/>
          </a:xfrm>
          <a:prstGeom prst="rect">
            <a:avLst/>
          </a:prstGeom>
        </p:spPr>
      </p:pic>
      <p:pic>
        <p:nvPicPr>
          <p:cNvPr id="3" name="Picture 2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03D8BEA-17D9-42E8-A9A9-C064F3B560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00" y="1645920"/>
            <a:ext cx="1139278" cy="1371600"/>
          </a:xfrm>
          <a:prstGeom prst="rect">
            <a:avLst/>
          </a:prstGeom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2CA6A406-1464-4D74-8EA7-7861007AEEC4}"/>
              </a:ext>
            </a:extLst>
          </p:cNvPr>
          <p:cNvSpPr txBox="1"/>
          <p:nvPr/>
        </p:nvSpPr>
        <p:spPr>
          <a:xfrm>
            <a:off x="17039467" y="18961091"/>
            <a:ext cx="360463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ct val="150000"/>
            </a:pP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Graywater System</a:t>
            </a:r>
          </a:p>
        </p:txBody>
      </p:sp>
      <p:graphicFrame>
        <p:nvGraphicFramePr>
          <p:cNvPr id="153" name="Chart 152">
            <a:extLst>
              <a:ext uri="{FF2B5EF4-FFF2-40B4-BE49-F238E27FC236}">
                <a16:creationId xmlns:a16="http://schemas.microsoft.com/office/drawing/2014/main" id="{7CDC0DDC-5160-4D69-909E-95E94DC52D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462172"/>
              </p:ext>
            </p:extLst>
          </p:nvPr>
        </p:nvGraphicFramePr>
        <p:xfrm>
          <a:off x="32627822" y="22179491"/>
          <a:ext cx="9144000" cy="4880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163" name="TextBox 162">
            <a:extLst>
              <a:ext uri="{FF2B5EF4-FFF2-40B4-BE49-F238E27FC236}">
                <a16:creationId xmlns:a16="http://schemas.microsoft.com/office/drawing/2014/main" id="{C49AE222-D882-C94A-AB24-BE82699DA890}"/>
              </a:ext>
            </a:extLst>
          </p:cNvPr>
          <p:cNvSpPr txBox="1"/>
          <p:nvPr/>
        </p:nvSpPr>
        <p:spPr>
          <a:xfrm>
            <a:off x="17018875" y="13033385"/>
            <a:ext cx="52205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</a:rPr>
              <a:t>538 Greenfield Road, Peterborough NH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Climate Zone 5A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Zoned Residential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Outside of Public Water and Sewer Zones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Within 5 Miles of Hospitals, Schools, Grocery, Downtown Amenities, and Recycling center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12.2 Acres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8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FBA0AB95-A7C7-4F57-8A0F-ECCA68278765}"/>
              </a:ext>
            </a:extLst>
          </p:cNvPr>
          <p:cNvSpPr txBox="1"/>
          <p:nvPr/>
        </p:nvSpPr>
        <p:spPr>
          <a:xfrm>
            <a:off x="22631400" y="29471530"/>
            <a:ext cx="91440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100000"/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The Green Standard presented our project to the CEE 719 -  Green Building Design class with the intention of passing on valuable insight to future Capstone teams.</a:t>
            </a:r>
          </a:p>
        </p:txBody>
      </p:sp>
      <p:pic>
        <p:nvPicPr>
          <p:cNvPr id="159" name="Picture 8" descr="Diagram&#10;&#10;Description automatically generated">
            <a:extLst>
              <a:ext uri="{FF2B5EF4-FFF2-40B4-BE49-F238E27FC236}">
                <a16:creationId xmlns:a16="http://schemas.microsoft.com/office/drawing/2014/main" id="{A6A44AF4-9AD3-43CC-957E-56595A3D44A3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934" t="7407" r="1469" b="1985"/>
          <a:stretch/>
        </p:blipFill>
        <p:spPr>
          <a:xfrm>
            <a:off x="27892041" y="21110888"/>
            <a:ext cx="3448134" cy="4934382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BA5998B-D6F3-4001-9211-91E011AB6DD8}"/>
              </a:ext>
            </a:extLst>
          </p:cNvPr>
          <p:cNvSpPr txBox="1"/>
          <p:nvPr/>
        </p:nvSpPr>
        <p:spPr>
          <a:xfrm>
            <a:off x="2316298" y="23684072"/>
            <a:ext cx="1854679" cy="491030"/>
          </a:xfrm>
          <a:prstGeom prst="rect">
            <a:avLst/>
          </a:prstGeom>
          <a:solidFill>
            <a:srgbClr val="498947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Roof: R-67.6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E58F22-2088-40B4-82C7-9D947095D113}"/>
              </a:ext>
            </a:extLst>
          </p:cNvPr>
          <p:cNvSpPr txBox="1"/>
          <p:nvPr/>
        </p:nvSpPr>
        <p:spPr>
          <a:xfrm>
            <a:off x="2316296" y="26259309"/>
            <a:ext cx="1828610" cy="883854"/>
          </a:xfrm>
          <a:prstGeom prst="rect">
            <a:avLst/>
          </a:prstGeom>
          <a:solidFill>
            <a:srgbClr val="498947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Wall: R-46</a:t>
            </a:r>
          </a:p>
          <a:p>
            <a:r>
              <a:rPr lang="en-US" sz="2400">
                <a:solidFill>
                  <a:schemeClr val="bg1"/>
                </a:solidFill>
              </a:rPr>
              <a:t>Floor: R-35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D59905-F47A-4854-8763-028B2D6CF411}"/>
              </a:ext>
            </a:extLst>
          </p:cNvPr>
          <p:cNvSpPr txBox="1"/>
          <p:nvPr/>
        </p:nvSpPr>
        <p:spPr>
          <a:xfrm>
            <a:off x="2316296" y="30011797"/>
            <a:ext cx="1761876" cy="883854"/>
          </a:xfrm>
          <a:prstGeom prst="rect">
            <a:avLst/>
          </a:prstGeom>
          <a:solidFill>
            <a:srgbClr val="498947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Foundation: R-49</a:t>
            </a:r>
          </a:p>
        </p:txBody>
      </p:sp>
      <p:cxnSp>
        <p:nvCxnSpPr>
          <p:cNvPr id="205" name="Connector: Elbow 204">
            <a:extLst>
              <a:ext uri="{FF2B5EF4-FFF2-40B4-BE49-F238E27FC236}">
                <a16:creationId xmlns:a16="http://schemas.microsoft.com/office/drawing/2014/main" id="{840F0A23-948F-46F5-A431-DAD0347022A7}"/>
              </a:ext>
            </a:extLst>
          </p:cNvPr>
          <p:cNvCxnSpPr>
            <a:cxnSpLocks/>
            <a:endCxn id="262" idx="0"/>
          </p:cNvCxnSpPr>
          <p:nvPr/>
        </p:nvCxnSpPr>
        <p:spPr>
          <a:xfrm rot="10800000">
            <a:off x="33334066" y="7929164"/>
            <a:ext cx="6858722" cy="384257"/>
          </a:xfrm>
          <a:prstGeom prst="bentConnector4">
            <a:avLst>
              <a:gd name="adj1" fmla="val 44397"/>
              <a:gd name="adj2" fmla="val 15949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019D2D1-C604-4A4F-B982-CD2DCC48A4A8}"/>
              </a:ext>
            </a:extLst>
          </p:cNvPr>
          <p:cNvGrpSpPr/>
          <p:nvPr/>
        </p:nvGrpSpPr>
        <p:grpSpPr>
          <a:xfrm>
            <a:off x="11887200" y="3206985"/>
            <a:ext cx="20117395" cy="885565"/>
            <a:chOff x="11770532" y="15890966"/>
            <a:chExt cx="20117395" cy="885565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CDA6555B-FDEA-4F95-ABA1-12B71C38B867}"/>
                </a:ext>
              </a:extLst>
            </p:cNvPr>
            <p:cNvSpPr/>
            <p:nvPr/>
          </p:nvSpPr>
          <p:spPr>
            <a:xfrm>
              <a:off x="11992629" y="16326539"/>
              <a:ext cx="19701348" cy="15995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5E4574F3-CBA1-4F84-A6A9-39D9EE821A76}"/>
                </a:ext>
              </a:extLst>
            </p:cNvPr>
            <p:cNvSpPr/>
            <p:nvPr/>
          </p:nvSpPr>
          <p:spPr>
            <a:xfrm>
              <a:off x="11770532" y="15890966"/>
              <a:ext cx="1901478" cy="885565"/>
            </a:xfrm>
            <a:custGeom>
              <a:avLst/>
              <a:gdLst>
                <a:gd name="connsiteX0" fmla="*/ 0 w 2127489"/>
                <a:gd name="connsiteY0" fmla="*/ 112478 h 1124781"/>
                <a:gd name="connsiteX1" fmla="*/ 112478 w 2127489"/>
                <a:gd name="connsiteY1" fmla="*/ 0 h 1124781"/>
                <a:gd name="connsiteX2" fmla="*/ 2015011 w 2127489"/>
                <a:gd name="connsiteY2" fmla="*/ 0 h 1124781"/>
                <a:gd name="connsiteX3" fmla="*/ 2127489 w 2127489"/>
                <a:gd name="connsiteY3" fmla="*/ 112478 h 1124781"/>
                <a:gd name="connsiteX4" fmla="*/ 2127489 w 2127489"/>
                <a:gd name="connsiteY4" fmla="*/ 1012303 h 1124781"/>
                <a:gd name="connsiteX5" fmla="*/ 2015011 w 2127489"/>
                <a:gd name="connsiteY5" fmla="*/ 1124781 h 1124781"/>
                <a:gd name="connsiteX6" fmla="*/ 112478 w 2127489"/>
                <a:gd name="connsiteY6" fmla="*/ 1124781 h 1124781"/>
                <a:gd name="connsiteX7" fmla="*/ 0 w 2127489"/>
                <a:gd name="connsiteY7" fmla="*/ 1012303 h 1124781"/>
                <a:gd name="connsiteX8" fmla="*/ 0 w 2127489"/>
                <a:gd name="connsiteY8" fmla="*/ 112478 h 112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7489" h="1124781">
                  <a:moveTo>
                    <a:pt x="0" y="112478"/>
                  </a:moveTo>
                  <a:cubicBezTo>
                    <a:pt x="0" y="50358"/>
                    <a:pt x="50358" y="0"/>
                    <a:pt x="112478" y="0"/>
                  </a:cubicBezTo>
                  <a:lnTo>
                    <a:pt x="2015011" y="0"/>
                  </a:lnTo>
                  <a:cubicBezTo>
                    <a:pt x="2077131" y="0"/>
                    <a:pt x="2127489" y="50358"/>
                    <a:pt x="2127489" y="112478"/>
                  </a:cubicBezTo>
                  <a:lnTo>
                    <a:pt x="2127489" y="1012303"/>
                  </a:lnTo>
                  <a:cubicBezTo>
                    <a:pt x="2127489" y="1074423"/>
                    <a:pt x="2077131" y="1124781"/>
                    <a:pt x="2015011" y="1124781"/>
                  </a:cubicBezTo>
                  <a:lnTo>
                    <a:pt x="112478" y="1124781"/>
                  </a:lnTo>
                  <a:cubicBezTo>
                    <a:pt x="50358" y="1124781"/>
                    <a:pt x="0" y="1074423"/>
                    <a:pt x="0" y="1012303"/>
                  </a:cubicBezTo>
                  <a:lnTo>
                    <a:pt x="0" y="112478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384" tIns="124384" rIns="124384" bIns="124384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>
                  <a:latin typeface="+mj-lt"/>
                </a:rPr>
                <a:t>Architecture</a:t>
              </a: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4AA2DD66-1B32-415B-A074-39A2193B1CB2}"/>
                </a:ext>
              </a:extLst>
            </p:cNvPr>
            <p:cNvSpPr/>
            <p:nvPr/>
          </p:nvSpPr>
          <p:spPr>
            <a:xfrm>
              <a:off x="13793365" y="15890966"/>
              <a:ext cx="1901478" cy="885565"/>
            </a:xfrm>
            <a:custGeom>
              <a:avLst/>
              <a:gdLst>
                <a:gd name="connsiteX0" fmla="*/ 0 w 2127489"/>
                <a:gd name="connsiteY0" fmla="*/ 112478 h 1124781"/>
                <a:gd name="connsiteX1" fmla="*/ 112478 w 2127489"/>
                <a:gd name="connsiteY1" fmla="*/ 0 h 1124781"/>
                <a:gd name="connsiteX2" fmla="*/ 2015011 w 2127489"/>
                <a:gd name="connsiteY2" fmla="*/ 0 h 1124781"/>
                <a:gd name="connsiteX3" fmla="*/ 2127489 w 2127489"/>
                <a:gd name="connsiteY3" fmla="*/ 112478 h 1124781"/>
                <a:gd name="connsiteX4" fmla="*/ 2127489 w 2127489"/>
                <a:gd name="connsiteY4" fmla="*/ 1012303 h 1124781"/>
                <a:gd name="connsiteX5" fmla="*/ 2015011 w 2127489"/>
                <a:gd name="connsiteY5" fmla="*/ 1124781 h 1124781"/>
                <a:gd name="connsiteX6" fmla="*/ 112478 w 2127489"/>
                <a:gd name="connsiteY6" fmla="*/ 1124781 h 1124781"/>
                <a:gd name="connsiteX7" fmla="*/ 0 w 2127489"/>
                <a:gd name="connsiteY7" fmla="*/ 1012303 h 1124781"/>
                <a:gd name="connsiteX8" fmla="*/ 0 w 2127489"/>
                <a:gd name="connsiteY8" fmla="*/ 112478 h 112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7489" h="1124781">
                  <a:moveTo>
                    <a:pt x="0" y="112478"/>
                  </a:moveTo>
                  <a:cubicBezTo>
                    <a:pt x="0" y="50358"/>
                    <a:pt x="50358" y="0"/>
                    <a:pt x="112478" y="0"/>
                  </a:cubicBezTo>
                  <a:lnTo>
                    <a:pt x="2015011" y="0"/>
                  </a:lnTo>
                  <a:cubicBezTo>
                    <a:pt x="2077131" y="0"/>
                    <a:pt x="2127489" y="50358"/>
                    <a:pt x="2127489" y="112478"/>
                  </a:cubicBezTo>
                  <a:lnTo>
                    <a:pt x="2127489" y="1012303"/>
                  </a:lnTo>
                  <a:cubicBezTo>
                    <a:pt x="2127489" y="1074423"/>
                    <a:pt x="2077131" y="1124781"/>
                    <a:pt x="2015011" y="1124781"/>
                  </a:cubicBezTo>
                  <a:lnTo>
                    <a:pt x="112478" y="1124781"/>
                  </a:lnTo>
                  <a:cubicBezTo>
                    <a:pt x="50358" y="1124781"/>
                    <a:pt x="0" y="1074423"/>
                    <a:pt x="0" y="1012303"/>
                  </a:cubicBezTo>
                  <a:lnTo>
                    <a:pt x="0" y="112478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384" tIns="124384" rIns="124384" bIns="124384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>
                  <a:latin typeface="+mj-lt"/>
                </a:rPr>
                <a:t>Engineering</a:t>
              </a: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72D6FC8-0E02-46D9-A8D1-B4C579C313B5}"/>
                </a:ext>
              </a:extLst>
            </p:cNvPr>
            <p:cNvSpPr/>
            <p:nvPr/>
          </p:nvSpPr>
          <p:spPr>
            <a:xfrm>
              <a:off x="15816198" y="15890966"/>
              <a:ext cx="1901478" cy="885565"/>
            </a:xfrm>
            <a:custGeom>
              <a:avLst/>
              <a:gdLst>
                <a:gd name="connsiteX0" fmla="*/ 0 w 2127489"/>
                <a:gd name="connsiteY0" fmla="*/ 112478 h 1124781"/>
                <a:gd name="connsiteX1" fmla="*/ 112478 w 2127489"/>
                <a:gd name="connsiteY1" fmla="*/ 0 h 1124781"/>
                <a:gd name="connsiteX2" fmla="*/ 2015011 w 2127489"/>
                <a:gd name="connsiteY2" fmla="*/ 0 h 1124781"/>
                <a:gd name="connsiteX3" fmla="*/ 2127489 w 2127489"/>
                <a:gd name="connsiteY3" fmla="*/ 112478 h 1124781"/>
                <a:gd name="connsiteX4" fmla="*/ 2127489 w 2127489"/>
                <a:gd name="connsiteY4" fmla="*/ 1012303 h 1124781"/>
                <a:gd name="connsiteX5" fmla="*/ 2015011 w 2127489"/>
                <a:gd name="connsiteY5" fmla="*/ 1124781 h 1124781"/>
                <a:gd name="connsiteX6" fmla="*/ 112478 w 2127489"/>
                <a:gd name="connsiteY6" fmla="*/ 1124781 h 1124781"/>
                <a:gd name="connsiteX7" fmla="*/ 0 w 2127489"/>
                <a:gd name="connsiteY7" fmla="*/ 1012303 h 1124781"/>
                <a:gd name="connsiteX8" fmla="*/ 0 w 2127489"/>
                <a:gd name="connsiteY8" fmla="*/ 112478 h 112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7489" h="1124781">
                  <a:moveTo>
                    <a:pt x="0" y="112478"/>
                  </a:moveTo>
                  <a:cubicBezTo>
                    <a:pt x="0" y="50358"/>
                    <a:pt x="50358" y="0"/>
                    <a:pt x="112478" y="0"/>
                  </a:cubicBezTo>
                  <a:lnTo>
                    <a:pt x="2015011" y="0"/>
                  </a:lnTo>
                  <a:cubicBezTo>
                    <a:pt x="2077131" y="0"/>
                    <a:pt x="2127489" y="50358"/>
                    <a:pt x="2127489" y="112478"/>
                  </a:cubicBezTo>
                  <a:lnTo>
                    <a:pt x="2127489" y="1012303"/>
                  </a:lnTo>
                  <a:cubicBezTo>
                    <a:pt x="2127489" y="1074423"/>
                    <a:pt x="2077131" y="1124781"/>
                    <a:pt x="2015011" y="1124781"/>
                  </a:cubicBezTo>
                  <a:lnTo>
                    <a:pt x="112478" y="1124781"/>
                  </a:lnTo>
                  <a:cubicBezTo>
                    <a:pt x="50358" y="1124781"/>
                    <a:pt x="0" y="1074423"/>
                    <a:pt x="0" y="1012303"/>
                  </a:cubicBezTo>
                  <a:lnTo>
                    <a:pt x="0" y="112478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384" tIns="124384" rIns="124384" bIns="124384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>
                  <a:latin typeface="+mj-lt"/>
                </a:rPr>
                <a:t>Market Analysis</a:t>
              </a: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C4765C07-E89D-4C6A-BAB2-34BCBB825ADA}"/>
                </a:ext>
              </a:extLst>
            </p:cNvPr>
            <p:cNvSpPr/>
            <p:nvPr/>
          </p:nvSpPr>
          <p:spPr>
            <a:xfrm>
              <a:off x="17839031" y="15890966"/>
              <a:ext cx="1901478" cy="885565"/>
            </a:xfrm>
            <a:custGeom>
              <a:avLst/>
              <a:gdLst>
                <a:gd name="connsiteX0" fmla="*/ 0 w 2127489"/>
                <a:gd name="connsiteY0" fmla="*/ 112478 h 1124781"/>
                <a:gd name="connsiteX1" fmla="*/ 112478 w 2127489"/>
                <a:gd name="connsiteY1" fmla="*/ 0 h 1124781"/>
                <a:gd name="connsiteX2" fmla="*/ 2015011 w 2127489"/>
                <a:gd name="connsiteY2" fmla="*/ 0 h 1124781"/>
                <a:gd name="connsiteX3" fmla="*/ 2127489 w 2127489"/>
                <a:gd name="connsiteY3" fmla="*/ 112478 h 1124781"/>
                <a:gd name="connsiteX4" fmla="*/ 2127489 w 2127489"/>
                <a:gd name="connsiteY4" fmla="*/ 1012303 h 1124781"/>
                <a:gd name="connsiteX5" fmla="*/ 2015011 w 2127489"/>
                <a:gd name="connsiteY5" fmla="*/ 1124781 h 1124781"/>
                <a:gd name="connsiteX6" fmla="*/ 112478 w 2127489"/>
                <a:gd name="connsiteY6" fmla="*/ 1124781 h 1124781"/>
                <a:gd name="connsiteX7" fmla="*/ 0 w 2127489"/>
                <a:gd name="connsiteY7" fmla="*/ 1012303 h 1124781"/>
                <a:gd name="connsiteX8" fmla="*/ 0 w 2127489"/>
                <a:gd name="connsiteY8" fmla="*/ 112478 h 112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7489" h="1124781">
                  <a:moveTo>
                    <a:pt x="0" y="112478"/>
                  </a:moveTo>
                  <a:cubicBezTo>
                    <a:pt x="0" y="50358"/>
                    <a:pt x="50358" y="0"/>
                    <a:pt x="112478" y="0"/>
                  </a:cubicBezTo>
                  <a:lnTo>
                    <a:pt x="2015011" y="0"/>
                  </a:lnTo>
                  <a:cubicBezTo>
                    <a:pt x="2077131" y="0"/>
                    <a:pt x="2127489" y="50358"/>
                    <a:pt x="2127489" y="112478"/>
                  </a:cubicBezTo>
                  <a:lnTo>
                    <a:pt x="2127489" y="1012303"/>
                  </a:lnTo>
                  <a:cubicBezTo>
                    <a:pt x="2127489" y="1074423"/>
                    <a:pt x="2077131" y="1124781"/>
                    <a:pt x="2015011" y="1124781"/>
                  </a:cubicBezTo>
                  <a:lnTo>
                    <a:pt x="112478" y="1124781"/>
                  </a:lnTo>
                  <a:cubicBezTo>
                    <a:pt x="50358" y="1124781"/>
                    <a:pt x="0" y="1074423"/>
                    <a:pt x="0" y="1012303"/>
                  </a:cubicBezTo>
                  <a:lnTo>
                    <a:pt x="0" y="112478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384" tIns="124384" rIns="124384" bIns="124384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>
                  <a:latin typeface="+mj-lt"/>
                </a:rPr>
                <a:t>Durability and Resilience</a:t>
              </a: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00580A1F-F87F-46F8-8764-A080DE8403CE}"/>
                </a:ext>
              </a:extLst>
            </p:cNvPr>
            <p:cNvSpPr/>
            <p:nvPr/>
          </p:nvSpPr>
          <p:spPr>
            <a:xfrm>
              <a:off x="19861864" y="15890966"/>
              <a:ext cx="1901478" cy="885565"/>
            </a:xfrm>
            <a:custGeom>
              <a:avLst/>
              <a:gdLst>
                <a:gd name="connsiteX0" fmla="*/ 0 w 2127489"/>
                <a:gd name="connsiteY0" fmla="*/ 112478 h 1124781"/>
                <a:gd name="connsiteX1" fmla="*/ 112478 w 2127489"/>
                <a:gd name="connsiteY1" fmla="*/ 0 h 1124781"/>
                <a:gd name="connsiteX2" fmla="*/ 2015011 w 2127489"/>
                <a:gd name="connsiteY2" fmla="*/ 0 h 1124781"/>
                <a:gd name="connsiteX3" fmla="*/ 2127489 w 2127489"/>
                <a:gd name="connsiteY3" fmla="*/ 112478 h 1124781"/>
                <a:gd name="connsiteX4" fmla="*/ 2127489 w 2127489"/>
                <a:gd name="connsiteY4" fmla="*/ 1012303 h 1124781"/>
                <a:gd name="connsiteX5" fmla="*/ 2015011 w 2127489"/>
                <a:gd name="connsiteY5" fmla="*/ 1124781 h 1124781"/>
                <a:gd name="connsiteX6" fmla="*/ 112478 w 2127489"/>
                <a:gd name="connsiteY6" fmla="*/ 1124781 h 1124781"/>
                <a:gd name="connsiteX7" fmla="*/ 0 w 2127489"/>
                <a:gd name="connsiteY7" fmla="*/ 1012303 h 1124781"/>
                <a:gd name="connsiteX8" fmla="*/ 0 w 2127489"/>
                <a:gd name="connsiteY8" fmla="*/ 112478 h 112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7489" h="1124781">
                  <a:moveTo>
                    <a:pt x="0" y="112478"/>
                  </a:moveTo>
                  <a:cubicBezTo>
                    <a:pt x="0" y="50358"/>
                    <a:pt x="50358" y="0"/>
                    <a:pt x="112478" y="0"/>
                  </a:cubicBezTo>
                  <a:lnTo>
                    <a:pt x="2015011" y="0"/>
                  </a:lnTo>
                  <a:cubicBezTo>
                    <a:pt x="2077131" y="0"/>
                    <a:pt x="2127489" y="50358"/>
                    <a:pt x="2127489" y="112478"/>
                  </a:cubicBezTo>
                  <a:lnTo>
                    <a:pt x="2127489" y="1012303"/>
                  </a:lnTo>
                  <a:cubicBezTo>
                    <a:pt x="2127489" y="1074423"/>
                    <a:pt x="2077131" y="1124781"/>
                    <a:pt x="2015011" y="1124781"/>
                  </a:cubicBezTo>
                  <a:lnTo>
                    <a:pt x="112478" y="1124781"/>
                  </a:lnTo>
                  <a:cubicBezTo>
                    <a:pt x="50358" y="1124781"/>
                    <a:pt x="0" y="1074423"/>
                    <a:pt x="0" y="1012303"/>
                  </a:cubicBezTo>
                  <a:lnTo>
                    <a:pt x="0" y="112478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384" tIns="124384" rIns="124384" bIns="124384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>
                  <a:latin typeface="+mj-lt"/>
                </a:rPr>
                <a:t>Embodied Environmental Impact</a:t>
              </a: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0ABEFE9-2344-4AB0-AB93-B2FF9BD65A58}"/>
                </a:ext>
              </a:extLst>
            </p:cNvPr>
            <p:cNvSpPr/>
            <p:nvPr/>
          </p:nvSpPr>
          <p:spPr>
            <a:xfrm>
              <a:off x="21884697" y="15890966"/>
              <a:ext cx="1901478" cy="885565"/>
            </a:xfrm>
            <a:custGeom>
              <a:avLst/>
              <a:gdLst>
                <a:gd name="connsiteX0" fmla="*/ 0 w 2127489"/>
                <a:gd name="connsiteY0" fmla="*/ 112478 h 1124781"/>
                <a:gd name="connsiteX1" fmla="*/ 112478 w 2127489"/>
                <a:gd name="connsiteY1" fmla="*/ 0 h 1124781"/>
                <a:gd name="connsiteX2" fmla="*/ 2015011 w 2127489"/>
                <a:gd name="connsiteY2" fmla="*/ 0 h 1124781"/>
                <a:gd name="connsiteX3" fmla="*/ 2127489 w 2127489"/>
                <a:gd name="connsiteY3" fmla="*/ 112478 h 1124781"/>
                <a:gd name="connsiteX4" fmla="*/ 2127489 w 2127489"/>
                <a:gd name="connsiteY4" fmla="*/ 1012303 h 1124781"/>
                <a:gd name="connsiteX5" fmla="*/ 2015011 w 2127489"/>
                <a:gd name="connsiteY5" fmla="*/ 1124781 h 1124781"/>
                <a:gd name="connsiteX6" fmla="*/ 112478 w 2127489"/>
                <a:gd name="connsiteY6" fmla="*/ 1124781 h 1124781"/>
                <a:gd name="connsiteX7" fmla="*/ 0 w 2127489"/>
                <a:gd name="connsiteY7" fmla="*/ 1012303 h 1124781"/>
                <a:gd name="connsiteX8" fmla="*/ 0 w 2127489"/>
                <a:gd name="connsiteY8" fmla="*/ 112478 h 112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7489" h="1124781">
                  <a:moveTo>
                    <a:pt x="0" y="112478"/>
                  </a:moveTo>
                  <a:cubicBezTo>
                    <a:pt x="0" y="50358"/>
                    <a:pt x="50358" y="0"/>
                    <a:pt x="112478" y="0"/>
                  </a:cubicBezTo>
                  <a:lnTo>
                    <a:pt x="2015011" y="0"/>
                  </a:lnTo>
                  <a:cubicBezTo>
                    <a:pt x="2077131" y="0"/>
                    <a:pt x="2127489" y="50358"/>
                    <a:pt x="2127489" y="112478"/>
                  </a:cubicBezTo>
                  <a:lnTo>
                    <a:pt x="2127489" y="1012303"/>
                  </a:lnTo>
                  <a:cubicBezTo>
                    <a:pt x="2127489" y="1074423"/>
                    <a:pt x="2077131" y="1124781"/>
                    <a:pt x="2015011" y="1124781"/>
                  </a:cubicBezTo>
                  <a:lnTo>
                    <a:pt x="112478" y="1124781"/>
                  </a:lnTo>
                  <a:cubicBezTo>
                    <a:pt x="50358" y="1124781"/>
                    <a:pt x="0" y="1074423"/>
                    <a:pt x="0" y="1012303"/>
                  </a:cubicBezTo>
                  <a:lnTo>
                    <a:pt x="0" y="112478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384" tIns="124384" rIns="124384" bIns="124384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>
                  <a:latin typeface="+mj-lt"/>
                </a:rPr>
                <a:t>Integrated Performance</a:t>
              </a: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09BBA25E-31BD-4A33-9E54-4A81497067F6}"/>
                </a:ext>
              </a:extLst>
            </p:cNvPr>
            <p:cNvSpPr/>
            <p:nvPr/>
          </p:nvSpPr>
          <p:spPr>
            <a:xfrm>
              <a:off x="23907530" y="15890966"/>
              <a:ext cx="1901478" cy="885565"/>
            </a:xfrm>
            <a:custGeom>
              <a:avLst/>
              <a:gdLst>
                <a:gd name="connsiteX0" fmla="*/ 0 w 2127489"/>
                <a:gd name="connsiteY0" fmla="*/ 112478 h 1124781"/>
                <a:gd name="connsiteX1" fmla="*/ 112478 w 2127489"/>
                <a:gd name="connsiteY1" fmla="*/ 0 h 1124781"/>
                <a:gd name="connsiteX2" fmla="*/ 2015011 w 2127489"/>
                <a:gd name="connsiteY2" fmla="*/ 0 h 1124781"/>
                <a:gd name="connsiteX3" fmla="*/ 2127489 w 2127489"/>
                <a:gd name="connsiteY3" fmla="*/ 112478 h 1124781"/>
                <a:gd name="connsiteX4" fmla="*/ 2127489 w 2127489"/>
                <a:gd name="connsiteY4" fmla="*/ 1012303 h 1124781"/>
                <a:gd name="connsiteX5" fmla="*/ 2015011 w 2127489"/>
                <a:gd name="connsiteY5" fmla="*/ 1124781 h 1124781"/>
                <a:gd name="connsiteX6" fmla="*/ 112478 w 2127489"/>
                <a:gd name="connsiteY6" fmla="*/ 1124781 h 1124781"/>
                <a:gd name="connsiteX7" fmla="*/ 0 w 2127489"/>
                <a:gd name="connsiteY7" fmla="*/ 1012303 h 1124781"/>
                <a:gd name="connsiteX8" fmla="*/ 0 w 2127489"/>
                <a:gd name="connsiteY8" fmla="*/ 112478 h 112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7489" h="1124781">
                  <a:moveTo>
                    <a:pt x="0" y="112478"/>
                  </a:moveTo>
                  <a:cubicBezTo>
                    <a:pt x="0" y="50358"/>
                    <a:pt x="50358" y="0"/>
                    <a:pt x="112478" y="0"/>
                  </a:cubicBezTo>
                  <a:lnTo>
                    <a:pt x="2015011" y="0"/>
                  </a:lnTo>
                  <a:cubicBezTo>
                    <a:pt x="2077131" y="0"/>
                    <a:pt x="2127489" y="50358"/>
                    <a:pt x="2127489" y="112478"/>
                  </a:cubicBezTo>
                  <a:lnTo>
                    <a:pt x="2127489" y="1012303"/>
                  </a:lnTo>
                  <a:cubicBezTo>
                    <a:pt x="2127489" y="1074423"/>
                    <a:pt x="2077131" y="1124781"/>
                    <a:pt x="2015011" y="1124781"/>
                  </a:cubicBezTo>
                  <a:lnTo>
                    <a:pt x="112478" y="1124781"/>
                  </a:lnTo>
                  <a:cubicBezTo>
                    <a:pt x="50358" y="1124781"/>
                    <a:pt x="0" y="1074423"/>
                    <a:pt x="0" y="1012303"/>
                  </a:cubicBezTo>
                  <a:lnTo>
                    <a:pt x="0" y="112478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384" tIns="124384" rIns="124384" bIns="124384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>
                  <a:latin typeface="+mj-lt"/>
                </a:rPr>
                <a:t>Occupant  Experience</a:t>
              </a: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6AD673DC-79B3-4495-BF76-E39E5ABF6283}"/>
                </a:ext>
              </a:extLst>
            </p:cNvPr>
            <p:cNvSpPr/>
            <p:nvPr/>
          </p:nvSpPr>
          <p:spPr>
            <a:xfrm>
              <a:off x="25930363" y="15890966"/>
              <a:ext cx="1901478" cy="885565"/>
            </a:xfrm>
            <a:custGeom>
              <a:avLst/>
              <a:gdLst>
                <a:gd name="connsiteX0" fmla="*/ 0 w 2127489"/>
                <a:gd name="connsiteY0" fmla="*/ 112478 h 1124781"/>
                <a:gd name="connsiteX1" fmla="*/ 112478 w 2127489"/>
                <a:gd name="connsiteY1" fmla="*/ 0 h 1124781"/>
                <a:gd name="connsiteX2" fmla="*/ 2015011 w 2127489"/>
                <a:gd name="connsiteY2" fmla="*/ 0 h 1124781"/>
                <a:gd name="connsiteX3" fmla="*/ 2127489 w 2127489"/>
                <a:gd name="connsiteY3" fmla="*/ 112478 h 1124781"/>
                <a:gd name="connsiteX4" fmla="*/ 2127489 w 2127489"/>
                <a:gd name="connsiteY4" fmla="*/ 1012303 h 1124781"/>
                <a:gd name="connsiteX5" fmla="*/ 2015011 w 2127489"/>
                <a:gd name="connsiteY5" fmla="*/ 1124781 h 1124781"/>
                <a:gd name="connsiteX6" fmla="*/ 112478 w 2127489"/>
                <a:gd name="connsiteY6" fmla="*/ 1124781 h 1124781"/>
                <a:gd name="connsiteX7" fmla="*/ 0 w 2127489"/>
                <a:gd name="connsiteY7" fmla="*/ 1012303 h 1124781"/>
                <a:gd name="connsiteX8" fmla="*/ 0 w 2127489"/>
                <a:gd name="connsiteY8" fmla="*/ 112478 h 112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7489" h="1124781">
                  <a:moveTo>
                    <a:pt x="0" y="112478"/>
                  </a:moveTo>
                  <a:cubicBezTo>
                    <a:pt x="0" y="50358"/>
                    <a:pt x="50358" y="0"/>
                    <a:pt x="112478" y="0"/>
                  </a:cubicBezTo>
                  <a:lnTo>
                    <a:pt x="2015011" y="0"/>
                  </a:lnTo>
                  <a:cubicBezTo>
                    <a:pt x="2077131" y="0"/>
                    <a:pt x="2127489" y="50358"/>
                    <a:pt x="2127489" y="112478"/>
                  </a:cubicBezTo>
                  <a:lnTo>
                    <a:pt x="2127489" y="1012303"/>
                  </a:lnTo>
                  <a:cubicBezTo>
                    <a:pt x="2127489" y="1074423"/>
                    <a:pt x="2077131" y="1124781"/>
                    <a:pt x="2015011" y="1124781"/>
                  </a:cubicBezTo>
                  <a:lnTo>
                    <a:pt x="112478" y="1124781"/>
                  </a:lnTo>
                  <a:cubicBezTo>
                    <a:pt x="50358" y="1124781"/>
                    <a:pt x="0" y="1074423"/>
                    <a:pt x="0" y="1012303"/>
                  </a:cubicBezTo>
                  <a:lnTo>
                    <a:pt x="0" y="112478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384" tIns="124384" rIns="124384" bIns="124384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>
                  <a:latin typeface="+mj-lt"/>
                </a:rPr>
                <a:t>Comfort &amp; Environmental Quality</a:t>
              </a: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A842D162-984F-42EC-84F1-358E1751631E}"/>
                </a:ext>
              </a:extLst>
            </p:cNvPr>
            <p:cNvSpPr/>
            <p:nvPr/>
          </p:nvSpPr>
          <p:spPr>
            <a:xfrm>
              <a:off x="27953196" y="15890966"/>
              <a:ext cx="1901478" cy="885565"/>
            </a:xfrm>
            <a:custGeom>
              <a:avLst/>
              <a:gdLst>
                <a:gd name="connsiteX0" fmla="*/ 0 w 2127489"/>
                <a:gd name="connsiteY0" fmla="*/ 112478 h 1124781"/>
                <a:gd name="connsiteX1" fmla="*/ 112478 w 2127489"/>
                <a:gd name="connsiteY1" fmla="*/ 0 h 1124781"/>
                <a:gd name="connsiteX2" fmla="*/ 2015011 w 2127489"/>
                <a:gd name="connsiteY2" fmla="*/ 0 h 1124781"/>
                <a:gd name="connsiteX3" fmla="*/ 2127489 w 2127489"/>
                <a:gd name="connsiteY3" fmla="*/ 112478 h 1124781"/>
                <a:gd name="connsiteX4" fmla="*/ 2127489 w 2127489"/>
                <a:gd name="connsiteY4" fmla="*/ 1012303 h 1124781"/>
                <a:gd name="connsiteX5" fmla="*/ 2015011 w 2127489"/>
                <a:gd name="connsiteY5" fmla="*/ 1124781 h 1124781"/>
                <a:gd name="connsiteX6" fmla="*/ 112478 w 2127489"/>
                <a:gd name="connsiteY6" fmla="*/ 1124781 h 1124781"/>
                <a:gd name="connsiteX7" fmla="*/ 0 w 2127489"/>
                <a:gd name="connsiteY7" fmla="*/ 1012303 h 1124781"/>
                <a:gd name="connsiteX8" fmla="*/ 0 w 2127489"/>
                <a:gd name="connsiteY8" fmla="*/ 112478 h 112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7489" h="1124781">
                  <a:moveTo>
                    <a:pt x="0" y="112478"/>
                  </a:moveTo>
                  <a:cubicBezTo>
                    <a:pt x="0" y="50358"/>
                    <a:pt x="50358" y="0"/>
                    <a:pt x="112478" y="0"/>
                  </a:cubicBezTo>
                  <a:lnTo>
                    <a:pt x="2015011" y="0"/>
                  </a:lnTo>
                  <a:cubicBezTo>
                    <a:pt x="2077131" y="0"/>
                    <a:pt x="2127489" y="50358"/>
                    <a:pt x="2127489" y="112478"/>
                  </a:cubicBezTo>
                  <a:lnTo>
                    <a:pt x="2127489" y="1012303"/>
                  </a:lnTo>
                  <a:cubicBezTo>
                    <a:pt x="2127489" y="1074423"/>
                    <a:pt x="2077131" y="1124781"/>
                    <a:pt x="2015011" y="1124781"/>
                  </a:cubicBezTo>
                  <a:lnTo>
                    <a:pt x="112478" y="1124781"/>
                  </a:lnTo>
                  <a:cubicBezTo>
                    <a:pt x="50358" y="1124781"/>
                    <a:pt x="0" y="1074423"/>
                    <a:pt x="0" y="1012303"/>
                  </a:cubicBezTo>
                  <a:lnTo>
                    <a:pt x="0" y="112478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384" tIns="124384" rIns="124384" bIns="124384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>
                  <a:latin typeface="+mj-lt"/>
                </a:rPr>
                <a:t>Energy Performance</a:t>
              </a: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80AC378-E9FB-480F-A997-F0BE6EAA9E8E}"/>
                </a:ext>
              </a:extLst>
            </p:cNvPr>
            <p:cNvSpPr/>
            <p:nvPr/>
          </p:nvSpPr>
          <p:spPr>
            <a:xfrm>
              <a:off x="29986449" y="15890966"/>
              <a:ext cx="1901478" cy="885565"/>
            </a:xfrm>
            <a:custGeom>
              <a:avLst/>
              <a:gdLst>
                <a:gd name="connsiteX0" fmla="*/ 0 w 2127489"/>
                <a:gd name="connsiteY0" fmla="*/ 112478 h 1124781"/>
                <a:gd name="connsiteX1" fmla="*/ 112478 w 2127489"/>
                <a:gd name="connsiteY1" fmla="*/ 0 h 1124781"/>
                <a:gd name="connsiteX2" fmla="*/ 2015011 w 2127489"/>
                <a:gd name="connsiteY2" fmla="*/ 0 h 1124781"/>
                <a:gd name="connsiteX3" fmla="*/ 2127489 w 2127489"/>
                <a:gd name="connsiteY3" fmla="*/ 112478 h 1124781"/>
                <a:gd name="connsiteX4" fmla="*/ 2127489 w 2127489"/>
                <a:gd name="connsiteY4" fmla="*/ 1012303 h 1124781"/>
                <a:gd name="connsiteX5" fmla="*/ 2015011 w 2127489"/>
                <a:gd name="connsiteY5" fmla="*/ 1124781 h 1124781"/>
                <a:gd name="connsiteX6" fmla="*/ 112478 w 2127489"/>
                <a:gd name="connsiteY6" fmla="*/ 1124781 h 1124781"/>
                <a:gd name="connsiteX7" fmla="*/ 0 w 2127489"/>
                <a:gd name="connsiteY7" fmla="*/ 1012303 h 1124781"/>
                <a:gd name="connsiteX8" fmla="*/ 0 w 2127489"/>
                <a:gd name="connsiteY8" fmla="*/ 112478 h 112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7489" h="1124781">
                  <a:moveTo>
                    <a:pt x="0" y="112478"/>
                  </a:moveTo>
                  <a:cubicBezTo>
                    <a:pt x="0" y="50358"/>
                    <a:pt x="50358" y="0"/>
                    <a:pt x="112478" y="0"/>
                  </a:cubicBezTo>
                  <a:lnTo>
                    <a:pt x="2015011" y="0"/>
                  </a:lnTo>
                  <a:cubicBezTo>
                    <a:pt x="2077131" y="0"/>
                    <a:pt x="2127489" y="50358"/>
                    <a:pt x="2127489" y="112478"/>
                  </a:cubicBezTo>
                  <a:lnTo>
                    <a:pt x="2127489" y="1012303"/>
                  </a:lnTo>
                  <a:cubicBezTo>
                    <a:pt x="2127489" y="1074423"/>
                    <a:pt x="2077131" y="1124781"/>
                    <a:pt x="2015011" y="1124781"/>
                  </a:cubicBezTo>
                  <a:lnTo>
                    <a:pt x="112478" y="1124781"/>
                  </a:lnTo>
                  <a:cubicBezTo>
                    <a:pt x="50358" y="1124781"/>
                    <a:pt x="0" y="1074423"/>
                    <a:pt x="0" y="1012303"/>
                  </a:cubicBezTo>
                  <a:lnTo>
                    <a:pt x="0" y="112478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384" tIns="124384" rIns="124384" bIns="124384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>
                  <a:latin typeface="+mj-lt"/>
                </a:rPr>
                <a:t>Presentation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6B74C39-5C51-470A-895D-C11582DB7D6D}"/>
              </a:ext>
            </a:extLst>
          </p:cNvPr>
          <p:cNvGrpSpPr/>
          <p:nvPr/>
        </p:nvGrpSpPr>
        <p:grpSpPr>
          <a:xfrm>
            <a:off x="32461200" y="3768061"/>
            <a:ext cx="10099752" cy="4865375"/>
            <a:chOff x="33518370" y="2916125"/>
            <a:chExt cx="10099752" cy="486537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6580948-90D4-4E73-BB61-2D03072FFFCA}"/>
                </a:ext>
              </a:extLst>
            </p:cNvPr>
            <p:cNvSpPr/>
            <p:nvPr/>
          </p:nvSpPr>
          <p:spPr>
            <a:xfrm>
              <a:off x="33518370" y="2916125"/>
              <a:ext cx="10058400" cy="4865375"/>
            </a:xfrm>
            <a:prstGeom prst="rect">
              <a:avLst/>
            </a:prstGeom>
            <a:solidFill>
              <a:schemeClr val="bg1"/>
            </a:solidFill>
            <a:ln w="28575" cap="sq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F375D466-CE3B-4E8E-9331-7C459639664E}"/>
                </a:ext>
              </a:extLst>
            </p:cNvPr>
            <p:cNvGrpSpPr/>
            <p:nvPr/>
          </p:nvGrpSpPr>
          <p:grpSpPr>
            <a:xfrm>
              <a:off x="33559272" y="3038650"/>
              <a:ext cx="10058850" cy="4676238"/>
              <a:chOff x="32500947" y="4702809"/>
              <a:chExt cx="10058850" cy="4676238"/>
            </a:xfrm>
          </p:grpSpPr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91AC5A6D-94E1-442E-8161-7AD0624362C0}"/>
                  </a:ext>
                </a:extLst>
              </p:cNvPr>
              <p:cNvGrpSpPr/>
              <p:nvPr/>
            </p:nvGrpSpPr>
            <p:grpSpPr>
              <a:xfrm>
                <a:off x="32500947" y="4702809"/>
                <a:ext cx="10058850" cy="4676238"/>
                <a:chOff x="-215757" y="376299"/>
                <a:chExt cx="12142528" cy="6206639"/>
              </a:xfrm>
            </p:grpSpPr>
            <p:sp>
              <p:nvSpPr>
                <p:cNvPr id="233" name="Flowchart: Magnetic Disk 232">
                  <a:extLst>
                    <a:ext uri="{FF2B5EF4-FFF2-40B4-BE49-F238E27FC236}">
                      <a16:creationId xmlns:a16="http://schemas.microsoft.com/office/drawing/2014/main" id="{D4F617C6-B5F8-4ECF-902F-57D3BFB05097}"/>
                    </a:ext>
                  </a:extLst>
                </p:cNvPr>
                <p:cNvSpPr/>
                <p:nvPr/>
              </p:nvSpPr>
              <p:spPr>
                <a:xfrm>
                  <a:off x="1264351" y="1021032"/>
                  <a:ext cx="1054196" cy="1793190"/>
                </a:xfrm>
                <a:prstGeom prst="flowChartMagneticDisk">
                  <a:avLst/>
                </a:prstGeom>
                <a:solidFill>
                  <a:schemeClr val="tx2">
                    <a:lumMod val="25000"/>
                    <a:lumOff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5" name="Straight Arrow Connector 234">
                  <a:extLst>
                    <a:ext uri="{FF2B5EF4-FFF2-40B4-BE49-F238E27FC236}">
                      <a16:creationId xmlns:a16="http://schemas.microsoft.com/office/drawing/2014/main" id="{734D7C9A-68CA-4B8E-8139-EF309CD847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32430" y="2503035"/>
                  <a:ext cx="1192004" cy="9202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6" name="Flowchart: Process 235">
                  <a:extLst>
                    <a:ext uri="{FF2B5EF4-FFF2-40B4-BE49-F238E27FC236}">
                      <a16:creationId xmlns:a16="http://schemas.microsoft.com/office/drawing/2014/main" id="{E804DCDA-5B85-4884-A2F4-F91D46273953}"/>
                    </a:ext>
                  </a:extLst>
                </p:cNvPr>
                <p:cNvSpPr/>
                <p:nvPr/>
              </p:nvSpPr>
              <p:spPr>
                <a:xfrm>
                  <a:off x="3533376" y="2083186"/>
                  <a:ext cx="968847" cy="852256"/>
                </a:xfrm>
                <a:prstGeom prst="flowChartProcess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2" name="Connector: Elbow 241">
                  <a:extLst>
                    <a:ext uri="{FF2B5EF4-FFF2-40B4-BE49-F238E27FC236}">
                      <a16:creationId xmlns:a16="http://schemas.microsoft.com/office/drawing/2014/main" id="{0BAD099B-FF68-4C0D-B761-55DB715B8F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9517938" y="2515246"/>
                  <a:ext cx="1607930" cy="428732"/>
                </a:xfrm>
                <a:prstGeom prst="bentConnector3">
                  <a:avLst>
                    <a:gd name="adj1" fmla="val 50000"/>
                  </a:avLst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Arrow Connector 236">
                  <a:extLst>
                    <a:ext uri="{FF2B5EF4-FFF2-40B4-BE49-F238E27FC236}">
                      <a16:creationId xmlns:a16="http://schemas.microsoft.com/office/drawing/2014/main" id="{E340A6C9-EF38-4386-8EE9-1B1CF827E83C}"/>
                    </a:ext>
                  </a:extLst>
                </p:cNvPr>
                <p:cNvCxnSpPr>
                  <a:cxnSpLocks/>
                  <a:stCxn id="236" idx="3"/>
                  <a:endCxn id="238" idx="1"/>
                </p:cNvCxnSpPr>
                <p:nvPr/>
              </p:nvCxnSpPr>
              <p:spPr>
                <a:xfrm>
                  <a:off x="4502223" y="2509314"/>
                  <a:ext cx="552761" cy="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8" name="Flowchart: Process 237">
                  <a:extLst>
                    <a:ext uri="{FF2B5EF4-FFF2-40B4-BE49-F238E27FC236}">
                      <a16:creationId xmlns:a16="http://schemas.microsoft.com/office/drawing/2014/main" id="{52CF9893-C602-45F1-AF13-4DC9CECB5D68}"/>
                    </a:ext>
                  </a:extLst>
                </p:cNvPr>
                <p:cNvSpPr/>
                <p:nvPr/>
              </p:nvSpPr>
              <p:spPr>
                <a:xfrm>
                  <a:off x="5054983" y="2083186"/>
                  <a:ext cx="3396828" cy="852256"/>
                </a:xfrm>
                <a:prstGeom prst="flowChartProcess">
                  <a:avLst/>
                </a:prstGeom>
                <a:solidFill>
                  <a:srgbClr val="92D050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0" name="Straight Arrow Connector 239">
                  <a:extLst>
                    <a:ext uri="{FF2B5EF4-FFF2-40B4-BE49-F238E27FC236}">
                      <a16:creationId xmlns:a16="http://schemas.microsoft.com/office/drawing/2014/main" id="{5307888F-172F-43D9-8E5B-F2D9BDBD60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49341" y="2496377"/>
                  <a:ext cx="964955" cy="6658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Connector: Elbow 240">
                  <a:extLst>
                    <a:ext uri="{FF2B5EF4-FFF2-40B4-BE49-F238E27FC236}">
                      <a16:creationId xmlns:a16="http://schemas.microsoft.com/office/drawing/2014/main" id="{777E0E0E-2830-452F-AE84-CF23F3FCD9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2435512" y="1302225"/>
                  <a:ext cx="7730200" cy="422310"/>
                </a:xfrm>
                <a:prstGeom prst="bentConnector3">
                  <a:avLst>
                    <a:gd name="adj1" fmla="val -5134"/>
                  </a:avLst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3" name="Cloud 242">
                  <a:extLst>
                    <a:ext uri="{FF2B5EF4-FFF2-40B4-BE49-F238E27FC236}">
                      <a16:creationId xmlns:a16="http://schemas.microsoft.com/office/drawing/2014/main" id="{08842745-D6C2-4468-A3D8-E3C37584F7B6}"/>
                    </a:ext>
                  </a:extLst>
                </p:cNvPr>
                <p:cNvSpPr/>
                <p:nvPr/>
              </p:nvSpPr>
              <p:spPr>
                <a:xfrm>
                  <a:off x="9667783" y="3524434"/>
                  <a:ext cx="1713390" cy="648070"/>
                </a:xfrm>
                <a:prstGeom prst="cloud">
                  <a:avLst/>
                </a:prstGeom>
                <a:solidFill>
                  <a:srgbClr val="3D723A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Flowchart: Process 238">
                  <a:extLst>
                    <a:ext uri="{FF2B5EF4-FFF2-40B4-BE49-F238E27FC236}">
                      <a16:creationId xmlns:a16="http://schemas.microsoft.com/office/drawing/2014/main" id="{E67B67C7-10CE-4034-A128-E0E6D0F2BB7D}"/>
                    </a:ext>
                  </a:extLst>
                </p:cNvPr>
                <p:cNvSpPr/>
                <p:nvPr/>
              </p:nvSpPr>
              <p:spPr>
                <a:xfrm>
                  <a:off x="9411824" y="1447060"/>
                  <a:ext cx="822656" cy="1519556"/>
                </a:xfrm>
                <a:prstGeom prst="flowChartProcess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Flowchart: Process 243">
                  <a:extLst>
                    <a:ext uri="{FF2B5EF4-FFF2-40B4-BE49-F238E27FC236}">
                      <a16:creationId xmlns:a16="http://schemas.microsoft.com/office/drawing/2014/main" id="{064815EF-7799-4A7F-A7D3-EBCF66DB2EA6}"/>
                    </a:ext>
                  </a:extLst>
                </p:cNvPr>
                <p:cNvSpPr/>
                <p:nvPr/>
              </p:nvSpPr>
              <p:spPr>
                <a:xfrm>
                  <a:off x="-77798" y="5666313"/>
                  <a:ext cx="1770844" cy="656212"/>
                </a:xfrm>
                <a:prstGeom prst="flowChartProcess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Flowchart: Process 244">
                  <a:extLst>
                    <a:ext uri="{FF2B5EF4-FFF2-40B4-BE49-F238E27FC236}">
                      <a16:creationId xmlns:a16="http://schemas.microsoft.com/office/drawing/2014/main" id="{18DB533B-8995-4C1C-B55C-5ACCF9B15A59}"/>
                    </a:ext>
                  </a:extLst>
                </p:cNvPr>
                <p:cNvSpPr/>
                <p:nvPr/>
              </p:nvSpPr>
              <p:spPr>
                <a:xfrm>
                  <a:off x="3560684" y="5405900"/>
                  <a:ext cx="1230783" cy="1177038"/>
                </a:xfrm>
                <a:prstGeom prst="flowChartProcess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6" name="Flowchart: Process 245">
                  <a:extLst>
                    <a:ext uri="{FF2B5EF4-FFF2-40B4-BE49-F238E27FC236}">
                      <a16:creationId xmlns:a16="http://schemas.microsoft.com/office/drawing/2014/main" id="{ABD964F5-C5C0-45FA-BA22-1EAB266FF460}"/>
                    </a:ext>
                  </a:extLst>
                </p:cNvPr>
                <p:cNvSpPr/>
                <p:nvPr/>
              </p:nvSpPr>
              <p:spPr>
                <a:xfrm>
                  <a:off x="6439809" y="5468044"/>
                  <a:ext cx="1851939" cy="1052747"/>
                </a:xfrm>
                <a:prstGeom prst="flowChartProcess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Flowchart: Process 246">
                  <a:extLst>
                    <a:ext uri="{FF2B5EF4-FFF2-40B4-BE49-F238E27FC236}">
                      <a16:creationId xmlns:a16="http://schemas.microsoft.com/office/drawing/2014/main" id="{5E2E5A57-F718-4E6C-863A-1E5D8C795B76}"/>
                    </a:ext>
                  </a:extLst>
                </p:cNvPr>
                <p:cNvSpPr/>
                <p:nvPr/>
              </p:nvSpPr>
              <p:spPr>
                <a:xfrm>
                  <a:off x="9471011" y="5468044"/>
                  <a:ext cx="1956037" cy="1052747"/>
                </a:xfrm>
                <a:prstGeom prst="flowChartProcess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8" name="Straight Arrow Connector 247">
                  <a:extLst>
                    <a:ext uri="{FF2B5EF4-FFF2-40B4-BE49-F238E27FC236}">
                      <a16:creationId xmlns:a16="http://schemas.microsoft.com/office/drawing/2014/main" id="{C5920D3F-382F-4AFD-ADFA-347DE29AC0DF}"/>
                    </a:ext>
                  </a:extLst>
                </p:cNvPr>
                <p:cNvCxnSpPr>
                  <a:cxnSpLocks/>
                  <a:stCxn id="244" idx="3"/>
                  <a:endCxn id="245" idx="1"/>
                </p:cNvCxnSpPr>
                <p:nvPr/>
              </p:nvCxnSpPr>
              <p:spPr>
                <a:xfrm flipV="1">
                  <a:off x="1693045" y="5994419"/>
                  <a:ext cx="1867639" cy="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Arrow Connector 248">
                  <a:extLst>
                    <a:ext uri="{FF2B5EF4-FFF2-40B4-BE49-F238E27FC236}">
                      <a16:creationId xmlns:a16="http://schemas.microsoft.com/office/drawing/2014/main" id="{80C11390-EAF9-4803-8520-2E49E8182D34}"/>
                    </a:ext>
                  </a:extLst>
                </p:cNvPr>
                <p:cNvCxnSpPr>
                  <a:cxnSpLocks/>
                  <a:stCxn id="245" idx="3"/>
                  <a:endCxn id="246" idx="1"/>
                </p:cNvCxnSpPr>
                <p:nvPr/>
              </p:nvCxnSpPr>
              <p:spPr>
                <a:xfrm flipV="1">
                  <a:off x="4791468" y="5994418"/>
                  <a:ext cx="1648341" cy="1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Arrow Connector 249">
                  <a:extLst>
                    <a:ext uri="{FF2B5EF4-FFF2-40B4-BE49-F238E27FC236}">
                      <a16:creationId xmlns:a16="http://schemas.microsoft.com/office/drawing/2014/main" id="{AD9B86E7-5CE1-45E5-80DF-C44A6CE827CC}"/>
                    </a:ext>
                  </a:extLst>
                </p:cNvPr>
                <p:cNvCxnSpPr>
                  <a:cxnSpLocks/>
                  <a:endCxn id="247" idx="1"/>
                </p:cNvCxnSpPr>
                <p:nvPr/>
              </p:nvCxnSpPr>
              <p:spPr>
                <a:xfrm>
                  <a:off x="8291748" y="5982959"/>
                  <a:ext cx="1179264" cy="1146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1" name="Flowchart: Alternate Process 250">
                  <a:extLst>
                    <a:ext uri="{FF2B5EF4-FFF2-40B4-BE49-F238E27FC236}">
                      <a16:creationId xmlns:a16="http://schemas.microsoft.com/office/drawing/2014/main" id="{2AA395BF-769F-4F92-89F0-3E7B353F8F82}"/>
                    </a:ext>
                  </a:extLst>
                </p:cNvPr>
                <p:cNvSpPr/>
                <p:nvPr/>
              </p:nvSpPr>
              <p:spPr>
                <a:xfrm>
                  <a:off x="6958242" y="5904900"/>
                  <a:ext cx="839681" cy="179040"/>
                </a:xfrm>
                <a:prstGeom prst="flowChartAlternateProcess">
                  <a:avLst/>
                </a:prstGeom>
                <a:solidFill>
                  <a:schemeClr val="accent6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52" name="Graphic 251" descr="Dim (Medium Sun) with solid fill">
                  <a:extLst>
                    <a:ext uri="{FF2B5EF4-FFF2-40B4-BE49-F238E27FC236}">
                      <a16:creationId xmlns:a16="http://schemas.microsoft.com/office/drawing/2014/main" id="{42C987A8-5514-4076-AED8-9226276465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50925" y="5669268"/>
                  <a:ext cx="650302" cy="650302"/>
                </a:xfrm>
                <a:prstGeom prst="rect">
                  <a:avLst/>
                </a:prstGeom>
              </p:spPr>
            </p:pic>
            <p:pic>
              <p:nvPicPr>
                <p:cNvPr id="253" name="Graphic 252" descr="Fire with solid fill">
                  <a:extLst>
                    <a:ext uri="{FF2B5EF4-FFF2-40B4-BE49-F238E27FC236}">
                      <a16:creationId xmlns:a16="http://schemas.microsoft.com/office/drawing/2014/main" id="{EA979267-CECC-4087-AC3B-11825AFECC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98975" y="5498654"/>
                  <a:ext cx="648069" cy="648070"/>
                </a:xfrm>
                <a:prstGeom prst="rect">
                  <a:avLst/>
                </a:prstGeom>
              </p:spPr>
            </p:pic>
            <p:sp>
              <p:nvSpPr>
                <p:cNvPr id="254" name="Flowchart: Alternate Process 253">
                  <a:extLst>
                    <a:ext uri="{FF2B5EF4-FFF2-40B4-BE49-F238E27FC236}">
                      <a16:creationId xmlns:a16="http://schemas.microsoft.com/office/drawing/2014/main" id="{BD5FF998-6F24-4D8F-B0F1-E1680361CB42}"/>
                    </a:ext>
                  </a:extLst>
                </p:cNvPr>
                <p:cNvSpPr/>
                <p:nvPr/>
              </p:nvSpPr>
              <p:spPr>
                <a:xfrm>
                  <a:off x="10081731" y="6149334"/>
                  <a:ext cx="839681" cy="179040"/>
                </a:xfrm>
                <a:prstGeom prst="flowChartAlternateProcess">
                  <a:avLst/>
                </a:prstGeom>
                <a:solidFill>
                  <a:schemeClr val="accent6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TextBox 254">
                  <a:extLst>
                    <a:ext uri="{FF2B5EF4-FFF2-40B4-BE49-F238E27FC236}">
                      <a16:creationId xmlns:a16="http://schemas.microsoft.com/office/drawing/2014/main" id="{06ABCE40-2686-40A8-8098-BA65F110EBAB}"/>
                    </a:ext>
                  </a:extLst>
                </p:cNvPr>
                <p:cNvSpPr txBox="1"/>
                <p:nvPr/>
              </p:nvSpPr>
              <p:spPr>
                <a:xfrm>
                  <a:off x="-215757" y="376299"/>
                  <a:ext cx="3970259" cy="531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/>
                    <a:t>Algae + Nutrients + CO2</a:t>
                  </a:r>
                </a:p>
              </p:txBody>
            </p:sp>
            <p:sp>
              <p:nvSpPr>
                <p:cNvPr id="256" name="TextBox 255">
                  <a:extLst>
                    <a:ext uri="{FF2B5EF4-FFF2-40B4-BE49-F238E27FC236}">
                      <a16:creationId xmlns:a16="http://schemas.microsoft.com/office/drawing/2014/main" id="{E75BFD84-5B39-4DE8-975D-189F22F82301}"/>
                    </a:ext>
                  </a:extLst>
                </p:cNvPr>
                <p:cNvSpPr txBox="1"/>
                <p:nvPr/>
              </p:nvSpPr>
              <p:spPr>
                <a:xfrm>
                  <a:off x="1194909" y="2873658"/>
                  <a:ext cx="1447060" cy="9395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/>
                    <a:t>Feeding Tank</a:t>
                  </a:r>
                </a:p>
              </p:txBody>
            </p:sp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E1FC1F65-3B3C-4A2B-904E-F7AFD2719246}"/>
                    </a:ext>
                  </a:extLst>
                </p:cNvPr>
                <p:cNvSpPr txBox="1"/>
                <p:nvPr/>
              </p:nvSpPr>
              <p:spPr>
                <a:xfrm>
                  <a:off x="3272193" y="2873658"/>
                  <a:ext cx="1447060" cy="531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/>
                    <a:t>Pump</a:t>
                  </a:r>
                </a:p>
              </p:txBody>
            </p:sp>
            <p:sp>
              <p:nvSpPr>
                <p:cNvPr id="258" name="TextBox 257">
                  <a:extLst>
                    <a:ext uri="{FF2B5EF4-FFF2-40B4-BE49-F238E27FC236}">
                      <a16:creationId xmlns:a16="http://schemas.microsoft.com/office/drawing/2014/main" id="{1CD290E8-374B-4A41-8877-CEDD31853D2B}"/>
                    </a:ext>
                  </a:extLst>
                </p:cNvPr>
                <p:cNvSpPr txBox="1"/>
                <p:nvPr/>
              </p:nvSpPr>
              <p:spPr>
                <a:xfrm>
                  <a:off x="4837298" y="2873658"/>
                  <a:ext cx="3881013" cy="531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/>
                    <a:t>Algae Photobioreactor </a:t>
                  </a:r>
                </a:p>
              </p:txBody>
            </p:sp>
            <p:sp>
              <p:nvSpPr>
                <p:cNvPr id="259" name="TextBox 258">
                  <a:extLst>
                    <a:ext uri="{FF2B5EF4-FFF2-40B4-BE49-F238E27FC236}">
                      <a16:creationId xmlns:a16="http://schemas.microsoft.com/office/drawing/2014/main" id="{281BAC91-CF78-4AAC-BE5E-3E26A5A55738}"/>
                    </a:ext>
                  </a:extLst>
                </p:cNvPr>
                <p:cNvSpPr txBox="1"/>
                <p:nvPr/>
              </p:nvSpPr>
              <p:spPr>
                <a:xfrm>
                  <a:off x="10176899" y="2052410"/>
                  <a:ext cx="1111185" cy="531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/>
                    <a:t>Filter</a:t>
                  </a:r>
                </a:p>
              </p:txBody>
            </p:sp>
            <p:sp>
              <p:nvSpPr>
                <p:cNvPr id="260" name="TextBox 259">
                  <a:extLst>
                    <a:ext uri="{FF2B5EF4-FFF2-40B4-BE49-F238E27FC236}">
                      <a16:creationId xmlns:a16="http://schemas.microsoft.com/office/drawing/2014/main" id="{3453D9EA-250A-468C-AD02-9E61F32C65DC}"/>
                    </a:ext>
                  </a:extLst>
                </p:cNvPr>
                <p:cNvSpPr txBox="1"/>
                <p:nvPr/>
              </p:nvSpPr>
              <p:spPr>
                <a:xfrm>
                  <a:off x="5119586" y="459642"/>
                  <a:ext cx="4940070" cy="531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/>
                    <a:t>Recirculating Growth Medium</a:t>
                  </a:r>
                </a:p>
              </p:txBody>
            </p:sp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A6649DA6-DB68-4C42-A206-4D85FA13118E}"/>
                    </a:ext>
                  </a:extLst>
                </p:cNvPr>
                <p:cNvSpPr txBox="1"/>
                <p:nvPr/>
              </p:nvSpPr>
              <p:spPr>
                <a:xfrm>
                  <a:off x="9005860" y="4147705"/>
                  <a:ext cx="2920911" cy="531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/>
                    <a:t>Filtered Biomass</a:t>
                  </a:r>
                </a:p>
              </p:txBody>
            </p:sp>
            <p:sp>
              <p:nvSpPr>
                <p:cNvPr id="262" name="TextBox 261">
                  <a:extLst>
                    <a:ext uri="{FF2B5EF4-FFF2-40B4-BE49-F238E27FC236}">
                      <a16:creationId xmlns:a16="http://schemas.microsoft.com/office/drawing/2014/main" id="{F6CE2D7B-DDFA-4D93-93A1-21461602989E}"/>
                    </a:ext>
                  </a:extLst>
                </p:cNvPr>
                <p:cNvSpPr txBox="1"/>
                <p:nvPr/>
              </p:nvSpPr>
              <p:spPr>
                <a:xfrm>
                  <a:off x="-139268" y="5736588"/>
                  <a:ext cx="1855631" cy="531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/>
                    <a:t>Algae PBR</a:t>
                  </a:r>
                </a:p>
              </p:txBody>
            </p:sp>
            <p:sp>
              <p:nvSpPr>
                <p:cNvPr id="263" name="TextBox 262">
                  <a:extLst>
                    <a:ext uri="{FF2B5EF4-FFF2-40B4-BE49-F238E27FC236}">
                      <a16:creationId xmlns:a16="http://schemas.microsoft.com/office/drawing/2014/main" id="{1CB349E5-803E-4B76-B191-D4540BB675C7}"/>
                    </a:ext>
                  </a:extLst>
                </p:cNvPr>
                <p:cNvSpPr txBox="1"/>
                <p:nvPr/>
              </p:nvSpPr>
              <p:spPr>
                <a:xfrm>
                  <a:off x="3272193" y="4583451"/>
                  <a:ext cx="1753433" cy="81700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2000"/>
                    <a:t>Algae </a:t>
                  </a:r>
                </a:p>
                <a:p>
                  <a:pPr algn="ctr"/>
                  <a:r>
                    <a:rPr lang="en-US" sz="2000"/>
                    <a:t>Drying</a:t>
                  </a:r>
                </a:p>
              </p:txBody>
            </p:sp>
            <p:sp>
              <p:nvSpPr>
                <p:cNvPr id="264" name="TextBox 263">
                  <a:extLst>
                    <a:ext uri="{FF2B5EF4-FFF2-40B4-BE49-F238E27FC236}">
                      <a16:creationId xmlns:a16="http://schemas.microsoft.com/office/drawing/2014/main" id="{1959D2C9-4DE4-4DA6-AF31-906630A685CD}"/>
                    </a:ext>
                  </a:extLst>
                </p:cNvPr>
                <p:cNvSpPr txBox="1"/>
                <p:nvPr/>
              </p:nvSpPr>
              <p:spPr>
                <a:xfrm>
                  <a:off x="1650429" y="5168572"/>
                  <a:ext cx="1851633" cy="81700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2000"/>
                    <a:t>Filtered Biomass</a:t>
                  </a:r>
                </a:p>
              </p:txBody>
            </p:sp>
            <p:sp>
              <p:nvSpPr>
                <p:cNvPr id="265" name="TextBox 264">
                  <a:extLst>
                    <a:ext uri="{FF2B5EF4-FFF2-40B4-BE49-F238E27FC236}">
                      <a16:creationId xmlns:a16="http://schemas.microsoft.com/office/drawing/2014/main" id="{A442D1DD-8ECE-4449-B34D-45A938C11D2B}"/>
                    </a:ext>
                  </a:extLst>
                </p:cNvPr>
                <p:cNvSpPr txBox="1"/>
                <p:nvPr/>
              </p:nvSpPr>
              <p:spPr>
                <a:xfrm>
                  <a:off x="4752692" y="5167608"/>
                  <a:ext cx="1616270" cy="81700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2000"/>
                    <a:t>Dried Biomass</a:t>
                  </a:r>
                </a:p>
              </p:txBody>
            </p:sp>
            <p:sp>
              <p:nvSpPr>
                <p:cNvPr id="266" name="TextBox 265">
                  <a:extLst>
                    <a:ext uri="{FF2B5EF4-FFF2-40B4-BE49-F238E27FC236}">
                      <a16:creationId xmlns:a16="http://schemas.microsoft.com/office/drawing/2014/main" id="{BC58E99B-6449-4369-BA2C-3C4490CB8361}"/>
                    </a:ext>
                  </a:extLst>
                </p:cNvPr>
                <p:cNvSpPr txBox="1"/>
                <p:nvPr/>
              </p:nvSpPr>
              <p:spPr>
                <a:xfrm>
                  <a:off x="5763408" y="4651447"/>
                  <a:ext cx="3118058" cy="81700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algn="ctr"/>
                  <a:r>
                    <a:rPr lang="en-US" sz="2000" err="1"/>
                    <a:t>Pelletization</a:t>
                  </a:r>
                  <a:r>
                    <a:rPr lang="en-US" sz="2000"/>
                    <a:t> via Compression</a:t>
                  </a:r>
                </a:p>
              </p:txBody>
            </p:sp>
            <p:sp>
              <p:nvSpPr>
                <p:cNvPr id="267" name="TextBox 266">
                  <a:extLst>
                    <a:ext uri="{FF2B5EF4-FFF2-40B4-BE49-F238E27FC236}">
                      <a16:creationId xmlns:a16="http://schemas.microsoft.com/office/drawing/2014/main" id="{79A973BA-8E59-49C6-B0E0-AAAE0D7658B3}"/>
                    </a:ext>
                  </a:extLst>
                </p:cNvPr>
                <p:cNvSpPr txBox="1"/>
                <p:nvPr/>
              </p:nvSpPr>
              <p:spPr>
                <a:xfrm>
                  <a:off x="9389201" y="4973917"/>
                  <a:ext cx="2123113" cy="531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/>
                    <a:t>Combustion</a:t>
                  </a:r>
                </a:p>
              </p:txBody>
            </p:sp>
          </p:grpSp>
          <p:cxnSp>
            <p:nvCxnSpPr>
              <p:cNvPr id="215" name="Straight Arrow Connector 214">
                <a:extLst>
                  <a:ext uri="{FF2B5EF4-FFF2-40B4-BE49-F238E27FC236}">
                    <a16:creationId xmlns:a16="http://schemas.microsoft.com/office/drawing/2014/main" id="{5DE90AA5-7F6D-46CA-95CF-8A59257006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163713" y="5060898"/>
                <a:ext cx="0" cy="803186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0" name="Rectangle 289">
            <a:extLst>
              <a:ext uri="{FF2B5EF4-FFF2-40B4-BE49-F238E27FC236}">
                <a16:creationId xmlns:a16="http://schemas.microsoft.com/office/drawing/2014/main" id="{EEE8AC34-3E50-4130-80E4-8865DEB92540}"/>
              </a:ext>
            </a:extLst>
          </p:cNvPr>
          <p:cNvSpPr/>
          <p:nvPr/>
        </p:nvSpPr>
        <p:spPr>
          <a:xfrm>
            <a:off x="-16042" y="31533253"/>
            <a:ext cx="43891200" cy="13887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F56C1DF4-911C-4749-BA30-2A078A785EA0}"/>
              </a:ext>
            </a:extLst>
          </p:cNvPr>
          <p:cNvGrpSpPr/>
          <p:nvPr/>
        </p:nvGrpSpPr>
        <p:grpSpPr>
          <a:xfrm>
            <a:off x="22870543" y="12631799"/>
            <a:ext cx="8664446" cy="5039730"/>
            <a:chOff x="22129419" y="12677345"/>
            <a:chExt cx="8664446" cy="5039730"/>
          </a:xfrm>
        </p:grpSpPr>
        <p:pic>
          <p:nvPicPr>
            <p:cNvPr id="51" name="Picture 50" descr="Diagram, schematic&#10;&#10;Description automatically generated">
              <a:extLst>
                <a:ext uri="{FF2B5EF4-FFF2-40B4-BE49-F238E27FC236}">
                  <a16:creationId xmlns:a16="http://schemas.microsoft.com/office/drawing/2014/main" id="{B220F3E9-073C-AF4A-A30F-AAB3EB4236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1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2" t="1457" r="1976" b="594"/>
            <a:stretch/>
          </p:blipFill>
          <p:spPr>
            <a:xfrm>
              <a:off x="22129419" y="12687148"/>
              <a:ext cx="4993862" cy="5029200"/>
            </a:xfrm>
            <a:prstGeom prst="rect">
              <a:avLst/>
            </a:prstGeom>
            <a:noFill/>
            <a:ln w="28575">
              <a:noFill/>
            </a:ln>
          </p:spPr>
        </p:pic>
        <p:pic>
          <p:nvPicPr>
            <p:cNvPr id="61" name="Picture 60" descr="Diagram&#10;&#10;Description automatically generated">
              <a:extLst>
                <a:ext uri="{FF2B5EF4-FFF2-40B4-BE49-F238E27FC236}">
                  <a16:creationId xmlns:a16="http://schemas.microsoft.com/office/drawing/2014/main" id="{74B80DEA-FADE-0A4D-9503-6B68F5C66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1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5532" y="12687146"/>
              <a:ext cx="3828332" cy="5029200"/>
            </a:xfrm>
            <a:prstGeom prst="rect">
              <a:avLst/>
            </a:prstGeom>
            <a:noFill/>
            <a:ln w="28575">
              <a:noFill/>
            </a:ln>
          </p:spPr>
        </p:pic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D8353A4-5481-4E55-AC42-C5C3F2E093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73560" y="13286233"/>
              <a:ext cx="2337435" cy="2258622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6CE8B23F-84DC-4CC7-9108-0782C614E72F}"/>
                </a:ext>
              </a:extLst>
            </p:cNvPr>
            <p:cNvCxnSpPr>
              <a:cxnSpLocks/>
            </p:cNvCxnSpPr>
            <p:nvPr/>
          </p:nvCxnSpPr>
          <p:spPr>
            <a:xfrm>
              <a:off x="24673560" y="16324518"/>
              <a:ext cx="2323616" cy="1056681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F457BCEE-52DF-4044-B2EE-C2092F369320}"/>
                </a:ext>
              </a:extLst>
            </p:cNvPr>
            <p:cNvSpPr/>
            <p:nvPr/>
          </p:nvSpPr>
          <p:spPr>
            <a:xfrm>
              <a:off x="24672905" y="15532663"/>
              <a:ext cx="495322" cy="810143"/>
            </a:xfrm>
            <a:prstGeom prst="rect">
              <a:avLst/>
            </a:prstGeom>
            <a:noFill/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Ins="457200" rtlCol="0" anchor="ctr"/>
            <a:lstStyle/>
            <a:p>
              <a:pPr algn="ctr"/>
              <a:endParaRPr lang="en-US"/>
            </a:p>
          </p:txBody>
        </p:sp>
        <p:sp>
          <p:nvSpPr>
            <p:cNvPr id="333" name="Half Frame 332">
              <a:extLst>
                <a:ext uri="{FF2B5EF4-FFF2-40B4-BE49-F238E27FC236}">
                  <a16:creationId xmlns:a16="http://schemas.microsoft.com/office/drawing/2014/main" id="{F6D35791-D29B-4115-80EF-1D5D9C39FD02}"/>
                </a:ext>
              </a:extLst>
            </p:cNvPr>
            <p:cNvSpPr/>
            <p:nvPr/>
          </p:nvSpPr>
          <p:spPr>
            <a:xfrm>
              <a:off x="26992681" y="12677345"/>
              <a:ext cx="969478" cy="1530725"/>
            </a:xfrm>
            <a:prstGeom prst="halfFrame">
              <a:avLst>
                <a:gd name="adj1" fmla="val 8571"/>
                <a:gd name="adj2" fmla="val 7992"/>
              </a:avLst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Ins="45720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4" name="Half Frame 333">
              <a:extLst>
                <a:ext uri="{FF2B5EF4-FFF2-40B4-BE49-F238E27FC236}">
                  <a16:creationId xmlns:a16="http://schemas.microsoft.com/office/drawing/2014/main" id="{0F482AE7-33FD-424C-AE7E-5562ABD61EE5}"/>
                </a:ext>
              </a:extLst>
            </p:cNvPr>
            <p:cNvSpPr/>
            <p:nvPr/>
          </p:nvSpPr>
          <p:spPr>
            <a:xfrm flipH="1">
              <a:off x="29824387" y="12682676"/>
              <a:ext cx="969478" cy="1530725"/>
            </a:xfrm>
            <a:prstGeom prst="halfFrame">
              <a:avLst>
                <a:gd name="adj1" fmla="val 8571"/>
                <a:gd name="adj2" fmla="val 7992"/>
              </a:avLst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Ins="45720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5" name="Half Frame 334">
              <a:extLst>
                <a:ext uri="{FF2B5EF4-FFF2-40B4-BE49-F238E27FC236}">
                  <a16:creationId xmlns:a16="http://schemas.microsoft.com/office/drawing/2014/main" id="{A9D01CDA-5EA6-4378-819C-611946027572}"/>
                </a:ext>
              </a:extLst>
            </p:cNvPr>
            <p:cNvSpPr/>
            <p:nvPr/>
          </p:nvSpPr>
          <p:spPr>
            <a:xfrm flipV="1">
              <a:off x="26992681" y="16171602"/>
              <a:ext cx="969478" cy="1530725"/>
            </a:xfrm>
            <a:prstGeom prst="halfFrame">
              <a:avLst>
                <a:gd name="adj1" fmla="val 8571"/>
                <a:gd name="adj2" fmla="val 7992"/>
              </a:avLst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Ins="45720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7" name="Half Frame 336">
              <a:extLst>
                <a:ext uri="{FF2B5EF4-FFF2-40B4-BE49-F238E27FC236}">
                  <a16:creationId xmlns:a16="http://schemas.microsoft.com/office/drawing/2014/main" id="{43910577-3C6A-47E6-8E1A-A03567240DDD}"/>
                </a:ext>
              </a:extLst>
            </p:cNvPr>
            <p:cNvSpPr/>
            <p:nvPr/>
          </p:nvSpPr>
          <p:spPr>
            <a:xfrm flipH="1" flipV="1">
              <a:off x="29820421" y="16186350"/>
              <a:ext cx="969478" cy="1530725"/>
            </a:xfrm>
            <a:prstGeom prst="halfFrame">
              <a:avLst>
                <a:gd name="adj1" fmla="val 8571"/>
                <a:gd name="adj2" fmla="val 7992"/>
              </a:avLst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Ins="45720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47" name="Picture 346" descr="Map&#10;&#10;Description automatically generated">
            <a:extLst>
              <a:ext uri="{FF2B5EF4-FFF2-40B4-BE49-F238E27FC236}">
                <a16:creationId xmlns:a16="http://schemas.microsoft.com/office/drawing/2014/main" id="{D3B0149A-DF55-4935-9CE1-7BD38B64DC55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1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1" b="2433"/>
          <a:stretch/>
        </p:blipFill>
        <p:spPr>
          <a:xfrm>
            <a:off x="12340474" y="12631799"/>
            <a:ext cx="3796253" cy="502920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FA31F17-2558-D64E-BA22-70A689749CB7}"/>
              </a:ext>
            </a:extLst>
          </p:cNvPr>
          <p:cNvCxnSpPr>
            <a:cxnSpLocks/>
          </p:cNvCxnSpPr>
          <p:nvPr/>
        </p:nvCxnSpPr>
        <p:spPr>
          <a:xfrm>
            <a:off x="15769829" y="12989294"/>
            <a:ext cx="1249046" cy="325688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7B3C4C2-57E0-40FB-8DC0-FB85EEFD2EA5}"/>
              </a:ext>
            </a:extLst>
          </p:cNvPr>
          <p:cNvCxnSpPr/>
          <p:nvPr/>
        </p:nvCxnSpPr>
        <p:spPr>
          <a:xfrm>
            <a:off x="32461199" y="8641638"/>
            <a:ext cx="10058401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44A39399-2BB8-4FB5-8CC0-60055D9CD070}"/>
              </a:ext>
            </a:extLst>
          </p:cNvPr>
          <p:cNvCxnSpPr/>
          <p:nvPr/>
        </p:nvCxnSpPr>
        <p:spPr>
          <a:xfrm>
            <a:off x="32461198" y="3768061"/>
            <a:ext cx="10058401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FF8F64C8-653F-4260-A786-BE3D10A55FB5}"/>
              </a:ext>
            </a:extLst>
          </p:cNvPr>
          <p:cNvCxnSpPr/>
          <p:nvPr/>
        </p:nvCxnSpPr>
        <p:spPr>
          <a:xfrm>
            <a:off x="32461200" y="9387440"/>
            <a:ext cx="10058401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12C9068-75A0-4212-8E33-E9192FF31EA1}"/>
              </a:ext>
            </a:extLst>
          </p:cNvPr>
          <p:cNvGrpSpPr/>
          <p:nvPr/>
        </p:nvGrpSpPr>
        <p:grpSpPr>
          <a:xfrm>
            <a:off x="12374697" y="21514264"/>
            <a:ext cx="3557575" cy="4952312"/>
            <a:chOff x="12298677" y="19878827"/>
            <a:chExt cx="3870067" cy="5561875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A6E62F3-9025-415C-A22C-3340F79FC902}"/>
                </a:ext>
              </a:extLst>
            </p:cNvPr>
            <p:cNvSpPr/>
            <p:nvPr/>
          </p:nvSpPr>
          <p:spPr>
            <a:xfrm rot="20628254">
              <a:off x="13407158" y="22707726"/>
              <a:ext cx="397770" cy="225425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Diagram, engineering drawing&#10;&#10;Description automatically generated">
              <a:extLst>
                <a:ext uri="{FF2B5EF4-FFF2-40B4-BE49-F238E27FC236}">
                  <a16:creationId xmlns:a16="http://schemas.microsoft.com/office/drawing/2014/main" id="{B3BF29F2-C7AF-4220-82B1-796CE0BC38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37" b="1507"/>
            <a:stretch/>
          </p:blipFill>
          <p:spPr>
            <a:xfrm>
              <a:off x="12298677" y="19878827"/>
              <a:ext cx="3870067" cy="5561875"/>
            </a:xfrm>
            <a:prstGeom prst="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FE679B1-B9D8-49DA-98C2-58146F731D44}"/>
                </a:ext>
              </a:extLst>
            </p:cNvPr>
            <p:cNvSpPr txBox="1"/>
            <p:nvPr/>
          </p:nvSpPr>
          <p:spPr>
            <a:xfrm>
              <a:off x="13812145" y="22117862"/>
              <a:ext cx="1569440" cy="345660"/>
            </a:xfrm>
            <a:prstGeom prst="rect">
              <a:avLst/>
            </a:prstGeom>
            <a:solidFill>
              <a:srgbClr val="FEFAF0"/>
            </a:solidFill>
            <a:ln w="12700">
              <a:solidFill>
                <a:schemeClr val="accent2">
                  <a:lumMod val="90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/>
                <a:t>Greenhouse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42C6B481-2F83-4902-95A6-075178CCA658}"/>
                </a:ext>
              </a:extLst>
            </p:cNvPr>
            <p:cNvSpPr txBox="1"/>
            <p:nvPr/>
          </p:nvSpPr>
          <p:spPr>
            <a:xfrm>
              <a:off x="12367351" y="23386528"/>
              <a:ext cx="1207208" cy="691319"/>
            </a:xfrm>
            <a:prstGeom prst="rect">
              <a:avLst/>
            </a:prstGeom>
            <a:solidFill>
              <a:srgbClr val="FEFAF0"/>
            </a:solidFill>
            <a:ln w="12700">
              <a:solidFill>
                <a:schemeClr val="accent2">
                  <a:lumMod val="90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000"/>
                <a:t>Root Cellar</a:t>
              </a:r>
            </a:p>
          </p:txBody>
        </p:sp>
      </p:grp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2EAAB324-F270-4785-A9D9-2F2C60D33163}"/>
              </a:ext>
            </a:extLst>
          </p:cNvPr>
          <p:cNvCxnSpPr/>
          <p:nvPr/>
        </p:nvCxnSpPr>
        <p:spPr>
          <a:xfrm>
            <a:off x="32461200" y="12084665"/>
            <a:ext cx="10058401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37342391-C6B6-41B7-99DF-1462854BFE7A}"/>
              </a:ext>
            </a:extLst>
          </p:cNvPr>
          <p:cNvGrpSpPr/>
          <p:nvPr/>
        </p:nvGrpSpPr>
        <p:grpSpPr>
          <a:xfrm>
            <a:off x="11887200" y="9274254"/>
            <a:ext cx="20116800" cy="3163597"/>
            <a:chOff x="11887200" y="9300723"/>
            <a:chExt cx="20116800" cy="31635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8CB1851-2196-4EE9-BA7F-9BDDBA8360DE}"/>
                </a:ext>
              </a:extLst>
            </p:cNvPr>
            <p:cNvSpPr/>
            <p:nvPr/>
          </p:nvSpPr>
          <p:spPr>
            <a:xfrm>
              <a:off x="11887200" y="9305167"/>
              <a:ext cx="20116800" cy="3154680"/>
            </a:xfrm>
            <a:prstGeom prst="rect">
              <a:avLst/>
            </a:prstGeom>
            <a:solidFill>
              <a:schemeClr val="accent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2D272E85-41B9-41EE-8051-F3EEE757788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344400" y="9309639"/>
              <a:ext cx="5093256" cy="3154680"/>
              <a:chOff x="5451963" y="1685114"/>
              <a:chExt cx="6170047" cy="3821625"/>
            </a:xfrm>
          </p:grpSpPr>
          <p:pic>
            <p:nvPicPr>
              <p:cNvPr id="207" name="Picture 3" descr="Diagram, engineering drawing&#10;&#10;Description automatically generated">
                <a:extLst>
                  <a:ext uri="{FF2B5EF4-FFF2-40B4-BE49-F238E27FC236}">
                    <a16:creationId xmlns:a16="http://schemas.microsoft.com/office/drawing/2014/main" id="{AAAD3EE8-2413-46D3-B699-328736FFDD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alphaModFix amt="70000"/>
              </a:blip>
              <a:stretch>
                <a:fillRect/>
              </a:stretch>
            </p:blipFill>
            <p:spPr>
              <a:xfrm>
                <a:off x="5451963" y="1685114"/>
                <a:ext cx="6170047" cy="382162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28575" cap="sq">
                <a:noFill/>
                <a:miter lim="800000"/>
              </a:ln>
              <a:effectLst/>
            </p:spPr>
          </p:pic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799CE5B8-C74C-4E4C-88AC-EC8AAF34D281}"/>
                  </a:ext>
                </a:extLst>
              </p:cNvPr>
              <p:cNvSpPr/>
              <p:nvPr/>
            </p:nvSpPr>
            <p:spPr>
              <a:xfrm>
                <a:off x="5807710" y="1892715"/>
                <a:ext cx="2870361" cy="242499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9527553D-00E9-47CA-9101-BDA7A4F9283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442349" y="9309640"/>
              <a:ext cx="5772109" cy="3154680"/>
              <a:chOff x="2871563" y="1328253"/>
              <a:chExt cx="8530391" cy="4662185"/>
            </a:xfrm>
          </p:grpSpPr>
          <p:pic>
            <p:nvPicPr>
              <p:cNvPr id="210" name="Picture 3" descr="Diagram, engineering drawing&#10;&#10;Description automatically generated">
                <a:extLst>
                  <a:ext uri="{FF2B5EF4-FFF2-40B4-BE49-F238E27FC236}">
                    <a16:creationId xmlns:a16="http://schemas.microsoft.com/office/drawing/2014/main" id="{AD3229C3-4077-4B13-9478-742137CCB6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>
                <a:alphaModFix amt="70000"/>
              </a:blip>
              <a:stretch>
                <a:fillRect/>
              </a:stretch>
            </p:blipFill>
            <p:spPr>
              <a:xfrm>
                <a:off x="2871563" y="1328253"/>
                <a:ext cx="8530391" cy="466218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28575" cap="sq">
                <a:noFill/>
                <a:miter lim="800000"/>
              </a:ln>
              <a:effectLst/>
            </p:spPr>
          </p:pic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21141F00-19B4-482E-887C-7ACE791D3256}"/>
                  </a:ext>
                </a:extLst>
              </p:cNvPr>
              <p:cNvSpPr/>
              <p:nvPr/>
            </p:nvSpPr>
            <p:spPr>
              <a:xfrm>
                <a:off x="5638511" y="2479734"/>
                <a:ext cx="2876093" cy="243812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BA0BE2FA-5495-4E6E-AC16-8152F27CA07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243215" y="9307629"/>
              <a:ext cx="6326049" cy="3154680"/>
              <a:chOff x="2985758" y="1397735"/>
              <a:chExt cx="8517821" cy="4247673"/>
            </a:xfrm>
          </p:grpSpPr>
          <p:pic>
            <p:nvPicPr>
              <p:cNvPr id="213" name="Picture 3" descr="Diagram&#10;&#10;Description automatically generated">
                <a:extLst>
                  <a:ext uri="{FF2B5EF4-FFF2-40B4-BE49-F238E27FC236}">
                    <a16:creationId xmlns:a16="http://schemas.microsoft.com/office/drawing/2014/main" id="{77A2F1D2-84C6-4CAF-A30C-B9217E7B5A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>
                <a:alphaModFix amt="70000"/>
              </a:blip>
              <a:stretch>
                <a:fillRect/>
              </a:stretch>
            </p:blipFill>
            <p:spPr>
              <a:xfrm>
                <a:off x="2985758" y="1397735"/>
                <a:ext cx="8517821" cy="424767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28575" cap="sq">
                <a:noFill/>
                <a:miter lim="800000"/>
              </a:ln>
              <a:effectLst/>
            </p:spPr>
          </p:pic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14FC21A0-328E-4288-876B-F2A91BB200EA}"/>
                  </a:ext>
                </a:extLst>
              </p:cNvPr>
              <p:cNvSpPr/>
              <p:nvPr/>
            </p:nvSpPr>
            <p:spPr>
              <a:xfrm>
                <a:off x="5457683" y="1854850"/>
                <a:ext cx="3023872" cy="256963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77B6AB7D-B414-482E-813E-DDDB1056AC24}"/>
                </a:ext>
              </a:extLst>
            </p:cNvPr>
            <p:cNvSpPr txBox="1"/>
            <p:nvPr/>
          </p:nvSpPr>
          <p:spPr>
            <a:xfrm>
              <a:off x="16136727" y="9432871"/>
              <a:ext cx="13593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/>
                <a:t>Basement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75823E4E-D4A5-413A-8734-081AAE9616E0}"/>
                </a:ext>
              </a:extLst>
            </p:cNvPr>
            <p:cNvSpPr txBox="1"/>
            <p:nvPr/>
          </p:nvSpPr>
          <p:spPr>
            <a:xfrm>
              <a:off x="22853359" y="9432871"/>
              <a:ext cx="14345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/>
                <a:t>First Floor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B6EFF5EE-492D-4DFF-A70D-9FC359865EA1}"/>
                </a:ext>
              </a:extLst>
            </p:cNvPr>
            <p:cNvSpPr txBox="1"/>
            <p:nvPr/>
          </p:nvSpPr>
          <p:spPr>
            <a:xfrm>
              <a:off x="29837512" y="9432871"/>
              <a:ext cx="16950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/>
                <a:t>Second Floor</a:t>
              </a:r>
            </a:p>
          </p:txBody>
        </p: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F2B6985-F99C-4B2D-AF24-BD6BAC74C04D}"/>
                </a:ext>
              </a:extLst>
            </p:cNvPr>
            <p:cNvCxnSpPr/>
            <p:nvPr/>
          </p:nvCxnSpPr>
          <p:spPr>
            <a:xfrm>
              <a:off x="11887200" y="9300723"/>
              <a:ext cx="20116800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65191D14-5D5C-4FAD-9584-56EA43B1E974}"/>
                </a:ext>
              </a:extLst>
            </p:cNvPr>
            <p:cNvCxnSpPr/>
            <p:nvPr/>
          </p:nvCxnSpPr>
          <p:spPr>
            <a:xfrm>
              <a:off x="11887200" y="12457244"/>
              <a:ext cx="20116800" cy="0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7D34F45-4CF9-41C1-8A89-CD947082D4E1}"/>
              </a:ext>
            </a:extLst>
          </p:cNvPr>
          <p:cNvSpPr txBox="1"/>
          <p:nvPr/>
        </p:nvSpPr>
        <p:spPr>
          <a:xfrm>
            <a:off x="16916400" y="27529514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31,000 GPY Reduction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FF4D16-303A-4E9D-B289-A674CAD90166}"/>
              </a:ext>
            </a:extLst>
          </p:cNvPr>
          <p:cNvSpPr txBox="1"/>
          <p:nvPr/>
        </p:nvSpPr>
        <p:spPr>
          <a:xfrm>
            <a:off x="18391981" y="29213597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-46.3%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05A7C2FF-7F1E-4AE8-B9B0-9B2C628C96F8}"/>
              </a:ext>
            </a:extLst>
          </p:cNvPr>
          <p:cNvSpPr txBox="1"/>
          <p:nvPr/>
        </p:nvSpPr>
        <p:spPr>
          <a:xfrm>
            <a:off x="20157857" y="28882079"/>
            <a:ext cx="89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-56.1%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D7CC9B5C-F638-4AD1-ACEB-FF0CD223A028}"/>
              </a:ext>
            </a:extLst>
          </p:cNvPr>
          <p:cNvSpPr txBox="1"/>
          <p:nvPr/>
        </p:nvSpPr>
        <p:spPr>
          <a:xfrm>
            <a:off x="14841801" y="29966128"/>
            <a:ext cx="899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-81.6%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F74E55-8589-4A93-AD5D-0E4CD7657FCC}"/>
              </a:ext>
            </a:extLst>
          </p:cNvPr>
          <p:cNvSpPr/>
          <p:nvPr/>
        </p:nvSpPr>
        <p:spPr>
          <a:xfrm>
            <a:off x="22868510" y="12632702"/>
            <a:ext cx="8668512" cy="5038344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D7E5FA67-C154-4AE6-87E9-3302B67B8031}"/>
              </a:ext>
            </a:extLst>
          </p:cNvPr>
          <p:cNvSpPr txBox="1"/>
          <p:nvPr/>
        </p:nvSpPr>
        <p:spPr>
          <a:xfrm>
            <a:off x="12115800" y="19553104"/>
            <a:ext cx="43516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Improves self-sufficiency​</a:t>
            </a:r>
          </a:p>
          <a:p>
            <a:pPr marL="285750" indent="-285750" fontAlgn="base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Respired CO2 piped to greenhouse for plant photosynthesis</a:t>
            </a:r>
          </a:p>
          <a:p>
            <a:pPr marL="285750" indent="-285750" fontAlgn="base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8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00CD2F13-5844-4661-A236-025252BF9E5B}"/>
              </a:ext>
            </a:extLst>
          </p:cNvPr>
          <p:cNvSpPr txBox="1"/>
          <p:nvPr/>
        </p:nvSpPr>
        <p:spPr>
          <a:xfrm>
            <a:off x="16467463" y="19553104"/>
            <a:ext cx="48083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Recycles water for greenhouse &amp; garden use​</a:t>
            </a:r>
          </a:p>
          <a:p>
            <a:pPr marL="285750" indent="-285750" fontAlgn="base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</a:rPr>
              <a:t>Reduces load on septic system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22443159-1FCD-463B-9A8A-7BFBA8162B57}"/>
              </a:ext>
            </a:extLst>
          </p:cNvPr>
          <p:cNvSpPr txBox="1"/>
          <p:nvPr/>
        </p:nvSpPr>
        <p:spPr>
          <a:xfrm>
            <a:off x="27473766" y="20550221"/>
            <a:ext cx="4284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Drain Water Heat Recovery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C535BBC6-2205-4641-99F6-2E44EAD5DA30}"/>
              </a:ext>
            </a:extLst>
          </p:cNvPr>
          <p:cNvSpPr txBox="1"/>
          <p:nvPr/>
        </p:nvSpPr>
        <p:spPr>
          <a:xfrm>
            <a:off x="23103196" y="21308933"/>
            <a:ext cx="438910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ct val="100000"/>
            </a:pP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Highly Efficient Low-Carbon Heating and Cooling</a:t>
            </a:r>
            <a:endParaRPr lang="en-US" sz="2800" b="1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Calibri" panose="020F0502020204030204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28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olar">
      <a:dk1>
        <a:sysClr val="windowText" lastClr="000000"/>
      </a:dk1>
      <a:lt1>
        <a:sysClr val="window" lastClr="FFFFFF"/>
      </a:lt1>
      <a:dk2>
        <a:srgbClr val="0B2036"/>
      </a:dk2>
      <a:lt2>
        <a:srgbClr val="FBF4E5"/>
      </a:lt2>
      <a:accent1>
        <a:srgbClr val="498947"/>
      </a:accent1>
      <a:accent2>
        <a:srgbClr val="FBF4E5"/>
      </a:accent2>
      <a:accent3>
        <a:srgbClr val="2190C8"/>
      </a:accent3>
      <a:accent4>
        <a:srgbClr val="2EB513"/>
      </a:accent4>
      <a:accent5>
        <a:srgbClr val="0B9B74"/>
      </a:accent5>
      <a:accent6>
        <a:srgbClr val="187C24"/>
      </a:accent6>
      <a:hlink>
        <a:srgbClr val="FFBE5F"/>
      </a:hlink>
      <a:folHlink>
        <a:srgbClr val="FEF8EC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C059CE8E2FD34B950E81CAFA3700FA" ma:contentTypeVersion="12" ma:contentTypeDescription="Create a new document." ma:contentTypeScope="" ma:versionID="62a18251c544d04ef17f9a48b37cfbf4">
  <xsd:schema xmlns:xsd="http://www.w3.org/2001/XMLSchema" xmlns:xs="http://www.w3.org/2001/XMLSchema" xmlns:p="http://schemas.microsoft.com/office/2006/metadata/properties" xmlns:ns3="5a6df9ae-569a-4253-bda2-ae4ab81071b8" xmlns:ns4="535e044a-b7ef-4cff-93bc-c32eacaf9d80" targetNamespace="http://schemas.microsoft.com/office/2006/metadata/properties" ma:root="true" ma:fieldsID="c9f6a19541fadd1a247c7eb05cddde02" ns3:_="" ns4:_="">
    <xsd:import namespace="5a6df9ae-569a-4253-bda2-ae4ab81071b8"/>
    <xsd:import namespace="535e044a-b7ef-4cff-93bc-c32eacaf9d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6df9ae-569a-4253-bda2-ae4ab81071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5e044a-b7ef-4cff-93bc-c32eacaf9d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51A769-D32E-4FF8-93B7-2621C94533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DE229B-EBFE-4E6B-9C46-947FB622CA9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5a6df9ae-569a-4253-bda2-ae4ab81071b8"/>
    <ds:schemaRef ds:uri="http://purl.org/dc/dcmitype/"/>
    <ds:schemaRef ds:uri="http://schemas.microsoft.com/office/infopath/2007/PartnerControls"/>
    <ds:schemaRef ds:uri="535e044a-b7ef-4cff-93bc-c32eacaf9d8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39ABB49-6AF0-4626-8B39-2A7199F2C05B}">
  <ds:schemaRefs>
    <ds:schemaRef ds:uri="535e044a-b7ef-4cff-93bc-c32eacaf9d80"/>
    <ds:schemaRef ds:uri="5a6df9ae-569a-4253-bda2-ae4ab81071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906</Words>
  <Application>Microsoft Office PowerPoint</Application>
  <PresentationFormat>Custom</PresentationFormat>
  <Paragraphs>165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Cambria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Gunn</dc:creator>
  <cp:lastModifiedBy>Jacob Roberts</cp:lastModifiedBy>
  <cp:revision>1</cp:revision>
  <dcterms:created xsi:type="dcterms:W3CDTF">2022-03-14T04:31:03Z</dcterms:created>
  <dcterms:modified xsi:type="dcterms:W3CDTF">2022-04-18T13:01:26Z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0x01010002C059CE8E2FD34B950E81CAFA3700FA</vt:lpwstr>
  </property>
</Properties>
</file>