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3E026-B6EF-45C3-9B8A-C5904463EBCC}" v="568" dt="2022-04-18T12:39:56.790"/>
    <p1510:client id="{A2C35C9E-A940-478C-BB5F-9A46D3985B93}" v="38" dt="2022-04-18T12:33:28.75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2" autoAdjust="0"/>
  </p:normalViewPr>
  <p:slideViewPr>
    <p:cSldViewPr snapToGrid="0">
      <p:cViewPr varScale="1">
        <p:scale>
          <a:sx n="13" d="100"/>
          <a:sy n="13" d="100"/>
        </p:scale>
        <p:origin x="1636" y="11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-605552"/>
            <a:ext cx="31089600" cy="2514540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Whitney Road Extension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229976" y="5929660"/>
            <a:ext cx="12499485" cy="1141699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615664" y="5893251"/>
            <a:ext cx="12875629" cy="1178109"/>
          </a:xfrm>
        </p:spPr>
        <p:txBody>
          <a:bodyPr/>
          <a:lstStyle/>
          <a:p>
            <a:pPr algn="ctr"/>
            <a:r>
              <a:rPr lang="en-US" dirty="0"/>
              <a:t>Proposed roadway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6"/>
          </p:nvPr>
        </p:nvSpPr>
        <p:spPr>
          <a:xfrm>
            <a:off x="15607136" y="7222661"/>
            <a:ext cx="12801600" cy="3104298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4800" dirty="0"/>
              <a:t>As shown in figure 3 the roadway will accommodate two 11’ travel ways for cars with 3’ shoulders, a 5’ infiltration trench, and a 10’ shared use path on eastern side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7"/>
          </p:nvPr>
        </p:nvSpPr>
        <p:spPr>
          <a:xfrm>
            <a:off x="30195850" y="7183781"/>
            <a:ext cx="12801600" cy="6404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u="sng" dirty="0"/>
              <a:t>Hayward Brook:</a:t>
            </a:r>
          </a:p>
          <a:p>
            <a:pPr marL="0" indent="0">
              <a:buNone/>
            </a:pPr>
            <a:r>
              <a:rPr lang="en-US" sz="4400" b="1" i="1" dirty="0"/>
              <a:t>Existing</a:t>
            </a:r>
          </a:p>
          <a:p>
            <a:pPr>
              <a:buClrTx/>
            </a:pPr>
            <a:r>
              <a:rPr lang="en-US" sz="4400" dirty="0"/>
              <a:t>Open 30’ wide brook with railroad bridge upstream on the east side </a:t>
            </a:r>
          </a:p>
          <a:p>
            <a:pPr marL="508000" indent="-508000">
              <a:buNone/>
            </a:pPr>
            <a:r>
              <a:rPr lang="en-US" sz="4400" b="1" i="1" dirty="0"/>
              <a:t>Proposed</a:t>
            </a:r>
          </a:p>
          <a:p>
            <a:pPr>
              <a:buClrTx/>
            </a:pPr>
            <a:r>
              <a:rPr lang="en-US" sz="4400" dirty="0"/>
              <a:t>A box culvert with MSE walls</a:t>
            </a:r>
          </a:p>
          <a:p>
            <a:pPr>
              <a:buClrTx/>
            </a:pPr>
            <a:r>
              <a:rPr lang="en-US" sz="4400" dirty="0"/>
              <a:t>EcoSpan Arch Systems - 36 ft span with 6 ft height</a:t>
            </a:r>
          </a:p>
          <a:p>
            <a:pPr lvl="1">
              <a:buClrTx/>
            </a:pPr>
            <a:r>
              <a:rPr lang="en-US" sz="4000" dirty="0"/>
              <a:t>Provides natural wildlife crossing and sufficient hydraulic opening</a:t>
            </a:r>
          </a:p>
          <a:p>
            <a:endParaRPr lang="en-US" sz="44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0"/>
          </p:nvPr>
        </p:nvSpPr>
        <p:spPr>
          <a:xfrm>
            <a:off x="30195850" y="13131529"/>
            <a:ext cx="12801600" cy="4775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u="sng" dirty="0"/>
              <a:t>Burnham Brook:</a:t>
            </a:r>
          </a:p>
          <a:p>
            <a:pPr marL="0" indent="0">
              <a:buNone/>
            </a:pPr>
            <a:r>
              <a:rPr lang="en-US" sz="4400" b="1" i="1" dirty="0"/>
              <a:t>Existing</a:t>
            </a:r>
          </a:p>
          <a:p>
            <a:pPr>
              <a:buClrTx/>
            </a:pPr>
            <a:r>
              <a:rPr lang="en-US" sz="4400" dirty="0"/>
              <a:t>A 7’ diameter 150’ long CMP covered by 30’ of fill</a:t>
            </a:r>
          </a:p>
          <a:p>
            <a:pPr>
              <a:buClrTx/>
            </a:pPr>
            <a:r>
              <a:rPr lang="en-US" sz="4400" dirty="0"/>
              <a:t>Collapsed and deteriorated</a:t>
            </a:r>
          </a:p>
          <a:p>
            <a:pPr marL="0" indent="0">
              <a:buNone/>
            </a:pPr>
            <a:r>
              <a:rPr lang="en-US" sz="4400" b="1" i="1" dirty="0"/>
              <a:t>Proposed</a:t>
            </a:r>
          </a:p>
          <a:p>
            <a:pPr>
              <a:buClrTx/>
            </a:pPr>
            <a:r>
              <a:rPr lang="en-US" sz="4400" dirty="0"/>
              <a:t>8’x7’ three-sided culvert with 2’ wildlife crossing ledge</a:t>
            </a:r>
          </a:p>
          <a:p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1229976" y="16499056"/>
            <a:ext cx="12478064" cy="1219200"/>
          </a:xfrm>
        </p:spPr>
        <p:txBody>
          <a:bodyPr/>
          <a:lstStyle/>
          <a:p>
            <a:pPr algn="ctr"/>
            <a:r>
              <a:rPr lang="en-US" dirty="0"/>
              <a:t>Stormwater Management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0195850" y="22427503"/>
            <a:ext cx="13099022" cy="1219200"/>
          </a:xfrm>
        </p:spPr>
        <p:txBody>
          <a:bodyPr/>
          <a:lstStyle/>
          <a:p>
            <a:pPr algn="ctr"/>
            <a:r>
              <a:rPr lang="en-US" dirty="0"/>
              <a:t>Estimate</a:t>
            </a:r>
          </a:p>
        </p:txBody>
      </p:sp>
      <p:sp>
        <p:nvSpPr>
          <p:cNvPr id="30" name="Text Placeholder 1"/>
          <p:cNvSpPr>
            <a:spLocks noGrp="1"/>
          </p:cNvSpPr>
          <p:nvPr>
            <p:ph sz="quarter" idx="25"/>
          </p:nvPr>
        </p:nvSpPr>
        <p:spPr>
          <a:xfrm>
            <a:off x="1184020" y="7276373"/>
            <a:ext cx="6795361" cy="727203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4400" dirty="0"/>
              <a:t>City of Concord and HDR  looking to extend Whitney Road, just off Exit 17 on I-93</a:t>
            </a:r>
          </a:p>
          <a:p>
            <a:pPr>
              <a:buClrTx/>
            </a:pPr>
            <a:r>
              <a:rPr lang="en-US" sz="4400" dirty="0"/>
              <a:t>Will service Interchange Development and allow for future development</a:t>
            </a:r>
          </a:p>
          <a:p>
            <a:pPr marL="571500" indent="-571500">
              <a:buClrTx/>
            </a:pPr>
            <a:r>
              <a:rPr lang="en-US" sz="4400" dirty="0"/>
              <a:t>Accommodate two stream crossings, pedestrian, and cyclist use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9801023" y="1889543"/>
            <a:ext cx="2428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Logan Stevens (PM) - Joey Rebeiro - Connor Schott - Jake Sullivan-Hasson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76" y="988294"/>
            <a:ext cx="2478029" cy="2983998"/>
          </a:xfrm>
          <a:prstGeom prst="rect">
            <a:avLst/>
          </a:prstGeom>
        </p:spPr>
      </p:pic>
      <p:pic>
        <p:nvPicPr>
          <p:cNvPr id="1026" name="Picture 2" descr="Concord, NH - Official Website | Official Website">
            <a:extLst>
              <a:ext uri="{FF2B5EF4-FFF2-40B4-BE49-F238E27FC236}">
                <a16:creationId xmlns:a16="http://schemas.microsoft.com/office/drawing/2014/main" id="{2617ABA1-A068-4BEA-B6CE-0783B6F3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617" y="484547"/>
            <a:ext cx="4306063" cy="43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6C99461-D72F-423C-9A24-2863FEEB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0" r="1688"/>
          <a:stretch/>
        </p:blipFill>
        <p:spPr>
          <a:xfrm>
            <a:off x="14441879" y="10393380"/>
            <a:ext cx="15144614" cy="4310622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770AB-258F-452D-B324-EDF6B7E578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900882" y="5852160"/>
            <a:ext cx="12801600" cy="1219200"/>
          </a:xfrm>
        </p:spPr>
        <p:txBody>
          <a:bodyPr/>
          <a:lstStyle/>
          <a:p>
            <a:pPr algn="ctr"/>
            <a:r>
              <a:rPr lang="en-US" dirty="0"/>
              <a:t>Stream Crossings</a:t>
            </a:r>
          </a:p>
        </p:txBody>
      </p:sp>
      <p:pic>
        <p:nvPicPr>
          <p:cNvPr id="1028" name="Picture 4" descr="HDR - Accelerated Bridge Construction">
            <a:extLst>
              <a:ext uri="{FF2B5EF4-FFF2-40B4-BE49-F238E27FC236}">
                <a16:creationId xmlns:a16="http://schemas.microsoft.com/office/drawing/2014/main" id="{92AE8C86-9F81-43D0-8172-FEBE6F80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82" y="1082705"/>
            <a:ext cx="5007142" cy="27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52DCDDF-71EF-48AE-A767-F6EC7586E6EA}"/>
              </a:ext>
            </a:extLst>
          </p:cNvPr>
          <p:cNvSpPr txBox="1"/>
          <p:nvPr/>
        </p:nvSpPr>
        <p:spPr>
          <a:xfrm>
            <a:off x="6055362" y="2963349"/>
            <a:ext cx="3186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Sponsors: Dave Cedarholm, City of Concord – Roch Larochelle, HDR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BE15A2-EB52-4D6A-B425-7CB4E14FF4E9}"/>
              </a:ext>
            </a:extLst>
          </p:cNvPr>
          <p:cNvSpPr txBox="1"/>
          <p:nvPr/>
        </p:nvSpPr>
        <p:spPr>
          <a:xfrm>
            <a:off x="6711385" y="3847417"/>
            <a:ext cx="3186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Faculty Advisor: Tony Puntin</a:t>
            </a:r>
          </a:p>
        </p:txBody>
      </p:sp>
      <p:pic>
        <p:nvPicPr>
          <p:cNvPr id="31" name="Picture 30" descr="Chart, pie chart&#10;&#10;Description automatically generated">
            <a:extLst>
              <a:ext uri="{FF2B5EF4-FFF2-40B4-BE49-F238E27FC236}">
                <a16:creationId xmlns:a16="http://schemas.microsoft.com/office/drawing/2014/main" id="{94EC58AA-8B23-4183-BE95-FA5ADF571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749" y="23951397"/>
            <a:ext cx="12801600" cy="85344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4B3CB4-DB51-4825-93B7-BC76C7C7FD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675" t="14901" r="13338" b="8519"/>
          <a:stretch/>
        </p:blipFill>
        <p:spPr>
          <a:xfrm>
            <a:off x="2615275" y="23471405"/>
            <a:ext cx="9380879" cy="875633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70AC3F-18EA-4CCC-B2BA-292C8A339C1E}"/>
              </a:ext>
            </a:extLst>
          </p:cNvPr>
          <p:cNvSpPr txBox="1"/>
          <p:nvPr/>
        </p:nvSpPr>
        <p:spPr>
          <a:xfrm>
            <a:off x="3811297" y="32154618"/>
            <a:ext cx="731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2: Horizontal Alignment with BMPs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7A0BED-6132-4B53-A895-01A673F958D4}"/>
              </a:ext>
            </a:extLst>
          </p:cNvPr>
          <p:cNvSpPr txBox="1"/>
          <p:nvPr/>
        </p:nvSpPr>
        <p:spPr>
          <a:xfrm>
            <a:off x="19278479" y="22665161"/>
            <a:ext cx="533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4: Partial Vertical Alignment </a:t>
            </a:r>
          </a:p>
        </p:txBody>
      </p:sp>
      <p:pic>
        <p:nvPicPr>
          <p:cNvPr id="41" name="Picture 40" descr="Map&#10;&#10;Description automatically generated">
            <a:extLst>
              <a:ext uri="{FF2B5EF4-FFF2-40B4-BE49-F238E27FC236}">
                <a16:creationId xmlns:a16="http://schemas.microsoft.com/office/drawing/2014/main" id="{2D0EF54E-51A3-0E41-B453-931EA137F1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445"/>
          <a:stretch/>
        </p:blipFill>
        <p:spPr bwMode="auto">
          <a:xfrm>
            <a:off x="7979381" y="7368677"/>
            <a:ext cx="5750080" cy="6620252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C5E90B1-E616-477A-9ACC-AC46A3EAAB6A}"/>
              </a:ext>
            </a:extLst>
          </p:cNvPr>
          <p:cNvSpPr txBox="1"/>
          <p:nvPr/>
        </p:nvSpPr>
        <p:spPr>
          <a:xfrm>
            <a:off x="1463077" y="18208426"/>
            <a:ext cx="12311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Handles storm runoff, controls drainage, and treats for pollutants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Infiltration basin and gravel wetland located on western side of proposed roadway, seen in figure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Infiltration trench running east side of proposed roadway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014098-5361-8D4F-A8DD-4F235A6ECD7C}"/>
              </a:ext>
            </a:extLst>
          </p:cNvPr>
          <p:cNvSpPr txBox="1"/>
          <p:nvPr/>
        </p:nvSpPr>
        <p:spPr>
          <a:xfrm>
            <a:off x="1463077" y="14457300"/>
            <a:ext cx="12311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road extension will be 6000’ long, connecting Monitor Dr and Whitney Road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err="1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5EBAE9-A98F-44F6-8C2A-B84EED6CB78E}"/>
              </a:ext>
            </a:extLst>
          </p:cNvPr>
          <p:cNvSpPr txBox="1"/>
          <p:nvPr/>
        </p:nvSpPr>
        <p:spPr>
          <a:xfrm>
            <a:off x="18519989" y="31132777"/>
            <a:ext cx="726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5: Proposed Roadway Cross Sections </a:t>
            </a:r>
          </a:p>
        </p:txBody>
      </p:sp>
      <p:pic>
        <p:nvPicPr>
          <p:cNvPr id="48" name="Picture 47" descr="A picture containing grass, outdoor, hole&#10;&#10;Description automatically generated">
            <a:extLst>
              <a:ext uri="{FF2B5EF4-FFF2-40B4-BE49-F238E27FC236}">
                <a16:creationId xmlns:a16="http://schemas.microsoft.com/office/drawing/2014/main" id="{3906E47C-CF9F-C946-9334-FDBF7CF8AFCB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8862" r="29725"/>
          <a:stretch/>
        </p:blipFill>
        <p:spPr bwMode="auto">
          <a:xfrm rot="5400000">
            <a:off x="37725968" y="17131772"/>
            <a:ext cx="3730634" cy="567367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8B7FE4D-89F3-49BB-9395-BD13B4071B53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r="12049" b="10150"/>
          <a:stretch/>
        </p:blipFill>
        <p:spPr bwMode="auto">
          <a:xfrm>
            <a:off x="30467713" y="18121217"/>
            <a:ext cx="5995690" cy="3712709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Chart, line chart&#10;&#10;Description automatically generated">
            <a:extLst>
              <a:ext uri="{FF2B5EF4-FFF2-40B4-BE49-F238E27FC236}">
                <a16:creationId xmlns:a16="http://schemas.microsoft.com/office/drawing/2014/main" id="{46A8C25E-71A4-4AF7-A65F-DF03E812FC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348" y="15917642"/>
            <a:ext cx="15144614" cy="672609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186348F-0FE8-46B5-A62B-D141FBC6D9CB}"/>
              </a:ext>
            </a:extLst>
          </p:cNvPr>
          <p:cNvSpPr txBox="1"/>
          <p:nvPr/>
        </p:nvSpPr>
        <p:spPr>
          <a:xfrm>
            <a:off x="37216294" y="21903192"/>
            <a:ext cx="613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7: Burnham Brook Existing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144282-0CA7-46E2-8622-3DA6EDDB0D70}"/>
              </a:ext>
            </a:extLst>
          </p:cNvPr>
          <p:cNvSpPr txBox="1"/>
          <p:nvPr/>
        </p:nvSpPr>
        <p:spPr>
          <a:xfrm>
            <a:off x="31110462" y="21903192"/>
            <a:ext cx="519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6: Hayward Brook Existing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22F9CF-2016-4129-97D1-43C18FEBE696}"/>
              </a:ext>
            </a:extLst>
          </p:cNvPr>
          <p:cNvSpPr txBox="1"/>
          <p:nvPr/>
        </p:nvSpPr>
        <p:spPr>
          <a:xfrm>
            <a:off x="19069820" y="14617022"/>
            <a:ext cx="616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3: Proposed Roadway Render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3D27177-A0F2-46D0-B9D3-AC6160FA3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365" y="1010565"/>
            <a:ext cx="2478029" cy="2983998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F4BF5BD-A79B-495A-BE72-A2C0D9BA8F26}"/>
              </a:ext>
            </a:extLst>
          </p:cNvPr>
          <p:cNvSpPr txBox="1"/>
          <p:nvPr/>
        </p:nvSpPr>
        <p:spPr>
          <a:xfrm>
            <a:off x="35274102" y="32419777"/>
            <a:ext cx="613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Figure </a:t>
            </a:r>
            <a:r>
              <a:rPr lang="en-US" sz="2800" dirty="0"/>
              <a:t>8: Cost Estimation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A6BB71-08E3-4F51-8625-268C43D393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84781" y="24060862"/>
            <a:ext cx="15150182" cy="707191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0C3C3-C772-4545-93F8-404C041AE7F4}"/>
              </a:ext>
            </a:extLst>
          </p:cNvPr>
          <p:cNvSpPr txBox="1"/>
          <p:nvPr/>
        </p:nvSpPr>
        <p:spPr>
          <a:xfrm>
            <a:off x="32729376" y="27066240"/>
            <a:ext cx="168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$2,024,000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1F553D-893E-4E7D-BA60-F353389B8E7E}"/>
              </a:ext>
            </a:extLst>
          </p:cNvPr>
          <p:cNvSpPr txBox="1"/>
          <p:nvPr/>
        </p:nvSpPr>
        <p:spPr>
          <a:xfrm>
            <a:off x="38699756" y="25549953"/>
            <a:ext cx="168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$967,000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6AAC7E-50EF-4BCB-B0B1-64CABE30427B}"/>
              </a:ext>
            </a:extLst>
          </p:cNvPr>
          <p:cNvSpPr txBox="1"/>
          <p:nvPr/>
        </p:nvSpPr>
        <p:spPr>
          <a:xfrm>
            <a:off x="40001125" y="26832560"/>
            <a:ext cx="168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$218,000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FA3187-9C37-48A9-9EB8-C0F7EAFA0F13}"/>
              </a:ext>
            </a:extLst>
          </p:cNvPr>
          <p:cNvSpPr txBox="1"/>
          <p:nvPr/>
        </p:nvSpPr>
        <p:spPr>
          <a:xfrm>
            <a:off x="40120637" y="27983584"/>
            <a:ext cx="168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$15,000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56AE9A-0D3B-4715-9898-D137014143B5}"/>
              </a:ext>
            </a:extLst>
          </p:cNvPr>
          <p:cNvSpPr txBox="1"/>
          <p:nvPr/>
        </p:nvSpPr>
        <p:spPr>
          <a:xfrm>
            <a:off x="38434914" y="30398735"/>
            <a:ext cx="168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$1,976,000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0F29AF-4BB3-467C-875B-1D9EF904D065}"/>
              </a:ext>
            </a:extLst>
          </p:cNvPr>
          <p:cNvSpPr txBox="1"/>
          <p:nvPr/>
        </p:nvSpPr>
        <p:spPr>
          <a:xfrm>
            <a:off x="9303049" y="13899030"/>
            <a:ext cx="533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1: Locus Map</a:t>
            </a: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059CE8E2FD34B950E81CAFA3700FA" ma:contentTypeVersion="7" ma:contentTypeDescription="Create a new document." ma:contentTypeScope="" ma:versionID="55cc5b76c075d11836c9cfa9e346c452">
  <xsd:schema xmlns:xsd="http://www.w3.org/2001/XMLSchema" xmlns:xs="http://www.w3.org/2001/XMLSchema" xmlns:p="http://schemas.microsoft.com/office/2006/metadata/properties" xmlns:ns3="535e044a-b7ef-4cff-93bc-c32eacaf9d80" xmlns:ns4="5a6df9ae-569a-4253-bda2-ae4ab81071b8" targetNamespace="http://schemas.microsoft.com/office/2006/metadata/properties" ma:root="true" ma:fieldsID="4aae45084b7994d6ea63d49475d21cbf" ns3:_="" ns4:_="">
    <xsd:import namespace="535e044a-b7ef-4cff-93bc-c32eacaf9d80"/>
    <xsd:import namespace="5a6df9ae-569a-4253-bda2-ae4ab8107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e044a-b7ef-4cff-93bc-c32eacaf9d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df9ae-569a-4253-bda2-ae4ab8107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DD346-AA11-41A1-B918-70CA9A1AB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5e044a-b7ef-4cff-93bc-c32eacaf9d80"/>
    <ds:schemaRef ds:uri="5a6df9ae-569a-4253-bda2-ae4ab8107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E9BAB-B0F7-454B-8901-17224072F7B6}">
  <ds:schemaRefs>
    <ds:schemaRef ds:uri="http://purl.org/dc/terms/"/>
    <ds:schemaRef ds:uri="http://schemas.openxmlformats.org/package/2006/metadata/core-properties"/>
    <ds:schemaRef ds:uri="535e044a-b7ef-4cff-93bc-c32eacaf9d8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a6df9ae-569a-4253-bda2-ae4ab81071b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6C86C6-373D-4CE7-BFDD-7A7378800B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301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Medical Poster</vt:lpstr>
      <vt:lpstr>Whitney Road 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2022-04-12T16:45:26Z</cp:lastPrinted>
  <dcterms:created xsi:type="dcterms:W3CDTF">2015-04-29T17:08:18Z</dcterms:created>
  <dcterms:modified xsi:type="dcterms:W3CDTF">2022-04-18T12:44:10Z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  <property fmtid="{D5CDD505-2E9C-101B-9397-08002B2CF9AE}" pid="3" name="ContentTypeId">
    <vt:lpwstr>0x01010002C059CE8E2FD34B950E81CAFA3700FA</vt:lpwstr>
  </property>
</Properties>
</file>