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4"/>
  </p:notesMasterIdLst>
  <p:handoutMasterIdLst>
    <p:handoutMasterId r:id="rId5"/>
  </p:handoutMasterIdLst>
  <p:sldIdLst>
    <p:sldId id="256" r:id="rId3"/>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94C48B-0C09-3E75-EDAB-0741DE728850}" v="74" dt="2022-04-13T13:40:07.881"/>
    <p1510:client id="{5157A205-9916-DF98-DE92-1BCFC09606D1}" v="988" dt="2022-04-12T19:07:24.160"/>
    <p1510:client id="{7615F7FE-6A9F-E811-6435-87775E4EBA29}" v="1" dt="2022-04-13T20:27:10.912"/>
    <p1510:client id="{7BB66109-BEEA-7492-9745-CB0266BABDBC}" v="584" dt="2022-04-11T13:50:24.347"/>
    <p1510:client id="{83AF217A-97A0-57C6-5367-F2340DED3C40}" v="751" dt="2022-04-12T18:05:55.914"/>
    <p1510:client id="{8D68AD68-F1AF-CCCF-EC60-CC26A97864DD}" v="404" dt="2022-04-10T00:24:17.404"/>
    <p1510:client id="{AA559262-3655-7207-784A-D8CD9874BA51}" v="42" dt="2022-03-27T15:14:07.808"/>
    <p1510:client id="{B8939E6A-52C8-C31E-C0A4-FCCBD96FB40B}" v="13" dt="2022-04-13T00:52:03.898"/>
    <p1510:client id="{C6A4EF39-3066-4A3A-A296-C26872979FC4}" v="111" dt="2022-04-13T17:10:03.450"/>
    <p1510:client id="{C7E4D0E7-25B3-730B-2585-8514930052D9}" v="7" dt="2022-04-12T19:17:10.331"/>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4587" autoAdjust="0"/>
    <p:restoredTop sz="86432" autoAdjust="0"/>
  </p:normalViewPr>
  <p:slideViewPr>
    <p:cSldViewPr snapToGrid="0">
      <p:cViewPr varScale="1">
        <p:scale>
          <a:sx n="23" d="100"/>
          <a:sy n="23" d="100"/>
        </p:scale>
        <p:origin x="2664" y="304"/>
      </p:cViewPr>
      <p:guideLst>
        <p:guide orient="horz" pos="10368"/>
        <p:guide pos="13824"/>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viewProps" Target="viewProps.xml"/><Relationship Id="rId2"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handoutMaster" Target="handoutMasters/handoutMaster1.xml"/><Relationship Id="rId10" Type="http://schemas.microsoft.com/office/2015/10/relationships/revisionInfo" Target="revisionInfo.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C0B079-A316-4C9B-B165-DF9EA8325D2C}" type="datetimeFigureOut">
              <a:rPr lang="en-US" smtClean="0"/>
              <a:t>4/18/22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A0EAE6-B4B6-49B7-9049-B371250BE0F4}" type="slidenum">
              <a:rPr lang="en-US" smtClean="0"/>
              <a:t>‹#›</a:t>
            </a:fld>
            <a:endParaRPr lang="en-US" dirty="0"/>
          </a:p>
        </p:txBody>
      </p:sp>
    </p:spTree>
    <p:extLst>
      <p:ext uri="{BB962C8B-B14F-4D97-AF65-F5344CB8AC3E}">
        <p14:creationId xmlns:p14="http://schemas.microsoft.com/office/powerpoint/2010/main" val="1472466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28AB8-57D1-494F-9851-055AD867E790}" type="datetimeFigureOut">
              <a:rPr lang="en-US" smtClean="0"/>
              <a:t>4/18/22</a:t>
            </a:fld>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7F044-5458-4B2E-BFA0-52AAA1C529D4}" type="slidenum">
              <a:rPr lang="en-US" smtClean="0"/>
              <a:t>‹#›</a:t>
            </a:fld>
            <a:endParaRPr lang="en-US" dirty="0"/>
          </a:p>
        </p:txBody>
      </p:sp>
    </p:spTree>
    <p:extLst>
      <p:ext uri="{BB962C8B-B14F-4D97-AF65-F5344CB8AC3E}">
        <p14:creationId xmlns:p14="http://schemas.microsoft.com/office/powerpoint/2010/main" val="162480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7F044-5458-4B2E-BFA0-52AAA1C529D4}" type="slidenum">
              <a:rPr lang="en-US" smtClean="0"/>
              <a:t>1</a:t>
            </a:fld>
            <a:endParaRPr lang="en-US" dirty="0"/>
          </a:p>
        </p:txBody>
      </p:sp>
    </p:spTree>
    <p:extLst>
      <p:ext uri="{BB962C8B-B14F-4D97-AF65-F5344CB8AC3E}">
        <p14:creationId xmlns:p14="http://schemas.microsoft.com/office/powerpoint/2010/main" val="2892468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ster">
    <p:spTree>
      <p:nvGrpSpPr>
        <p:cNvPr id="1" name=""/>
        <p:cNvGrpSpPr/>
        <p:nvPr/>
      </p:nvGrpSpPr>
      <p:grpSpPr>
        <a:xfrm>
          <a:off x="0" y="0"/>
          <a:ext cx="0" cy="0"/>
          <a:chOff x="0" y="0"/>
          <a:chExt cx="0" cy="0"/>
        </a:xfrm>
      </p:grpSpPr>
      <p:sp>
        <p:nvSpPr>
          <p:cNvPr id="2" name="Title 1"/>
          <p:cNvSpPr>
            <a:spLocks noGrp="1"/>
          </p:cNvSpPr>
          <p:nvPr>
            <p:ph type="title"/>
          </p:nvPr>
        </p:nvSpPr>
        <p:spPr>
          <a:xfrm>
            <a:off x="6400800" y="990600"/>
            <a:ext cx="31089600" cy="2514540"/>
          </a:xfrm>
        </p:spPr>
        <p:txBody>
          <a:bodyPr/>
          <a:lstStyle/>
          <a:p>
            <a:r>
              <a:rPr lang="en-US"/>
              <a:t>Click to edit Master title style</a:t>
            </a:r>
          </a:p>
        </p:txBody>
      </p:sp>
      <p:sp>
        <p:nvSpPr>
          <p:cNvPr id="31" name="Text Placeholder 6"/>
          <p:cNvSpPr>
            <a:spLocks noGrp="1"/>
          </p:cNvSpPr>
          <p:nvPr>
            <p:ph type="body" sz="quarter" idx="36"/>
          </p:nvPr>
        </p:nvSpPr>
        <p:spPr bwMode="auto">
          <a:xfrm>
            <a:off x="6400800" y="3588603"/>
            <a:ext cx="31089600" cy="830997"/>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Click to edit Master text styles</a:t>
            </a:r>
          </a:p>
        </p:txBody>
      </p:sp>
      <p:sp>
        <p:nvSpPr>
          <p:cNvPr id="3" name="Date Placeholder 2"/>
          <p:cNvSpPr>
            <a:spLocks noGrp="1"/>
          </p:cNvSpPr>
          <p:nvPr>
            <p:ph type="dt" sz="half" idx="10"/>
          </p:nvPr>
        </p:nvSpPr>
        <p:spPr/>
        <p:txBody>
          <a:bodyPr/>
          <a:lstStyle/>
          <a:p>
            <a:fld id="{ECAA57DF-1C19-4726-AB84-014692BAD8F5}" type="datetimeFigureOut">
              <a:rPr lang="en-US" smtClean="0"/>
              <a:t>4/18/22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B4C631-C489-4C11-812F-2172FBEAE82B}" type="slidenum">
              <a:rPr lang="en-US" smtClean="0"/>
              <a:t>‹#›</a:t>
            </a:fld>
            <a:endParaRPr lang="en-US" dirty="0"/>
          </a:p>
        </p:txBody>
      </p:sp>
      <p:sp>
        <p:nvSpPr>
          <p:cNvPr id="7" name="Text Placeholder 6"/>
          <p:cNvSpPr>
            <a:spLocks noGrp="1"/>
          </p:cNvSpPr>
          <p:nvPr>
            <p:ph type="body" sz="quarter" idx="13" hasCustomPrompt="1"/>
          </p:nvPr>
        </p:nvSpPr>
        <p:spPr>
          <a:xfrm>
            <a:off x="1143000" y="5852160"/>
            <a:ext cx="12801600" cy="1219200"/>
          </a:xfrm>
          <a:prstGeom prst="round1Rect">
            <a:avLst/>
          </a:prstGeom>
          <a:solidFill>
            <a:schemeClr val="accent2"/>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19" name="Content Placeholder 17"/>
          <p:cNvSpPr>
            <a:spLocks noGrp="1"/>
          </p:cNvSpPr>
          <p:nvPr>
            <p:ph sz="quarter" idx="24" hasCustomPrompt="1"/>
          </p:nvPr>
        </p:nvSpPr>
        <p:spPr>
          <a:xfrm>
            <a:off x="1143000" y="7071360"/>
            <a:ext cx="12801600" cy="6858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1" name="Text Placeholder 6"/>
          <p:cNvSpPr>
            <a:spLocks noGrp="1"/>
          </p:cNvSpPr>
          <p:nvPr>
            <p:ph type="body" sz="quarter" idx="17" hasCustomPrompt="1"/>
          </p:nvPr>
        </p:nvSpPr>
        <p:spPr>
          <a:xfrm>
            <a:off x="1143000" y="15032736"/>
            <a:ext cx="12801600" cy="1219200"/>
          </a:xfrm>
          <a:prstGeom prst="round1Rect">
            <a:avLst/>
          </a:prstGeom>
          <a:solidFill>
            <a:schemeClr val="accent3"/>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0" name="Content Placeholder 17"/>
          <p:cNvSpPr>
            <a:spLocks noGrp="1"/>
          </p:cNvSpPr>
          <p:nvPr>
            <p:ph sz="quarter" idx="25" hasCustomPrompt="1"/>
          </p:nvPr>
        </p:nvSpPr>
        <p:spPr>
          <a:xfrm>
            <a:off x="1143000" y="16251936"/>
            <a:ext cx="12801600" cy="9088165"/>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3" name="Text Placeholder 6"/>
          <p:cNvSpPr>
            <a:spLocks noGrp="1"/>
          </p:cNvSpPr>
          <p:nvPr>
            <p:ph type="body" sz="quarter" idx="19" hasCustomPrompt="1"/>
          </p:nvPr>
        </p:nvSpPr>
        <p:spPr>
          <a:xfrm>
            <a:off x="1143000" y="25831800"/>
            <a:ext cx="12801600" cy="1219200"/>
          </a:xfrm>
          <a:prstGeom prst="round1Rect">
            <a:avLst/>
          </a:prstGeom>
          <a:solidFill>
            <a:schemeClr val="accent4"/>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1" name="Content Placeholder 17"/>
          <p:cNvSpPr>
            <a:spLocks noGrp="1"/>
          </p:cNvSpPr>
          <p:nvPr>
            <p:ph sz="quarter" idx="26" hasCustomPrompt="1"/>
          </p:nvPr>
        </p:nvSpPr>
        <p:spPr>
          <a:xfrm>
            <a:off x="11430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5" name="Text Placeholder 6"/>
          <p:cNvSpPr>
            <a:spLocks noGrp="1"/>
          </p:cNvSpPr>
          <p:nvPr>
            <p:ph type="body" sz="quarter" idx="21" hasCustomPrompt="1"/>
          </p:nvPr>
        </p:nvSpPr>
        <p:spPr>
          <a:xfrm>
            <a:off x="15544800" y="5852160"/>
            <a:ext cx="12801600" cy="1219200"/>
          </a:xfrm>
          <a:prstGeom prst="round1Rect">
            <a:avLst/>
          </a:prstGeom>
          <a:solidFill>
            <a:schemeClr val="accent5"/>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2" name="Content Placeholder 17"/>
          <p:cNvSpPr>
            <a:spLocks noGrp="1"/>
          </p:cNvSpPr>
          <p:nvPr>
            <p:ph sz="quarter" idx="27" hasCustomPrompt="1"/>
          </p:nvPr>
        </p:nvSpPr>
        <p:spPr>
          <a:xfrm>
            <a:off x="15544800" y="7071360"/>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8" name="Content Placeholder 17"/>
          <p:cNvSpPr>
            <a:spLocks noGrp="1"/>
          </p:cNvSpPr>
          <p:nvPr>
            <p:ph sz="quarter" idx="23" hasCustomPrompt="1"/>
          </p:nvPr>
        </p:nvSpPr>
        <p:spPr>
          <a:xfrm>
            <a:off x="15544800" y="11948160"/>
            <a:ext cx="12801600" cy="6172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3" name="Content Placeholder 17"/>
          <p:cNvSpPr>
            <a:spLocks noGrp="1"/>
          </p:cNvSpPr>
          <p:nvPr>
            <p:ph sz="quarter" idx="28" hasCustomPrompt="1"/>
          </p:nvPr>
        </p:nvSpPr>
        <p:spPr>
          <a:xfrm>
            <a:off x="15544800" y="23469600"/>
            <a:ext cx="12801600" cy="1752600"/>
          </a:xfrm>
        </p:spPr>
        <p:txBody>
          <a:bodyPr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p:txBody>
      </p:sp>
      <p:sp>
        <p:nvSpPr>
          <p:cNvPr id="24" name="Text Placeholder 6"/>
          <p:cNvSpPr>
            <a:spLocks noGrp="1"/>
          </p:cNvSpPr>
          <p:nvPr>
            <p:ph type="body" sz="quarter" idx="29" hasCustomPrompt="1"/>
          </p:nvPr>
        </p:nvSpPr>
        <p:spPr>
          <a:xfrm>
            <a:off x="15544800" y="2583180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5" name="Content Placeholder 17"/>
          <p:cNvSpPr>
            <a:spLocks noGrp="1"/>
          </p:cNvSpPr>
          <p:nvPr>
            <p:ph sz="quarter" idx="30" hasCustomPrompt="1"/>
          </p:nvPr>
        </p:nvSpPr>
        <p:spPr>
          <a:xfrm>
            <a:off x="155448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6" name="Text Placeholder 6"/>
          <p:cNvSpPr>
            <a:spLocks noGrp="1"/>
          </p:cNvSpPr>
          <p:nvPr>
            <p:ph type="body" sz="quarter" idx="31" hasCustomPrompt="1"/>
          </p:nvPr>
        </p:nvSpPr>
        <p:spPr>
          <a:xfrm>
            <a:off x="29900880" y="585216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7" name="Content Placeholder 17"/>
          <p:cNvSpPr>
            <a:spLocks noGrp="1"/>
          </p:cNvSpPr>
          <p:nvPr>
            <p:ph sz="quarter" idx="32" hasCustomPrompt="1"/>
          </p:nvPr>
        </p:nvSpPr>
        <p:spPr>
          <a:xfrm>
            <a:off x="29900880" y="7071360"/>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8" name="Content Placeholder 17"/>
          <p:cNvSpPr>
            <a:spLocks noGrp="1"/>
          </p:cNvSpPr>
          <p:nvPr>
            <p:ph sz="quarter" idx="33" hasCustomPrompt="1"/>
          </p:nvPr>
        </p:nvSpPr>
        <p:spPr>
          <a:xfrm>
            <a:off x="29900880" y="15837408"/>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9" name="Text Placeholder 6"/>
          <p:cNvSpPr>
            <a:spLocks noGrp="1"/>
          </p:cNvSpPr>
          <p:nvPr>
            <p:ph type="body" sz="quarter" idx="34" hasCustomPrompt="1"/>
          </p:nvPr>
        </p:nvSpPr>
        <p:spPr>
          <a:xfrm>
            <a:off x="29900880" y="25831800"/>
            <a:ext cx="12801600" cy="1219200"/>
          </a:xfrm>
          <a:prstGeom prst="round1Rect">
            <a:avLst/>
          </a:prstGeom>
          <a:solidFill>
            <a:schemeClr val="accent1"/>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30" name="Content Placeholder 17"/>
          <p:cNvSpPr>
            <a:spLocks noGrp="1"/>
          </p:cNvSpPr>
          <p:nvPr>
            <p:ph sz="quarter" idx="35" hasCustomPrompt="1"/>
          </p:nvPr>
        </p:nvSpPr>
        <p:spPr>
          <a:xfrm>
            <a:off x="2990088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Tree>
    <p:extLst>
      <p:ext uri="{BB962C8B-B14F-4D97-AF65-F5344CB8AC3E}">
        <p14:creationId xmlns:p14="http://schemas.microsoft.com/office/powerpoint/2010/main" val="145907722"/>
      </p:ext>
    </p:extLst>
  </p:cSld>
  <p:clrMapOvr>
    <a:masterClrMapping/>
  </p:clrMapOvr>
  <p:extLst>
    <p:ext uri="{DCECCB84-F9BA-43D5-87BE-67443E8EF086}">
      <p15:sldGuideLst xmlns:p15="http://schemas.microsoft.com/office/powerpoint/2012/main">
        <p15:guide id="1" pos="9168" userDrawn="1">
          <p15:clr>
            <a:srgbClr val="A4A3A4"/>
          </p15:clr>
        </p15:guide>
        <p15:guide id="2" pos="18480" userDrawn="1">
          <p15:clr>
            <a:srgbClr val="A4A3A4"/>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invGray">
          <a:xfrm>
            <a:off x="0" y="0"/>
            <a:ext cx="43891200" cy="502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bwMode="auto">
          <a:xfrm>
            <a:off x="6400800" y="990600"/>
            <a:ext cx="31089600" cy="251454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400800" y="6019800"/>
            <a:ext cx="31089600" cy="236296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3000" y="32114698"/>
            <a:ext cx="9875520" cy="457200"/>
          </a:xfrm>
          <a:prstGeom prst="rect">
            <a:avLst/>
          </a:prstGeom>
        </p:spPr>
        <p:txBody>
          <a:bodyPr vert="horz" lIns="91440" tIns="45720" rIns="91440" bIns="45720" rtlCol="0" anchor="ctr"/>
          <a:lstStyle>
            <a:lvl1pPr algn="l">
              <a:defRPr sz="1600">
                <a:solidFill>
                  <a:schemeClr val="tx1">
                    <a:tint val="75000"/>
                  </a:schemeClr>
                </a:solidFill>
              </a:defRPr>
            </a:lvl1pPr>
          </a:lstStyle>
          <a:p>
            <a:fld id="{ECAA57DF-1C19-4726-AB84-014692BAD8F5}" type="datetimeFigureOut">
              <a:rPr lang="en-US" smtClean="0"/>
              <a:pPr/>
              <a:t>4/18/22</a:t>
            </a:fld>
            <a:endParaRPr lang="en-US" dirty="0"/>
          </a:p>
        </p:txBody>
      </p:sp>
      <p:sp>
        <p:nvSpPr>
          <p:cNvPr id="5" name="Footer Placeholder 4"/>
          <p:cNvSpPr>
            <a:spLocks noGrp="1"/>
          </p:cNvSpPr>
          <p:nvPr>
            <p:ph type="ftr" sz="quarter" idx="3"/>
          </p:nvPr>
        </p:nvSpPr>
        <p:spPr>
          <a:xfrm>
            <a:off x="11018520" y="32114698"/>
            <a:ext cx="21854160" cy="457200"/>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872680" y="32114698"/>
            <a:ext cx="9875520" cy="457200"/>
          </a:xfrm>
          <a:prstGeom prst="rect">
            <a:avLst/>
          </a:prstGeom>
        </p:spPr>
        <p:txBody>
          <a:bodyPr vert="horz" lIns="91440" tIns="45720" rIns="91440" bIns="45720" rtlCol="0" anchor="ctr"/>
          <a:lstStyle>
            <a:lvl1pPr algn="r">
              <a:defRPr sz="1600">
                <a:solidFill>
                  <a:schemeClr val="tx1">
                    <a:tint val="75000"/>
                  </a:schemeClr>
                </a:solidFill>
              </a:defRPr>
            </a:lvl1pPr>
          </a:lstStyle>
          <a:p>
            <a:fld id="{91B4C631-C489-4C11-812F-2172FBEAE82B}" type="slidenum">
              <a:rPr lang="en-US" smtClean="0"/>
              <a:pPr/>
              <a:t>‹#›</a:t>
            </a:fld>
            <a:endParaRPr lang="en-US" dirty="0"/>
          </a:p>
        </p:txBody>
      </p:sp>
    </p:spTree>
    <p:extLst>
      <p:ext uri="{BB962C8B-B14F-4D97-AF65-F5344CB8AC3E}">
        <p14:creationId xmlns:p14="http://schemas.microsoft.com/office/powerpoint/2010/main" val="2508807471"/>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4389120" rtl="0" eaLnBrk="1" latinLnBrk="0" hangingPunct="1">
        <a:lnSpc>
          <a:spcPct val="90000"/>
        </a:lnSpc>
        <a:spcBef>
          <a:spcPct val="0"/>
        </a:spcBef>
        <a:buNone/>
        <a:defRPr sz="8800" b="1" kern="1200">
          <a:solidFill>
            <a:schemeClr val="bg1"/>
          </a:solidFill>
          <a:latin typeface="+mj-lt"/>
          <a:ea typeface="+mj-ea"/>
          <a:cs typeface="+mj-cs"/>
        </a:defRPr>
      </a:lvl1pPr>
    </p:titleStyle>
    <p:body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68" userDrawn="1">
          <p15:clr>
            <a:srgbClr val="A4A3A4"/>
          </p15:clr>
        </p15:guide>
        <p15:guide id="2" pos="720" userDrawn="1">
          <p15:clr>
            <a:srgbClr val="A4A3A4"/>
          </p15:clr>
        </p15:guide>
        <p15:guide id="3" pos="26928" userDrawn="1">
          <p15:clr>
            <a:srgbClr val="A4A3A4"/>
          </p15:clr>
        </p15:guide>
        <p15:guide id="4" pos="13824"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8" name="Content Placeholder 16">
            <a:extLst>
              <a:ext uri="{FF2B5EF4-FFF2-40B4-BE49-F238E27FC236}">
                <a16:creationId xmlns:a16="http://schemas.microsoft.com/office/drawing/2014/main" id="{35DB8250-3889-88E5-256A-488BCBEF4727}"/>
              </a:ext>
            </a:extLst>
          </p:cNvPr>
          <p:cNvSpPr txBox="1">
            <a:spLocks/>
          </p:cNvSpPr>
          <p:nvPr/>
        </p:nvSpPr>
        <p:spPr>
          <a:xfrm>
            <a:off x="30141108" y="6642861"/>
            <a:ext cx="12801600" cy="4859852"/>
          </a:xfrm>
          <a:prstGeom prst="rect">
            <a:avLst/>
          </a:prstGeom>
        </p:spPr>
        <p:txBody>
          <a:bodyPr vert="horz" lIns="365760" tIns="182880" rIns="91440" bIns="45720" rtlCol="0" anchor="t">
            <a:no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r>
              <a:rPr lang="en-US" sz="3200" dirty="0">
                <a:latin typeface="Cambria"/>
                <a:ea typeface="+mn-lt"/>
                <a:cs typeface="+mn-lt"/>
              </a:rPr>
              <a:t>The ball screw will be connected to the cross bar of the carriage and will control its linear motion. </a:t>
            </a:r>
            <a:endParaRPr lang="en-US" sz="3200" dirty="0">
              <a:latin typeface="Cambria"/>
              <a:ea typeface="Cambria"/>
              <a:cs typeface="+mn-lt"/>
            </a:endParaRPr>
          </a:p>
          <a:p>
            <a:r>
              <a:rPr lang="en-US" sz="3200" dirty="0">
                <a:latin typeface="Cambria"/>
                <a:ea typeface="+mn-lt"/>
                <a:cs typeface="+mn-lt"/>
              </a:rPr>
              <a:t>The ball screw will be powered by its own motor and by switching the spin direction, the ball screw will  move the carriage and drill back and forth along the top of the box frame with precision and accuracy for small hole spacings.</a:t>
            </a:r>
            <a:endParaRPr lang="en-US" sz="3200" dirty="0">
              <a:latin typeface="Cambria"/>
              <a:ea typeface="Cambria"/>
            </a:endParaRPr>
          </a:p>
          <a:p>
            <a:endParaRPr lang="en-US" sz="3200" dirty="0">
              <a:latin typeface="Cambria"/>
              <a:ea typeface="Cambria"/>
              <a:cs typeface="Calibri"/>
            </a:endParaRPr>
          </a:p>
          <a:p>
            <a:pPr marL="0" indent="0" algn="r">
              <a:buNone/>
            </a:pPr>
            <a:r>
              <a:rPr lang="en-US" sz="3200" i="1" dirty="0">
                <a:latin typeface="Cambria"/>
                <a:ea typeface="Cambria"/>
                <a:cs typeface="Calibri"/>
              </a:rPr>
              <a:t>Ball screw</a:t>
            </a:r>
            <a:r>
              <a:rPr lang="en-US" sz="3200" dirty="0">
                <a:latin typeface="Cambria"/>
                <a:ea typeface="Cambria"/>
                <a:cs typeface="Calibri"/>
              </a:rPr>
              <a:t>                    </a:t>
            </a:r>
          </a:p>
          <a:p>
            <a:pPr marL="0" indent="0">
              <a:buFont typeface="Arial" panose="020B0604020202020204" pitchFamily="34" charset="0"/>
              <a:buNone/>
            </a:pPr>
            <a:endParaRPr lang="en-US" sz="3200" dirty="0">
              <a:latin typeface="Cambria"/>
              <a:ea typeface="Cambria"/>
            </a:endParaRPr>
          </a:p>
          <a:p>
            <a:pPr marL="0" indent="0">
              <a:buFont typeface="Arial" panose="020B0604020202020204" pitchFamily="34" charset="0"/>
              <a:buNone/>
            </a:pPr>
            <a:endParaRPr lang="en-US" sz="3200" dirty="0">
              <a:latin typeface="Cambria"/>
              <a:ea typeface="Cambria"/>
            </a:endParaRPr>
          </a:p>
          <a:p>
            <a:pPr marL="0" indent="0">
              <a:buFont typeface="Arial" panose="020B0604020202020204" pitchFamily="34" charset="0"/>
              <a:buNone/>
            </a:pPr>
            <a:endParaRPr lang="en-US" sz="3200" dirty="0">
              <a:latin typeface="Cambria"/>
              <a:ea typeface="Cambria"/>
            </a:endParaRPr>
          </a:p>
          <a:p>
            <a:pPr marL="0" indent="0">
              <a:buFont typeface="Arial" panose="020B0604020202020204" pitchFamily="34" charset="0"/>
              <a:buNone/>
            </a:pPr>
            <a:endParaRPr lang="en-US" sz="3200" dirty="0">
              <a:latin typeface="Cambria"/>
              <a:ea typeface="Cambria"/>
            </a:endParaRPr>
          </a:p>
          <a:p>
            <a:pPr marL="0" indent="0">
              <a:buFont typeface="Arial" panose="020B0604020202020204" pitchFamily="34" charset="0"/>
              <a:buNone/>
            </a:pPr>
            <a:endParaRPr lang="en-US" sz="3200" dirty="0">
              <a:latin typeface="Cambria"/>
              <a:ea typeface="Cambria"/>
            </a:endParaRPr>
          </a:p>
          <a:p>
            <a:pPr marL="0" indent="0">
              <a:buFont typeface="Arial" panose="020B0604020202020204" pitchFamily="34" charset="0"/>
              <a:buNone/>
            </a:pPr>
            <a:endParaRPr lang="en-US" sz="3200" dirty="0">
              <a:latin typeface="Cambria"/>
              <a:ea typeface="Cambria"/>
            </a:endParaRPr>
          </a:p>
          <a:p>
            <a:endParaRPr lang="en-US" sz="3200" dirty="0">
              <a:latin typeface="Cambria"/>
              <a:ea typeface="Cambria"/>
            </a:endParaRPr>
          </a:p>
          <a:p>
            <a:endParaRPr lang="en-US" sz="3200" dirty="0">
              <a:latin typeface="Cambria"/>
              <a:ea typeface="Cambria"/>
            </a:endParaRPr>
          </a:p>
          <a:p>
            <a:endParaRPr lang="en-US" sz="3200" dirty="0">
              <a:latin typeface="Cambria"/>
              <a:ea typeface="Cambria"/>
            </a:endParaRPr>
          </a:p>
        </p:txBody>
      </p:sp>
      <p:sp>
        <p:nvSpPr>
          <p:cNvPr id="4" name="Title 3"/>
          <p:cNvSpPr>
            <a:spLocks noGrp="1"/>
          </p:cNvSpPr>
          <p:nvPr>
            <p:ph type="title"/>
          </p:nvPr>
        </p:nvSpPr>
        <p:spPr>
          <a:xfrm>
            <a:off x="6416379" y="1060499"/>
            <a:ext cx="31089600" cy="1109158"/>
          </a:xfrm>
        </p:spPr>
        <p:txBody>
          <a:bodyPr>
            <a:normAutofit fontScale="90000"/>
          </a:bodyPr>
          <a:lstStyle/>
          <a:p>
            <a:pPr algn="ctr"/>
            <a:r>
              <a:rPr lang="en-US" sz="9600" dirty="0">
                <a:ea typeface="+mj-lt"/>
                <a:cs typeface="+mj-lt"/>
              </a:rPr>
              <a:t>Pipe Drilling Automation for PVC Oyster Sorting Machines</a:t>
            </a:r>
            <a:endParaRPr lang="en-US" dirty="0"/>
          </a:p>
        </p:txBody>
      </p:sp>
      <p:sp>
        <p:nvSpPr>
          <p:cNvPr id="7" name="Text Placeholder 6"/>
          <p:cNvSpPr>
            <a:spLocks noGrp="1"/>
          </p:cNvSpPr>
          <p:nvPr>
            <p:ph type="body" sz="quarter" idx="17"/>
          </p:nvPr>
        </p:nvSpPr>
        <p:spPr>
          <a:xfrm>
            <a:off x="938464" y="5409398"/>
            <a:ext cx="12897852" cy="1219200"/>
          </a:xfrm>
          <a:solidFill>
            <a:schemeClr val="accent2">
              <a:lumMod val="50000"/>
            </a:schemeClr>
          </a:solidFill>
        </p:spPr>
        <p:txBody>
          <a:bodyPr/>
          <a:lstStyle/>
          <a:p>
            <a:r>
              <a:rPr lang="en-US" dirty="0"/>
              <a:t>background</a:t>
            </a:r>
          </a:p>
        </p:txBody>
      </p:sp>
      <p:sp>
        <p:nvSpPr>
          <p:cNvPr id="8" name="Text Placeholder 7"/>
          <p:cNvSpPr>
            <a:spLocks noGrp="1"/>
          </p:cNvSpPr>
          <p:nvPr>
            <p:ph type="body" sz="quarter" idx="19"/>
          </p:nvPr>
        </p:nvSpPr>
        <p:spPr>
          <a:xfrm>
            <a:off x="1249545" y="20916611"/>
            <a:ext cx="12801600" cy="1219200"/>
          </a:xfrm>
        </p:spPr>
        <p:txBody>
          <a:bodyPr/>
          <a:lstStyle/>
          <a:p>
            <a:r>
              <a:rPr lang="en-US" dirty="0">
                <a:ea typeface="Cambria"/>
              </a:rPr>
              <a:t>Project Statement</a:t>
            </a:r>
          </a:p>
        </p:txBody>
      </p:sp>
      <p:sp>
        <p:nvSpPr>
          <p:cNvPr id="13" name="Content Placeholder 12"/>
          <p:cNvSpPr>
            <a:spLocks noGrp="1"/>
          </p:cNvSpPr>
          <p:nvPr>
            <p:ph sz="quarter" idx="26"/>
          </p:nvPr>
        </p:nvSpPr>
        <p:spPr>
          <a:xfrm>
            <a:off x="1247085" y="22120246"/>
            <a:ext cx="13072103" cy="7030351"/>
          </a:xfrm>
        </p:spPr>
        <p:txBody>
          <a:bodyPr vert="horz" lIns="365760" tIns="182880" rIns="91440" bIns="45720" rtlCol="0" anchor="t">
            <a:noAutofit/>
          </a:bodyPr>
          <a:lstStyle/>
          <a:p>
            <a:r>
              <a:rPr lang="en-GB" sz="3200" dirty="0">
                <a:latin typeface="Cambria"/>
                <a:ea typeface="+mn-lt"/>
                <a:cs typeface="+mn-lt"/>
              </a:rPr>
              <a:t>To design, build, and program an automated drill press machine with an automated, laterally moving drill head and automated rotational movement of a large PVC cylinder in the manufacturing of Virgin Oyster Company’s oyster sorting machine.</a:t>
            </a:r>
            <a:endParaRPr lang="en-US" sz="3200">
              <a:latin typeface="Cambria"/>
              <a:ea typeface="Cambria"/>
            </a:endParaRPr>
          </a:p>
          <a:p>
            <a:r>
              <a:rPr lang="en-US" sz="3200" dirty="0">
                <a:latin typeface="Cambria"/>
                <a:ea typeface="+mn-lt"/>
                <a:cs typeface="Calibri" panose="020F0502020204030204"/>
              </a:rPr>
              <a:t>The</a:t>
            </a:r>
            <a:r>
              <a:rPr lang="en-US" sz="3200" dirty="0">
                <a:latin typeface="Cambria"/>
                <a:ea typeface="+mn-lt"/>
                <a:cs typeface="+mn-lt"/>
              </a:rPr>
              <a:t> original plan for this project was to fully automate the movement of the drill press, the extension of the drill bit, and the rotation of the PVC tube.</a:t>
            </a:r>
          </a:p>
          <a:p>
            <a:r>
              <a:rPr lang="en-US" sz="3200" dirty="0">
                <a:latin typeface="Cambria"/>
                <a:ea typeface="+mn-lt"/>
                <a:cs typeface="+mn-lt"/>
              </a:rPr>
              <a:t>Due to complications in the delivery of materials and lack of electrical engineering and programming knowledge, the project was updated to only incorporate the mechanical aspects of the design.</a:t>
            </a:r>
            <a:endParaRPr lang="en-US" sz="3200" dirty="0">
              <a:latin typeface="Cambria"/>
              <a:ea typeface="Calibri" panose="020F0502020204030204"/>
              <a:cs typeface="Calibri" panose="020F0502020204030204"/>
            </a:endParaRPr>
          </a:p>
          <a:p>
            <a:r>
              <a:rPr lang="en-US" sz="3200" dirty="0">
                <a:latin typeface="Cambria"/>
                <a:ea typeface="+mn-lt"/>
                <a:cs typeface="+mn-lt"/>
              </a:rPr>
              <a:t>The electrical portion of the project will be continued by a future senior design group.</a:t>
            </a:r>
            <a:endParaRPr lang="en-US" sz="3200" dirty="0">
              <a:latin typeface="Cambria"/>
              <a:ea typeface="Calibri" panose="020F0502020204030204"/>
              <a:cs typeface="Calibri" panose="020F0502020204030204"/>
            </a:endParaRPr>
          </a:p>
          <a:p>
            <a:endParaRPr lang="en-US" sz="3200" dirty="0">
              <a:latin typeface="Cambria"/>
              <a:ea typeface="Calibri" panose="020F0502020204030204"/>
              <a:cs typeface="Calibri" panose="020F0502020204030204"/>
            </a:endParaRPr>
          </a:p>
          <a:p>
            <a:endParaRPr lang="en-US" sz="3200" dirty="0">
              <a:latin typeface="Cambria"/>
              <a:ea typeface="Calibri" panose="020F0502020204030204"/>
              <a:cs typeface="Calibri" panose="020F0502020204030204"/>
            </a:endParaRPr>
          </a:p>
          <a:p>
            <a:endParaRPr lang="en-US" sz="3200" dirty="0">
              <a:latin typeface="Cambria"/>
              <a:ea typeface="Calibri" panose="020F0502020204030204"/>
              <a:cs typeface="Calibri" panose="020F0502020204030204"/>
            </a:endParaRPr>
          </a:p>
          <a:p>
            <a:endParaRPr lang="en-US" sz="3200" dirty="0">
              <a:latin typeface="Cambria"/>
              <a:ea typeface="Calibri" panose="020F0502020204030204"/>
              <a:cs typeface="Calibri" panose="020F0502020204030204"/>
            </a:endParaRPr>
          </a:p>
        </p:txBody>
      </p:sp>
      <p:sp>
        <p:nvSpPr>
          <p:cNvPr id="9" name="Text Placeholder 8"/>
          <p:cNvSpPr>
            <a:spLocks noGrp="1"/>
          </p:cNvSpPr>
          <p:nvPr>
            <p:ph type="body" sz="quarter" idx="21"/>
          </p:nvPr>
        </p:nvSpPr>
        <p:spPr>
          <a:xfrm>
            <a:off x="15739240" y="5428648"/>
            <a:ext cx="12801600" cy="1219200"/>
          </a:xfrm>
        </p:spPr>
        <p:txBody>
          <a:bodyPr/>
          <a:lstStyle/>
          <a:p>
            <a:r>
              <a:rPr lang="en-US" dirty="0">
                <a:ea typeface="Cambria"/>
              </a:rPr>
              <a:t>Design</a:t>
            </a:r>
          </a:p>
        </p:txBody>
      </p:sp>
      <p:sp>
        <p:nvSpPr>
          <p:cNvPr id="14" name="Content Placeholder 13"/>
          <p:cNvSpPr>
            <a:spLocks noGrp="1"/>
          </p:cNvSpPr>
          <p:nvPr>
            <p:ph sz="quarter" idx="27"/>
          </p:nvPr>
        </p:nvSpPr>
        <p:spPr>
          <a:xfrm>
            <a:off x="15737166" y="6635142"/>
            <a:ext cx="12801600" cy="8749856"/>
          </a:xfrm>
        </p:spPr>
        <p:txBody>
          <a:bodyPr vert="horz" lIns="365760" tIns="182880" rIns="91440" bIns="45720" rtlCol="0" anchor="t">
            <a:normAutofit/>
          </a:bodyPr>
          <a:lstStyle/>
          <a:p>
            <a:r>
              <a:rPr lang="en-US" sz="3200" dirty="0">
                <a:latin typeface="Cambria"/>
                <a:ea typeface="Cambria"/>
                <a:cs typeface="Calibri"/>
              </a:rPr>
              <a:t>The pipe drilling machine is compiled of an 8ft long steel box frame with two v-tracks that a steel drill head carriage rolls on top of.</a:t>
            </a:r>
            <a:endParaRPr lang="en-US"/>
          </a:p>
          <a:p>
            <a:r>
              <a:rPr lang="en-US" sz="3200" dirty="0">
                <a:latin typeface="Cambria"/>
                <a:ea typeface="Cambria"/>
                <a:cs typeface="Calibri"/>
              </a:rPr>
              <a:t>The drill head carriage rolls laterally down the frame with an 8ft long ball screw mechanism.</a:t>
            </a:r>
          </a:p>
          <a:p>
            <a:r>
              <a:rPr lang="en-US" sz="3200" dirty="0">
                <a:latin typeface="Cambria"/>
                <a:ea typeface="Cambria"/>
                <a:cs typeface="Calibri"/>
              </a:rPr>
              <a:t>The PVC pipe is held horizontally through the middle of the box frame by the rotational clamp and will be rotated as the drill press drills holes down from the carriage.</a:t>
            </a:r>
          </a:p>
          <a:p>
            <a:pPr lvl="1"/>
            <a:r>
              <a:rPr lang="en-US" sz="3200" dirty="0">
                <a:latin typeface="Cambria"/>
                <a:ea typeface="Cambria"/>
                <a:cs typeface="Calibri"/>
              </a:rPr>
              <a:t>By having the drill press carriage roll above the PVC pipe, the PVC debris will not pose as much interference</a:t>
            </a:r>
          </a:p>
          <a:p>
            <a:endParaRPr lang="en-US" sz="3600" dirty="0">
              <a:latin typeface="Cambria"/>
              <a:ea typeface="Cambria"/>
              <a:cs typeface="Calibri" panose="020F0502020204030204"/>
            </a:endParaRPr>
          </a:p>
          <a:p>
            <a:endParaRPr lang="en-US" sz="3600" dirty="0">
              <a:latin typeface="Cambria"/>
              <a:ea typeface="Cambria"/>
              <a:cs typeface="Calibri" panose="020F0502020204030204"/>
            </a:endParaRPr>
          </a:p>
          <a:p>
            <a:endParaRPr lang="en-US" sz="1800" dirty="0">
              <a:latin typeface="Cambria"/>
              <a:ea typeface="Cambria"/>
              <a:cs typeface="Calibri" panose="020F0502020204030204"/>
            </a:endParaRPr>
          </a:p>
          <a:p>
            <a:endParaRPr lang="en-US" sz="1800" dirty="0">
              <a:latin typeface="Cambria"/>
              <a:ea typeface="Cambria"/>
              <a:cs typeface="Calibri" panose="020F0502020204030204"/>
            </a:endParaRPr>
          </a:p>
        </p:txBody>
      </p:sp>
      <p:sp>
        <p:nvSpPr>
          <p:cNvPr id="17" name="Content Placeholder 16"/>
          <p:cNvSpPr>
            <a:spLocks noGrp="1"/>
          </p:cNvSpPr>
          <p:nvPr>
            <p:ph sz="quarter" idx="30"/>
          </p:nvPr>
        </p:nvSpPr>
        <p:spPr>
          <a:xfrm>
            <a:off x="15603159" y="14314234"/>
            <a:ext cx="12801600" cy="6393231"/>
          </a:xfrm>
        </p:spPr>
        <p:txBody>
          <a:bodyPr vert="horz" lIns="365760" tIns="182880" rIns="91440" bIns="45720" rtlCol="0" anchor="t">
            <a:noAutofit/>
          </a:bodyPr>
          <a:lstStyle/>
          <a:p>
            <a:r>
              <a:rPr lang="en-US" sz="3200" dirty="0">
                <a:latin typeface="Cambria"/>
                <a:ea typeface="+mn-lt"/>
                <a:cs typeface="+mn-lt"/>
              </a:rPr>
              <a:t>The welded 25" x 29" x 8' steel box frame is the main housing unit for the PVC tube during the drilling process.</a:t>
            </a:r>
          </a:p>
          <a:p>
            <a:r>
              <a:rPr lang="en-US" sz="3200" dirty="0">
                <a:latin typeface="Cambria"/>
                <a:ea typeface="+mn-lt"/>
                <a:cs typeface="+mn-lt"/>
              </a:rPr>
              <a:t>The two angle bars welded across the length of the box provide a v-track for the drill press carriage's v-castor wheels to roll on.  </a:t>
            </a:r>
          </a:p>
          <a:p>
            <a:pPr marL="0" indent="0" algn="r">
              <a:buNone/>
            </a:pPr>
            <a:endParaRPr lang="en-US" sz="3200" dirty="0">
              <a:latin typeface="Cambria"/>
              <a:ea typeface="+mn-lt"/>
              <a:cs typeface="+mn-lt"/>
            </a:endParaRPr>
          </a:p>
          <a:p>
            <a:pPr marL="0" indent="0" algn="r">
              <a:spcBef>
                <a:spcPts val="0"/>
              </a:spcBef>
              <a:buNone/>
            </a:pPr>
            <a:endParaRPr lang="en-US" sz="3200" i="1" dirty="0">
              <a:latin typeface="Cambria"/>
              <a:ea typeface="+mn-lt"/>
              <a:cs typeface="+mn-lt"/>
            </a:endParaRPr>
          </a:p>
          <a:p>
            <a:pPr marL="0" indent="0" algn="r">
              <a:spcBef>
                <a:spcPts val="0"/>
              </a:spcBef>
              <a:buNone/>
            </a:pPr>
            <a:endParaRPr lang="en-US" sz="3200" i="1" dirty="0">
              <a:latin typeface="Cambria"/>
              <a:ea typeface="+mn-lt"/>
              <a:cs typeface="+mn-lt"/>
            </a:endParaRPr>
          </a:p>
          <a:p>
            <a:pPr marL="0" indent="0" algn="r">
              <a:spcBef>
                <a:spcPts val="0"/>
              </a:spcBef>
              <a:buNone/>
            </a:pPr>
            <a:r>
              <a:rPr lang="en-US" sz="3200" i="1" dirty="0">
                <a:latin typeface="Cambria"/>
                <a:ea typeface="+mn-lt"/>
                <a:cs typeface="+mn-lt"/>
              </a:rPr>
              <a:t>Welded steel     </a:t>
            </a:r>
          </a:p>
          <a:p>
            <a:pPr marL="0" indent="0" algn="r">
              <a:spcBef>
                <a:spcPts val="0"/>
              </a:spcBef>
              <a:buNone/>
            </a:pPr>
            <a:r>
              <a:rPr lang="en-US" sz="3200" i="1" dirty="0">
                <a:latin typeface="Cambria"/>
                <a:ea typeface="+mn-lt"/>
                <a:cs typeface="+mn-lt"/>
              </a:rPr>
              <a:t>box frame   </a:t>
            </a:r>
            <a:r>
              <a:rPr lang="en-US" sz="3200" dirty="0">
                <a:latin typeface="Cambria"/>
                <a:ea typeface="+mn-lt"/>
                <a:cs typeface="+mn-lt"/>
              </a:rPr>
              <a:t>    </a:t>
            </a:r>
          </a:p>
          <a:p>
            <a:pPr marL="0" indent="0" algn="r">
              <a:buNone/>
            </a:pPr>
            <a:endParaRPr lang="en-US" sz="3200" dirty="0">
              <a:latin typeface="Cambria"/>
              <a:ea typeface="+mn-lt"/>
              <a:cs typeface="+mn-lt"/>
            </a:endParaRPr>
          </a:p>
          <a:p>
            <a:endParaRPr lang="en-US" sz="3600" dirty="0">
              <a:latin typeface="Cambria"/>
              <a:ea typeface="+mn-lt"/>
              <a:cs typeface="+mn-lt"/>
            </a:endParaRPr>
          </a:p>
          <a:p>
            <a:pPr marL="0" indent="0">
              <a:buNone/>
            </a:pPr>
            <a:endParaRPr lang="en-US" sz="2400" dirty="0">
              <a:latin typeface="Cambria"/>
              <a:ea typeface="+mn-lt"/>
              <a:cs typeface="+mn-lt"/>
            </a:endParaRPr>
          </a:p>
          <a:p>
            <a:pPr marL="0" indent="0">
              <a:buNone/>
            </a:pPr>
            <a:endParaRPr lang="en-US" sz="2400" dirty="0">
              <a:latin typeface="Cambria"/>
              <a:ea typeface="+mn-lt"/>
              <a:cs typeface="+mn-lt"/>
            </a:endParaRPr>
          </a:p>
          <a:p>
            <a:pPr marL="0" indent="0">
              <a:buNone/>
            </a:pPr>
            <a:endParaRPr lang="en-US" sz="2400" dirty="0">
              <a:latin typeface="Cambria"/>
              <a:ea typeface="+mn-lt"/>
              <a:cs typeface="+mn-lt"/>
            </a:endParaRPr>
          </a:p>
          <a:p>
            <a:pPr marL="0" indent="0">
              <a:buNone/>
            </a:pPr>
            <a:endParaRPr lang="en-US" sz="2400" dirty="0">
              <a:latin typeface="Cambria"/>
              <a:ea typeface="+mn-lt"/>
              <a:cs typeface="+mn-lt"/>
            </a:endParaRPr>
          </a:p>
          <a:p>
            <a:pPr marL="0" indent="0">
              <a:buNone/>
            </a:pPr>
            <a:endParaRPr lang="en-US" sz="2400" dirty="0">
              <a:latin typeface="Cambria"/>
              <a:ea typeface="+mn-lt"/>
              <a:cs typeface="+mn-lt"/>
            </a:endParaRPr>
          </a:p>
          <a:p>
            <a:pPr marL="0" indent="0">
              <a:buNone/>
            </a:pPr>
            <a:endParaRPr lang="en-US" sz="2400" dirty="0">
              <a:latin typeface="Cambria"/>
              <a:ea typeface="Calibri" panose="020F0502020204030204"/>
              <a:cs typeface="Calibri"/>
            </a:endParaRPr>
          </a:p>
          <a:p>
            <a:endParaRPr lang="en-US" sz="2400" dirty="0">
              <a:latin typeface="Cambria"/>
              <a:ea typeface="Calibri" panose="020F0502020204030204"/>
              <a:cs typeface="Calibri"/>
            </a:endParaRPr>
          </a:p>
          <a:p>
            <a:endParaRPr lang="en-US" sz="2400" dirty="0">
              <a:latin typeface="Calibri" panose="020F0502020204030204"/>
              <a:ea typeface="Calibri" panose="020F0502020204030204"/>
              <a:cs typeface="Calibri"/>
            </a:endParaRPr>
          </a:p>
          <a:p>
            <a:endParaRPr lang="en-US" sz="2400" dirty="0">
              <a:latin typeface="Cambria"/>
              <a:ea typeface="Cambria"/>
              <a:cs typeface="Calibri"/>
            </a:endParaRPr>
          </a:p>
        </p:txBody>
      </p:sp>
      <p:sp>
        <p:nvSpPr>
          <p:cNvPr id="21" name="Text Placeholder 20"/>
          <p:cNvSpPr>
            <a:spLocks noGrp="1"/>
          </p:cNvSpPr>
          <p:nvPr>
            <p:ph type="body" sz="quarter" idx="34"/>
          </p:nvPr>
        </p:nvSpPr>
        <p:spPr>
          <a:xfrm>
            <a:off x="30382143" y="23268209"/>
            <a:ext cx="12801600" cy="1219200"/>
          </a:xfrm>
        </p:spPr>
        <p:txBody>
          <a:bodyPr/>
          <a:lstStyle/>
          <a:p>
            <a:r>
              <a:rPr lang="en-US" dirty="0"/>
              <a:t>Future implementations</a:t>
            </a:r>
            <a:endParaRPr lang="en-US" dirty="0" err="1">
              <a:ea typeface="Cambria"/>
            </a:endParaRPr>
          </a:p>
        </p:txBody>
      </p:sp>
      <p:sp>
        <p:nvSpPr>
          <p:cNvPr id="22" name="Content Placeholder 21"/>
          <p:cNvSpPr>
            <a:spLocks noGrp="1"/>
          </p:cNvSpPr>
          <p:nvPr>
            <p:ph sz="quarter" idx="35"/>
          </p:nvPr>
        </p:nvSpPr>
        <p:spPr>
          <a:xfrm>
            <a:off x="30393990" y="24474229"/>
            <a:ext cx="12801600" cy="7133431"/>
          </a:xfrm>
        </p:spPr>
        <p:txBody>
          <a:bodyPr vert="horz" lIns="365760" tIns="182880" rIns="91440" bIns="45720" rtlCol="0" anchor="t">
            <a:normAutofit/>
          </a:bodyPr>
          <a:lstStyle/>
          <a:p>
            <a:r>
              <a:rPr lang="en-US" sz="3200" dirty="0">
                <a:latin typeface="Cambria"/>
                <a:ea typeface="Cambria"/>
              </a:rPr>
              <a:t>To automate the drilling machine, three motors to control the linear motion of the carriage (ball screw rotation), the rotation of the PVC tube (rotational system), and the drill bit insertion and extraction from the drill head must be implemented.</a:t>
            </a:r>
            <a:endParaRPr lang="en-US"/>
          </a:p>
          <a:p>
            <a:r>
              <a:rPr lang="en-US" sz="3200" dirty="0">
                <a:latin typeface="Cambria"/>
                <a:ea typeface="Cambria"/>
              </a:rPr>
              <a:t>An Arduino Mega 2560 Rev3 was initially planned to program and control each motor however, it was found that with the amount of torque needed to be applied, large stepper motors would likely be used which necessitates the use of a motor driver, ultimately complicating the electrical system and programming more than a mechanical engineering disciplined team is familiar with. </a:t>
            </a:r>
            <a:endParaRPr lang="en-US" sz="3200" dirty="0">
              <a:latin typeface="Cambria"/>
              <a:ea typeface="Cambria"/>
              <a:cs typeface="Calibri"/>
            </a:endParaRPr>
          </a:p>
        </p:txBody>
      </p:sp>
      <p:sp>
        <p:nvSpPr>
          <p:cNvPr id="30" name="Text Placeholder 1"/>
          <p:cNvSpPr>
            <a:spLocks noGrp="1"/>
          </p:cNvSpPr>
          <p:nvPr>
            <p:ph sz="quarter" idx="25"/>
          </p:nvPr>
        </p:nvSpPr>
        <p:spPr>
          <a:xfrm>
            <a:off x="1249637" y="6642526"/>
            <a:ext cx="12797902" cy="13263108"/>
          </a:xfrm>
        </p:spPr>
        <p:txBody>
          <a:bodyPr vert="horz" lIns="365760" tIns="182880" rIns="91440" bIns="45720" rtlCol="0" anchor="t">
            <a:normAutofit/>
          </a:bodyPr>
          <a:lstStyle/>
          <a:p>
            <a:r>
              <a:rPr lang="en-US" sz="3200" dirty="0">
                <a:latin typeface="Cambria"/>
                <a:ea typeface="+mn-lt"/>
                <a:cs typeface="+mn-lt"/>
              </a:rPr>
              <a:t>Brian </a:t>
            </a:r>
            <a:r>
              <a:rPr lang="en-US" sz="3200" dirty="0" err="1">
                <a:latin typeface="Cambria"/>
                <a:ea typeface="+mn-lt"/>
                <a:cs typeface="+mn-lt"/>
              </a:rPr>
              <a:t>Gennaco</a:t>
            </a:r>
            <a:r>
              <a:rPr lang="en-US" sz="3200" dirty="0">
                <a:latin typeface="Cambria"/>
                <a:ea typeface="+mn-lt"/>
                <a:cs typeface="+mn-lt"/>
              </a:rPr>
              <a:t>, owner of the Virgin Oyster Company, developed a PVC oyster sorting machine that could be made with simple materials and equipment.</a:t>
            </a:r>
            <a:endParaRPr lang="en-US" sz="3200" dirty="0">
              <a:latin typeface="Cambria"/>
              <a:ea typeface="Calibri" panose="020F0502020204030204"/>
              <a:cs typeface="Calibri" panose="020F0502020204030204"/>
            </a:endParaRPr>
          </a:p>
          <a:p>
            <a:pPr marL="0" indent="0">
              <a:buNone/>
            </a:pPr>
            <a:endParaRPr lang="en-US" sz="3200" dirty="0">
              <a:latin typeface="Cambria"/>
              <a:ea typeface="Cambria"/>
            </a:endParaRPr>
          </a:p>
          <a:p>
            <a:pPr marL="0" indent="0">
              <a:buNone/>
            </a:pPr>
            <a:endParaRPr lang="en-US" sz="3200" dirty="0">
              <a:latin typeface="Cambria"/>
              <a:ea typeface="Cambria"/>
            </a:endParaRPr>
          </a:p>
          <a:p>
            <a:pPr marL="0" indent="0" algn="r">
              <a:spcBef>
                <a:spcPts val="0"/>
              </a:spcBef>
              <a:buNone/>
            </a:pPr>
            <a:r>
              <a:rPr lang="en-US" sz="3200" i="1" dirty="0">
                <a:latin typeface="Cambria"/>
                <a:ea typeface="Cambria"/>
              </a:rPr>
              <a:t>Brian </a:t>
            </a:r>
            <a:r>
              <a:rPr lang="en-US" sz="3200" i="1" dirty="0" err="1">
                <a:latin typeface="Cambria"/>
                <a:ea typeface="Cambria"/>
              </a:rPr>
              <a:t>Gennaco</a:t>
            </a:r>
            <a:r>
              <a:rPr lang="en-US" sz="3200" i="1" dirty="0">
                <a:latin typeface="Cambria"/>
                <a:ea typeface="Cambria"/>
              </a:rPr>
              <a:t> with           </a:t>
            </a:r>
            <a:endParaRPr lang="en-US" sz="3200" dirty="0">
              <a:latin typeface="Cambria"/>
              <a:ea typeface="Cambria"/>
            </a:endParaRPr>
          </a:p>
          <a:p>
            <a:pPr marL="0" indent="0" algn="r">
              <a:spcBef>
                <a:spcPts val="0"/>
              </a:spcBef>
              <a:buNone/>
            </a:pPr>
            <a:r>
              <a:rPr lang="en-US" sz="3200" i="1" dirty="0">
                <a:latin typeface="Cambria"/>
                <a:ea typeface="Cambria"/>
              </a:rPr>
              <a:t>the oyster sorting machine</a:t>
            </a:r>
            <a:endParaRPr lang="en-US" i="1" dirty="0">
              <a:latin typeface="Calibri" panose="020F0502020204030204"/>
              <a:ea typeface="Calibri" panose="020F0502020204030204"/>
              <a:cs typeface="Calibri" panose="020F0502020204030204"/>
            </a:endParaRPr>
          </a:p>
          <a:p>
            <a:endParaRPr lang="en-US" sz="3200" dirty="0">
              <a:latin typeface="Cambria"/>
              <a:ea typeface="Cambria"/>
            </a:endParaRPr>
          </a:p>
          <a:p>
            <a:endParaRPr lang="en-US" sz="3200" dirty="0">
              <a:latin typeface="Cambria"/>
              <a:ea typeface="Cambria"/>
            </a:endParaRPr>
          </a:p>
          <a:p>
            <a:endParaRPr lang="en-US" sz="3200" dirty="0">
              <a:latin typeface="Cambria"/>
              <a:ea typeface="Cambria"/>
            </a:endParaRPr>
          </a:p>
          <a:p>
            <a:endParaRPr lang="en-US" sz="3200" dirty="0">
              <a:latin typeface="Cambria"/>
              <a:ea typeface="Cambria"/>
            </a:endParaRPr>
          </a:p>
          <a:p>
            <a:r>
              <a:rPr lang="en-US" sz="3200" dirty="0">
                <a:latin typeface="Cambria"/>
                <a:ea typeface="Cambria"/>
              </a:rPr>
              <a:t>Each Schedule 40 PVC tube is custom made with between 800 to 2000+ holes ranging in size. The average 6 feet long tube takes 8 to 12 hours to manually drill with a drill press.</a:t>
            </a:r>
            <a:endParaRPr lang="en-US" sz="3200">
              <a:latin typeface="Cambria"/>
              <a:ea typeface="Cambria"/>
              <a:cs typeface="Calibri"/>
            </a:endParaRPr>
          </a:p>
          <a:p>
            <a:endParaRPr lang="en-US" sz="3200" dirty="0">
              <a:latin typeface="Cambria"/>
              <a:ea typeface="Cambria"/>
              <a:cs typeface="Calibri"/>
            </a:endParaRPr>
          </a:p>
          <a:p>
            <a:endParaRPr lang="en-US" sz="3200" dirty="0">
              <a:latin typeface="Cambria"/>
              <a:ea typeface="Cambria"/>
              <a:cs typeface="Calibri"/>
            </a:endParaRPr>
          </a:p>
          <a:p>
            <a:endParaRPr lang="en-US" sz="3200" dirty="0">
              <a:latin typeface="Cambria"/>
              <a:ea typeface="Cambria"/>
              <a:cs typeface="Calibri"/>
            </a:endParaRPr>
          </a:p>
          <a:p>
            <a:pPr marL="0" indent="0" algn="r">
              <a:spcBef>
                <a:spcPts val="0"/>
              </a:spcBef>
              <a:buNone/>
            </a:pPr>
            <a:r>
              <a:rPr lang="en-US" sz="3200" i="1" dirty="0">
                <a:latin typeface="Cambria"/>
                <a:ea typeface="Cambria"/>
                <a:cs typeface="Calibri"/>
              </a:rPr>
              <a:t>Former pipe drilling       </a:t>
            </a:r>
          </a:p>
          <a:p>
            <a:pPr marL="0" indent="0" algn="r">
              <a:spcBef>
                <a:spcPts val="0"/>
              </a:spcBef>
              <a:buNone/>
            </a:pPr>
            <a:r>
              <a:rPr lang="en-US" sz="3200" i="1" dirty="0">
                <a:latin typeface="Cambria"/>
                <a:ea typeface="Cambria"/>
                <a:cs typeface="Calibri"/>
              </a:rPr>
              <a:t>setup                    </a:t>
            </a:r>
          </a:p>
          <a:p>
            <a:endParaRPr lang="en-US" sz="3200" i="1" dirty="0">
              <a:latin typeface="Cambria"/>
              <a:ea typeface="Calibri"/>
              <a:cs typeface="Calibri"/>
            </a:endParaRPr>
          </a:p>
        </p:txBody>
      </p:sp>
      <p:sp>
        <p:nvSpPr>
          <p:cNvPr id="20" name="Text Placeholder 19"/>
          <p:cNvSpPr>
            <a:spLocks noGrp="1"/>
          </p:cNvSpPr>
          <p:nvPr>
            <p:ph type="body" sz="quarter" idx="29"/>
          </p:nvPr>
        </p:nvSpPr>
        <p:spPr>
          <a:xfrm>
            <a:off x="15552805" y="13107295"/>
            <a:ext cx="12801600" cy="1219200"/>
          </a:xfrm>
          <a:solidFill>
            <a:schemeClr val="accent6"/>
          </a:solidFill>
        </p:spPr>
        <p:txBody>
          <a:bodyPr/>
          <a:lstStyle/>
          <a:p>
            <a:r>
              <a:rPr lang="en-US" dirty="0"/>
              <a:t>Steel B0x frame</a:t>
            </a:r>
          </a:p>
        </p:txBody>
      </p:sp>
      <p:sp>
        <p:nvSpPr>
          <p:cNvPr id="45" name="TextBox 44"/>
          <p:cNvSpPr txBox="1"/>
          <p:nvPr/>
        </p:nvSpPr>
        <p:spPr>
          <a:xfrm>
            <a:off x="6416379" y="2361433"/>
            <a:ext cx="31089600" cy="2862322"/>
          </a:xfrm>
          <a:prstGeom prst="rect">
            <a:avLst/>
          </a:prstGeom>
          <a:noFill/>
        </p:spPr>
        <p:txBody>
          <a:bodyPr wrap="square" lIns="91440" tIns="45720" rIns="91440" bIns="45720" rtlCol="0" anchor="t">
            <a:spAutoFit/>
          </a:bodyPr>
          <a:lstStyle/>
          <a:p>
            <a:pPr algn="ctr"/>
            <a:r>
              <a:rPr lang="en-US" sz="6000" dirty="0">
                <a:solidFill>
                  <a:srgbClr val="FFFFFF"/>
                </a:solidFill>
                <a:latin typeface="Cambria"/>
                <a:ea typeface="+mn-lt"/>
                <a:cs typeface="+mn-lt"/>
              </a:rPr>
              <a:t>Shea Malloy and Elizabeth Saucier, Mechanical Engineering, University of New Hampshire</a:t>
            </a:r>
            <a:endParaRPr lang="en-US" sz="7250">
              <a:solidFill>
                <a:srgbClr val="FFFFFF"/>
              </a:solidFill>
              <a:latin typeface="Cambria"/>
              <a:ea typeface="+mn-lt"/>
              <a:cs typeface="+mn-lt"/>
            </a:endParaRPr>
          </a:p>
          <a:p>
            <a:pPr algn="ctr"/>
            <a:r>
              <a:rPr lang="en-US" sz="6000" dirty="0">
                <a:solidFill>
                  <a:srgbClr val="FFFFFF"/>
                </a:solidFill>
                <a:latin typeface="Cambria"/>
                <a:ea typeface="Calibri"/>
                <a:cs typeface="Calibri"/>
              </a:rPr>
              <a:t>Professor John Roth, Faculty Advisor; Brian </a:t>
            </a:r>
            <a:r>
              <a:rPr lang="en-US" sz="6000" dirty="0" err="1">
                <a:solidFill>
                  <a:srgbClr val="FFFFFF"/>
                </a:solidFill>
                <a:latin typeface="Cambria"/>
                <a:ea typeface="Calibri"/>
                <a:cs typeface="Calibri"/>
              </a:rPr>
              <a:t>Gennaco</a:t>
            </a:r>
            <a:r>
              <a:rPr lang="en-US" sz="6000" dirty="0">
                <a:solidFill>
                  <a:srgbClr val="FFFFFF"/>
                </a:solidFill>
                <a:latin typeface="Cambria"/>
                <a:ea typeface="Calibri"/>
                <a:cs typeface="Calibri"/>
              </a:rPr>
              <a:t>, Project Sponsor</a:t>
            </a:r>
          </a:p>
          <a:p>
            <a:pPr algn="ctr"/>
            <a:endParaRPr lang="en-US" sz="6000" dirty="0">
              <a:solidFill>
                <a:srgbClr val="FFFFFF"/>
              </a:solidFill>
              <a:latin typeface="Cambria"/>
              <a:ea typeface="Calibri"/>
              <a:cs typeface="Calibri"/>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397" y="1144645"/>
            <a:ext cx="2478029" cy="2983998"/>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24451" y="1048392"/>
            <a:ext cx="2478029" cy="2983998"/>
          </a:xfrm>
          <a:prstGeom prst="rect">
            <a:avLst/>
          </a:prstGeom>
        </p:spPr>
      </p:pic>
      <p:pic>
        <p:nvPicPr>
          <p:cNvPr id="2" name="Picture 2">
            <a:extLst>
              <a:ext uri="{FF2B5EF4-FFF2-40B4-BE49-F238E27FC236}">
                <a16:creationId xmlns:a16="http://schemas.microsoft.com/office/drawing/2014/main" id="{6D49D100-4BAD-11D0-3511-5358FE7D62A7}"/>
              </a:ext>
            </a:extLst>
          </p:cNvPr>
          <p:cNvPicPr>
            <a:picLocks noChangeAspect="1"/>
          </p:cNvPicPr>
          <p:nvPr/>
        </p:nvPicPr>
        <p:blipFill rotWithShape="1">
          <a:blip r:embed="rId4"/>
          <a:srcRect r="319" b="3214"/>
          <a:stretch/>
        </p:blipFill>
        <p:spPr>
          <a:xfrm>
            <a:off x="3980047" y="8536542"/>
            <a:ext cx="4887623" cy="4226742"/>
          </a:xfrm>
          <a:prstGeom prst="rect">
            <a:avLst/>
          </a:prstGeom>
          <a:ln w="28575">
            <a:solidFill>
              <a:schemeClr val="tx1"/>
            </a:solidFill>
          </a:ln>
        </p:spPr>
      </p:pic>
      <p:pic>
        <p:nvPicPr>
          <p:cNvPr id="3" name="Picture 4" descr="A picture containing white goods, clothes dryer, appliance&#10;&#10;Description automatically generated">
            <a:extLst>
              <a:ext uri="{FF2B5EF4-FFF2-40B4-BE49-F238E27FC236}">
                <a16:creationId xmlns:a16="http://schemas.microsoft.com/office/drawing/2014/main" id="{07D44B5E-0C38-B2DA-2B3D-2189B641B95D}"/>
              </a:ext>
            </a:extLst>
          </p:cNvPr>
          <p:cNvPicPr>
            <a:picLocks noChangeAspect="1"/>
          </p:cNvPicPr>
          <p:nvPr/>
        </p:nvPicPr>
        <p:blipFill rotWithShape="1">
          <a:blip r:embed="rId5"/>
          <a:srcRect l="370" r="1232" b="414"/>
          <a:stretch/>
        </p:blipFill>
        <p:spPr>
          <a:xfrm>
            <a:off x="3551900" y="15185772"/>
            <a:ext cx="5754966" cy="4157134"/>
          </a:xfrm>
          <a:prstGeom prst="rect">
            <a:avLst/>
          </a:prstGeom>
          <a:ln w="28575">
            <a:solidFill>
              <a:schemeClr val="tx1"/>
            </a:solidFill>
          </a:ln>
        </p:spPr>
      </p:pic>
      <p:sp>
        <p:nvSpPr>
          <p:cNvPr id="6" name="Content Placeholder 16">
            <a:extLst>
              <a:ext uri="{FF2B5EF4-FFF2-40B4-BE49-F238E27FC236}">
                <a16:creationId xmlns:a16="http://schemas.microsoft.com/office/drawing/2014/main" id="{65A1A34F-A281-53DD-7141-92773F461D97}"/>
              </a:ext>
            </a:extLst>
          </p:cNvPr>
          <p:cNvSpPr txBox="1">
            <a:spLocks/>
          </p:cNvSpPr>
          <p:nvPr/>
        </p:nvSpPr>
        <p:spPr>
          <a:xfrm>
            <a:off x="15739248" y="22957349"/>
            <a:ext cx="12801600" cy="8741795"/>
          </a:xfrm>
          <a:prstGeom prst="rect">
            <a:avLst/>
          </a:prstGeom>
        </p:spPr>
        <p:txBody>
          <a:bodyPr vert="horz" lIns="365760" tIns="182880" rIns="91440" bIns="45720" rtlCol="0" anchor="t">
            <a:no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r>
              <a:rPr lang="en-US" sz="3200" dirty="0">
                <a:latin typeface="Cambria"/>
                <a:ea typeface="+mn-lt"/>
                <a:cs typeface="+mn-lt"/>
              </a:rPr>
              <a:t>The steel carriage holds the head of the drill press and rolls on top of the steel cage</a:t>
            </a:r>
            <a:endParaRPr lang="en-US" dirty="0"/>
          </a:p>
          <a:p>
            <a:r>
              <a:rPr lang="en-US" sz="3200" dirty="0">
                <a:latin typeface="Cambria"/>
                <a:ea typeface="+mn-lt"/>
                <a:cs typeface="+mn-lt"/>
              </a:rPr>
              <a:t>The steel tube on the carriage is inserted into the head of the drill press, securing it the same way as on a normal drill press. </a:t>
            </a:r>
            <a:endParaRPr lang="en-US">
              <a:latin typeface="Calibri" panose="020F0502020204030204"/>
              <a:ea typeface="+mn-lt"/>
              <a:cs typeface="+mn-lt"/>
            </a:endParaRPr>
          </a:p>
          <a:p>
            <a:r>
              <a:rPr lang="en-US" sz="3200" dirty="0">
                <a:latin typeface="Cambria"/>
                <a:ea typeface="+mn-lt"/>
                <a:cs typeface="+mn-lt"/>
              </a:rPr>
              <a:t>The ball screw moves the carriage along the top of the box frame using v-tracks and castor wheels.</a:t>
            </a:r>
            <a:endParaRPr lang="en-US">
              <a:ea typeface="Calibri"/>
              <a:cs typeface="Calibri"/>
            </a:endParaRPr>
          </a:p>
          <a:p>
            <a:pPr marL="0" indent="0" algn="r">
              <a:buNone/>
            </a:pPr>
            <a:endParaRPr lang="en-US" sz="3200" dirty="0">
              <a:latin typeface="Calibri"/>
              <a:ea typeface="Calibri"/>
              <a:cs typeface="Calibri"/>
            </a:endParaRPr>
          </a:p>
          <a:p>
            <a:pPr marL="0" indent="0" algn="r">
              <a:buNone/>
            </a:pPr>
            <a:endParaRPr lang="en-US" sz="3200" dirty="0">
              <a:latin typeface="Calibri"/>
              <a:ea typeface="Calibri"/>
              <a:cs typeface="Calibri"/>
            </a:endParaRPr>
          </a:p>
          <a:p>
            <a:pPr marL="0" indent="0" algn="r">
              <a:buNone/>
            </a:pPr>
            <a:endParaRPr lang="en-US" sz="3200" dirty="0">
              <a:latin typeface="Calibri"/>
              <a:ea typeface="Calibri"/>
              <a:cs typeface="Calibri"/>
            </a:endParaRPr>
          </a:p>
          <a:p>
            <a:pPr marL="0" indent="0" algn="r">
              <a:buNone/>
            </a:pPr>
            <a:endParaRPr lang="en-US" sz="3200" dirty="0">
              <a:latin typeface="Calibri"/>
              <a:ea typeface="Calibri"/>
              <a:cs typeface="Calibri"/>
            </a:endParaRPr>
          </a:p>
          <a:p>
            <a:pPr marL="0" indent="0" algn="r">
              <a:buNone/>
            </a:pPr>
            <a:endParaRPr lang="en-US" sz="3200" dirty="0">
              <a:latin typeface="Calibri"/>
              <a:ea typeface="Calibri"/>
              <a:cs typeface="Calibri"/>
            </a:endParaRPr>
          </a:p>
          <a:p>
            <a:pPr marL="0" indent="0" algn="r">
              <a:buNone/>
            </a:pPr>
            <a:endParaRPr lang="en-US" sz="3200" dirty="0">
              <a:latin typeface="Calibri"/>
              <a:ea typeface="Calibri"/>
              <a:cs typeface="Calibri"/>
            </a:endParaRPr>
          </a:p>
          <a:p>
            <a:pPr marL="0" indent="0" algn="r">
              <a:spcBef>
                <a:spcPts val="0"/>
              </a:spcBef>
              <a:buNone/>
            </a:pPr>
            <a:r>
              <a:rPr lang="en-US" sz="3200" i="1" dirty="0">
                <a:latin typeface="Calibri"/>
                <a:ea typeface="Calibri"/>
                <a:cs typeface="Calibri"/>
              </a:rPr>
              <a:t>Steel carriage with drill press pipe on                   </a:t>
            </a:r>
          </a:p>
          <a:p>
            <a:pPr marL="0" indent="0" algn="r">
              <a:spcBef>
                <a:spcPts val="0"/>
              </a:spcBef>
              <a:buNone/>
            </a:pPr>
            <a:r>
              <a:rPr lang="en-US" sz="3200" i="1" dirty="0">
                <a:latin typeface="Calibri"/>
                <a:ea typeface="Calibri"/>
                <a:cs typeface="Calibri"/>
              </a:rPr>
              <a:t>steel box frame     </a:t>
            </a:r>
            <a:r>
              <a:rPr lang="en-US" sz="3200" dirty="0">
                <a:latin typeface="Calibri"/>
                <a:ea typeface="Calibri"/>
                <a:cs typeface="Calibri"/>
              </a:rPr>
              <a:t>                                </a:t>
            </a:r>
            <a:endParaRPr lang="en-US" dirty="0">
              <a:ea typeface="Calibri" panose="020F0502020204030204"/>
              <a:cs typeface="Calibri" panose="020F0502020204030204"/>
            </a:endParaRPr>
          </a:p>
          <a:p>
            <a:pPr>
              <a:buFont typeface="Arial" panose="020B0604020202020204" pitchFamily="34" charset="0"/>
              <a:buChar char="•"/>
            </a:pPr>
            <a:endParaRPr lang="en-US" sz="3200" dirty="0">
              <a:latin typeface="Cambria"/>
              <a:ea typeface="Cambria"/>
              <a:cs typeface="Calibri"/>
            </a:endParaRPr>
          </a:p>
          <a:p>
            <a:pPr marL="0" indent="0">
              <a:buFont typeface="Arial" panose="020B0604020202020204" pitchFamily="34" charset="0"/>
              <a:buNone/>
            </a:pPr>
            <a:endParaRPr lang="en-US" sz="3200" dirty="0">
              <a:latin typeface="Cambria"/>
              <a:ea typeface="Cambria"/>
            </a:endParaRPr>
          </a:p>
          <a:p>
            <a:pPr marL="0" indent="0">
              <a:buFont typeface="Arial" panose="020B0604020202020204" pitchFamily="34" charset="0"/>
              <a:buNone/>
            </a:pPr>
            <a:endParaRPr lang="en-US" sz="3200" dirty="0">
              <a:latin typeface="Cambria"/>
              <a:ea typeface="Cambria"/>
            </a:endParaRPr>
          </a:p>
          <a:p>
            <a:pPr marL="0" indent="0">
              <a:buFont typeface="Arial" panose="020B0604020202020204" pitchFamily="34" charset="0"/>
              <a:buNone/>
            </a:pPr>
            <a:endParaRPr lang="en-US" sz="3200" dirty="0">
              <a:latin typeface="Cambria"/>
              <a:ea typeface="Cambria"/>
            </a:endParaRPr>
          </a:p>
          <a:p>
            <a:pPr marL="0" indent="0">
              <a:buNone/>
            </a:pPr>
            <a:endParaRPr lang="en-US" sz="3200" dirty="0">
              <a:latin typeface="Cambria"/>
              <a:ea typeface="Cambria"/>
            </a:endParaRPr>
          </a:p>
          <a:p>
            <a:pPr marL="0" indent="0">
              <a:buNone/>
            </a:pPr>
            <a:endParaRPr lang="en-US" sz="3200" dirty="0">
              <a:latin typeface="Cambria"/>
              <a:ea typeface="Cambria"/>
            </a:endParaRPr>
          </a:p>
          <a:p>
            <a:pPr marL="0" indent="0">
              <a:buNone/>
            </a:pPr>
            <a:endParaRPr lang="en-US" sz="3200" dirty="0">
              <a:latin typeface="Cambria"/>
              <a:ea typeface="Cambria"/>
            </a:endParaRPr>
          </a:p>
          <a:p>
            <a:endParaRPr lang="en-US" sz="3200" dirty="0">
              <a:latin typeface="Cambria"/>
              <a:ea typeface="Cambria"/>
            </a:endParaRPr>
          </a:p>
          <a:p>
            <a:endParaRPr lang="en-US" sz="3200" dirty="0">
              <a:latin typeface="Cambria"/>
              <a:ea typeface="Cambria"/>
            </a:endParaRPr>
          </a:p>
          <a:p>
            <a:endParaRPr lang="en-US" sz="3200" dirty="0">
              <a:latin typeface="Cambria"/>
              <a:ea typeface="Cambria"/>
            </a:endParaRPr>
          </a:p>
        </p:txBody>
      </p:sp>
      <p:sp>
        <p:nvSpPr>
          <p:cNvPr id="27" name="Text Placeholder 19">
            <a:extLst>
              <a:ext uri="{FF2B5EF4-FFF2-40B4-BE49-F238E27FC236}">
                <a16:creationId xmlns:a16="http://schemas.microsoft.com/office/drawing/2014/main" id="{025DD041-E256-1FE4-1038-1C3D82B7AE8C}"/>
              </a:ext>
            </a:extLst>
          </p:cNvPr>
          <p:cNvSpPr txBox="1">
            <a:spLocks/>
          </p:cNvSpPr>
          <p:nvPr/>
        </p:nvSpPr>
        <p:spPr>
          <a:xfrm>
            <a:off x="30141108" y="5412971"/>
            <a:ext cx="12801600" cy="1219200"/>
          </a:xfrm>
          <a:prstGeom prst="round1Rect">
            <a:avLst/>
          </a:prstGeom>
          <a:solidFill>
            <a:schemeClr val="accent6">
              <a:lumMod val="75000"/>
            </a:schemeClr>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r>
              <a:rPr lang="en-US" dirty="0"/>
              <a:t>Ball Screw</a:t>
            </a:r>
          </a:p>
        </p:txBody>
      </p:sp>
      <p:sp>
        <p:nvSpPr>
          <p:cNvPr id="24" name="Text Placeholder 23">
            <a:extLst>
              <a:ext uri="{FF2B5EF4-FFF2-40B4-BE49-F238E27FC236}">
                <a16:creationId xmlns:a16="http://schemas.microsoft.com/office/drawing/2014/main" id="{2CE26445-C9A4-B899-3198-E10CEC4FEBDC}"/>
              </a:ext>
            </a:extLst>
          </p:cNvPr>
          <p:cNvSpPr>
            <a:spLocks noGrp="1"/>
          </p:cNvSpPr>
          <p:nvPr>
            <p:ph type="body" sz="quarter" idx="31"/>
          </p:nvPr>
        </p:nvSpPr>
        <p:spPr>
          <a:xfrm>
            <a:off x="30387359" y="12608810"/>
            <a:ext cx="12801600" cy="1219200"/>
          </a:xfrm>
          <a:solidFill>
            <a:srgbClr val="002060"/>
          </a:solidFill>
        </p:spPr>
        <p:txBody>
          <a:bodyPr/>
          <a:lstStyle/>
          <a:p>
            <a:r>
              <a:rPr lang="en-US" dirty="0">
                <a:ea typeface="Cambria"/>
              </a:rPr>
              <a:t>Rotational  System</a:t>
            </a:r>
            <a:endParaRPr lang="en-US" dirty="0"/>
          </a:p>
        </p:txBody>
      </p:sp>
      <p:sp>
        <p:nvSpPr>
          <p:cNvPr id="31" name="Content Placeholder 16">
            <a:extLst>
              <a:ext uri="{FF2B5EF4-FFF2-40B4-BE49-F238E27FC236}">
                <a16:creationId xmlns:a16="http://schemas.microsoft.com/office/drawing/2014/main" id="{74199EE7-EA99-95C4-BBE5-A9934619BCB1}"/>
              </a:ext>
            </a:extLst>
          </p:cNvPr>
          <p:cNvSpPr txBox="1">
            <a:spLocks/>
          </p:cNvSpPr>
          <p:nvPr/>
        </p:nvSpPr>
        <p:spPr>
          <a:xfrm>
            <a:off x="30396575" y="13788198"/>
            <a:ext cx="12801600" cy="8761046"/>
          </a:xfrm>
          <a:prstGeom prst="rect">
            <a:avLst/>
          </a:prstGeom>
        </p:spPr>
        <p:txBody>
          <a:bodyPr vert="horz" lIns="365760" tIns="182880" rIns="91440" bIns="45720" rtlCol="0" anchor="t">
            <a:no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r>
              <a:rPr lang="en-US" sz="3200" dirty="0">
                <a:latin typeface="Cambria"/>
                <a:ea typeface="+mn-lt"/>
                <a:cs typeface="+mn-lt"/>
              </a:rPr>
              <a:t>The rotational system is mounted to the side of the frame and its height is adjustable to accommodate different sizes of PVC tubes.</a:t>
            </a:r>
            <a:endParaRPr lang="en-US" sz="3200" dirty="0">
              <a:latin typeface="Cambria"/>
              <a:ea typeface="Cambria"/>
              <a:cs typeface="+mn-lt"/>
            </a:endParaRPr>
          </a:p>
          <a:p>
            <a:r>
              <a:rPr lang="en-US" sz="3200" dirty="0">
                <a:latin typeface="Cambria"/>
                <a:ea typeface="+mn-lt"/>
                <a:cs typeface="+mn-lt"/>
              </a:rPr>
              <a:t>The head of the rotational system come from the head of a lathe. It grips the PVC tube from the inside and can hold tubes up 18 in. In diameter. </a:t>
            </a:r>
            <a:endParaRPr lang="en-US" sz="3200">
              <a:latin typeface="Cambria"/>
              <a:ea typeface="Cambria"/>
              <a:cs typeface="+mn-lt"/>
            </a:endParaRPr>
          </a:p>
          <a:p>
            <a:r>
              <a:rPr lang="en-US" sz="3200" dirty="0">
                <a:latin typeface="Cambria"/>
                <a:ea typeface="+mn-lt"/>
                <a:cs typeface="+mn-lt"/>
              </a:rPr>
              <a:t>The head is on a shaft that will have its own motor. This will allow the tube to rotate inside the box frame so that holes can be drilled at any spot on the tube.</a:t>
            </a:r>
            <a:endParaRPr lang="en-US" sz="3200">
              <a:latin typeface="Cambria"/>
              <a:ea typeface="Cambria"/>
            </a:endParaRPr>
          </a:p>
          <a:p>
            <a:pPr marL="0" indent="0">
              <a:buNone/>
            </a:pPr>
            <a:endParaRPr lang="en-US" sz="3200" dirty="0">
              <a:latin typeface="Cambria"/>
              <a:ea typeface="Cambria"/>
              <a:cs typeface="Calibri"/>
            </a:endParaRPr>
          </a:p>
          <a:p>
            <a:pPr marL="0" indent="0">
              <a:buNone/>
            </a:pPr>
            <a:endParaRPr lang="en-US" sz="3200" dirty="0">
              <a:latin typeface="Cambria"/>
              <a:ea typeface="Cambria"/>
              <a:cs typeface="Calibri"/>
            </a:endParaRPr>
          </a:p>
          <a:p>
            <a:pPr marL="0" indent="0">
              <a:buNone/>
            </a:pPr>
            <a:endParaRPr lang="en-US" sz="3200" dirty="0">
              <a:latin typeface="Cambria"/>
              <a:ea typeface="Cambria"/>
              <a:cs typeface="Calibri"/>
            </a:endParaRPr>
          </a:p>
          <a:p>
            <a:pPr marL="0" indent="0" algn="r">
              <a:spcBef>
                <a:spcPts val="0"/>
              </a:spcBef>
              <a:buNone/>
            </a:pPr>
            <a:r>
              <a:rPr lang="en-US" sz="3200" i="1" dirty="0">
                <a:latin typeface="Cambria"/>
                <a:ea typeface="Cambria"/>
                <a:cs typeface="Calibri"/>
              </a:rPr>
              <a:t>Rotational system   </a:t>
            </a:r>
          </a:p>
          <a:p>
            <a:pPr marL="0" indent="0" algn="r">
              <a:spcBef>
                <a:spcPts val="0"/>
              </a:spcBef>
              <a:buNone/>
            </a:pPr>
            <a:r>
              <a:rPr lang="en-US" sz="3200" i="1" dirty="0">
                <a:latin typeface="Cambria"/>
                <a:ea typeface="Cambria"/>
                <a:cs typeface="Calibri"/>
              </a:rPr>
              <a:t>with pipe clamp    </a:t>
            </a:r>
            <a:endParaRPr lang="en-US" dirty="0">
              <a:ea typeface="Calibri" panose="020F0502020204030204"/>
              <a:cs typeface="Calibri" panose="020F0502020204030204"/>
            </a:endParaRPr>
          </a:p>
          <a:p>
            <a:endParaRPr lang="en-US" sz="3200" dirty="0">
              <a:latin typeface="Cambria"/>
              <a:ea typeface="Cambria"/>
            </a:endParaRPr>
          </a:p>
          <a:p>
            <a:endParaRPr lang="en-US" sz="3200" dirty="0">
              <a:latin typeface="Cambria"/>
              <a:ea typeface="Cambria"/>
            </a:endParaRPr>
          </a:p>
        </p:txBody>
      </p:sp>
      <p:sp>
        <p:nvSpPr>
          <p:cNvPr id="26" name="Text Placeholder 6">
            <a:extLst>
              <a:ext uri="{FF2B5EF4-FFF2-40B4-BE49-F238E27FC236}">
                <a16:creationId xmlns:a16="http://schemas.microsoft.com/office/drawing/2014/main" id="{1AFD8BA2-21F5-D6EC-60B8-CDF5661A9EC1}"/>
              </a:ext>
            </a:extLst>
          </p:cNvPr>
          <p:cNvSpPr txBox="1">
            <a:spLocks/>
          </p:cNvSpPr>
          <p:nvPr/>
        </p:nvSpPr>
        <p:spPr>
          <a:xfrm>
            <a:off x="15740513" y="21751491"/>
            <a:ext cx="12801600" cy="1219200"/>
          </a:xfrm>
          <a:prstGeom prst="round1Rect">
            <a:avLst/>
          </a:prstGeom>
          <a:solidFill>
            <a:schemeClr val="bg2">
              <a:lumMod val="10000"/>
            </a:schemeClr>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r>
              <a:rPr lang="en-US"/>
              <a:t>Steel Carriage</a:t>
            </a:r>
          </a:p>
        </p:txBody>
      </p:sp>
      <p:pic>
        <p:nvPicPr>
          <p:cNvPr id="5" name="Picture 9">
            <a:extLst>
              <a:ext uri="{FF2B5EF4-FFF2-40B4-BE49-F238E27FC236}">
                <a16:creationId xmlns:a16="http://schemas.microsoft.com/office/drawing/2014/main" id="{6F5B4480-1446-AA87-F473-71099A0FD1F1}"/>
              </a:ext>
            </a:extLst>
          </p:cNvPr>
          <p:cNvPicPr>
            <a:picLocks noChangeAspect="1"/>
          </p:cNvPicPr>
          <p:nvPr/>
        </p:nvPicPr>
        <p:blipFill>
          <a:blip r:embed="rId6"/>
          <a:stretch>
            <a:fillRect/>
          </a:stretch>
        </p:blipFill>
        <p:spPr>
          <a:xfrm>
            <a:off x="18650436" y="17259426"/>
            <a:ext cx="6744332" cy="3091573"/>
          </a:xfrm>
          <a:prstGeom prst="rect">
            <a:avLst/>
          </a:prstGeom>
          <a:ln w="28575">
            <a:solidFill>
              <a:schemeClr val="tx1"/>
            </a:solidFill>
          </a:ln>
        </p:spPr>
      </p:pic>
      <p:pic>
        <p:nvPicPr>
          <p:cNvPr id="10" name="Picture 10">
            <a:extLst>
              <a:ext uri="{FF2B5EF4-FFF2-40B4-BE49-F238E27FC236}">
                <a16:creationId xmlns:a16="http://schemas.microsoft.com/office/drawing/2014/main" id="{81A41411-CEC5-2A75-A7C2-5F09E516945C}"/>
              </a:ext>
            </a:extLst>
          </p:cNvPr>
          <p:cNvPicPr>
            <a:picLocks noChangeAspect="1"/>
          </p:cNvPicPr>
          <p:nvPr/>
        </p:nvPicPr>
        <p:blipFill>
          <a:blip r:embed="rId7"/>
          <a:stretch>
            <a:fillRect/>
          </a:stretch>
        </p:blipFill>
        <p:spPr>
          <a:xfrm>
            <a:off x="16592014" y="26783327"/>
            <a:ext cx="3233077" cy="4574721"/>
          </a:xfrm>
          <a:prstGeom prst="rect">
            <a:avLst/>
          </a:prstGeom>
          <a:ln w="28575">
            <a:solidFill>
              <a:schemeClr val="tx1"/>
            </a:solidFill>
          </a:ln>
        </p:spPr>
      </p:pic>
      <p:pic>
        <p:nvPicPr>
          <p:cNvPr id="16" name="Picture 17" descr="A picture containing indoor, blue&#10;&#10;Description automatically generated">
            <a:extLst>
              <a:ext uri="{FF2B5EF4-FFF2-40B4-BE49-F238E27FC236}">
                <a16:creationId xmlns:a16="http://schemas.microsoft.com/office/drawing/2014/main" id="{72C874B9-654F-FF9C-A541-BC3622D93F83}"/>
              </a:ext>
            </a:extLst>
          </p:cNvPr>
          <p:cNvPicPr>
            <a:picLocks noChangeAspect="1"/>
          </p:cNvPicPr>
          <p:nvPr/>
        </p:nvPicPr>
        <p:blipFill>
          <a:blip r:embed="rId8"/>
          <a:stretch>
            <a:fillRect/>
          </a:stretch>
        </p:blipFill>
        <p:spPr>
          <a:xfrm>
            <a:off x="20419997" y="26865028"/>
            <a:ext cx="5515275" cy="3116748"/>
          </a:xfrm>
          <a:prstGeom prst="rect">
            <a:avLst/>
          </a:prstGeom>
          <a:ln w="28575">
            <a:solidFill>
              <a:schemeClr val="tx1"/>
            </a:solidFill>
          </a:ln>
        </p:spPr>
      </p:pic>
      <p:pic>
        <p:nvPicPr>
          <p:cNvPr id="11" name="Picture 15">
            <a:extLst>
              <a:ext uri="{FF2B5EF4-FFF2-40B4-BE49-F238E27FC236}">
                <a16:creationId xmlns:a16="http://schemas.microsoft.com/office/drawing/2014/main" id="{3D0F72F0-DE32-4C4E-AD25-943DF167D08A}"/>
              </a:ext>
            </a:extLst>
          </p:cNvPr>
          <p:cNvPicPr>
            <a:picLocks noChangeAspect="1"/>
          </p:cNvPicPr>
          <p:nvPr/>
        </p:nvPicPr>
        <p:blipFill>
          <a:blip r:embed="rId9"/>
          <a:stretch>
            <a:fillRect/>
          </a:stretch>
        </p:blipFill>
        <p:spPr>
          <a:xfrm>
            <a:off x="31735477" y="18796719"/>
            <a:ext cx="2954955" cy="3678097"/>
          </a:xfrm>
          <a:prstGeom prst="rect">
            <a:avLst/>
          </a:prstGeom>
          <a:ln w="28575">
            <a:solidFill>
              <a:schemeClr val="tx1"/>
            </a:solidFill>
          </a:ln>
        </p:spPr>
      </p:pic>
      <p:pic>
        <p:nvPicPr>
          <p:cNvPr id="19" name="Picture 22" descr="A picture containing decorated&#10;&#10;Description automatically generated">
            <a:extLst>
              <a:ext uri="{FF2B5EF4-FFF2-40B4-BE49-F238E27FC236}">
                <a16:creationId xmlns:a16="http://schemas.microsoft.com/office/drawing/2014/main" id="{EFB24044-1C17-5595-0C2B-34DD9ED3A999}"/>
              </a:ext>
            </a:extLst>
          </p:cNvPr>
          <p:cNvPicPr>
            <a:picLocks noChangeAspect="1"/>
          </p:cNvPicPr>
          <p:nvPr/>
        </p:nvPicPr>
        <p:blipFill>
          <a:blip r:embed="rId10"/>
          <a:stretch>
            <a:fillRect/>
          </a:stretch>
        </p:blipFill>
        <p:spPr>
          <a:xfrm>
            <a:off x="35589411" y="18791399"/>
            <a:ext cx="3686475" cy="3671079"/>
          </a:xfrm>
          <a:prstGeom prst="rect">
            <a:avLst/>
          </a:prstGeom>
          <a:ln w="28575">
            <a:solidFill>
              <a:schemeClr val="tx1"/>
            </a:solidFill>
          </a:ln>
        </p:spPr>
      </p:pic>
      <p:pic>
        <p:nvPicPr>
          <p:cNvPr id="18" name="Picture 22">
            <a:extLst>
              <a:ext uri="{FF2B5EF4-FFF2-40B4-BE49-F238E27FC236}">
                <a16:creationId xmlns:a16="http://schemas.microsoft.com/office/drawing/2014/main" id="{0273E6BE-5E3F-5FD7-7B5E-DBE7445D24F5}"/>
              </a:ext>
            </a:extLst>
          </p:cNvPr>
          <p:cNvPicPr>
            <a:picLocks noChangeAspect="1"/>
          </p:cNvPicPr>
          <p:nvPr/>
        </p:nvPicPr>
        <p:blipFill>
          <a:blip r:embed="rId11"/>
          <a:stretch>
            <a:fillRect/>
          </a:stretch>
        </p:blipFill>
        <p:spPr>
          <a:xfrm rot="10800000">
            <a:off x="34316470" y="10078553"/>
            <a:ext cx="4442058" cy="2135004"/>
          </a:xfrm>
          <a:prstGeom prst="rect">
            <a:avLst/>
          </a:prstGeom>
          <a:ln w="28575">
            <a:solidFill>
              <a:schemeClr val="tx1"/>
            </a:solidFill>
          </a:ln>
        </p:spPr>
      </p:pic>
    </p:spTree>
    <p:extLst>
      <p:ext uri="{BB962C8B-B14F-4D97-AF65-F5344CB8AC3E}">
        <p14:creationId xmlns:p14="http://schemas.microsoft.com/office/powerpoint/2010/main" val="931198942"/>
      </p:ext>
    </p:extLst>
  </p:cSld>
  <p:clrMapOvr>
    <a:masterClrMapping/>
  </p:clrMapOvr>
</p:sld>
</file>

<file path=ppt/theme/theme1.xml><?xml version="1.0" encoding="utf-8"?>
<a:theme xmlns:a="http://schemas.openxmlformats.org/drawingml/2006/main" name="Medical Poster">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sz="6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6000" dirty="0" err="1" smtClean="0"/>
        </a:defPPr>
      </a:lstStyle>
    </a:txDef>
  </a:objectDefaults>
  <a:extraClrSchemeLst/>
  <a:extLst>
    <a:ext uri="{05A4C25C-085E-4340-85A3-A5531E510DB2}">
      <thm15:themeFamily xmlns:thm15="http://schemas.microsoft.com/office/thememl/2012/main" name="Presentation1" id="{55A68E73-61CB-4542-8C48-DCBB2482A3D5}" vid="{6A3CA63D-1E3C-4681-8668-89277FEB3FEB}"/>
    </a:ext>
  </a:extLst>
</a:theme>
</file>

<file path=ppt/theme/theme2.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1110015-E380-4C53-980C-698226C61C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Poster (blue and brown design)</Template>
  <TotalTime>0</TotalTime>
  <Words>747</Words>
  <Application>Microsoft Macintosh PowerPoint</Application>
  <PresentationFormat>Custom</PresentationFormat>
  <Paragraphs>95</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Cambria</vt:lpstr>
      <vt:lpstr>Medical Poster</vt:lpstr>
      <vt:lpstr>Pipe Drilling Automation for PVC Oyster Sorting Machines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Pipe Drilling Automation for PVC Oyster Sorting Machines</dc:title>
  <dc:creator/>
  <cp:lastModifiedBy/>
  <cp:revision>367</cp:revision>
  <dcterms:created xsi:type="dcterms:W3CDTF">2015-04-29T17:08:18Z</dcterms:created>
  <dcterms:modified xsi:type="dcterms:W3CDTF">2022-04-18T11:18:49Z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TC040015519991</vt:lpwstr>
  </property>
</Properties>
</file>