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576000" cy="2926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6" userDrawn="1">
          <p15:clr>
            <a:srgbClr val="A4A3A4"/>
          </p15:clr>
        </p15:guide>
        <p15:guide id="2" pos="11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BF0"/>
    <a:srgbClr val="AABFE4"/>
    <a:srgbClr val="6A8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5" d="100"/>
          <a:sy n="25" d="100"/>
        </p:scale>
        <p:origin x="1896" y="366"/>
      </p:cViewPr>
      <p:guideLst>
        <p:guide orient="horz" pos="9216"/>
        <p:guide pos="11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4788749"/>
            <a:ext cx="31089600" cy="10187093"/>
          </a:xfrm>
        </p:spPr>
        <p:txBody>
          <a:bodyPr anchor="b"/>
          <a:lstStyle>
            <a:lvl1pPr algn="ctr"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5368695"/>
            <a:ext cx="27432000" cy="7064585"/>
          </a:xfrm>
        </p:spPr>
        <p:txBody>
          <a:bodyPr/>
          <a:lstStyle>
            <a:lvl1pPr marL="0" indent="0" algn="ctr">
              <a:buNone/>
              <a:defRPr sz="9600"/>
            </a:lvl1pPr>
            <a:lvl2pPr marL="1828800" indent="0" algn="ctr">
              <a:buNone/>
              <a:defRPr sz="8000"/>
            </a:lvl2pPr>
            <a:lvl3pPr marL="3657600" indent="0" algn="ctr">
              <a:buNone/>
              <a:defRPr sz="7200"/>
            </a:lvl3pPr>
            <a:lvl4pPr marL="5486400" indent="0" algn="ctr">
              <a:buNone/>
              <a:defRPr sz="6400"/>
            </a:lvl4pPr>
            <a:lvl5pPr marL="7315200" indent="0" algn="ctr">
              <a:buNone/>
              <a:defRPr sz="6400"/>
            </a:lvl5pPr>
            <a:lvl6pPr marL="9144000" indent="0" algn="ctr">
              <a:buNone/>
              <a:defRPr sz="6400"/>
            </a:lvl6pPr>
            <a:lvl7pPr marL="10972800" indent="0" algn="ctr">
              <a:buNone/>
              <a:defRPr sz="6400"/>
            </a:lvl7pPr>
            <a:lvl8pPr marL="12801600" indent="0" algn="ctr">
              <a:buNone/>
              <a:defRPr sz="6400"/>
            </a:lvl8pPr>
            <a:lvl9pPr marL="14630400" indent="0" algn="ctr">
              <a:buNone/>
              <a:defRPr sz="6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7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557867"/>
            <a:ext cx="7886700" cy="24797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557867"/>
            <a:ext cx="23202900" cy="24797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2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0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7294888"/>
            <a:ext cx="31546800" cy="12171678"/>
          </a:xfrm>
        </p:spPr>
        <p:txBody>
          <a:bodyPr anchor="b"/>
          <a:lstStyle>
            <a:lvl1pPr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19581715"/>
            <a:ext cx="31546800" cy="6400798"/>
          </a:xfrm>
        </p:spPr>
        <p:txBody>
          <a:bodyPr/>
          <a:lstStyle>
            <a:lvl1pPr marL="0" indent="0">
              <a:buNone/>
              <a:defRPr sz="9600">
                <a:solidFill>
                  <a:schemeClr val="tx1"/>
                </a:solidFill>
              </a:defRPr>
            </a:lvl1pPr>
            <a:lvl2pPr marL="18288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9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7789333"/>
            <a:ext cx="1554480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7789333"/>
            <a:ext cx="1554480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557873"/>
            <a:ext cx="31546800" cy="5655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7172962"/>
            <a:ext cx="15473360" cy="351535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10688320"/>
            <a:ext cx="15473360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7172962"/>
            <a:ext cx="15549564" cy="351535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10688320"/>
            <a:ext cx="15549564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6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950720"/>
            <a:ext cx="11796712" cy="682752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4213020"/>
            <a:ext cx="18516600" cy="20794133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778240"/>
            <a:ext cx="11796712" cy="16262775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0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950720"/>
            <a:ext cx="11796712" cy="682752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4213020"/>
            <a:ext cx="18516600" cy="20794133"/>
          </a:xfrm>
        </p:spPr>
        <p:txBody>
          <a:bodyPr anchor="t"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778240"/>
            <a:ext cx="11796712" cy="16262775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4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557873"/>
            <a:ext cx="31546800" cy="5655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7789333"/>
            <a:ext cx="31546800" cy="1856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7120433"/>
            <a:ext cx="822960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D5EB-AF6A-4012-864B-5A3117805C59}" type="datetimeFigureOut">
              <a:rPr lang="en-US" smtClean="0"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7120433"/>
            <a:ext cx="1234440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7120433"/>
            <a:ext cx="822960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8E89B-799E-4DF6-AA8B-F6B451A5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5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l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40000"/>
                <a:lumOff val="60000"/>
              </a:schemeClr>
            </a:gs>
            <a:gs pos="85000">
              <a:schemeClr val="accent1">
                <a:lumMod val="20000"/>
                <a:lumOff val="80000"/>
              </a:schemeClr>
            </a:gs>
            <a:gs pos="41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CEA130-51D6-4717-942F-F29E92241DE1}"/>
              </a:ext>
            </a:extLst>
          </p:cNvPr>
          <p:cNvSpPr/>
          <p:nvPr/>
        </p:nvSpPr>
        <p:spPr>
          <a:xfrm>
            <a:off x="0" y="0"/>
            <a:ext cx="36576000" cy="61929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7AE6B95-8126-48D5-A9F8-610DBE464E90}"/>
              </a:ext>
            </a:extLst>
          </p:cNvPr>
          <p:cNvGrpSpPr/>
          <p:nvPr/>
        </p:nvGrpSpPr>
        <p:grpSpPr>
          <a:xfrm>
            <a:off x="24353625" y="-22427"/>
            <a:ext cx="3657600" cy="29283228"/>
            <a:chOff x="22070291" y="10612987"/>
            <a:chExt cx="3657600" cy="32129267"/>
          </a:xfrm>
        </p:grpSpPr>
        <p:sp>
          <p:nvSpPr>
            <p:cNvPr id="11" name="Flowchart: Connector 10">
              <a:extLst>
                <a:ext uri="{FF2B5EF4-FFF2-40B4-BE49-F238E27FC236}">
                  <a16:creationId xmlns:a16="http://schemas.microsoft.com/office/drawing/2014/main" id="{8F0BC807-7AF9-43B7-8254-F546F0240F22}"/>
                </a:ext>
              </a:extLst>
            </p:cNvPr>
            <p:cNvSpPr/>
            <p:nvPr/>
          </p:nvSpPr>
          <p:spPr>
            <a:xfrm>
              <a:off x="22070291" y="11887201"/>
              <a:ext cx="3657600" cy="36576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9AC8456-41E2-43CF-954D-60912AA6A942}"/>
                </a:ext>
              </a:extLst>
            </p:cNvPr>
            <p:cNvGrpSpPr/>
            <p:nvPr/>
          </p:nvGrpSpPr>
          <p:grpSpPr>
            <a:xfrm>
              <a:off x="22989720" y="14864947"/>
              <a:ext cx="1600200" cy="27877307"/>
              <a:chOff x="22989720" y="14642294"/>
              <a:chExt cx="1600200" cy="27877307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EB0604C-1BC6-4220-A8FF-CA89FC3465E5}"/>
                  </a:ext>
                </a:extLst>
              </p:cNvPr>
              <p:cNvSpPr/>
              <p:nvPr/>
            </p:nvSpPr>
            <p:spPr>
              <a:xfrm rot="12759889" flipV="1">
                <a:off x="22989720" y="14642294"/>
                <a:ext cx="1600200" cy="13716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FCDA61F-342C-4DEA-8546-B7C6C145FC46}"/>
                  </a:ext>
                </a:extLst>
              </p:cNvPr>
              <p:cNvSpPr/>
              <p:nvPr/>
            </p:nvSpPr>
            <p:spPr>
              <a:xfrm rot="5400000">
                <a:off x="10691898" y="28735021"/>
                <a:ext cx="27432000" cy="13716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36EB256-3F7E-40BE-969D-FF1AF4385E19}"/>
                </a:ext>
              </a:extLst>
            </p:cNvPr>
            <p:cNvGrpSpPr/>
            <p:nvPr/>
          </p:nvGrpSpPr>
          <p:grpSpPr>
            <a:xfrm flipV="1">
              <a:off x="23079247" y="10612987"/>
              <a:ext cx="1600200" cy="1954067"/>
              <a:chOff x="22989720" y="14642294"/>
              <a:chExt cx="1600200" cy="1954067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C68F93B-70C6-4D1A-9F1B-E1E3CC2BEB54}"/>
                  </a:ext>
                </a:extLst>
              </p:cNvPr>
              <p:cNvSpPr/>
              <p:nvPr/>
            </p:nvSpPr>
            <p:spPr>
              <a:xfrm rot="12759889" flipV="1">
                <a:off x="22989720" y="14642294"/>
                <a:ext cx="1600200" cy="13716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C944AC7-5CB7-49E0-BED0-5FD664E24DAD}"/>
                  </a:ext>
                </a:extLst>
              </p:cNvPr>
              <p:cNvSpPr/>
              <p:nvPr/>
            </p:nvSpPr>
            <p:spPr>
              <a:xfrm rot="5400000">
                <a:off x="23667963" y="15787846"/>
                <a:ext cx="1479871" cy="13716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5BC348B-F59B-40CC-8A5D-CD2528977CD4}"/>
                </a:ext>
              </a:extLst>
            </p:cNvPr>
            <p:cNvSpPr/>
            <p:nvPr/>
          </p:nvSpPr>
          <p:spPr>
            <a:xfrm rot="5400000">
              <a:off x="21867667" y="13647421"/>
              <a:ext cx="2560320" cy="13716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94DF28CA-9612-4377-9F7C-582DBCEC52C3}"/>
                </a:ext>
              </a:extLst>
            </p:cNvPr>
            <p:cNvSpPr/>
            <p:nvPr/>
          </p:nvSpPr>
          <p:spPr>
            <a:xfrm rot="7344186">
              <a:off x="24087858" y="15029125"/>
              <a:ext cx="502920" cy="5029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96BB7B7-809E-474D-8D1C-278D9F0F2A24}"/>
                </a:ext>
              </a:extLst>
            </p:cNvPr>
            <p:cNvSpPr/>
            <p:nvPr/>
          </p:nvSpPr>
          <p:spPr>
            <a:xfrm rot="12692875">
              <a:off x="23115473" y="14669436"/>
              <a:ext cx="685800" cy="914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5" name="Picture 34" descr="Text&#10;&#10;Description automatically generated">
            <a:extLst>
              <a:ext uri="{FF2B5EF4-FFF2-40B4-BE49-F238E27FC236}">
                <a16:creationId xmlns:a16="http://schemas.microsoft.com/office/drawing/2014/main" id="{C83E6B8E-F090-42E9-B195-3314BA806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9225" y="1822991"/>
            <a:ext cx="6211626" cy="2494629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97628AA-21FB-473D-957C-52D6A5F3F532}"/>
              </a:ext>
            </a:extLst>
          </p:cNvPr>
          <p:cNvSpPr txBox="1"/>
          <p:nvPr/>
        </p:nvSpPr>
        <p:spPr>
          <a:xfrm>
            <a:off x="11846714" y="172373"/>
            <a:ext cx="1288257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dirty="0">
                <a:solidFill>
                  <a:schemeClr val="bg1"/>
                </a:solidFill>
              </a:rPr>
              <a:t>Design of a Discrete Audio Amplifier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0E71A08-0A72-4674-8F82-8429D3B03BBB}"/>
              </a:ext>
            </a:extLst>
          </p:cNvPr>
          <p:cNvSpPr txBox="1"/>
          <p:nvPr/>
        </p:nvSpPr>
        <p:spPr>
          <a:xfrm>
            <a:off x="14630400" y="2136546"/>
            <a:ext cx="7315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</a:rPr>
              <a:t>Marc P. Tausanovitch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081E7D3-FDA6-4050-9EC3-4D5CBA809F7A}"/>
              </a:ext>
            </a:extLst>
          </p:cNvPr>
          <p:cNvSpPr txBox="1"/>
          <p:nvPr/>
        </p:nvSpPr>
        <p:spPr>
          <a:xfrm>
            <a:off x="11961419" y="4395078"/>
            <a:ext cx="126531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</a:rPr>
              <a:t>Department of Electrical &amp; Computer Engineering University of New Hampshire, Durham, NH 03824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A5DACC-AE45-4C8C-BF60-6CCEBD3B2CFC}"/>
              </a:ext>
            </a:extLst>
          </p:cNvPr>
          <p:cNvSpPr txBox="1"/>
          <p:nvPr/>
        </p:nvSpPr>
        <p:spPr>
          <a:xfrm>
            <a:off x="10972800" y="3423060"/>
            <a:ext cx="146304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</a:rPr>
              <a:t>Advised by Dr. John </a:t>
            </a:r>
            <a:r>
              <a:rPr lang="en-US" sz="4500" dirty="0" err="1">
                <a:solidFill>
                  <a:schemeClr val="bg1"/>
                </a:solidFill>
              </a:rPr>
              <a:t>LaCourse</a:t>
            </a:r>
            <a:endParaRPr lang="en-US" sz="4500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F618C4E-FFCC-4CC2-BB47-F8C066E9C985}"/>
              </a:ext>
            </a:extLst>
          </p:cNvPr>
          <p:cNvSpPr txBox="1"/>
          <p:nvPr/>
        </p:nvSpPr>
        <p:spPr>
          <a:xfrm>
            <a:off x="12223417" y="1213183"/>
            <a:ext cx="121291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i="1" dirty="0">
                <a:solidFill>
                  <a:schemeClr val="bg1"/>
                </a:solidFill>
              </a:rPr>
              <a:t>Budget Amplifier Achieves Low THD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DCB39B9-4108-46B4-AF18-E4CB99AC48B0}"/>
              </a:ext>
            </a:extLst>
          </p:cNvPr>
          <p:cNvSpPr/>
          <p:nvPr/>
        </p:nvSpPr>
        <p:spPr>
          <a:xfrm rot="5400000">
            <a:off x="-4739656" y="14567797"/>
            <a:ext cx="29260803" cy="12520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6F4BFF-71B7-44DA-A6F9-A4154B123207}"/>
              </a:ext>
            </a:extLst>
          </p:cNvPr>
          <p:cNvSpPr txBox="1"/>
          <p:nvPr/>
        </p:nvSpPr>
        <p:spPr>
          <a:xfrm>
            <a:off x="544635" y="6607243"/>
            <a:ext cx="8732520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4D18F27-4FE1-4E16-B160-9AE3A85806CE}"/>
              </a:ext>
            </a:extLst>
          </p:cNvPr>
          <p:cNvSpPr txBox="1"/>
          <p:nvPr/>
        </p:nvSpPr>
        <p:spPr>
          <a:xfrm>
            <a:off x="556592" y="13437915"/>
            <a:ext cx="8732520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EA0F810-BCFC-42C5-A2DD-B235F7AFD4F6}"/>
              </a:ext>
            </a:extLst>
          </p:cNvPr>
          <p:cNvSpPr txBox="1"/>
          <p:nvPr/>
        </p:nvSpPr>
        <p:spPr>
          <a:xfrm>
            <a:off x="10625325" y="6611906"/>
            <a:ext cx="15430151" cy="8617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256E3EE-49DB-4BD9-B6D6-D121E35CF19A}"/>
              </a:ext>
            </a:extLst>
          </p:cNvPr>
          <p:cNvSpPr txBox="1"/>
          <p:nvPr/>
        </p:nvSpPr>
        <p:spPr>
          <a:xfrm>
            <a:off x="27302322" y="13933714"/>
            <a:ext cx="8732520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</a:rPr>
              <a:t>Future Work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BAFD884-F521-4030-8697-CA3D1BA1205B}"/>
              </a:ext>
            </a:extLst>
          </p:cNvPr>
          <p:cNvSpPr txBox="1"/>
          <p:nvPr/>
        </p:nvSpPr>
        <p:spPr>
          <a:xfrm>
            <a:off x="27321916" y="23415226"/>
            <a:ext cx="8732520" cy="8617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</a:rPr>
              <a:t>References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FA2DCB7-D3D1-4AC9-8B72-A68DE39F5461}"/>
              </a:ext>
            </a:extLst>
          </p:cNvPr>
          <p:cNvGrpSpPr/>
          <p:nvPr/>
        </p:nvGrpSpPr>
        <p:grpSpPr>
          <a:xfrm>
            <a:off x="-1" y="228600"/>
            <a:ext cx="25333761" cy="5735785"/>
            <a:chOff x="-1788064" y="228600"/>
            <a:chExt cx="24689628" cy="573578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9793C1B-D94F-432D-ACFC-8B81D62C05D9}"/>
                </a:ext>
              </a:extLst>
            </p:cNvPr>
            <p:cNvGrpSpPr/>
            <p:nvPr/>
          </p:nvGrpSpPr>
          <p:grpSpPr>
            <a:xfrm>
              <a:off x="-1788064" y="228600"/>
              <a:ext cx="24689628" cy="5735785"/>
              <a:chOff x="6649354" y="457199"/>
              <a:chExt cx="24689628" cy="573578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C426A35-30D0-42A2-9B96-F4E66FCE4D9A}"/>
                  </a:ext>
                </a:extLst>
              </p:cNvPr>
              <p:cNvSpPr/>
              <p:nvPr/>
            </p:nvSpPr>
            <p:spPr>
              <a:xfrm>
                <a:off x="6649354" y="1941034"/>
                <a:ext cx="8118206" cy="43536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E71B96F-5975-4CEF-94E2-ABD362756807}"/>
                  </a:ext>
                </a:extLst>
              </p:cNvPr>
              <p:cNvSpPr/>
              <p:nvPr/>
            </p:nvSpPr>
            <p:spPr>
              <a:xfrm>
                <a:off x="6661008" y="4317436"/>
                <a:ext cx="8106553" cy="43536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2E540B3-505E-4024-B9EB-115B8D57AD88}"/>
                  </a:ext>
                </a:extLst>
              </p:cNvPr>
              <p:cNvSpPr/>
              <p:nvPr/>
            </p:nvSpPr>
            <p:spPr>
              <a:xfrm>
                <a:off x="20366182" y="3256512"/>
                <a:ext cx="10972800" cy="13716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Isosceles Triangle 4">
                <a:extLst>
                  <a:ext uri="{FF2B5EF4-FFF2-40B4-BE49-F238E27FC236}">
                    <a16:creationId xmlns:a16="http://schemas.microsoft.com/office/drawing/2014/main" id="{711C002A-E39D-4E89-913A-FCFD2FC8A514}"/>
                  </a:ext>
                </a:extLst>
              </p:cNvPr>
              <p:cNvSpPr/>
              <p:nvPr/>
            </p:nvSpPr>
            <p:spPr>
              <a:xfrm rot="5400000">
                <a:off x="14422580" y="249383"/>
                <a:ext cx="5735785" cy="6151418"/>
              </a:xfrm>
              <a:prstGeom prst="triangl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Plus Sign 29">
              <a:extLst>
                <a:ext uri="{FF2B5EF4-FFF2-40B4-BE49-F238E27FC236}">
                  <a16:creationId xmlns:a16="http://schemas.microsoft.com/office/drawing/2014/main" id="{5E2F8AC2-0AE7-40FE-ACF9-645CD2160441}"/>
                </a:ext>
              </a:extLst>
            </p:cNvPr>
            <p:cNvSpPr/>
            <p:nvPr/>
          </p:nvSpPr>
          <p:spPr>
            <a:xfrm>
              <a:off x="6057545" y="1301982"/>
              <a:ext cx="1371600" cy="1371600"/>
            </a:xfrm>
            <a:prstGeom prst="mathPl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Minus Sign 30">
              <a:extLst>
                <a:ext uri="{FF2B5EF4-FFF2-40B4-BE49-F238E27FC236}">
                  <a16:creationId xmlns:a16="http://schemas.microsoft.com/office/drawing/2014/main" id="{7DEF7A96-2B48-4154-97FA-6A8A842EF75C}"/>
                </a:ext>
              </a:extLst>
            </p:cNvPr>
            <p:cNvSpPr/>
            <p:nvPr/>
          </p:nvSpPr>
          <p:spPr>
            <a:xfrm>
              <a:off x="6049238" y="3805153"/>
              <a:ext cx="1371600" cy="1143000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 Box 2546">
            <a:extLst>
              <a:ext uri="{FF2B5EF4-FFF2-40B4-BE49-F238E27FC236}">
                <a16:creationId xmlns:a16="http://schemas.microsoft.com/office/drawing/2014/main" id="{5D4154C0-D1AE-4FE2-9919-B1D551F16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636" y="7648299"/>
            <a:ext cx="8752114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20015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A 20-Watt, direct-coupled audio amplifier is designed using discrete bipolar junction transistors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Discrete components allow greater design flexibility and specialization compared to monolithic op-amps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Economical design offers significant price advantage over similar products</a:t>
            </a:r>
          </a:p>
        </p:txBody>
      </p:sp>
      <p:sp>
        <p:nvSpPr>
          <p:cNvPr id="38" name="Text Box 2546">
            <a:extLst>
              <a:ext uri="{FF2B5EF4-FFF2-40B4-BE49-F238E27FC236}">
                <a16:creationId xmlns:a16="http://schemas.microsoft.com/office/drawing/2014/main" id="{8E4BC639-E906-46D9-A147-DA808CAED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635" y="14512482"/>
            <a:ext cx="8764071" cy="809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20015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Based on discrete operational amplifier 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Class AB power amplifier provides current gain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Prioritizing flat frequency response, low noise, and low THD over 20 Hz – 20 KHz for transparent amplification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Minimal component count </a:t>
            </a:r>
            <a:r>
              <a:rPr lang="en-US" sz="4000" dirty="0">
                <a:latin typeface="Times New Roman" charset="0"/>
                <a:cs typeface="Times New Roman" charset="0"/>
              </a:rPr>
              <a:t>to </a:t>
            </a:r>
            <a:r>
              <a:rPr lang="en-US" sz="4000" b="0" dirty="0">
                <a:latin typeface="Times New Roman" charset="0"/>
                <a:cs typeface="Times New Roman" charset="0"/>
              </a:rPr>
              <a:t>reduce cost and complexity, enabling serviceability and modification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Small signal analysis and analog design techniques provide foundation for amplifier construction</a:t>
            </a:r>
          </a:p>
        </p:txBody>
      </p:sp>
      <p:sp>
        <p:nvSpPr>
          <p:cNvPr id="39" name="Text Box 2546">
            <a:extLst>
              <a:ext uri="{FF2B5EF4-FFF2-40B4-BE49-F238E27FC236}">
                <a16:creationId xmlns:a16="http://schemas.microsoft.com/office/drawing/2014/main" id="{9A3B7806-7AB9-452C-854E-DFE9008DC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2322" y="15247752"/>
            <a:ext cx="8752114" cy="7325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20015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Dual-rail power supply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Construction of an additional channel 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Addition of tone, balance controls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Provide capability for phono inputs 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Improve op-amp characteristics &amp; features</a:t>
            </a:r>
          </a:p>
          <a:p>
            <a:pPr lvl="1"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Ideal op-amp characteristics</a:t>
            </a:r>
          </a:p>
          <a:p>
            <a:pPr lvl="1"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Overvoltage, saturation protection, etc.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 More power?</a:t>
            </a:r>
          </a:p>
        </p:txBody>
      </p:sp>
      <p:pic>
        <p:nvPicPr>
          <p:cNvPr id="41" name="Picture 40" descr="Chart, line chart&#10;&#10;Description automatically generated">
            <a:extLst>
              <a:ext uri="{FF2B5EF4-FFF2-40B4-BE49-F238E27FC236}">
                <a16:creationId xmlns:a16="http://schemas.microsoft.com/office/drawing/2014/main" id="{370EDD3C-03EC-44F9-9A01-A0AE5A2B89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496" y="7914321"/>
            <a:ext cx="8756386" cy="6437994"/>
          </a:xfrm>
          <a:prstGeom prst="rect">
            <a:avLst/>
          </a:prstGeom>
        </p:spPr>
      </p:pic>
      <p:pic>
        <p:nvPicPr>
          <p:cNvPr id="42" name="Picture 41" descr="Chart, line chart&#10;&#10;Description automatically generated">
            <a:extLst>
              <a:ext uri="{FF2B5EF4-FFF2-40B4-BE49-F238E27FC236}">
                <a16:creationId xmlns:a16="http://schemas.microsoft.com/office/drawing/2014/main" id="{535263FD-DF26-4DA3-AD72-EC74B006DB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901" y="14908486"/>
            <a:ext cx="8631549" cy="6437994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884F470-2D7C-4681-BD45-1698D3739D6C}"/>
              </a:ext>
            </a:extLst>
          </p:cNvPr>
          <p:cNvSpPr txBox="1"/>
          <p:nvPr/>
        </p:nvSpPr>
        <p:spPr>
          <a:xfrm>
            <a:off x="544635" y="23060786"/>
            <a:ext cx="8732520" cy="8617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</a:rPr>
              <a:t>Bill of Materials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1D5A374-7060-4A81-B636-8D5364B50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675008"/>
              </p:ext>
            </p:extLst>
          </p:nvPr>
        </p:nvGraphicFramePr>
        <p:xfrm>
          <a:off x="517244" y="24376340"/>
          <a:ext cx="8752114" cy="447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6057">
                  <a:extLst>
                    <a:ext uri="{9D8B030D-6E8A-4147-A177-3AD203B41FA5}">
                      <a16:colId xmlns:a16="http://schemas.microsoft.com/office/drawing/2014/main" val="1733610154"/>
                    </a:ext>
                  </a:extLst>
                </a:gridCol>
                <a:gridCol w="4376057">
                  <a:extLst>
                    <a:ext uri="{9D8B030D-6E8A-4147-A177-3AD203B41FA5}">
                      <a16:colId xmlns:a16="http://schemas.microsoft.com/office/drawing/2014/main" val="2709781894"/>
                    </a:ext>
                  </a:extLst>
                </a:gridCol>
              </a:tblGrid>
              <a:tr h="8956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Part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Approximate Cost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0125738"/>
                  </a:ext>
                </a:extLst>
              </a:tr>
              <a:tr h="8956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Transistors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$18.97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9650507"/>
                  </a:ext>
                </a:extLst>
              </a:tr>
              <a:tr h="8956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Passives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$10.80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8721756"/>
                  </a:ext>
                </a:extLst>
              </a:tr>
              <a:tr h="8956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Hardware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$10.40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5426066"/>
                  </a:ext>
                </a:extLst>
              </a:tr>
              <a:tr h="89562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$40.17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845669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93B19B3-0D99-4606-AE09-101B1164A208}"/>
              </a:ext>
            </a:extLst>
          </p:cNvPr>
          <p:cNvSpPr txBox="1"/>
          <p:nvPr/>
        </p:nvSpPr>
        <p:spPr>
          <a:xfrm>
            <a:off x="19735842" y="10348488"/>
            <a:ext cx="6862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Left:  Normalized frequency response from 10 Hz to 100 kHz</a:t>
            </a:r>
          </a:p>
          <a:p>
            <a:r>
              <a:rPr lang="en-US" sz="3600" dirty="0"/>
              <a:t>R</a:t>
            </a:r>
            <a:r>
              <a:rPr lang="en-US" sz="3600" baseline="-25000" dirty="0"/>
              <a:t>L</a:t>
            </a:r>
            <a:r>
              <a:rPr lang="en-US" sz="3600" dirty="0"/>
              <a:t> = 8 Ω, A</a:t>
            </a:r>
            <a:r>
              <a:rPr lang="en-US" sz="3600" baseline="-25000" dirty="0"/>
              <a:t>V</a:t>
            </a:r>
            <a:r>
              <a:rPr lang="en-US" sz="3600" dirty="0"/>
              <a:t> = 30 V/V, P</a:t>
            </a:r>
            <a:r>
              <a:rPr lang="en-US" sz="3600" baseline="-25000" dirty="0"/>
              <a:t>out</a:t>
            </a:r>
            <a:r>
              <a:rPr lang="en-US" sz="3600" dirty="0"/>
              <a:t> = 20 W</a:t>
            </a:r>
            <a:r>
              <a:rPr lang="en-US" sz="3600" baseline="-25000" dirty="0"/>
              <a:t>RMS</a:t>
            </a:r>
            <a:endParaRPr lang="en-US" sz="36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999E25F-EB53-49C4-9367-97F60D55D4C2}"/>
              </a:ext>
            </a:extLst>
          </p:cNvPr>
          <p:cNvSpPr txBox="1"/>
          <p:nvPr/>
        </p:nvSpPr>
        <p:spPr>
          <a:xfrm>
            <a:off x="19659855" y="17580252"/>
            <a:ext cx="66192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Left:  %THD</a:t>
            </a:r>
            <a:r>
              <a:rPr lang="en-US" sz="3600" baseline="-25000" dirty="0"/>
              <a:t>F</a:t>
            </a:r>
            <a:r>
              <a:rPr lang="en-US" sz="3600" dirty="0"/>
              <a:t> from 10 Hz to 10 kHz</a:t>
            </a:r>
          </a:p>
          <a:p>
            <a:r>
              <a:rPr lang="en-US" sz="3600" dirty="0"/>
              <a:t>R</a:t>
            </a:r>
            <a:r>
              <a:rPr lang="en-US" sz="3600" baseline="-25000" dirty="0"/>
              <a:t>L</a:t>
            </a:r>
            <a:r>
              <a:rPr lang="en-US" sz="3600" dirty="0"/>
              <a:t> = 8 Ω, A</a:t>
            </a:r>
            <a:r>
              <a:rPr lang="en-US" sz="3600" baseline="-25000" dirty="0"/>
              <a:t>V</a:t>
            </a:r>
            <a:r>
              <a:rPr lang="en-US" sz="3600" dirty="0"/>
              <a:t> = 21 V/V, P</a:t>
            </a:r>
            <a:r>
              <a:rPr lang="en-US" sz="3600" baseline="-25000" dirty="0"/>
              <a:t>out</a:t>
            </a:r>
            <a:r>
              <a:rPr lang="en-US" sz="3600" dirty="0"/>
              <a:t> = 1 W</a:t>
            </a:r>
            <a:r>
              <a:rPr lang="en-US" sz="3600" baseline="-25000" dirty="0"/>
              <a:t>RMS</a:t>
            </a:r>
          </a:p>
          <a:p>
            <a:r>
              <a:rPr lang="en-US" sz="3600" dirty="0"/>
              <a:t>First 10 harmonics measured.</a:t>
            </a:r>
          </a:p>
        </p:txBody>
      </p:sp>
      <p:graphicFrame>
        <p:nvGraphicFramePr>
          <p:cNvPr id="51" name="Table 2">
            <a:extLst>
              <a:ext uri="{FF2B5EF4-FFF2-40B4-BE49-F238E27FC236}">
                <a16:creationId xmlns:a16="http://schemas.microsoft.com/office/drawing/2014/main" id="{F8723867-8444-45A4-AB37-E1F551206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386351"/>
              </p:ext>
            </p:extLst>
          </p:nvPr>
        </p:nvGraphicFramePr>
        <p:xfrm>
          <a:off x="12609510" y="22118388"/>
          <a:ext cx="11461779" cy="6737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0593">
                  <a:extLst>
                    <a:ext uri="{9D8B030D-6E8A-4147-A177-3AD203B41FA5}">
                      <a16:colId xmlns:a16="http://schemas.microsoft.com/office/drawing/2014/main" val="1733610154"/>
                    </a:ext>
                  </a:extLst>
                </a:gridCol>
                <a:gridCol w="3865376">
                  <a:extLst>
                    <a:ext uri="{9D8B030D-6E8A-4147-A177-3AD203B41FA5}">
                      <a16:colId xmlns:a16="http://schemas.microsoft.com/office/drawing/2014/main" val="4248336134"/>
                    </a:ext>
                  </a:extLst>
                </a:gridCol>
                <a:gridCol w="3775810">
                  <a:extLst>
                    <a:ext uri="{9D8B030D-6E8A-4147-A177-3AD203B41FA5}">
                      <a16:colId xmlns:a16="http://schemas.microsoft.com/office/drawing/2014/main" val="2709781894"/>
                    </a:ext>
                  </a:extLst>
                </a:gridCol>
              </a:tblGrid>
              <a:tr h="71315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Parameter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Condition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0125738"/>
                  </a:ext>
                </a:extLst>
              </a:tr>
              <a:tr h="110397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P</a:t>
                      </a:r>
                      <a:r>
                        <a:rPr lang="en-US" sz="3200" baseline="-25000" dirty="0"/>
                        <a:t>out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R</a:t>
                      </a:r>
                      <a:r>
                        <a:rPr lang="en-US" sz="3200" baseline="-25000" dirty="0"/>
                        <a:t>L</a:t>
                      </a:r>
                      <a:r>
                        <a:rPr lang="en-US" sz="3200" baseline="0" dirty="0"/>
                        <a:t> = 8 </a:t>
                      </a:r>
                      <a:r>
                        <a:rPr lang="en-US" sz="3200" dirty="0"/>
                        <a:t>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25 W</a:t>
                      </a:r>
                      <a:r>
                        <a:rPr lang="en-US" sz="3200" baseline="-25000" dirty="0"/>
                        <a:t>RMS</a:t>
                      </a:r>
                      <a:r>
                        <a:rPr lang="en-US" sz="3200" baseline="0" dirty="0"/>
                        <a:t> MAX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9650507"/>
                  </a:ext>
                </a:extLst>
              </a:tr>
              <a:tr h="110397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DC Offset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3657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R</a:t>
                      </a:r>
                      <a:r>
                        <a:rPr lang="en-US" sz="3200" baseline="-25000" dirty="0"/>
                        <a:t>L</a:t>
                      </a:r>
                      <a:r>
                        <a:rPr lang="en-US" sz="3200" baseline="0" dirty="0"/>
                        <a:t> = 8 </a:t>
                      </a:r>
                      <a:r>
                        <a:rPr lang="en-US" sz="3200" dirty="0"/>
                        <a:t>Ω, P</a:t>
                      </a:r>
                      <a:r>
                        <a:rPr lang="en-US" sz="3200" baseline="-25000" dirty="0"/>
                        <a:t>out </a:t>
                      </a:r>
                      <a:r>
                        <a:rPr lang="en-US" sz="3200" baseline="0" dirty="0"/>
                        <a:t> = 20 </a:t>
                      </a:r>
                      <a:r>
                        <a:rPr lang="en-US" sz="3200" dirty="0"/>
                        <a:t>1 W</a:t>
                      </a:r>
                      <a:r>
                        <a:rPr lang="en-US" sz="3200" baseline="-25000" dirty="0"/>
                        <a:t>RMS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100 mV MAX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8721756"/>
                  </a:ext>
                </a:extLst>
              </a:tr>
              <a:tr h="130645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%THD</a:t>
                      </a:r>
                      <a:r>
                        <a:rPr lang="en-US" sz="3200" baseline="-25000" dirty="0"/>
                        <a:t>F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3657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R</a:t>
                      </a:r>
                      <a:r>
                        <a:rPr lang="en-US" sz="3200" baseline="-25000" dirty="0"/>
                        <a:t>L</a:t>
                      </a:r>
                      <a:r>
                        <a:rPr lang="en-US" sz="3200" baseline="0" dirty="0"/>
                        <a:t> = 8 </a:t>
                      </a:r>
                      <a:r>
                        <a:rPr lang="en-US" sz="3200" dirty="0"/>
                        <a:t>Ω, P</a:t>
                      </a:r>
                      <a:r>
                        <a:rPr lang="en-US" sz="3200" baseline="-25000" dirty="0"/>
                        <a:t>out</a:t>
                      </a:r>
                      <a:r>
                        <a:rPr lang="en-US" sz="3200" dirty="0"/>
                        <a:t> = 1 W</a:t>
                      </a:r>
                      <a:r>
                        <a:rPr lang="en-US" sz="3200" baseline="-25000" dirty="0"/>
                        <a:t>RMS</a:t>
                      </a:r>
                    </a:p>
                    <a:p>
                      <a:pPr marL="0" marR="0" lvl="0" indent="0" algn="ctr" defTabSz="3657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/>
                        <a:t>A</a:t>
                      </a:r>
                      <a:r>
                        <a:rPr lang="en-US" sz="3200" baseline="-25000" dirty="0"/>
                        <a:t>V</a:t>
                      </a:r>
                      <a:r>
                        <a:rPr lang="en-US" sz="3200" baseline="0" dirty="0"/>
                        <a:t> = 21 V/V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0.12% MAX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5426066"/>
                  </a:ext>
                </a:extLst>
              </a:tr>
              <a:tr h="1406232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%THD</a:t>
                      </a:r>
                      <a:r>
                        <a:rPr lang="en-US" sz="3200" b="0" baseline="-25000" dirty="0"/>
                        <a:t>R</a:t>
                      </a:r>
                      <a:r>
                        <a:rPr lang="en-US" sz="3200" b="0" baseline="0" dirty="0"/>
                        <a:t> + N</a:t>
                      </a:r>
                      <a:endParaRPr lang="en-US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3657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R</a:t>
                      </a:r>
                      <a:r>
                        <a:rPr lang="en-US" sz="3200" baseline="-25000" dirty="0"/>
                        <a:t>L</a:t>
                      </a:r>
                      <a:r>
                        <a:rPr lang="en-US" sz="3200" baseline="0" dirty="0"/>
                        <a:t> = 8 </a:t>
                      </a:r>
                      <a:r>
                        <a:rPr lang="en-US" sz="3200" dirty="0"/>
                        <a:t>Ω, P</a:t>
                      </a:r>
                      <a:r>
                        <a:rPr lang="en-US" sz="3200" baseline="-25000" dirty="0"/>
                        <a:t>out</a:t>
                      </a:r>
                      <a:r>
                        <a:rPr lang="en-US" sz="3200" dirty="0"/>
                        <a:t> = 1 W</a:t>
                      </a:r>
                      <a:r>
                        <a:rPr lang="en-US" sz="3200" baseline="-25000" dirty="0"/>
                        <a:t>RMS</a:t>
                      </a:r>
                    </a:p>
                    <a:p>
                      <a:pPr marL="0" marR="0" lvl="0" indent="0" algn="ctr" defTabSz="3657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/>
                        <a:t>A</a:t>
                      </a:r>
                      <a:r>
                        <a:rPr lang="en-US" sz="3200" baseline="-25000" dirty="0"/>
                        <a:t>V</a:t>
                      </a:r>
                      <a:r>
                        <a:rPr lang="en-US" sz="3200" baseline="0" dirty="0"/>
                        <a:t> = 21 V/V, f</a:t>
                      </a:r>
                      <a:r>
                        <a:rPr lang="en-US" sz="3200" baseline="-25000" dirty="0"/>
                        <a:t>in</a:t>
                      </a:r>
                      <a:r>
                        <a:rPr lang="en-US" sz="3200" baseline="0" dirty="0"/>
                        <a:t> = 2 kHz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0.13% TYP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8456691"/>
                  </a:ext>
                </a:extLst>
              </a:tr>
              <a:tr h="1103971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f</a:t>
                      </a:r>
                      <a:r>
                        <a:rPr lang="en-US" sz="3200" b="0" baseline="-25000" dirty="0"/>
                        <a:t>-3dB</a:t>
                      </a:r>
                      <a:endParaRPr lang="en-US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3657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R</a:t>
                      </a:r>
                      <a:r>
                        <a:rPr lang="en-US" sz="3200" baseline="-25000" dirty="0"/>
                        <a:t>L</a:t>
                      </a:r>
                      <a:r>
                        <a:rPr lang="en-US" sz="3200" dirty="0"/>
                        <a:t> = 8 Ω, A</a:t>
                      </a:r>
                      <a:r>
                        <a:rPr lang="en-US" sz="3200" baseline="-25000" dirty="0"/>
                        <a:t>V</a:t>
                      </a:r>
                      <a:r>
                        <a:rPr lang="en-US" sz="3200" dirty="0"/>
                        <a:t> = 30 V/V, P</a:t>
                      </a:r>
                      <a:r>
                        <a:rPr lang="en-US" sz="3200" baseline="-25000" dirty="0"/>
                        <a:t>out</a:t>
                      </a:r>
                      <a:r>
                        <a:rPr lang="en-US" sz="3200" dirty="0"/>
                        <a:t> = 20 W</a:t>
                      </a:r>
                      <a:r>
                        <a:rPr lang="en-US" sz="3200" baseline="-25000" dirty="0"/>
                        <a:t>RMS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65 kHz TYP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39029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970FD0C-27B8-460E-96AD-459401E99520}"/>
              </a:ext>
            </a:extLst>
          </p:cNvPr>
          <p:cNvSpPr txBox="1"/>
          <p:nvPr/>
        </p:nvSpPr>
        <p:spPr>
          <a:xfrm>
            <a:off x="27410347" y="24753342"/>
            <a:ext cx="855565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45" marR="0" indent="-360045"/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Self, D. (2009).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Audio Power Amplifier Design Handbook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Focal Press. </a:t>
            </a:r>
          </a:p>
          <a:p>
            <a:pPr marL="360045" marR="0" indent="-360045"/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Self, D. (2020).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Small Signal Audio Design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Routledge. </a:t>
            </a:r>
          </a:p>
          <a:p>
            <a:pPr marL="360045" indent="-360045"/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Huijsing, J. (2011).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Operational amplifiers: Theory and design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Springer Netherlands.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45" indent="-360045"/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Jaeger, R. C., &amp; Blalock, T. N. (2016).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Microelectronic Circuit Design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McGraw-Hill Education.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45" marR="0" indent="-360045"/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Otala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&amp;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Lohstroh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(1973). 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 Audio Power Amplifier for Ultimate Quality Requirements. 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IEEE Trans on Audio and Electroacoustics.</a:t>
            </a:r>
          </a:p>
          <a:p>
            <a:pPr marL="360045" marR="0" indent="-360045"/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et al (1982). 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Amplifier Transient Crossover Distortion Resulting from Temperature Change of Output Power Transistors.</a:t>
            </a:r>
          </a:p>
          <a:p>
            <a:pPr marL="360045" marR="0" indent="-360045"/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5" name="Picture 14" descr="Diagram, schematic&#10;&#10;Description automatically generated">
            <a:extLst>
              <a:ext uri="{FF2B5EF4-FFF2-40B4-BE49-F238E27FC236}">
                <a16:creationId xmlns:a16="http://schemas.microsoft.com/office/drawing/2014/main" id="{6C56040F-9487-4CEC-8CF0-EF1FC380DAC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5"/>
          <a:stretch/>
        </p:blipFill>
        <p:spPr>
          <a:xfrm>
            <a:off x="26912331" y="7854036"/>
            <a:ext cx="9663669" cy="537771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CB6E59C9-538E-4D99-A156-C9B8A12D0AA0}"/>
              </a:ext>
            </a:extLst>
          </p:cNvPr>
          <p:cNvSpPr txBox="1"/>
          <p:nvPr/>
        </p:nvSpPr>
        <p:spPr>
          <a:xfrm>
            <a:off x="27298845" y="6592624"/>
            <a:ext cx="8732520" cy="8617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</a:rPr>
              <a:t>Schematic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AD2DE0-DDD8-49D7-A4AA-31394EBF0BE4}"/>
              </a:ext>
            </a:extLst>
          </p:cNvPr>
          <p:cNvSpPr/>
          <p:nvPr/>
        </p:nvSpPr>
        <p:spPr>
          <a:xfrm rot="20962745">
            <a:off x="26711903" y="1285546"/>
            <a:ext cx="119746" cy="4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51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1928</TotalTime>
  <Words>460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Brady</dc:creator>
  <cp:lastModifiedBy>Marc Tausanovitch</cp:lastModifiedBy>
  <cp:revision>9</cp:revision>
  <dcterms:created xsi:type="dcterms:W3CDTF">2022-04-14T20:22:48Z</dcterms:created>
  <dcterms:modified xsi:type="dcterms:W3CDTF">2022-04-18T02:09:41Z</dcterms:modified>
</cp:coreProperties>
</file>