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32918400" cx="43891200"/>
  <p:notesSz cx="7077075" cy="9363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5552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79725" y="702225"/>
            <a:ext cx="4718275" cy="35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79725" y="702225"/>
            <a:ext cx="4718275" cy="35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193927" y="1317625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193928" y="7680326"/>
            <a:ext cx="19675474" cy="10787063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2021803" y="7680326"/>
            <a:ext cx="19675474" cy="10787063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2193928" y="18619788"/>
            <a:ext cx="19675474" cy="10787062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22021803" y="18619788"/>
            <a:ext cx="19675474" cy="10787062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602665" y="23042568"/>
            <a:ext cx="26335037" cy="2720975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8602665" y="2941638"/>
            <a:ext cx="26335037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602665" y="25763543"/>
            <a:ext cx="26335037" cy="3862387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11082339" y="-1207735"/>
            <a:ext cx="21726525" cy="3950264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22714746" y="10424319"/>
            <a:ext cx="28089225" cy="987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2886869" y="624681"/>
            <a:ext cx="28089225" cy="29475113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3292477" y="10226675"/>
            <a:ext cx="37306250" cy="705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6583364" y="18653125"/>
            <a:ext cx="30724474" cy="841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/>
            </a:lvl1pPr>
            <a:lvl2pPr lvl="1" algn="ctr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/>
            </a:lvl2pPr>
            <a:lvl3pPr lvl="2" algn="ctr"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None/>
              <a:defRPr/>
            </a:lvl3pPr>
            <a:lvl4pPr lvl="3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4pPr>
            <a:lvl5pPr lvl="4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5pPr>
            <a:lvl6pPr lvl="5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6pPr>
            <a:lvl7pPr lvl="6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7pPr>
            <a:lvl8pPr lvl="7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8pPr>
            <a:lvl9pPr lvl="8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467100" y="21153443"/>
            <a:ext cx="37307838" cy="65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2193928" y="7680325"/>
            <a:ext cx="19675474" cy="217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22021803" y="7680325"/>
            <a:ext cx="19675474" cy="217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193925" y="7369178"/>
            <a:ext cx="19392901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2193925" y="10439400"/>
            <a:ext cx="19392901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22296438" y="7369178"/>
            <a:ext cx="19400837" cy="3070225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2193924" y="1311275"/>
            <a:ext cx="14439901" cy="5576888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160874" y="1311275"/>
            <a:ext cx="24536400" cy="28093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2193924" y="6888163"/>
            <a:ext cx="14439901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1066800" lvl="0" marL="457200" marR="0" rtl="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•"/>
              <a:defRPr b="0" i="0" sz="1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58850" lvl="1" marL="9144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–"/>
              <a:defRPr b="0" i="0" sz="1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57250" lvl="2" marL="1371600" marR="0" rtl="0" algn="l"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b="0" i="0" sz="9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49300" lvl="3" marL="18288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–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49300" lvl="4" marL="22860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49300" lvl="5" marL="27432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49300" lvl="6" marL="32004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49300" lvl="7" marL="36576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49300" lvl="8" marL="41148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3" Type="http://schemas.openxmlformats.org/officeDocument/2006/relationships/image" Target="../media/image6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5" Type="http://schemas.openxmlformats.org/officeDocument/2006/relationships/image" Target="../media/image13.jpg"/><Relationship Id="rId1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29976175" y="30357100"/>
            <a:ext cx="13064100" cy="1700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0005875" y="7467600"/>
            <a:ext cx="12869400" cy="9696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5206150" y="7467450"/>
            <a:ext cx="12801600" cy="3540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90350" y="7467600"/>
            <a:ext cx="12405300" cy="6079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00529" y="15750963"/>
            <a:ext cx="12395100" cy="7785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87075" y="25541075"/>
            <a:ext cx="12395100" cy="6257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0" y="0"/>
            <a:ext cx="43891200" cy="49824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8100" lIns="376200" spcFirstLastPara="1" rIns="376200" wrap="square" tIns="188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0">
                <a:solidFill>
                  <a:schemeClr val="lt1"/>
                </a:solidFill>
              </a:rPr>
              <a:t>UNH SEDS | Europa Rocket</a:t>
            </a:r>
            <a:br>
              <a:rPr lang="en-US" sz="9600"/>
            </a:br>
            <a:r>
              <a:rPr i="1" lang="en-US" sz="5300">
                <a:solidFill>
                  <a:schemeClr val="lt1"/>
                </a:solidFill>
              </a:rPr>
              <a:t>Department of Mechanical Engineering, University of New Hampshire</a:t>
            </a:r>
            <a:endParaRPr i="1" sz="53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rgbClr val="FFFFFF"/>
                </a:solidFill>
              </a:rPr>
              <a:t>Authors: </a:t>
            </a:r>
            <a:r>
              <a:rPr i="1" lang="en-US" sz="4400">
                <a:solidFill>
                  <a:schemeClr val="lt1"/>
                </a:solidFill>
              </a:rPr>
              <a:t>Dawson Buchanan, Alex Chesley, Samantha Cuozzo, Tyler Dubien, Jeffrey Grant,</a:t>
            </a:r>
            <a:endParaRPr i="1" sz="4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lt1"/>
                </a:solidFill>
              </a:rPr>
              <a:t>Casimir Guida, Tom Pare, Maddy Pitre, </a:t>
            </a:r>
            <a:r>
              <a:rPr i="1" lang="en-US" sz="4400">
                <a:solidFill>
                  <a:srgbClr val="FFFFFF"/>
                </a:solidFill>
              </a:rPr>
              <a:t>Cornelis Plomp, </a:t>
            </a:r>
            <a:r>
              <a:rPr i="1" lang="en-US" sz="4400">
                <a:solidFill>
                  <a:schemeClr val="lt1"/>
                </a:solidFill>
              </a:rPr>
              <a:t>Alec Ross, Alice Wade</a:t>
            </a:r>
            <a:endParaRPr i="1" sz="4400">
              <a:solidFill>
                <a:srgbClr val="FFFFFF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5206128" y="6095850"/>
            <a:ext cx="128016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</a:t>
            </a:r>
            <a:endParaRPr b="1" i="0" sz="60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90362" y="14459013"/>
            <a:ext cx="123951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Payload and Recovery</a:t>
            </a:r>
            <a:endParaRPr b="1" i="0" sz="60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802839" y="6096000"/>
            <a:ext cx="12405161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Overview</a:t>
            </a:r>
            <a:endParaRPr b="1" i="0" sz="43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9980542" y="17842388"/>
            <a:ext cx="130641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&amp; Testing</a:t>
            </a:r>
            <a:endParaRPr b="1" i="0" sz="60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75" y="1093025"/>
            <a:ext cx="9344024" cy="279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933232" y="25768500"/>
            <a:ext cx="12123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charge of all of the necessary electronics to run the rocket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primary and secondary systems both use altimeters to control recovery deployment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primary system also sends position and altitude telemetry over 70cm HAM radio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secondary system interfaces with launch control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0005867" y="6096000"/>
            <a:ext cx="12869333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Propulsion</a:t>
            </a:r>
            <a:endParaRPr b="1" i="0" sz="54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952475" y="7545750"/>
            <a:ext cx="12123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and build a rocket for the Spaceport America Cup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rocket capable of climbing to 10,000 ft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Carry a 9lb payload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Rocket Engine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Constraints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Redundant electronics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safety and stability requirements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927775" y="15972521"/>
            <a:ext cx="12113700" cy="3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To recover the rocket 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stage recovery system was used with a drogue parachute to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stabilize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followed by a main chute to slow the rocket to its final speed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To deploy the parachutes the nose cone is ejected at apogee by a Raptor CO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ejection system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An aluminum base plate holds two raptor CO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systems (one for redundancy) along with U-bolts that attach parachutes to the rocket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30073525" y="30427000"/>
            <a:ext cx="1286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We’d like to express our thanks to everyone who helped us on this project, from advising, scheduling events, machining parts, and much more: Dr. Todd Gross, Scott Campbell, Pam Lovejoy, Kelly Danforth, Kevin Carpenter, and Ron O’Keefe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87075" y="24146475"/>
            <a:ext cx="123951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Avionics</a:t>
            </a:r>
            <a:endParaRPr b="1" i="0" sz="60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5341600" y="7634400"/>
            <a:ext cx="12530700" cy="3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shell is comprised of 6061 aluminum and Blue Tube, with four sections connected by cylindrical couplers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Cylinders were machined using both waterjet and drill press. Large size made this difficult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Minimizing weight was a high priority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Fins and nose cone optimized for stability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30118850" y="7634550"/>
            <a:ext cx="12727500" cy="58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Banshee Hybrid Engine is what provides thrust to launch the rocket, this engine uses a solid fuel and liquid oxidizer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propulsion system consists of an oxidizer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reservoir, flow regulation system, a swirl injector, combustion chamber, and the nozzle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Many types of fuel can be used in a hybrid engine like PVC or HTPB, but p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araffin wax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was chosen due to the ease of use and extremely low cost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fuel is molded directly into the combustion chamber into the shape of a cylinder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fuel is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initial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ignited to “pre-heat” the combustion chamber, before the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oxidizer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is injected to begin the combustion process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Hybrid engines are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advantageous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because they can be throttled and have low complexity when compared to liquid engines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13567900" y="12396963"/>
            <a:ext cx="5164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Nosecone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</a:t>
            </a:r>
            <a:r>
              <a:rPr lang="en-US" sz="3200"/>
              <a:t>nose cone</a:t>
            </a:r>
            <a:r>
              <a:rPr lang="en-US" sz="3200"/>
              <a:t> is a 3D printed Von Karman curve with an aluminum tip with a hook on the bottom to connect to the parachutes.</a:t>
            </a:r>
            <a:endParaRPr sz="3200"/>
          </a:p>
        </p:txBody>
      </p:sp>
      <p:sp>
        <p:nvSpPr>
          <p:cNvPr id="115" name="Google Shape;115;p14"/>
          <p:cNvSpPr/>
          <p:nvPr/>
        </p:nvSpPr>
        <p:spPr>
          <a:xfrm>
            <a:off x="18904975" y="13976725"/>
            <a:ext cx="1167600" cy="492300"/>
          </a:xfrm>
          <a:prstGeom prst="rightArrow">
            <a:avLst>
              <a:gd fmla="val 37599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23873225" y="14220088"/>
            <a:ext cx="47508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Recovery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recovery system includes both parachutes al</a:t>
            </a:r>
            <a:r>
              <a:rPr lang="en-US" sz="3200"/>
              <a:t>ong</a:t>
            </a:r>
            <a:r>
              <a:rPr lang="en-US" sz="3200"/>
              <a:t> with CO</a:t>
            </a:r>
            <a:r>
              <a:rPr baseline="-25000" lang="en-US" sz="3200"/>
              <a:t>2</a:t>
            </a:r>
            <a:r>
              <a:rPr lang="en-US" sz="3200"/>
              <a:t> ejection systems.</a:t>
            </a:r>
            <a:endParaRPr sz="3200"/>
          </a:p>
        </p:txBody>
      </p:sp>
      <p:sp>
        <p:nvSpPr>
          <p:cNvPr id="117" name="Google Shape;117;p14"/>
          <p:cNvSpPr/>
          <p:nvPr/>
        </p:nvSpPr>
        <p:spPr>
          <a:xfrm>
            <a:off x="22514150" y="15328450"/>
            <a:ext cx="1281900" cy="492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4146675" y="16650225"/>
            <a:ext cx="4644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Payload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Currently a 9lb inert payload, next year’s plan is a live 360° camera operated by a VR headset</a:t>
            </a:r>
            <a:endParaRPr sz="3200"/>
          </a:p>
        </p:txBody>
      </p:sp>
      <p:sp>
        <p:nvSpPr>
          <p:cNvPr id="119" name="Google Shape;119;p14"/>
          <p:cNvSpPr/>
          <p:nvPr/>
        </p:nvSpPr>
        <p:spPr>
          <a:xfrm>
            <a:off x="18962125" y="17271050"/>
            <a:ext cx="1281900" cy="49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4008200" y="17842400"/>
            <a:ext cx="47508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Avionics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Avionics accounts for all of the electronics in the rocket. It powers the solenoids as well as ignites E-matches to start combustion and deploy the parachutes.</a:t>
            </a:r>
            <a:endParaRPr sz="3200"/>
          </a:p>
        </p:txBody>
      </p:sp>
      <p:sp>
        <p:nvSpPr>
          <p:cNvPr id="121" name="Google Shape;121;p14"/>
          <p:cNvSpPr/>
          <p:nvPr/>
        </p:nvSpPr>
        <p:spPr>
          <a:xfrm>
            <a:off x="22571300" y="18235275"/>
            <a:ext cx="1281900" cy="492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14146675" y="21269775"/>
            <a:ext cx="4644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Nitrous Oxide </a:t>
            </a:r>
            <a:endParaRPr b="1"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Tank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Carbon fiber wrapped pressure </a:t>
            </a:r>
            <a:r>
              <a:rPr lang="en-US" sz="3200"/>
              <a:t>vessel</a:t>
            </a:r>
            <a:r>
              <a:rPr lang="en-US" sz="3200"/>
              <a:t> containing 15lb of liquid/</a:t>
            </a:r>
            <a:r>
              <a:rPr lang="en-US" sz="3200"/>
              <a:t>gaseous</a:t>
            </a:r>
            <a:r>
              <a:rPr lang="en-US" sz="3200"/>
              <a:t> </a:t>
            </a:r>
            <a:r>
              <a:rPr lang="en-US" sz="3200"/>
              <a:t>Nitrous</a:t>
            </a:r>
            <a:r>
              <a:rPr lang="en-US" sz="3200"/>
              <a:t> Oxide used as oxidizer in the engine.</a:t>
            </a:r>
            <a:endParaRPr sz="3200"/>
          </a:p>
        </p:txBody>
      </p:sp>
      <p:sp>
        <p:nvSpPr>
          <p:cNvPr id="123" name="Google Shape;123;p14"/>
          <p:cNvSpPr/>
          <p:nvPr/>
        </p:nvSpPr>
        <p:spPr>
          <a:xfrm>
            <a:off x="18847825" y="21536888"/>
            <a:ext cx="1281900" cy="49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23926625" y="24021475"/>
            <a:ext cx="46440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Oxidizer Flow Regulation</a:t>
            </a:r>
            <a:endParaRPr b="1"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Electronically</a:t>
            </a:r>
            <a:r>
              <a:rPr lang="en-US" sz="3200"/>
              <a:t> </a:t>
            </a:r>
            <a:r>
              <a:rPr lang="en-US" sz="3200"/>
              <a:t>actuated</a:t>
            </a:r>
            <a:r>
              <a:rPr lang="en-US" sz="3200"/>
              <a:t> s</a:t>
            </a:r>
            <a:r>
              <a:rPr lang="en-US" sz="3200"/>
              <a:t>olenoid</a:t>
            </a:r>
            <a:r>
              <a:rPr lang="en-US" sz="3200"/>
              <a:t> valve to </a:t>
            </a:r>
            <a:r>
              <a:rPr lang="en-US" sz="3200"/>
              <a:t>control</a:t>
            </a:r>
            <a:r>
              <a:rPr lang="en-US" sz="3200"/>
              <a:t> the flow of oxidizer from the tank to the injector of the engine.</a:t>
            </a:r>
            <a:endParaRPr sz="3200"/>
          </a:p>
        </p:txBody>
      </p:sp>
      <p:sp>
        <p:nvSpPr>
          <p:cNvPr id="125" name="Google Shape;125;p14"/>
          <p:cNvSpPr/>
          <p:nvPr/>
        </p:nvSpPr>
        <p:spPr>
          <a:xfrm>
            <a:off x="22514150" y="25653175"/>
            <a:ext cx="1281900" cy="492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4055325" y="27021575"/>
            <a:ext cx="4644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Engine</a:t>
            </a:r>
            <a:endParaRPr b="1"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Banshee Hybrid Rocket engine uses a solid </a:t>
            </a:r>
            <a:r>
              <a:rPr lang="en-US" sz="3200"/>
              <a:t>paraffin</a:t>
            </a:r>
            <a:r>
              <a:rPr lang="en-US" sz="3200"/>
              <a:t> wax fuel and </a:t>
            </a:r>
            <a:r>
              <a:rPr lang="en-US" sz="3200"/>
              <a:t>Nitrous</a:t>
            </a:r>
            <a:r>
              <a:rPr lang="en-US" sz="3200"/>
              <a:t> Oxide to create </a:t>
            </a:r>
            <a:r>
              <a:rPr lang="en-US" sz="3200"/>
              <a:t>combustion. The target thrust is 500lbf.</a:t>
            </a:r>
            <a:endParaRPr sz="3200"/>
          </a:p>
        </p:txBody>
      </p:sp>
      <p:sp>
        <p:nvSpPr>
          <p:cNvPr id="127" name="Google Shape;127;p14"/>
          <p:cNvSpPr/>
          <p:nvPr/>
        </p:nvSpPr>
        <p:spPr>
          <a:xfrm>
            <a:off x="18790675" y="28493200"/>
            <a:ext cx="1281900" cy="49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29976167" y="28985488"/>
            <a:ext cx="130641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b="1" i="0" sz="6000" u="none" cap="none" strike="noStrike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29980538" y="19213999"/>
            <a:ext cx="13064100" cy="8766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30052625" y="19345327"/>
            <a:ext cx="128016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Sensors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were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used during engine static test fires to measure engine thrust, internal pressure, and internal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temperature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○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 more robust custom thermocouple was designed and built to withstand conditions during combustion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The area ratio of the nozzle was changed across three static test fires, with a smaller ratio proving to provide more thrust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○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Peak thrust was found to be ~75lbf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02362" y="23821795"/>
            <a:ext cx="4644000" cy="367832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2388" y="20111875"/>
            <a:ext cx="5709112" cy="311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17813" y="384650"/>
            <a:ext cx="4213075" cy="42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9337" y="11715900"/>
            <a:ext cx="7147324" cy="18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8">
            <a:alphaModFix/>
          </a:blip>
          <a:srcRect b="0" l="1686" r="15236" t="0"/>
          <a:stretch/>
        </p:blipFill>
        <p:spPr>
          <a:xfrm>
            <a:off x="30190925" y="24060162"/>
            <a:ext cx="7779868" cy="32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14"/>
          <p:cNvSpPr txBox="1"/>
          <p:nvPr/>
        </p:nvSpPr>
        <p:spPr>
          <a:xfrm>
            <a:off x="24061600" y="28985500"/>
            <a:ext cx="46440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/>
              <a:t>Stabilization Fins</a:t>
            </a:r>
            <a:endParaRPr b="1"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 set of 4 fins shifts the center of pressure of the rocket, stabilizing it as it flies to 10,000’</a:t>
            </a:r>
            <a:endParaRPr sz="3200"/>
          </a:p>
        </p:txBody>
      </p:sp>
      <p:sp>
        <p:nvSpPr>
          <p:cNvPr id="137" name="Google Shape;137;p14"/>
          <p:cNvSpPr/>
          <p:nvPr/>
        </p:nvSpPr>
        <p:spPr>
          <a:xfrm>
            <a:off x="22840600" y="30093850"/>
            <a:ext cx="1167600" cy="492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9">
            <a:alphaModFix/>
          </a:blip>
          <a:srcRect b="33785" l="5855" r="0" t="34377"/>
          <a:stretch/>
        </p:blipFill>
        <p:spPr>
          <a:xfrm rot="-5400000">
            <a:off x="10657337" y="20232261"/>
            <a:ext cx="21349228" cy="331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5688" y="29066625"/>
            <a:ext cx="5374003" cy="24193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90913" y="14348250"/>
            <a:ext cx="93440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88150" y="20270377"/>
            <a:ext cx="5709100" cy="279629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13">
            <a:alphaModFix/>
          </a:blip>
          <a:srcRect b="13337" l="0" r="0" t="0"/>
          <a:stretch/>
        </p:blipFill>
        <p:spPr>
          <a:xfrm>
            <a:off x="39836659" y="13419875"/>
            <a:ext cx="2378141" cy="3540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290939" y="28471800"/>
            <a:ext cx="2613111" cy="311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21256" y="29066637"/>
            <a:ext cx="2378148" cy="237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