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6"/>
  </p:notesMasterIdLst>
  <p:sldIdLst>
    <p:sldId id="260" r:id="rId5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64" userDrawn="1">
          <p15:clr>
            <a:srgbClr val="A4A3A4"/>
          </p15:clr>
        </p15:guide>
        <p15:guide id="2" pos="27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B32B"/>
    <a:srgbClr val="003591"/>
    <a:srgbClr val="0000CC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A2E495-16BA-E721-EB37-BA8BD3F396FB}" v="2" dt="2022-04-16T20:50:20.202"/>
    <p1510:client id="{36E5E48D-A344-324B-7DDA-0B88B08B57C7}" v="2" dt="2022-04-16T22:35:42.447"/>
    <p1510:client id="{5C6BD08A-D6F0-E135-CE65-144A1757B8AC}" v="163" dt="2022-04-16T22:12:40.049"/>
    <p1510:client id="{6261E7D5-6B4D-4DE2-BBBE-3AFB38084C07}" v="131" dt="2022-04-17T00:06:48.150"/>
    <p1510:client id="{821CE2F7-1C22-4926-A1F9-DCD25464BA2F}" v="1341" dt="2022-04-17T00:45:37.816"/>
    <p1510:client id="{8D80A93E-C4F3-434D-ACD9-1138C5F99EC8}" v="219" dt="2022-04-17T00:33:36.915"/>
    <p1510:client id="{93BBC89A-BCA6-ABC3-BAD2-9A22396315B6}" v="832" dt="2022-04-16T20:48:25.050"/>
    <p1510:client id="{B8DF0DD7-B465-72C0-5978-0B1C57D06522}" v="30" dt="2022-04-16T22:27:49.676"/>
    <p1510:client id="{C0D462AE-F6DB-8807-67BD-572C0951FBE6}" v="10" dt="2022-04-16T17:51:05.449"/>
    <p1510:client id="{C4DF0F39-54F0-4E0A-ABA5-2C315D87FC1D}" v="1347" dt="2022-04-17T00:52:37.969"/>
    <p1510:client id="{F49DF47D-8F83-30C2-25CA-7D31B5816C58}" v="3" dt="2022-04-16T17:32:59.2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18" d="100"/>
          <a:sy n="18" d="100"/>
        </p:scale>
        <p:origin x="1354" y="-238"/>
      </p:cViewPr>
      <p:guideLst>
        <p:guide orient="horz" pos="11064"/>
        <p:guide pos="27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6C036C-0BDB-4C29-8224-03C6B5962E2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00168B6-1E8C-4154-BADE-7E93FB4B743E}">
      <dgm:prSet phldrT="[Text]" custT="1"/>
      <dgm:spPr/>
      <dgm:t>
        <a:bodyPr/>
        <a:lstStyle/>
        <a:p>
          <a:r>
            <a:rPr lang="en-US" sz="3700"/>
            <a:t>Program Robot Positions </a:t>
          </a:r>
        </a:p>
      </dgm:t>
    </dgm:pt>
    <dgm:pt modelId="{9F7ADC44-8E86-469D-944B-44FCF5524B8E}" type="parTrans" cxnId="{234F4DDE-8502-403E-B968-E8AC8B1AAE41}">
      <dgm:prSet/>
      <dgm:spPr/>
      <dgm:t>
        <a:bodyPr/>
        <a:lstStyle/>
        <a:p>
          <a:endParaRPr lang="en-US"/>
        </a:p>
      </dgm:t>
    </dgm:pt>
    <dgm:pt modelId="{8F7D27CC-1B39-44AD-AB8D-8FDCA916C3FB}" type="sibTrans" cxnId="{234F4DDE-8502-403E-B968-E8AC8B1AAE41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32E7F6EC-0755-4F36-960D-9C80396AF05B}">
      <dgm:prSet phldrT="[Text]"/>
      <dgm:spPr/>
      <dgm:t>
        <a:bodyPr/>
        <a:lstStyle/>
        <a:p>
          <a:r>
            <a:rPr lang="en-US"/>
            <a:t>Modify PLC</a:t>
          </a:r>
        </a:p>
      </dgm:t>
    </dgm:pt>
    <dgm:pt modelId="{27504DCC-FC73-42E6-AE3E-1E33D255CEB9}" type="parTrans" cxnId="{CAB300EB-AB4C-4F60-9D38-5F83602A3F9C}">
      <dgm:prSet/>
      <dgm:spPr/>
      <dgm:t>
        <a:bodyPr/>
        <a:lstStyle/>
        <a:p>
          <a:endParaRPr lang="en-US"/>
        </a:p>
      </dgm:t>
    </dgm:pt>
    <dgm:pt modelId="{940A36BA-9F11-4F89-8451-9F4794FFF9C8}" type="sibTrans" cxnId="{CAB300EB-AB4C-4F60-9D38-5F83602A3F9C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D992D8AA-A950-4AA8-A6FC-8EDA3BFB57E3}">
      <dgm:prSet phldrT="[Text]"/>
      <dgm:spPr/>
      <dgm:t>
        <a:bodyPr/>
        <a:lstStyle/>
        <a:p>
          <a:r>
            <a:rPr lang="en-US"/>
            <a:t>Complete Pneumatic System</a:t>
          </a:r>
        </a:p>
      </dgm:t>
    </dgm:pt>
    <dgm:pt modelId="{1B3DFF84-902F-4D00-A3EB-B810CFF4EE16}" type="parTrans" cxnId="{BE1220E3-9CC8-4F09-BEB1-7BA00BC4560A}">
      <dgm:prSet/>
      <dgm:spPr/>
      <dgm:t>
        <a:bodyPr/>
        <a:lstStyle/>
        <a:p>
          <a:endParaRPr lang="en-US"/>
        </a:p>
      </dgm:t>
    </dgm:pt>
    <dgm:pt modelId="{155F25E7-64FD-4956-89DD-6108572EC5F0}" type="sibTrans" cxnId="{BE1220E3-9CC8-4F09-BEB1-7BA00BC4560A}">
      <dgm:prSet/>
      <dgm:spPr/>
      <dgm:t>
        <a:bodyPr/>
        <a:lstStyle/>
        <a:p>
          <a:endParaRPr lang="en-US"/>
        </a:p>
      </dgm:t>
    </dgm:pt>
    <dgm:pt modelId="{75A737A5-1F57-455C-92BD-B2AFFE761CAB}" type="pres">
      <dgm:prSet presAssocID="{C86C036C-0BDB-4C29-8224-03C6B5962E26}" presName="Name0" presStyleCnt="0">
        <dgm:presLayoutVars>
          <dgm:dir/>
          <dgm:resizeHandles val="exact"/>
        </dgm:presLayoutVars>
      </dgm:prSet>
      <dgm:spPr/>
    </dgm:pt>
    <dgm:pt modelId="{491D2343-D001-46F2-AA31-4B17E04F7153}" type="pres">
      <dgm:prSet presAssocID="{A00168B6-1E8C-4154-BADE-7E93FB4B743E}" presName="node" presStyleLbl="node1" presStyleIdx="0" presStyleCnt="3" custLinFactNeighborX="-837" custLinFactNeighborY="15913">
        <dgm:presLayoutVars>
          <dgm:bulletEnabled val="1"/>
        </dgm:presLayoutVars>
      </dgm:prSet>
      <dgm:spPr/>
    </dgm:pt>
    <dgm:pt modelId="{9C1FC82F-D5CA-4398-83AF-C40AC394EBB4}" type="pres">
      <dgm:prSet presAssocID="{8F7D27CC-1B39-44AD-AB8D-8FDCA916C3FB}" presName="sibTrans" presStyleLbl="sibTrans2D1" presStyleIdx="0" presStyleCnt="2"/>
      <dgm:spPr/>
    </dgm:pt>
    <dgm:pt modelId="{C80CEEF9-BBBF-4DA4-BE7D-75B2CB8B2996}" type="pres">
      <dgm:prSet presAssocID="{8F7D27CC-1B39-44AD-AB8D-8FDCA916C3FB}" presName="connectorText" presStyleLbl="sibTrans2D1" presStyleIdx="0" presStyleCnt="2"/>
      <dgm:spPr/>
    </dgm:pt>
    <dgm:pt modelId="{F680690D-AE04-498B-A1DF-8EBF53F27C39}" type="pres">
      <dgm:prSet presAssocID="{32E7F6EC-0755-4F36-960D-9C80396AF05B}" presName="node" presStyleLbl="node1" presStyleIdx="1" presStyleCnt="3" custLinFactNeighborX="-13238" custLinFactNeighborY="15913">
        <dgm:presLayoutVars>
          <dgm:bulletEnabled val="1"/>
        </dgm:presLayoutVars>
      </dgm:prSet>
      <dgm:spPr/>
    </dgm:pt>
    <dgm:pt modelId="{442DD25D-152A-4B6B-A92C-9B5FFA04105D}" type="pres">
      <dgm:prSet presAssocID="{940A36BA-9F11-4F89-8451-9F4794FFF9C8}" presName="sibTrans" presStyleLbl="sibTrans2D1" presStyleIdx="1" presStyleCnt="2"/>
      <dgm:spPr/>
    </dgm:pt>
    <dgm:pt modelId="{DD5F31D9-C0A8-4471-AF91-C31BE6D94CBA}" type="pres">
      <dgm:prSet presAssocID="{940A36BA-9F11-4F89-8451-9F4794FFF9C8}" presName="connectorText" presStyleLbl="sibTrans2D1" presStyleIdx="1" presStyleCnt="2"/>
      <dgm:spPr/>
    </dgm:pt>
    <dgm:pt modelId="{5C6C468E-9D7C-4E29-AB9A-D8485F234FE5}" type="pres">
      <dgm:prSet presAssocID="{D992D8AA-A950-4AA8-A6FC-8EDA3BFB57E3}" presName="node" presStyleLbl="node1" presStyleIdx="2" presStyleCnt="3" custLinFactNeighborX="-25932" custLinFactNeighborY="15913">
        <dgm:presLayoutVars>
          <dgm:bulletEnabled val="1"/>
        </dgm:presLayoutVars>
      </dgm:prSet>
      <dgm:spPr/>
    </dgm:pt>
  </dgm:ptLst>
  <dgm:cxnLst>
    <dgm:cxn modelId="{B277D01E-238E-4727-A106-DC329AD2BD64}" type="presOf" srcId="{32E7F6EC-0755-4F36-960D-9C80396AF05B}" destId="{F680690D-AE04-498B-A1DF-8EBF53F27C39}" srcOrd="0" destOrd="0" presId="urn:microsoft.com/office/officeart/2005/8/layout/process1"/>
    <dgm:cxn modelId="{4045A758-4BB8-4D50-A516-E0EEDE0B39C1}" type="presOf" srcId="{940A36BA-9F11-4F89-8451-9F4794FFF9C8}" destId="{442DD25D-152A-4B6B-A92C-9B5FFA04105D}" srcOrd="0" destOrd="0" presId="urn:microsoft.com/office/officeart/2005/8/layout/process1"/>
    <dgm:cxn modelId="{0D6F028B-3F49-4DC0-8641-5BF04F591194}" type="presOf" srcId="{940A36BA-9F11-4F89-8451-9F4794FFF9C8}" destId="{DD5F31D9-C0A8-4471-AF91-C31BE6D94CBA}" srcOrd="1" destOrd="0" presId="urn:microsoft.com/office/officeart/2005/8/layout/process1"/>
    <dgm:cxn modelId="{2E6300A3-DF68-4C41-9EC4-6CA4283759FD}" type="presOf" srcId="{8F7D27CC-1B39-44AD-AB8D-8FDCA916C3FB}" destId="{9C1FC82F-D5CA-4398-83AF-C40AC394EBB4}" srcOrd="0" destOrd="0" presId="urn:microsoft.com/office/officeart/2005/8/layout/process1"/>
    <dgm:cxn modelId="{1FD315C8-9E81-4B4B-84A7-6AA20EF87E25}" type="presOf" srcId="{D992D8AA-A950-4AA8-A6FC-8EDA3BFB57E3}" destId="{5C6C468E-9D7C-4E29-AB9A-D8485F234FE5}" srcOrd="0" destOrd="0" presId="urn:microsoft.com/office/officeart/2005/8/layout/process1"/>
    <dgm:cxn modelId="{234F4DDE-8502-403E-B968-E8AC8B1AAE41}" srcId="{C86C036C-0BDB-4C29-8224-03C6B5962E26}" destId="{A00168B6-1E8C-4154-BADE-7E93FB4B743E}" srcOrd="0" destOrd="0" parTransId="{9F7ADC44-8E86-469D-944B-44FCF5524B8E}" sibTransId="{8F7D27CC-1B39-44AD-AB8D-8FDCA916C3FB}"/>
    <dgm:cxn modelId="{D9CA0AE3-52FF-4FCB-B735-6C51E3115126}" type="presOf" srcId="{C86C036C-0BDB-4C29-8224-03C6B5962E26}" destId="{75A737A5-1F57-455C-92BD-B2AFFE761CAB}" srcOrd="0" destOrd="0" presId="urn:microsoft.com/office/officeart/2005/8/layout/process1"/>
    <dgm:cxn modelId="{BE1220E3-9CC8-4F09-BEB1-7BA00BC4560A}" srcId="{C86C036C-0BDB-4C29-8224-03C6B5962E26}" destId="{D992D8AA-A950-4AA8-A6FC-8EDA3BFB57E3}" srcOrd="2" destOrd="0" parTransId="{1B3DFF84-902F-4D00-A3EB-B810CFF4EE16}" sibTransId="{155F25E7-64FD-4956-89DD-6108572EC5F0}"/>
    <dgm:cxn modelId="{CAB300EB-AB4C-4F60-9D38-5F83602A3F9C}" srcId="{C86C036C-0BDB-4C29-8224-03C6B5962E26}" destId="{32E7F6EC-0755-4F36-960D-9C80396AF05B}" srcOrd="1" destOrd="0" parTransId="{27504DCC-FC73-42E6-AE3E-1E33D255CEB9}" sibTransId="{940A36BA-9F11-4F89-8451-9F4794FFF9C8}"/>
    <dgm:cxn modelId="{6A26A9EE-24FE-462B-BC96-30A8945A84FD}" type="presOf" srcId="{8F7D27CC-1B39-44AD-AB8D-8FDCA916C3FB}" destId="{C80CEEF9-BBBF-4DA4-BE7D-75B2CB8B2996}" srcOrd="1" destOrd="0" presId="urn:microsoft.com/office/officeart/2005/8/layout/process1"/>
    <dgm:cxn modelId="{FC7378FF-E8B7-4813-B951-7AC2AF72C95B}" type="presOf" srcId="{A00168B6-1E8C-4154-BADE-7E93FB4B743E}" destId="{491D2343-D001-46F2-AA31-4B17E04F7153}" srcOrd="0" destOrd="0" presId="urn:microsoft.com/office/officeart/2005/8/layout/process1"/>
    <dgm:cxn modelId="{321213AB-7178-4E01-ACC2-3F50E1512969}" type="presParOf" srcId="{75A737A5-1F57-455C-92BD-B2AFFE761CAB}" destId="{491D2343-D001-46F2-AA31-4B17E04F7153}" srcOrd="0" destOrd="0" presId="urn:microsoft.com/office/officeart/2005/8/layout/process1"/>
    <dgm:cxn modelId="{EA94954D-CF15-4A26-9FA5-51D85482805E}" type="presParOf" srcId="{75A737A5-1F57-455C-92BD-B2AFFE761CAB}" destId="{9C1FC82F-D5CA-4398-83AF-C40AC394EBB4}" srcOrd="1" destOrd="0" presId="urn:microsoft.com/office/officeart/2005/8/layout/process1"/>
    <dgm:cxn modelId="{64B822CC-28C4-464E-BFDE-7A791717ACD2}" type="presParOf" srcId="{9C1FC82F-D5CA-4398-83AF-C40AC394EBB4}" destId="{C80CEEF9-BBBF-4DA4-BE7D-75B2CB8B2996}" srcOrd="0" destOrd="0" presId="urn:microsoft.com/office/officeart/2005/8/layout/process1"/>
    <dgm:cxn modelId="{A50B0AA3-B6EE-4EE8-B55A-EDE7F74A9346}" type="presParOf" srcId="{75A737A5-1F57-455C-92BD-B2AFFE761CAB}" destId="{F680690D-AE04-498B-A1DF-8EBF53F27C39}" srcOrd="2" destOrd="0" presId="urn:microsoft.com/office/officeart/2005/8/layout/process1"/>
    <dgm:cxn modelId="{B6D08EBD-602B-4D53-912B-9406E65DEFC6}" type="presParOf" srcId="{75A737A5-1F57-455C-92BD-B2AFFE761CAB}" destId="{442DD25D-152A-4B6B-A92C-9B5FFA04105D}" srcOrd="3" destOrd="0" presId="urn:microsoft.com/office/officeart/2005/8/layout/process1"/>
    <dgm:cxn modelId="{FA7B3F77-4962-4EDB-9B1A-5B6A33E884AF}" type="presParOf" srcId="{442DD25D-152A-4B6B-A92C-9B5FFA04105D}" destId="{DD5F31D9-C0A8-4471-AF91-C31BE6D94CBA}" srcOrd="0" destOrd="0" presId="urn:microsoft.com/office/officeart/2005/8/layout/process1"/>
    <dgm:cxn modelId="{DE57A32A-96F4-4808-9EF6-759F7F6AAA5B}" type="presParOf" srcId="{75A737A5-1F57-455C-92BD-B2AFFE761CAB}" destId="{5C6C468E-9D7C-4E29-AB9A-D8485F234FE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1D2343-D001-46F2-AA31-4B17E04F7153}">
      <dsp:nvSpPr>
        <dsp:cNvPr id="0" name=""/>
        <dsp:cNvSpPr/>
      </dsp:nvSpPr>
      <dsp:spPr>
        <a:xfrm>
          <a:off x="0" y="806022"/>
          <a:ext cx="2775826" cy="1977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Program Robot Positions </a:t>
          </a:r>
        </a:p>
      </dsp:txBody>
      <dsp:txXfrm>
        <a:off x="57927" y="863949"/>
        <a:ext cx="2659972" cy="1861922"/>
      </dsp:txXfrm>
    </dsp:sp>
    <dsp:sp modelId="{9C1FC82F-D5CA-4398-83AF-C40AC394EBB4}">
      <dsp:nvSpPr>
        <dsp:cNvPr id="0" name=""/>
        <dsp:cNvSpPr/>
      </dsp:nvSpPr>
      <dsp:spPr>
        <a:xfrm>
          <a:off x="3018984" y="1450708"/>
          <a:ext cx="515495" cy="688405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3018984" y="1588389"/>
        <a:ext cx="360847" cy="413043"/>
      </dsp:txXfrm>
    </dsp:sp>
    <dsp:sp modelId="{F680690D-AE04-498B-A1DF-8EBF53F27C39}">
      <dsp:nvSpPr>
        <dsp:cNvPr id="0" name=""/>
        <dsp:cNvSpPr/>
      </dsp:nvSpPr>
      <dsp:spPr>
        <a:xfrm>
          <a:off x="3748459" y="806022"/>
          <a:ext cx="2775826" cy="1977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Modify PLC</a:t>
          </a:r>
        </a:p>
      </dsp:txBody>
      <dsp:txXfrm>
        <a:off x="3806386" y="863949"/>
        <a:ext cx="2659972" cy="1861922"/>
      </dsp:txXfrm>
    </dsp:sp>
    <dsp:sp modelId="{442DD25D-152A-4B6B-A92C-9B5FFA04105D}">
      <dsp:nvSpPr>
        <dsp:cNvPr id="0" name=""/>
        <dsp:cNvSpPr/>
      </dsp:nvSpPr>
      <dsp:spPr>
        <a:xfrm>
          <a:off x="6766632" y="1450708"/>
          <a:ext cx="513774" cy="688405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6766632" y="1588389"/>
        <a:ext cx="359642" cy="413043"/>
      </dsp:txXfrm>
    </dsp:sp>
    <dsp:sp modelId="{5C6C468E-9D7C-4E29-AB9A-D8485F234FE5}">
      <dsp:nvSpPr>
        <dsp:cNvPr id="0" name=""/>
        <dsp:cNvSpPr/>
      </dsp:nvSpPr>
      <dsp:spPr>
        <a:xfrm>
          <a:off x="7493671" y="806022"/>
          <a:ext cx="2775826" cy="19777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Complete Pneumatic System</a:t>
          </a:r>
        </a:p>
      </dsp:txBody>
      <dsp:txXfrm>
        <a:off x="7551598" y="863949"/>
        <a:ext cx="2659972" cy="18619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432F4-EE72-40AF-8239-73B83AB17EEF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3D214-F602-4620-9BCC-4860C524A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52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3D214-F602-4620-9BCC-4860C524A5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13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96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84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2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09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35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6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4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20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0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1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diagramLayout" Target="../diagrams/layout1.xml"/><Relationship Id="rId18" Type="http://schemas.openxmlformats.org/officeDocument/2006/relationships/image" Target="../media/image11.png"/><Relationship Id="rId3" Type="http://schemas.openxmlformats.org/officeDocument/2006/relationships/image" Target="../media/image1.png"/><Relationship Id="rId21" Type="http://schemas.openxmlformats.org/officeDocument/2006/relationships/image" Target="../media/image14.jpeg"/><Relationship Id="rId7" Type="http://schemas.openxmlformats.org/officeDocument/2006/relationships/image" Target="../media/image5.jpeg"/><Relationship Id="rId12" Type="http://schemas.openxmlformats.org/officeDocument/2006/relationships/diagramData" Target="../diagrams/data1.xml"/><Relationship Id="rId1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6" Type="http://schemas.microsoft.com/office/2007/relationships/diagramDrawing" Target="../diagrams/drawing1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8.jpeg"/><Relationship Id="rId19" Type="http://schemas.openxmlformats.org/officeDocument/2006/relationships/image" Target="../media/image12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ubtitle 2"/>
          <p:cNvSpPr txBox="1">
            <a:spLocks/>
          </p:cNvSpPr>
          <p:nvPr/>
        </p:nvSpPr>
        <p:spPr>
          <a:xfrm>
            <a:off x="12147329" y="22805909"/>
            <a:ext cx="19659600" cy="968576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numCol="2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700" b="1" u="sng" dirty="0">
                <a:ea typeface="Cambria"/>
                <a:cs typeface="Calibri"/>
              </a:rPr>
              <a:t>Vibration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ea typeface="Cambria"/>
                <a:cs typeface="Calibri"/>
              </a:rPr>
              <a:t>Tested on pallet/frame 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ea typeface="Cambria"/>
                <a:cs typeface="Calibri"/>
              </a:rPr>
              <a:t>Iteratively designed to raise first mode above 800 Hz (8000 rpm with 6 flutes)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ea typeface="Cambria"/>
                <a:cs typeface="Calibri"/>
              </a:rPr>
              <a:t>Tested at varying frequencies to verify results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ea typeface="Cambria"/>
                <a:cs typeface="Calibri"/>
              </a:rPr>
              <a:t>No resonance found in critical range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ea typeface="Cambria"/>
              <a:cs typeface="Calibri"/>
            </a:endParaRP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ea typeface="Cambria"/>
              <a:cs typeface="Calibri"/>
            </a:endParaRP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ea typeface="Cambria"/>
              <a:cs typeface="Calibri"/>
            </a:endParaRP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ea typeface="Cambria"/>
              <a:cs typeface="Calibri"/>
            </a:endParaRP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ea typeface="Cambria"/>
              <a:cs typeface="Calibri"/>
            </a:endParaRP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ea typeface="Cambria"/>
              <a:cs typeface="Calibri"/>
            </a:endParaRP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ea typeface="Cambria"/>
              <a:cs typeface="Calibri"/>
            </a:endParaRP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ea typeface="Cambria"/>
              <a:cs typeface="Calibri"/>
            </a:endParaRP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ea typeface="Cambria"/>
              <a:cs typeface="Calibri"/>
            </a:endParaRP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ea typeface="Cambria"/>
              <a:cs typeface="Calibri"/>
            </a:endParaRPr>
          </a:p>
          <a:p>
            <a:r>
              <a:rPr lang="en-US" sz="3700" b="1" u="sng" dirty="0">
                <a:ea typeface="Cambria"/>
                <a:cs typeface="Calibri"/>
              </a:rPr>
              <a:t>Deflection</a:t>
            </a:r>
            <a:endParaRPr lang="en-US" sz="3700" u="sng" dirty="0">
              <a:ea typeface="Cambria"/>
              <a:cs typeface="Calibri"/>
            </a:endParaRP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ea typeface="Cambria"/>
                <a:cs typeface="Calibri"/>
              </a:rPr>
              <a:t>Tested on pallet/frame and platform/frame 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3700" dirty="0">
                <a:ea typeface="Cambria"/>
                <a:cs typeface="Calibri"/>
              </a:rPr>
              <a:t>Minimum deflection to ensure accurate forming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3700" dirty="0">
                <a:ea typeface="Cambria"/>
                <a:cs typeface="Calibri"/>
              </a:rPr>
              <a:t>Worst case load: single-sided forming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3700" dirty="0">
                <a:ea typeface="Cambria"/>
                <a:cs typeface="Calibri"/>
              </a:rPr>
              <a:t>Applied force of 1000 N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en-US" sz="3700" dirty="0">
                <a:ea typeface="Cambria"/>
                <a:cs typeface="Calibri"/>
              </a:rPr>
              <a:t>Tested multiple critical points on frame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700" dirty="0">
              <a:ea typeface="Cambria"/>
              <a:cs typeface="Calibri"/>
            </a:endParaRP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ea typeface="Cambria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3700" b="1" u="sng" dirty="0">
              <a:ea typeface="Cambria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3700" dirty="0">
              <a:ea typeface="Cambria"/>
              <a:cs typeface="Calibri"/>
            </a:endParaRPr>
          </a:p>
          <a:p>
            <a:pPr algn="l"/>
            <a:endParaRPr lang="en-US" sz="3700" dirty="0">
              <a:ea typeface="Cambria" panose="02040503050406030204" pitchFamily="18" charset="0"/>
              <a:cs typeface="Calibri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AD740D65-7C60-DCB7-0136-405F17088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5113" y="25130266"/>
            <a:ext cx="7032120" cy="5556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722" y="369653"/>
            <a:ext cx="43065190" cy="3947886"/>
          </a:xfrm>
          <a:solidFill>
            <a:srgbClr val="002060"/>
          </a:solidFill>
          <a:ln w="1016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Cambria"/>
                <a:ea typeface="+mn-lt"/>
                <a:cs typeface="+mn-lt"/>
              </a:rPr>
              <a:t>Automating an Incremental Forming Machine</a:t>
            </a:r>
            <a:r>
              <a:rPr lang="en-US" sz="6000" dirty="0">
                <a:solidFill>
                  <a:schemeClr val="bg1"/>
                </a:solidFill>
                <a:latin typeface="Cambria"/>
                <a:ea typeface="+mn-lt"/>
                <a:cs typeface="+mn-lt"/>
              </a:rPr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u="sng">
                <a:solidFill>
                  <a:schemeClr val="bg1"/>
                </a:solidFill>
                <a:latin typeface="Cambria"/>
                <a:ea typeface="+mn-lt"/>
                <a:cs typeface="+mn-lt"/>
              </a:rPr>
              <a:t>Orrin Bliss, William Fernandes &amp; Jacob Lorden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i="1" dirty="0">
                <a:solidFill>
                  <a:schemeClr val="bg1"/>
                </a:solidFill>
                <a:latin typeface="Cambria"/>
                <a:ea typeface="+mn-lt"/>
                <a:cs typeface="+mn-lt"/>
              </a:rPr>
              <a:t>Department of Mechanical Engineering, University of New Hampshire, Durham, NH 03824 </a:t>
            </a:r>
            <a:br>
              <a:rPr lang="en-US" sz="5400" i="1" dirty="0">
                <a:solidFill>
                  <a:schemeClr val="bg1"/>
                </a:solidFill>
                <a:latin typeface="Cambria"/>
                <a:ea typeface="+mn-lt"/>
                <a:cs typeface="+mn-lt"/>
              </a:rPr>
            </a:br>
            <a:r>
              <a:rPr lang="en-US" sz="5400" i="1" dirty="0">
                <a:solidFill>
                  <a:schemeClr val="bg1"/>
                </a:solidFill>
                <a:latin typeface="Cambria"/>
                <a:ea typeface="+mn-lt"/>
                <a:cs typeface="+mn-lt"/>
              </a:rPr>
              <a:t>Advisors: Dr. John T. Roth &amp; Nathan Daigle</a:t>
            </a:r>
            <a:endParaRPr lang="en-US" sz="5400" dirty="0">
              <a:solidFill>
                <a:schemeClr val="bg1"/>
              </a:solidFill>
              <a:latin typeface="Cambria"/>
              <a:ea typeface="+mn-lt"/>
              <a:cs typeface="+mn-lt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2613307" y="6013039"/>
            <a:ext cx="10914743" cy="760985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spcBef>
                <a:spcPts val="0"/>
              </a:spcBef>
              <a:buChar char="•"/>
            </a:pPr>
            <a:r>
              <a:rPr lang="en-US" sz="3700">
                <a:ea typeface="Cambria"/>
                <a:cs typeface="Calibri"/>
              </a:rPr>
              <a:t>26 custom machined parts completed in 3.5 weeks</a:t>
            </a:r>
          </a:p>
          <a:p>
            <a:pPr marL="571500" indent="-571500" algn="l">
              <a:spcBef>
                <a:spcPts val="0"/>
              </a:spcBef>
              <a:buChar char="•"/>
            </a:pPr>
            <a:r>
              <a:rPr lang="en-US" sz="3700">
                <a:ea typeface="Cambria"/>
                <a:cs typeface="Calibri"/>
              </a:rPr>
              <a:t>All manufacturing and assembly was done by our team at the Olson Center</a:t>
            </a:r>
          </a:p>
          <a:p>
            <a:pPr marL="571500" indent="-571500" algn="l">
              <a:spcBef>
                <a:spcPts val="0"/>
              </a:spcBef>
              <a:buChar char="•"/>
            </a:pPr>
            <a:endParaRPr lang="en-US" sz="3700">
              <a:latin typeface="Calibri"/>
              <a:ea typeface="Cambria"/>
              <a:cs typeface="Calibri"/>
            </a:endParaRPr>
          </a:p>
          <a:p>
            <a:pPr marL="571500" indent="-571500" algn="l">
              <a:spcBef>
                <a:spcPts val="0"/>
              </a:spcBef>
              <a:buChar char="•"/>
            </a:pPr>
            <a:endParaRPr lang="en-US" sz="3700">
              <a:latin typeface="Calibri"/>
              <a:ea typeface="Cambria"/>
              <a:cs typeface="Calibri"/>
            </a:endParaRPr>
          </a:p>
          <a:p>
            <a:pPr algn="l">
              <a:spcBef>
                <a:spcPts val="0"/>
              </a:spcBef>
            </a:pPr>
            <a:endParaRPr lang="en-US" sz="3700">
              <a:latin typeface="Calibri"/>
              <a:ea typeface="Cambria"/>
              <a:cs typeface="Calibri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69597" y="6006753"/>
            <a:ext cx="10914743" cy="3524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700" b="1" dirty="0">
                <a:ea typeface="+mn-lt"/>
                <a:cs typeface="+mn-lt"/>
              </a:rPr>
              <a:t>Purpose:</a:t>
            </a:r>
            <a:r>
              <a:rPr lang="en-US" sz="3700" dirty="0">
                <a:ea typeface="+mn-lt"/>
                <a:cs typeface="+mn-lt"/>
              </a:rPr>
              <a:t> Automate sheet metal forming</a:t>
            </a:r>
            <a:endParaRPr lang="en-US" sz="9600" dirty="0">
              <a:ea typeface="+mn-lt"/>
              <a:cs typeface="+mn-lt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700" b="1" dirty="0">
                <a:ea typeface="+mn-lt"/>
                <a:cs typeface="+mn-lt"/>
              </a:rPr>
              <a:t>Forming Machine Details: </a:t>
            </a:r>
            <a:r>
              <a:rPr lang="en-US" sz="3700" dirty="0">
                <a:ea typeface="+mn-lt"/>
                <a:cs typeface="+mn-lt"/>
              </a:rPr>
              <a:t>Ford Freeform Fabrication Technology (F3T): great for rapid-prototyping and low-volume production; twin hexapods allow for dual-sided forming and undercutting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700" b="1" dirty="0">
                <a:ea typeface="+mn-lt"/>
                <a:cs typeface="+mn-lt"/>
              </a:rPr>
              <a:t>Location:</a:t>
            </a:r>
            <a:r>
              <a:rPr lang="en-US" sz="3700" dirty="0">
                <a:ea typeface="+mn-lt"/>
                <a:cs typeface="+mn-lt"/>
              </a:rPr>
              <a:t> John Olson Advanced Manufacturing Center</a:t>
            </a:r>
            <a:endParaRPr lang="en-US" dirty="0"/>
          </a:p>
          <a:p>
            <a:endParaRPr lang="en-US" sz="3700" dirty="0">
              <a:latin typeface="Cambria" panose="02040503050406030204" pitchFamily="18" charset="0"/>
            </a:endParaRPr>
          </a:p>
          <a:p>
            <a:endParaRPr lang="en-US" sz="3700" dirty="0">
              <a:latin typeface="Cambria" panose="02040503050406030204" pitchFamily="18" charset="0"/>
            </a:endParaRPr>
          </a:p>
          <a:p>
            <a:endParaRPr lang="en-US" sz="3700" dirty="0">
              <a:latin typeface="Cambria" panose="02040503050406030204" pitchFamily="18" charset="0"/>
            </a:endParaRPr>
          </a:p>
          <a:p>
            <a:endParaRPr lang="en-US" sz="3700" dirty="0">
              <a:latin typeface="Cambria" panose="020405030504060302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69597" y="9704410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300">
                <a:solidFill>
                  <a:schemeClr val="bg1"/>
                </a:solidFill>
                <a:latin typeface="Cambria"/>
                <a:ea typeface="Cambria"/>
              </a:rPr>
              <a:t> </a:t>
            </a:r>
            <a:r>
              <a:rPr lang="en-US" sz="5800">
                <a:solidFill>
                  <a:schemeClr val="bg1"/>
                </a:solidFill>
                <a:latin typeface="Cambria"/>
                <a:ea typeface="Cambria"/>
              </a:rPr>
              <a:t>Design Criteria</a:t>
            </a:r>
            <a:endParaRPr lang="en-US" sz="580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69597" y="16166414"/>
            <a:ext cx="10914743" cy="1633761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700" b="1" u="sng" dirty="0">
                <a:ea typeface="Cambria"/>
                <a:cs typeface="Calibri"/>
              </a:rPr>
              <a:t>Major Components</a:t>
            </a:r>
            <a:endParaRPr lang="en-US" sz="10050" dirty="0">
              <a:cs typeface="Calibri"/>
            </a:endParaRPr>
          </a:p>
          <a:p>
            <a:pPr algn="l">
              <a:spcBef>
                <a:spcPts val="0"/>
              </a:spcBef>
            </a:pPr>
            <a:r>
              <a:rPr lang="en-US" sz="3700" b="1" dirty="0">
                <a:ea typeface="Cambria"/>
                <a:cs typeface="Calibri"/>
              </a:rPr>
              <a:t>Frame:</a:t>
            </a:r>
            <a:r>
              <a:rPr lang="en-US" sz="3700" dirty="0">
                <a:ea typeface="Cambria"/>
                <a:cs typeface="Calibri"/>
              </a:rPr>
              <a:t> Contains sheet metal during all processes</a:t>
            </a:r>
          </a:p>
          <a:p>
            <a:pPr algn="l">
              <a:spcBef>
                <a:spcPts val="0"/>
              </a:spcBef>
            </a:pPr>
            <a:r>
              <a:rPr lang="en-US" sz="3700" b="1" dirty="0">
                <a:ea typeface="Cambria"/>
                <a:cs typeface="Calibri"/>
              </a:rPr>
              <a:t>Pallet: </a:t>
            </a:r>
            <a:r>
              <a:rPr lang="en-US" sz="3700" dirty="0">
                <a:ea typeface="Cambria"/>
                <a:cs typeface="Calibri"/>
              </a:rPr>
              <a:t>Used by ABB robot to transport the frame around the cell; secures the frame in the CNC machines and the metrology station</a:t>
            </a:r>
            <a:endParaRPr lang="en-US" sz="9600" dirty="0">
              <a:cs typeface="Calibri"/>
            </a:endParaRPr>
          </a:p>
          <a:p>
            <a:pPr algn="l">
              <a:spcBef>
                <a:spcPts val="0"/>
              </a:spcBef>
            </a:pPr>
            <a:r>
              <a:rPr lang="en-US" sz="3700" b="1" dirty="0">
                <a:ea typeface="Cambria"/>
                <a:cs typeface="Calibri"/>
              </a:rPr>
              <a:t>F3T Platform:</a:t>
            </a:r>
            <a:r>
              <a:rPr lang="en-US" sz="3700" dirty="0">
                <a:ea typeface="Cambria"/>
                <a:cs typeface="Calibri"/>
              </a:rPr>
              <a:t> Secures frame during forming process</a:t>
            </a:r>
          </a:p>
          <a:p>
            <a:pPr algn="l">
              <a:spcBef>
                <a:spcPts val="0"/>
              </a:spcBef>
            </a:pPr>
            <a:endParaRPr lang="en-US" sz="3700" dirty="0">
              <a:ea typeface="Cambria"/>
              <a:cs typeface="Calibri"/>
            </a:endParaRPr>
          </a:p>
          <a:p>
            <a:pPr algn="l">
              <a:spcBef>
                <a:spcPts val="0"/>
              </a:spcBef>
            </a:pPr>
            <a:endParaRPr lang="en-US" sz="3700" dirty="0">
              <a:ea typeface="Cambria"/>
              <a:cs typeface="Calibri"/>
            </a:endParaRPr>
          </a:p>
          <a:p>
            <a:pPr algn="l">
              <a:spcBef>
                <a:spcPts val="0"/>
              </a:spcBef>
            </a:pPr>
            <a:endParaRPr lang="en-US" sz="3700" dirty="0">
              <a:ea typeface="Cambria"/>
              <a:cs typeface="Calibri"/>
            </a:endParaRPr>
          </a:p>
          <a:p>
            <a:pPr algn="l">
              <a:spcBef>
                <a:spcPts val="0"/>
              </a:spcBef>
            </a:pPr>
            <a:endParaRPr lang="en-US" sz="3700" dirty="0">
              <a:ea typeface="Cambria"/>
              <a:cs typeface="Calibri"/>
            </a:endParaRPr>
          </a:p>
          <a:p>
            <a:pPr algn="l">
              <a:spcBef>
                <a:spcPts val="0"/>
              </a:spcBef>
            </a:pPr>
            <a:endParaRPr lang="en-US" sz="3700" dirty="0">
              <a:ea typeface="Cambria"/>
              <a:cs typeface="Calibri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2161691" y="4928053"/>
            <a:ext cx="19659600" cy="9144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/>
                <a:ea typeface="Cambria"/>
              </a:rPr>
              <a:t>System Components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2613306" y="14884531"/>
            <a:ext cx="10914743" cy="537049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numCol="3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ea typeface="Cambria"/>
                <a:cs typeface="Calibri"/>
              </a:rPr>
              <a:t>F3T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ea typeface="Cambria"/>
                <a:cs typeface="Calibri"/>
              </a:rPr>
              <a:t>Pallet System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ea typeface="Cambria"/>
                <a:cs typeface="Calibri"/>
              </a:rPr>
              <a:t>Full Cell Safety</a:t>
            </a:r>
          </a:p>
          <a:p>
            <a:pPr algn="l">
              <a:spcBef>
                <a:spcPts val="0"/>
              </a:spcBef>
            </a:pPr>
            <a:endParaRPr lang="en-US" sz="3700" dirty="0">
              <a:ea typeface="Cambria"/>
              <a:cs typeface="Calibri"/>
            </a:endParaRPr>
          </a:p>
          <a:p>
            <a:pPr algn="l">
              <a:spcBef>
                <a:spcPts val="0"/>
              </a:spcBef>
            </a:pPr>
            <a:endParaRPr lang="en-US" sz="3700" dirty="0">
              <a:ea typeface="Cambria"/>
              <a:cs typeface="Calibri"/>
            </a:endParaRPr>
          </a:p>
          <a:p>
            <a:pPr algn="l">
              <a:spcBef>
                <a:spcPts val="0"/>
              </a:spcBef>
            </a:pPr>
            <a:endParaRPr lang="en-US" sz="3700" dirty="0">
              <a:ea typeface="Cambria"/>
              <a:cs typeface="Calibri"/>
            </a:endParaRPr>
          </a:p>
          <a:p>
            <a:pPr algn="l">
              <a:spcBef>
                <a:spcPts val="0"/>
              </a:spcBef>
            </a:pPr>
            <a:endParaRPr lang="en-US" sz="3700" dirty="0">
              <a:ea typeface="Cambria"/>
              <a:cs typeface="Calibri"/>
            </a:endParaRPr>
          </a:p>
          <a:p>
            <a:pPr algn="l">
              <a:spcBef>
                <a:spcPts val="0"/>
              </a:spcBef>
            </a:pPr>
            <a:endParaRPr lang="en-US" sz="3700" dirty="0">
              <a:ea typeface="Cambria"/>
              <a:cs typeface="Calibri"/>
            </a:endParaRPr>
          </a:p>
          <a:p>
            <a:pPr algn="l">
              <a:spcBef>
                <a:spcPts val="0"/>
              </a:spcBef>
            </a:pPr>
            <a:endParaRPr lang="en-US" sz="3700" dirty="0">
              <a:ea typeface="Cambria"/>
              <a:cs typeface="Calibri"/>
            </a:endParaRPr>
          </a:p>
          <a:p>
            <a:pPr algn="l">
              <a:spcBef>
                <a:spcPts val="0"/>
              </a:spcBef>
            </a:pPr>
            <a:endParaRPr lang="en-US" sz="3700" dirty="0">
              <a:ea typeface="Cambria"/>
              <a:cs typeface="Calibri"/>
            </a:endParaRP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ea typeface="Cambria"/>
                <a:cs typeface="Calibri"/>
              </a:rPr>
              <a:t>Storage Rack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ea typeface="Cambria"/>
                <a:cs typeface="Calibri"/>
              </a:rPr>
              <a:t>HAAS 3-Axis Mill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ea typeface="Cambria"/>
              <a:cs typeface="Calibri"/>
            </a:endParaRP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ea typeface="Cambria"/>
              <a:cs typeface="Calibri"/>
            </a:endParaRP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ea typeface="Cambria"/>
              <a:cs typeface="Calibri"/>
            </a:endParaRP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ea typeface="Cambria"/>
              <a:cs typeface="Calibri"/>
            </a:endParaRP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ea typeface="Cambria"/>
              <a:cs typeface="Calibri"/>
            </a:endParaRP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ea typeface="Cambria"/>
              <a:cs typeface="Calibri"/>
            </a:endParaRP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ea typeface="Cambria"/>
              <a:cs typeface="Calibri"/>
            </a:endParaRP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ea typeface="Cambria"/>
                <a:cs typeface="Calibri"/>
              </a:rPr>
              <a:t>Metrology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ea typeface="Cambria"/>
                <a:cs typeface="Calibri"/>
              </a:rPr>
              <a:t>DMG MORI 5-Axis Mill</a:t>
            </a:r>
          </a:p>
          <a:p>
            <a:pPr algn="l">
              <a:spcBef>
                <a:spcPts val="0"/>
              </a:spcBef>
            </a:pPr>
            <a:endParaRPr lang="en-US" sz="3700" dirty="0">
              <a:latin typeface="Calibri"/>
              <a:ea typeface="Cambria"/>
              <a:cs typeface="Calibri"/>
            </a:endParaRPr>
          </a:p>
          <a:p>
            <a:pPr algn="l">
              <a:spcBef>
                <a:spcPts val="0"/>
              </a:spcBef>
            </a:pPr>
            <a:endParaRPr lang="en-US" sz="3700" dirty="0">
              <a:latin typeface="Calibri"/>
              <a:ea typeface="Cambria"/>
              <a:cs typeface="Calibri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69597" y="4927623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/>
                <a:ea typeface="Cambria"/>
              </a:rPr>
              <a:t>Overview</a:t>
            </a:r>
            <a:endParaRPr lang="en-US" sz="5800">
              <a:solidFill>
                <a:schemeClr val="bg1"/>
              </a:solidFill>
              <a:latin typeface="Cambria" panose="02040503050406030204" pitchFamily="18" charset="0"/>
              <a:ea typeface="Cambria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616648" y="4927623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/>
                <a:ea typeface="Cambria"/>
              </a:rPr>
              <a:t>Manufacturing</a:t>
            </a:r>
            <a:endParaRPr lang="en-US" sz="580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2613307" y="13784717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/>
                <a:ea typeface="Cambria"/>
              </a:rPr>
              <a:t>Integrated Systems</a:t>
            </a:r>
            <a:endParaRPr lang="en-US" sz="580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32613305" y="24482040"/>
            <a:ext cx="10914743" cy="9144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/>
                <a:ea typeface="Cambria"/>
              </a:rPr>
              <a:t>Next Steps</a:t>
            </a:r>
            <a:endParaRPr lang="en-US" sz="5800"/>
          </a:p>
        </p:txBody>
      </p:sp>
      <p:cxnSp>
        <p:nvCxnSpPr>
          <p:cNvPr id="50" name="Straight Connector 49"/>
          <p:cNvCxnSpPr/>
          <p:nvPr/>
        </p:nvCxnSpPr>
        <p:spPr>
          <a:xfrm>
            <a:off x="21737943" y="6822536"/>
            <a:ext cx="40081" cy="44892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9" name="Subtitle 2"/>
          <p:cNvSpPr txBox="1">
            <a:spLocks/>
          </p:cNvSpPr>
          <p:nvPr/>
        </p:nvSpPr>
        <p:spPr>
          <a:xfrm>
            <a:off x="12148110" y="21725286"/>
            <a:ext cx="19659766" cy="9144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/>
                <a:ea typeface="Cambria"/>
              </a:rPr>
              <a:t>Analysis and Testing</a:t>
            </a: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39" y="1005840"/>
            <a:ext cx="2298576" cy="30422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19684" y="12000827"/>
            <a:ext cx="5657401" cy="553992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endParaRPr lang="en-US" sz="2900">
              <a:latin typeface="Cambria" panose="02040503050406030204" pitchFamily="18" charset="0"/>
            </a:endParaRPr>
          </a:p>
        </p:txBody>
      </p:sp>
      <p:sp>
        <p:nvSpPr>
          <p:cNvPr id="98" name="Subtitle 2"/>
          <p:cNvSpPr txBox="1">
            <a:spLocks/>
          </p:cNvSpPr>
          <p:nvPr/>
        </p:nvSpPr>
        <p:spPr>
          <a:xfrm>
            <a:off x="369597" y="15066493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300">
                <a:solidFill>
                  <a:schemeClr val="bg1"/>
                </a:solidFill>
                <a:latin typeface="Cambria"/>
                <a:ea typeface="Cambria"/>
              </a:rPr>
              <a:t> </a:t>
            </a:r>
            <a:r>
              <a:rPr lang="en-US" sz="5800">
                <a:solidFill>
                  <a:schemeClr val="bg1"/>
                </a:solidFill>
                <a:latin typeface="Cambria"/>
                <a:ea typeface="Cambria"/>
              </a:rPr>
              <a:t>Mechanical Design</a:t>
            </a:r>
            <a:endParaRPr lang="en-US" sz="580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9" name="Subtitle 2"/>
          <p:cNvSpPr txBox="1">
            <a:spLocks/>
          </p:cNvSpPr>
          <p:nvPr/>
        </p:nvSpPr>
        <p:spPr>
          <a:xfrm>
            <a:off x="369597" y="10788399"/>
            <a:ext cx="10914743" cy="411696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3700" dirty="0">
                <a:ea typeface="+mn-lt"/>
                <a:cs typeface="+mn-lt"/>
              </a:rPr>
              <a:t>Allows for sheet metal storage, forming, machining, and metrology</a:t>
            </a:r>
            <a:endParaRPr lang="en-US" dirty="0"/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3700" dirty="0">
                <a:ea typeface="+mn-lt"/>
                <a:cs typeface="+mn-lt"/>
              </a:rPr>
              <a:t>Eliminates human interaction after setup</a:t>
            </a:r>
            <a:endParaRPr lang="en-US" dirty="0"/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3700" dirty="0">
                <a:ea typeface="+mn-lt"/>
                <a:cs typeface="+mn-lt"/>
              </a:rPr>
              <a:t>Platform deflection less than .003 inches during forming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3700" dirty="0">
                <a:ea typeface="+mn-lt"/>
                <a:cs typeface="+mn-lt"/>
              </a:rPr>
              <a:t>Avoids resonance in the milling machines (8-800 Hz)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3700" dirty="0">
                <a:ea typeface="+mn-lt"/>
                <a:cs typeface="+mn-lt"/>
              </a:rPr>
              <a:t>Preserves manual operability</a:t>
            </a:r>
            <a:endParaRPr lang="en-US" dirty="0"/>
          </a:p>
        </p:txBody>
      </p:sp>
      <p:sp>
        <p:nvSpPr>
          <p:cNvPr id="108" name="Subtitle 2"/>
          <p:cNvSpPr txBox="1">
            <a:spLocks/>
          </p:cNvSpPr>
          <p:nvPr/>
        </p:nvSpPr>
        <p:spPr>
          <a:xfrm>
            <a:off x="32613305" y="25610304"/>
            <a:ext cx="10914743" cy="290708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en-US" sz="3700">
              <a:latin typeface="Calibri"/>
              <a:ea typeface="Cambria" panose="02040503050406030204" pitchFamily="18" charset="0"/>
              <a:cs typeface="Calibri"/>
            </a:endParaRPr>
          </a:p>
          <a:p>
            <a:pPr algn="l"/>
            <a:endParaRPr lang="en-US" sz="3700">
              <a:latin typeface="Calibri"/>
              <a:ea typeface="Cambria" panose="02040503050406030204" pitchFamily="18" charset="0"/>
              <a:cs typeface="Calibri"/>
            </a:endParaRPr>
          </a:p>
        </p:txBody>
      </p:sp>
      <p:pic>
        <p:nvPicPr>
          <p:cNvPr id="20" name="Picture 19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81300B9A-C9B8-4947-B66D-2A8F453108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2" r="20040"/>
          <a:stretch/>
        </p:blipFill>
        <p:spPr>
          <a:xfrm rot="16200000">
            <a:off x="25744302" y="26431282"/>
            <a:ext cx="5705277" cy="629323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3" name="Picture 22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75D413DE-1496-4ABD-B1C3-826E94F05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343" y="6064777"/>
            <a:ext cx="12162675" cy="815127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9" name="Picture 28" descr="A picture containing engine, miller&#10;&#10;Description automatically generated">
            <a:extLst>
              <a:ext uri="{FF2B5EF4-FFF2-40B4-BE49-F238E27FC236}">
                <a16:creationId xmlns:a16="http://schemas.microsoft.com/office/drawing/2014/main" id="{C3B9821F-AB0E-492F-BCFD-9CA97968D5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9"/>
          <a:stretch/>
        </p:blipFill>
        <p:spPr>
          <a:xfrm rot="16200000">
            <a:off x="22986311" y="12749891"/>
            <a:ext cx="10338596" cy="718405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66BB8BBF-3A2E-CBC9-DA01-81466997FEBF}"/>
              </a:ext>
            </a:extLst>
          </p:cNvPr>
          <p:cNvSpPr/>
          <p:nvPr/>
        </p:nvSpPr>
        <p:spPr>
          <a:xfrm>
            <a:off x="19478184" y="8337954"/>
            <a:ext cx="591040" cy="5139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cs typeface="Calibri"/>
              </a:rPr>
              <a:t>1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BCC756E-8492-2267-8EE5-5D2764296D5B}"/>
              </a:ext>
            </a:extLst>
          </p:cNvPr>
          <p:cNvSpPr/>
          <p:nvPr/>
        </p:nvSpPr>
        <p:spPr>
          <a:xfrm>
            <a:off x="17456878" y="7154045"/>
            <a:ext cx="591040" cy="5139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cs typeface="Calibri"/>
              </a:rPr>
              <a:t>2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2B8C25E-5946-607C-4297-A532412B1239}"/>
              </a:ext>
            </a:extLst>
          </p:cNvPr>
          <p:cNvSpPr/>
          <p:nvPr/>
        </p:nvSpPr>
        <p:spPr>
          <a:xfrm>
            <a:off x="13154386" y="12062930"/>
            <a:ext cx="591040" cy="5139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cs typeface="Calibri"/>
              </a:rPr>
              <a:t>8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6A8A642-4339-E513-AAC9-5D918C657E7C}"/>
              </a:ext>
            </a:extLst>
          </p:cNvPr>
          <p:cNvSpPr/>
          <p:nvPr/>
        </p:nvSpPr>
        <p:spPr>
          <a:xfrm>
            <a:off x="21529092" y="9362044"/>
            <a:ext cx="591040" cy="5139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cs typeface="Calibri"/>
              </a:rPr>
              <a:t>7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784D1CEE-27B1-2129-49B7-D9DD425688FC}"/>
              </a:ext>
            </a:extLst>
          </p:cNvPr>
          <p:cNvSpPr/>
          <p:nvPr/>
        </p:nvSpPr>
        <p:spPr>
          <a:xfrm>
            <a:off x="19969073" y="11341035"/>
            <a:ext cx="591040" cy="5139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cs typeface="Calibri"/>
              </a:rPr>
              <a:t>6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40E1BA2-399E-E0DA-C1BD-FEBA8D1214FF}"/>
              </a:ext>
            </a:extLst>
          </p:cNvPr>
          <p:cNvSpPr/>
          <p:nvPr/>
        </p:nvSpPr>
        <p:spPr>
          <a:xfrm>
            <a:off x="20806470" y="12293936"/>
            <a:ext cx="591040" cy="5139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cs typeface="Calibri"/>
              </a:rPr>
              <a:t>5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2159F86-2085-7243-4FE7-CE3F3B083AC2}"/>
              </a:ext>
            </a:extLst>
          </p:cNvPr>
          <p:cNvSpPr/>
          <p:nvPr/>
        </p:nvSpPr>
        <p:spPr>
          <a:xfrm>
            <a:off x="16937115" y="10821271"/>
            <a:ext cx="591040" cy="5139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cs typeface="Calibri"/>
              </a:rPr>
              <a:t>4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983D494-E92D-4533-F165-DF9F0EE19E16}"/>
              </a:ext>
            </a:extLst>
          </p:cNvPr>
          <p:cNvSpPr/>
          <p:nvPr/>
        </p:nvSpPr>
        <p:spPr>
          <a:xfrm>
            <a:off x="16359599" y="8482332"/>
            <a:ext cx="591040" cy="5139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cs typeface="Calibri"/>
              </a:rPr>
              <a:t>3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2148193" y="6000072"/>
            <a:ext cx="19659600" cy="1556759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>
              <a:latin typeface="Calibri"/>
              <a:ea typeface="Cambria"/>
              <a:cs typeface="Calibri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6A8019F-2A7D-1675-2900-254898966D10}"/>
              </a:ext>
            </a:extLst>
          </p:cNvPr>
          <p:cNvSpPr txBox="1"/>
          <p:nvPr/>
        </p:nvSpPr>
        <p:spPr>
          <a:xfrm>
            <a:off x="24537513" y="6225111"/>
            <a:ext cx="7009329" cy="46474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indent="-742950">
              <a:buAutoNum type="arabicPeriod"/>
            </a:pPr>
            <a:r>
              <a:rPr lang="en-US" sz="3700" dirty="0"/>
              <a:t>FANUC Hexapod Robots</a:t>
            </a:r>
            <a:endParaRPr lang="en-US" sz="3700" dirty="0">
              <a:cs typeface="Calibri"/>
            </a:endParaRPr>
          </a:p>
          <a:p>
            <a:pPr marL="742950" indent="-742950">
              <a:buAutoNum type="arabicPeriod"/>
            </a:pPr>
            <a:r>
              <a:rPr lang="en-US" sz="3700" dirty="0">
                <a:cs typeface="Calibri"/>
              </a:rPr>
              <a:t>ABB Robot </a:t>
            </a:r>
          </a:p>
          <a:p>
            <a:pPr marL="742950" indent="-742950">
              <a:buAutoNum type="arabicPeriod"/>
            </a:pPr>
            <a:r>
              <a:rPr lang="en-US" sz="3700" dirty="0">
                <a:cs typeface="Calibri"/>
              </a:rPr>
              <a:t>Pallet </a:t>
            </a:r>
          </a:p>
          <a:p>
            <a:pPr marL="742950" indent="-742950">
              <a:buAutoNum type="arabicPeriod"/>
            </a:pPr>
            <a:r>
              <a:rPr lang="en-US" sz="3700" dirty="0">
                <a:cs typeface="Calibri"/>
              </a:rPr>
              <a:t>Loaded Frame</a:t>
            </a:r>
          </a:p>
          <a:p>
            <a:pPr marL="742950" indent="-742950">
              <a:buAutoNum type="arabicPeriod"/>
            </a:pPr>
            <a:r>
              <a:rPr lang="en-US" sz="3700" dirty="0">
                <a:cs typeface="Calibri"/>
              </a:rPr>
              <a:t>F3T Platform </a:t>
            </a:r>
          </a:p>
          <a:p>
            <a:pPr marL="742950" indent="-742950">
              <a:buAutoNum type="arabicPeriod"/>
            </a:pPr>
            <a:r>
              <a:rPr lang="en-US" sz="3700" dirty="0">
                <a:cs typeface="Calibri"/>
              </a:rPr>
              <a:t>Pneumatic Clamping System</a:t>
            </a:r>
          </a:p>
          <a:p>
            <a:pPr marL="742950" indent="-742950">
              <a:buAutoNum type="arabicPeriod"/>
            </a:pPr>
            <a:r>
              <a:rPr lang="en-US" sz="3700" dirty="0">
                <a:cs typeface="Calibri"/>
              </a:rPr>
              <a:t>Safety Light Curtain</a:t>
            </a:r>
          </a:p>
          <a:p>
            <a:pPr marL="742950" indent="-742950">
              <a:buAutoNum type="arabicPeriod"/>
            </a:pPr>
            <a:r>
              <a:rPr lang="en-US" sz="3700" dirty="0">
                <a:cs typeface="Calibri"/>
              </a:rPr>
              <a:t>Safety Emergency Stop</a:t>
            </a:r>
            <a:endParaRPr lang="en-US" dirty="0"/>
          </a:p>
        </p:txBody>
      </p:sp>
      <p:pic>
        <p:nvPicPr>
          <p:cNvPr id="69" name="Picture 68" descr="A picture containing indoor, counter, power saw, miller&#10;&#10;Description automatically generated">
            <a:extLst>
              <a:ext uri="{FF2B5EF4-FFF2-40B4-BE49-F238E27FC236}">
                <a16:creationId xmlns:a16="http://schemas.microsoft.com/office/drawing/2014/main" id="{CF4F5612-AF66-478A-B494-3ADC3B7466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1" r="19805"/>
          <a:stretch/>
        </p:blipFill>
        <p:spPr>
          <a:xfrm>
            <a:off x="12208229" y="26733682"/>
            <a:ext cx="6024907" cy="569685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1" name="Picture 20" descr="A picture containing indoor, cluttered, several, miller&#10;&#10;Description automatically generated">
            <a:extLst>
              <a:ext uri="{FF2B5EF4-FFF2-40B4-BE49-F238E27FC236}">
                <a16:creationId xmlns:a16="http://schemas.microsoft.com/office/drawing/2014/main" id="{9F802003-33FA-48BD-ACF7-398C085082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t="572" r="319" b="1240"/>
          <a:stretch/>
        </p:blipFill>
        <p:spPr>
          <a:xfrm>
            <a:off x="32671646" y="16545753"/>
            <a:ext cx="5337783" cy="36576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4" name="Picture 23" descr="A picture containing text, indoor, ceiling&#10;&#10;Description automatically generated">
            <a:extLst>
              <a:ext uri="{FF2B5EF4-FFF2-40B4-BE49-F238E27FC236}">
                <a16:creationId xmlns:a16="http://schemas.microsoft.com/office/drawing/2014/main" id="{E60E3E5B-521F-4800-93AD-5E31FFC69B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4"/>
          <a:stretch/>
        </p:blipFill>
        <p:spPr>
          <a:xfrm>
            <a:off x="12210941" y="14396376"/>
            <a:ext cx="12161520" cy="711346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80996DF4-5564-4DA2-A433-36F51A3E8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5"/>
          <a:stretch/>
        </p:blipFill>
        <p:spPr bwMode="auto">
          <a:xfrm>
            <a:off x="-983838" y="17217893"/>
            <a:ext cx="13731218" cy="1088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A24DC83E-7B41-2EB9-1570-11E13B8CDE8A}"/>
              </a:ext>
            </a:extLst>
          </p:cNvPr>
          <p:cNvSpPr/>
          <p:nvPr/>
        </p:nvSpPr>
        <p:spPr>
          <a:xfrm>
            <a:off x="17770153" y="13634572"/>
            <a:ext cx="591040" cy="5139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cs typeface="Calibri"/>
              </a:rPr>
              <a:t>1</a:t>
            </a:r>
            <a:endParaRPr lang="en-US" sz="3600">
              <a:solidFill>
                <a:schemeClr val="bg1"/>
              </a:solidFill>
            </a:endParaRPr>
          </a:p>
        </p:txBody>
      </p:sp>
      <p:graphicFrame>
        <p:nvGraphicFramePr>
          <p:cNvPr id="31" name="Diagram 30">
            <a:extLst>
              <a:ext uri="{FF2B5EF4-FFF2-40B4-BE49-F238E27FC236}">
                <a16:creationId xmlns:a16="http://schemas.microsoft.com/office/drawing/2014/main" id="{68846A19-4EFC-4754-8416-F53F98EBEC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7584278"/>
              </p:ext>
            </p:extLst>
          </p:nvPr>
        </p:nvGraphicFramePr>
        <p:xfrm>
          <a:off x="32941676" y="25262448"/>
          <a:ext cx="10566716" cy="2960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54" name="Oval 253">
            <a:extLst>
              <a:ext uri="{FF2B5EF4-FFF2-40B4-BE49-F238E27FC236}">
                <a16:creationId xmlns:a16="http://schemas.microsoft.com/office/drawing/2014/main" id="{3D35F64E-7261-44D0-1F08-68D0305BBA0E}"/>
              </a:ext>
            </a:extLst>
          </p:cNvPr>
          <p:cNvSpPr/>
          <p:nvPr/>
        </p:nvSpPr>
        <p:spPr>
          <a:xfrm>
            <a:off x="15421589" y="7602255"/>
            <a:ext cx="591040" cy="5139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  <a:cs typeface="Calibri"/>
              </a:rPr>
              <a:t>7</a:t>
            </a:r>
            <a:endParaRPr lang="en-US" sz="3600">
              <a:solidFill>
                <a:schemeClr val="bg1"/>
              </a:solidFill>
            </a:endParaRPr>
          </a:p>
        </p:txBody>
      </p:sp>
      <p:pic>
        <p:nvPicPr>
          <p:cNvPr id="71" name="Picture 70" descr="A group of men posing for a picture in a factory&#10;&#10;Description automatically generated with low confidence">
            <a:extLst>
              <a:ext uri="{FF2B5EF4-FFF2-40B4-BE49-F238E27FC236}">
                <a16:creationId xmlns:a16="http://schemas.microsoft.com/office/drawing/2014/main" id="{466A2FF1-34D2-4FA9-A18F-F928D18AB1B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7"/>
          <a:stretch/>
        </p:blipFill>
        <p:spPr>
          <a:xfrm>
            <a:off x="32665732" y="7755775"/>
            <a:ext cx="10800763" cy="581899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8" name="Subtitle 2">
            <a:extLst>
              <a:ext uri="{FF2B5EF4-FFF2-40B4-BE49-F238E27FC236}">
                <a16:creationId xmlns:a16="http://schemas.microsoft.com/office/drawing/2014/main" id="{A3C1CBB5-468A-4FE5-B658-B0271BD003CC}"/>
              </a:ext>
            </a:extLst>
          </p:cNvPr>
          <p:cNvSpPr txBox="1">
            <a:spLocks/>
          </p:cNvSpPr>
          <p:nvPr/>
        </p:nvSpPr>
        <p:spPr>
          <a:xfrm>
            <a:off x="32613307" y="20446688"/>
            <a:ext cx="10917936" cy="9144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/>
                <a:ea typeface="Cambria"/>
              </a:rPr>
              <a:t>Additional Work</a:t>
            </a:r>
            <a:endParaRPr lang="en-US" sz="5800"/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id="{14C846D9-9097-4357-A3A4-DAF3FBE1CE61}"/>
              </a:ext>
            </a:extLst>
          </p:cNvPr>
          <p:cNvSpPr txBox="1">
            <a:spLocks/>
          </p:cNvSpPr>
          <p:nvPr/>
        </p:nvSpPr>
        <p:spPr>
          <a:xfrm>
            <a:off x="32613307" y="21577988"/>
            <a:ext cx="10914743" cy="269018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spcBef>
                <a:spcPts val="0"/>
              </a:spcBef>
              <a:buFont typeface="Arial,Sans-Serif"/>
              <a:buChar char="•"/>
            </a:pPr>
            <a:r>
              <a:rPr lang="en-US" sz="3700" dirty="0">
                <a:ea typeface="Cambria"/>
                <a:cs typeface="Calibri"/>
              </a:rPr>
              <a:t>Completed FANUC robot repairs to fix F3T</a:t>
            </a:r>
            <a:endParaRPr lang="en-US" sz="3700" dirty="0">
              <a:ea typeface="Cambria"/>
              <a:cs typeface="+mn-lt"/>
            </a:endParaRPr>
          </a:p>
          <a:p>
            <a:pPr marL="571500" indent="-571500" algn="l">
              <a:spcBef>
                <a:spcPts val="0"/>
              </a:spcBef>
              <a:buFont typeface="Arial,Sans-Serif"/>
              <a:buChar char="•"/>
            </a:pPr>
            <a:r>
              <a:rPr lang="en-US" sz="3700" dirty="0">
                <a:ea typeface="Cambria"/>
                <a:cs typeface="Calibri"/>
              </a:rPr>
              <a:t>Reestablished serial communication with the F3T platform adjustment motors</a:t>
            </a:r>
          </a:p>
          <a:p>
            <a:pPr marL="571500" indent="-571500" algn="l">
              <a:spcBef>
                <a:spcPts val="0"/>
              </a:spcBef>
              <a:buFont typeface="Arial,Sans-Serif"/>
              <a:buChar char="•"/>
            </a:pPr>
            <a:r>
              <a:rPr lang="en-US" sz="3700" dirty="0">
                <a:ea typeface="Cambria"/>
                <a:cs typeface="Calibri"/>
              </a:rPr>
              <a:t>Successfully rigged and moved F3T and controllers to final position </a:t>
            </a:r>
          </a:p>
        </p:txBody>
      </p:sp>
      <p:sp>
        <p:nvSpPr>
          <p:cNvPr id="60" name="Subtitle 2">
            <a:extLst>
              <a:ext uri="{FF2B5EF4-FFF2-40B4-BE49-F238E27FC236}">
                <a16:creationId xmlns:a16="http://schemas.microsoft.com/office/drawing/2014/main" id="{73B55F0C-4D5D-4C84-9BF2-1C869E06B797}"/>
              </a:ext>
            </a:extLst>
          </p:cNvPr>
          <p:cNvSpPr txBox="1">
            <a:spLocks/>
          </p:cNvSpPr>
          <p:nvPr/>
        </p:nvSpPr>
        <p:spPr>
          <a:xfrm>
            <a:off x="32613305" y="28804287"/>
            <a:ext cx="10914744" cy="9144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/>
                <a:ea typeface="Cambria"/>
              </a:rPr>
              <a:t>Acknowledgements</a:t>
            </a:r>
            <a:endParaRPr lang="en-US" sz="580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6D7FC4B1-67AC-4DCB-A932-002E152943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1050" y="929449"/>
            <a:ext cx="2793511" cy="2793511"/>
          </a:xfrm>
          <a:prstGeom prst="rect">
            <a:avLst/>
          </a:prstGeom>
        </p:spPr>
      </p:pic>
      <p:sp>
        <p:nvSpPr>
          <p:cNvPr id="61" name="Subtitle 2">
            <a:extLst>
              <a:ext uri="{FF2B5EF4-FFF2-40B4-BE49-F238E27FC236}">
                <a16:creationId xmlns:a16="http://schemas.microsoft.com/office/drawing/2014/main" id="{0B791DD3-1A4B-4F37-8E37-A48622DB9C07}"/>
              </a:ext>
            </a:extLst>
          </p:cNvPr>
          <p:cNvSpPr txBox="1">
            <a:spLocks/>
          </p:cNvSpPr>
          <p:nvPr/>
        </p:nvSpPr>
        <p:spPr>
          <a:xfrm>
            <a:off x="32613305" y="29883100"/>
            <a:ext cx="10914743" cy="262093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7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 thanks to Nathan Daigle and Dr. John T. Roth for design, analysis, and manufacturing guidance.</a:t>
            </a: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7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Thanks to Jessica Barker and </a:t>
            </a:r>
            <a:r>
              <a:rPr lang="en-US" sz="37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Reyer</a:t>
            </a:r>
            <a:r>
              <a:rPr lang="en-US" sz="37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Bliss for assembling and machining assistance. </a:t>
            </a:r>
            <a:endParaRPr lang="en-US" sz="3700">
              <a:latin typeface="Calibri" panose="020F0502020204030204" pitchFamily="34" charset="0"/>
              <a:ea typeface="Cambria"/>
              <a:cs typeface="Calibri" panose="020F0502020204030204" pitchFamily="34" charset="0"/>
            </a:endParaRPr>
          </a:p>
        </p:txBody>
      </p:sp>
      <p:pic>
        <p:nvPicPr>
          <p:cNvPr id="27" name="Picture 26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8ADDCA18-DA37-4B92-9CE8-719647856E32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7490" y="16537724"/>
            <a:ext cx="5130422" cy="36576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9" name="Picture 3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23FA10A0-2992-42A1-BB85-6131AA9BA6B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155" y="27534244"/>
            <a:ext cx="8997782" cy="5817358"/>
          </a:xfrm>
          <a:prstGeom prst="rect">
            <a:avLst/>
          </a:prstGeom>
        </p:spPr>
      </p:pic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88E7C9BC-102D-4D44-9185-7650BFBAE5D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8" b="-1"/>
          <a:stretch/>
        </p:blipFill>
        <p:spPr>
          <a:xfrm>
            <a:off x="418381" y="26501189"/>
            <a:ext cx="10817173" cy="595982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4004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5E74C20E24BF46B486FCB9AE546282" ma:contentTypeVersion="7" ma:contentTypeDescription="Create a new document." ma:contentTypeScope="" ma:versionID="48eea2332554ed0300b5a32aa5f738ca">
  <xsd:schema xmlns:xsd="http://www.w3.org/2001/XMLSchema" xmlns:xs="http://www.w3.org/2001/XMLSchema" xmlns:p="http://schemas.microsoft.com/office/2006/metadata/properties" xmlns:ns3="47fa9275-1b92-4c13-a85b-7de107f6b7c0" xmlns:ns4="42041d77-51f1-4162-bed1-bd382915623a" targetNamespace="http://schemas.microsoft.com/office/2006/metadata/properties" ma:root="true" ma:fieldsID="84e5a6c2892aebd81dea5ff5e456eea1" ns3:_="" ns4:_="">
    <xsd:import namespace="47fa9275-1b92-4c13-a85b-7de107f6b7c0"/>
    <xsd:import namespace="42041d77-51f1-4162-bed1-bd382915623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a9275-1b92-4c13-a85b-7de107f6b7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041d77-51f1-4162-bed1-bd382915623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1AB7B6-AA83-4197-923B-B80492FF7DAD}">
  <ds:schemaRefs>
    <ds:schemaRef ds:uri="42041d77-51f1-4162-bed1-bd382915623a"/>
    <ds:schemaRef ds:uri="47fa9275-1b92-4c13-a85b-7de107f6b7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74FA18C-9EFB-491D-BDA6-DF4F223292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3F1D1A-6DA6-4B8B-9AE4-6986F3EF8095}">
  <ds:schemaRefs>
    <ds:schemaRef ds:uri="42041d77-51f1-4162-bed1-bd382915623a"/>
    <ds:schemaRef ds:uri="47fa9275-1b92-4c13-a85b-7de107f6b7c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383</Words>
  <Application>Microsoft Office PowerPoint</Application>
  <PresentationFormat>Custom</PresentationFormat>
  <Paragraphs>105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Arial,Sans-Serif</vt:lpstr>
      <vt:lpstr>Calibri</vt:lpstr>
      <vt:lpstr>Calibri Light</vt:lpstr>
      <vt:lpstr>Cambria</vt:lpstr>
      <vt:lpstr>Office Theme</vt:lpstr>
      <vt:lpstr>Automating an Incremental Forming Machine  Orrin Bliss, William Fernandes &amp; Jacob Lorden Department of Mechanical Engineering, University of New Hampshire, Durham, NH 03824  Advisors: Dr. John T. Roth &amp; Nathan Daigle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Lorden</dc:creator>
  <cp:lastModifiedBy>Orrin Bliss</cp:lastModifiedBy>
  <cp:revision>1</cp:revision>
  <dcterms:created xsi:type="dcterms:W3CDTF">2022-04-12T15:13:50Z</dcterms:created>
  <dcterms:modified xsi:type="dcterms:W3CDTF">2022-04-17T00:52:38Z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0x010100AA5E74C20E24BF46B486FCB9AE546282</vt:lpwstr>
  </property>
</Properties>
</file>