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6"/>
  </p:handoutMasterIdLst>
  <p:sldIdLst>
    <p:sldId id="263" r:id="rId5"/>
  </p:sldIdLst>
  <p:sldSz cx="43891200" cy="32918400"/>
  <p:notesSz cx="7077075" cy="9363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5552">
          <p15:clr>
            <a:srgbClr val="A4A3A4"/>
          </p15:clr>
        </p15:guide>
        <p15:guide id="3" pos="13824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5E8587-7DBA-746D-FABD-5CDB1EB10DE3}" name="Matthew Miloro" initials="MM" userId="Matthew Miloro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4B7"/>
    <a:srgbClr val="D5EDFD"/>
    <a:srgbClr val="E9EDF7"/>
    <a:srgbClr val="4584D3"/>
    <a:srgbClr val="AEFF00"/>
    <a:srgbClr val="000066"/>
    <a:srgbClr val="CCCCCC"/>
    <a:srgbClr val="999999"/>
    <a:srgbClr val="FF99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23767A-E273-1408-67D8-B85C09DD12F6}" v="106" vWet="108" dt="2022-04-16T18:20:08.148"/>
    <p1510:client id="{53B3428A-2098-4CD4-A363-64B786020183}" v="733" dt="2022-04-17T03:32:16.584"/>
    <p1510:client id="{D0881BEF-CD09-4BD2-941B-BB622850077D}" v="152" dt="2022-04-16T17:37:31.826"/>
    <p1510:client id="{E0623206-FB0D-40AB-8FF6-71688FA03445}" v="36" dt="2022-04-16T18:45:22.7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471" autoAdjust="0"/>
    <p:restoredTop sz="94660"/>
  </p:normalViewPr>
  <p:slideViewPr>
    <p:cSldViewPr snapToGrid="0">
      <p:cViewPr varScale="1">
        <p:scale>
          <a:sx n="16" d="100"/>
          <a:sy n="16" d="100"/>
        </p:scale>
        <p:origin x="1210" y="91"/>
      </p:cViewPr>
      <p:guideLst>
        <p:guide orient="horz" pos="10368"/>
        <p:guide pos="15552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t" anchorCtr="0" compatLnSpc="1">
            <a:prstTxWarp prst="textNoShape">
              <a:avLst/>
            </a:prstTxWarp>
          </a:bodyPr>
          <a:lstStyle>
            <a:lvl1pPr algn="l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727" y="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t" anchorCtr="0" compatLnSpc="1">
            <a:prstTxWarp prst="textNoShape">
              <a:avLst/>
            </a:prstTxWarp>
          </a:bodyPr>
          <a:lstStyle>
            <a:lvl1pPr algn="r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313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b" anchorCtr="0" compatLnSpc="1">
            <a:prstTxWarp prst="textNoShape">
              <a:avLst/>
            </a:prstTxWarp>
          </a:bodyPr>
          <a:lstStyle>
            <a:lvl1pPr algn="l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727" y="8893313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b" anchorCtr="0" compatLnSpc="1">
            <a:prstTxWarp prst="textNoShape">
              <a:avLst/>
            </a:prstTxWarp>
          </a:bodyPr>
          <a:lstStyle>
            <a:lvl1pPr algn="r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DCE5CEB-6363-420F-BE45-85B064B89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26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7" y="10226675"/>
            <a:ext cx="37306250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4" y="18653125"/>
            <a:ext cx="30724474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5278E-ED96-461A-883E-5FD94BC35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2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C329-9094-49E3-ADB9-7C70C8CFF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6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40" y="1317625"/>
            <a:ext cx="9875837" cy="28089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9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C182-0EAC-4479-8D18-C53192F40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77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193927" y="1317625"/>
            <a:ext cx="39503350" cy="5486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93928" y="7680326"/>
            <a:ext cx="19675474" cy="10787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021803" y="7680326"/>
            <a:ext cx="19675474" cy="10787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193928" y="18619788"/>
            <a:ext cx="19675474" cy="10787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021803" y="18619788"/>
            <a:ext cx="19675474" cy="10787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E7164-4707-4A19-A6AB-6533AC9F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5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D8D97-1826-4078-ADDA-4E99B734A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1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43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73675-D381-4E0E-B86F-9F9EFE057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4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8" y="7680325"/>
            <a:ext cx="19675474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3" y="7680325"/>
            <a:ext cx="19675474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8DAF2-D655-47B3-A184-648194FE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8"/>
            <a:ext cx="19392901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1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8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92EC-8C3C-4F10-858C-C66E68A9E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5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AEDA9-9C5F-4252-8D07-E5D3174E9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1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BADD-EE0D-4AEE-A966-D1DAD5921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6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4" y="1311275"/>
            <a:ext cx="14439901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4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4" y="6888163"/>
            <a:ext cx="14439901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56635-F299-487E-8478-361B2D7E6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4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5" y="23042568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5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5" y="25763543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8BA4C-6842-4480-8686-9E83B0824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9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A9A9"/>
            </a:gs>
            <a:gs pos="50000">
              <a:srgbClr val="990000"/>
            </a:gs>
            <a:gs pos="100000">
              <a:srgbClr val="DDA9A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4279" y="1317625"/>
            <a:ext cx="3950264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4279" y="7680325"/>
            <a:ext cx="39502645" cy="2172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4279" y="29978350"/>
            <a:ext cx="1024184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algn="l" defTabSz="3762375">
              <a:defRPr sz="5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879" y="29978350"/>
            <a:ext cx="1389944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defTabSz="3762375">
              <a:defRPr sz="5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5079" y="29978350"/>
            <a:ext cx="1024184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algn="r" defTabSz="3762375">
              <a:defRPr sz="5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D3B0B1D-8805-4920-9608-A1D4D0B3D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2pPr>
      <a:lvl3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3pPr>
      <a:lvl4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4pPr>
      <a:lvl5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5pPr>
      <a:lvl6pPr marL="4572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6pPr>
      <a:lvl7pPr marL="9144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7pPr>
      <a:lvl8pPr marL="13716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8pPr>
      <a:lvl9pPr marL="18288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9pPr>
    </p:titleStyle>
    <p:bodyStyle>
      <a:lvl1pPr marL="1409700" indent="-1409700" algn="l" defTabSz="3762375" rtl="0" eaLnBrk="0" fontAlgn="base" hangingPunct="0">
        <a:spcBef>
          <a:spcPct val="20000"/>
        </a:spcBef>
        <a:spcAft>
          <a:spcPct val="0"/>
        </a:spcAft>
        <a:buChar char="•"/>
        <a:defRPr sz="13200">
          <a:solidFill>
            <a:schemeClr val="tx1"/>
          </a:solidFill>
          <a:latin typeface="+mn-lt"/>
          <a:ea typeface="+mn-ea"/>
          <a:cs typeface="+mn-cs"/>
        </a:defRPr>
      </a:lvl1pPr>
      <a:lvl2pPr marL="3057525" indent="-1176338" algn="l" defTabSz="3762375" rtl="0" eaLnBrk="0" fontAlgn="base" hangingPunct="0">
        <a:spcBef>
          <a:spcPct val="20000"/>
        </a:spcBef>
        <a:spcAft>
          <a:spcPct val="0"/>
        </a:spcAft>
        <a:buChar char="–"/>
        <a:defRPr sz="11500">
          <a:solidFill>
            <a:schemeClr val="tx1"/>
          </a:solidFill>
          <a:latin typeface="+mn-lt"/>
        </a:defRPr>
      </a:lvl2pPr>
      <a:lvl3pPr marL="4702175" indent="-939800" algn="l" defTabSz="3762375" rtl="0" eaLnBrk="0" fontAlgn="base" hangingPunct="0">
        <a:spcBef>
          <a:spcPct val="20000"/>
        </a:spcBef>
        <a:spcAft>
          <a:spcPct val="0"/>
        </a:spcAft>
        <a:buChar char="•"/>
        <a:defRPr sz="9900">
          <a:solidFill>
            <a:schemeClr val="tx1"/>
          </a:solidFill>
          <a:latin typeface="+mn-lt"/>
        </a:defRPr>
      </a:lvl3pPr>
      <a:lvl4pPr marL="6583363" indent="-939800" algn="l" defTabSz="3762375" rtl="0" eaLnBrk="0" fontAlgn="base" hangingPunct="0">
        <a:spcBef>
          <a:spcPct val="20000"/>
        </a:spcBef>
        <a:spcAft>
          <a:spcPct val="0"/>
        </a:spcAft>
        <a:buChar char="–"/>
        <a:defRPr sz="8200">
          <a:solidFill>
            <a:schemeClr val="tx1"/>
          </a:solidFill>
          <a:latin typeface="+mn-lt"/>
        </a:defRPr>
      </a:lvl4pPr>
      <a:lvl5pPr marL="8466138" indent="-941388" algn="l" defTabSz="3762375" rtl="0" eaLnBrk="0" fontAlgn="base" hangingPunct="0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5pPr>
      <a:lvl6pPr marL="89233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6pPr>
      <a:lvl7pPr marL="93805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7pPr>
      <a:lvl8pPr marL="98377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8pPr>
      <a:lvl9pPr marL="102949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1"/>
            <a:ext cx="43891200" cy="5486399"/>
          </a:xfrm>
          <a:gradFill>
            <a:gsLst>
              <a:gs pos="0">
                <a:schemeClr val="tx2">
                  <a:lumMod val="50000"/>
                </a:schemeClr>
              </a:gs>
              <a:gs pos="50000">
                <a:schemeClr val="bg2">
                  <a:lumMod val="4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indent="-457200" algn="l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8900">
                <a:solidFill>
                  <a:schemeClr val="bg1"/>
                </a:solidFill>
              </a:rPr>
              <a:t>Stage Road Bridge over Nighthawk Hollow Brook Replacement</a:t>
            </a:r>
            <a:br>
              <a:rPr lang="en-US" sz="8900">
                <a:solidFill>
                  <a:schemeClr val="bg1"/>
                </a:solidFill>
              </a:rPr>
            </a:br>
            <a:r>
              <a:rPr lang="en-US" sz="8900">
                <a:solidFill>
                  <a:schemeClr val="bg1"/>
                </a:solidFill>
              </a:rPr>
              <a:t>Gilmanton, New Hampshire</a:t>
            </a:r>
            <a:br>
              <a:rPr lang="en-US" sz="9600"/>
            </a:br>
            <a:br>
              <a:rPr lang="en-US" sz="4000"/>
            </a:br>
            <a:r>
              <a:rPr lang="en-US" sz="5400" i="1">
                <a:solidFill>
                  <a:srgbClr val="FFFFFF"/>
                </a:solidFill>
              </a:rPr>
              <a:t>Nick </a:t>
            </a:r>
            <a:r>
              <a:rPr lang="en-US" sz="5400" i="1" err="1">
                <a:solidFill>
                  <a:srgbClr val="FFFFFF"/>
                </a:solidFill>
              </a:rPr>
              <a:t>LaBrecque</a:t>
            </a:r>
            <a:r>
              <a:rPr lang="en-US" sz="5400" i="1">
                <a:solidFill>
                  <a:srgbClr val="FFFFFF"/>
                </a:solidFill>
              </a:rPr>
              <a:t>, Timothy LaPorte, Matthew Miloro, and Nicholas Prescott</a:t>
            </a:r>
            <a:br>
              <a:rPr lang="en-US" sz="5400" i="1">
                <a:solidFill>
                  <a:srgbClr val="FFFFFF"/>
                </a:solidFill>
              </a:rPr>
            </a:br>
            <a:r>
              <a:rPr lang="en-US" sz="5400" i="1">
                <a:solidFill>
                  <a:srgbClr val="FFFFFF"/>
                </a:solidFill>
              </a:rPr>
              <a:t>Department of Civil and Environmental Engineering, University of New Hampshire</a:t>
            </a:r>
          </a:p>
        </p:txBody>
      </p:sp>
      <p:sp>
        <p:nvSpPr>
          <p:cNvPr id="2150" name="Text Box 161"/>
          <p:cNvSpPr txBox="1">
            <a:spLocks noChangeArrowheads="1"/>
          </p:cNvSpPr>
          <p:nvPr/>
        </p:nvSpPr>
        <p:spPr bwMode="auto">
          <a:xfrm>
            <a:off x="39852600" y="10275890"/>
            <a:ext cx="3048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300" b="1">
                <a:solidFill>
                  <a:srgbClr val="FF9900"/>
                </a:solidFill>
                <a:latin typeface="Arial" charset="0"/>
              </a:defRPr>
            </a:lvl1pPr>
            <a:lvl2pPr marL="742950" indent="-28575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2pPr>
            <a:lvl3pPr marL="11430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3pPr>
            <a:lvl4pPr marL="16002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4pPr>
            <a:lvl5pPr marL="20574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3000" b="0">
              <a:solidFill>
                <a:schemeClr val="tx1"/>
              </a:solidFill>
            </a:endParaRPr>
          </a:p>
        </p:txBody>
      </p:sp>
      <p:sp>
        <p:nvSpPr>
          <p:cNvPr id="2152" name="Rectangle 164"/>
          <p:cNvSpPr>
            <a:spLocks noChangeArrowheads="1"/>
          </p:cNvSpPr>
          <p:nvPr/>
        </p:nvSpPr>
        <p:spPr bwMode="auto">
          <a:xfrm>
            <a:off x="14914797" y="6096000"/>
            <a:ext cx="14173200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86000"/>
                  <a:lumOff val="14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>
                <a:solidFill>
                  <a:schemeClr val="bg1"/>
                </a:solidFill>
                <a:latin typeface="Times New Roman"/>
                <a:cs typeface="Times New Roman"/>
              </a:rPr>
              <a:t>ROLLED STEEL GIRDERS</a:t>
            </a:r>
          </a:p>
        </p:txBody>
      </p:sp>
      <p:sp>
        <p:nvSpPr>
          <p:cNvPr id="2154" name="Rectangle 166"/>
          <p:cNvSpPr>
            <a:spLocks noChangeArrowheads="1"/>
          </p:cNvSpPr>
          <p:nvPr/>
        </p:nvSpPr>
        <p:spPr bwMode="auto">
          <a:xfrm>
            <a:off x="802838" y="14930318"/>
            <a:ext cx="12801600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86000"/>
                  <a:lumOff val="14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2155" name="Rectangle 167"/>
          <p:cNvSpPr>
            <a:spLocks noChangeArrowheads="1"/>
          </p:cNvSpPr>
          <p:nvPr/>
        </p:nvSpPr>
        <p:spPr bwMode="auto">
          <a:xfrm>
            <a:off x="802838" y="6096000"/>
            <a:ext cx="12801600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86000"/>
                  <a:lumOff val="14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>
                <a:solidFill>
                  <a:schemeClr val="bg1"/>
                </a:solidFill>
                <a:latin typeface="Times New Roman"/>
                <a:cs typeface="Times New Roman"/>
              </a:rPr>
              <a:t>PROJECT BACKGROUND</a:t>
            </a:r>
            <a:endParaRPr lang="en-US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9" name="Rectangle 165"/>
          <p:cNvSpPr>
            <a:spLocks noChangeArrowheads="1"/>
          </p:cNvSpPr>
          <p:nvPr/>
        </p:nvSpPr>
        <p:spPr bwMode="auto">
          <a:xfrm>
            <a:off x="30457531" y="26154004"/>
            <a:ext cx="12801600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86000"/>
                  <a:lumOff val="14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495" y="532009"/>
            <a:ext cx="7837105" cy="2345389"/>
          </a:xfrm>
          <a:prstGeom prst="rect">
            <a:avLst/>
          </a:prstGeom>
        </p:spPr>
      </p:pic>
      <p:sp>
        <p:nvSpPr>
          <p:cNvPr id="36" name="Rectangle 164"/>
          <p:cNvSpPr>
            <a:spLocks noChangeArrowheads="1"/>
          </p:cNvSpPr>
          <p:nvPr/>
        </p:nvSpPr>
        <p:spPr bwMode="auto">
          <a:xfrm>
            <a:off x="30416683" y="6096000"/>
            <a:ext cx="12801600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86000"/>
                  <a:lumOff val="14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>
                <a:solidFill>
                  <a:schemeClr val="bg1"/>
                </a:solidFill>
                <a:latin typeface="Times New Roman"/>
                <a:cs typeface="Times New Roman"/>
              </a:rPr>
              <a:t>DRIVEN PILE FOUNDATION</a:t>
            </a:r>
            <a:endParaRPr lang="en-US" sz="54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0" name="Text Box 2546"/>
          <p:cNvSpPr txBox="1">
            <a:spLocks noChangeArrowheads="1"/>
          </p:cNvSpPr>
          <p:nvPr/>
        </p:nvSpPr>
        <p:spPr bwMode="auto">
          <a:xfrm>
            <a:off x="812801" y="7577333"/>
            <a:ext cx="12801600" cy="387798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20015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just">
              <a:spcBef>
                <a:spcPts val="1200"/>
              </a:spcBef>
            </a:pPr>
            <a:r>
              <a:rPr lang="en-US" sz="3600" b="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Existing bridge over Nighthawk Hollow Brook, Gilmanton, NH:</a:t>
            </a:r>
            <a:endParaRPr lang="en-US" sz="3600" b="0" dirty="0">
              <a:latin typeface="Times New Roman"/>
              <a:ea typeface="ＭＳ Ｐゴシック"/>
              <a:cs typeface="Times New Roman"/>
            </a:endParaRPr>
          </a:p>
          <a:p>
            <a:pPr marL="228600" indent="-228600" algn="just">
              <a:spcBef>
                <a:spcPts val="1200"/>
              </a:spcBef>
              <a:buFont typeface="Arial"/>
              <a:buChar char="•"/>
            </a:pPr>
            <a:r>
              <a:rPr lang="en-US" sz="3200" b="0" dirty="0">
                <a:latin typeface="Times New Roman"/>
                <a:ea typeface="ＭＳ Ｐゴシック"/>
                <a:cs typeface="Times New Roman"/>
              </a:rPr>
              <a:t>Constructed in 1930, rehabilitated in 1960</a:t>
            </a:r>
          </a:p>
          <a:p>
            <a:pPr marL="685800" lvl="1" indent="-228600" algn="just">
              <a:spcBef>
                <a:spcPts val="1200"/>
              </a:spcBef>
              <a:buFont typeface="Arial"/>
              <a:buChar char="•"/>
            </a:pPr>
            <a:r>
              <a:rPr lang="en-US" sz="3200" b="0" dirty="0">
                <a:latin typeface="Times New Roman"/>
                <a:ea typeface="ＭＳ Ｐゴシック"/>
                <a:cs typeface="Times New Roman"/>
              </a:rPr>
              <a:t>Steel beam superstructure</a:t>
            </a:r>
          </a:p>
          <a:p>
            <a:pPr marL="685800" lvl="1" indent="-228600" algn="just">
              <a:spcBef>
                <a:spcPts val="1200"/>
              </a:spcBef>
              <a:buFont typeface="Arial"/>
              <a:buChar char="•"/>
            </a:pPr>
            <a:r>
              <a:rPr lang="en-US" sz="3200" b="0" dirty="0">
                <a:latin typeface="Times New Roman"/>
                <a:ea typeface="ＭＳ Ｐゴシック"/>
                <a:cs typeface="Times New Roman"/>
              </a:rPr>
              <a:t>Gravity wingwall abutments</a:t>
            </a:r>
          </a:p>
          <a:p>
            <a:pPr marL="685800" lvl="1" indent="-228600" algn="just">
              <a:spcBef>
                <a:spcPts val="1200"/>
              </a:spcBef>
              <a:buFont typeface="Arial"/>
              <a:buChar char="•"/>
            </a:pPr>
            <a:r>
              <a:rPr lang="en-US" sz="3200" b="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25’-0” clear span, 23’-4” </a:t>
            </a:r>
            <a:r>
              <a:rPr lang="en-US" sz="3200" b="0" dirty="0">
                <a:latin typeface="Times New Roman"/>
                <a:ea typeface="ＭＳ Ｐゴシック"/>
                <a:cs typeface="Times New Roman"/>
              </a:rPr>
              <a:t>paved width</a:t>
            </a:r>
            <a:endParaRPr lang="en-US" sz="3200" b="0" dirty="0">
              <a:latin typeface="Times New Roman" charset="0"/>
              <a:cs typeface="Times New Roman" charset="0"/>
            </a:endParaRPr>
          </a:p>
          <a:p>
            <a:pPr marL="228600" indent="-228600" algn="just">
              <a:spcBef>
                <a:spcPts val="1200"/>
              </a:spcBef>
              <a:buFont typeface="Arial"/>
              <a:buChar char="•"/>
            </a:pPr>
            <a:r>
              <a:rPr lang="en-US" sz="3200" b="0" dirty="0">
                <a:latin typeface="Times New Roman"/>
                <a:ea typeface="ＭＳ Ｐゴシック"/>
                <a:cs typeface="Times New Roman"/>
              </a:rPr>
              <a:t>Superstructure and substructure rated 5/9 (fair) on the NBI scale </a:t>
            </a:r>
          </a:p>
        </p:txBody>
      </p:sp>
      <p:sp>
        <p:nvSpPr>
          <p:cNvPr id="9" name="Rectangle 8"/>
          <p:cNvSpPr/>
          <p:nvPr/>
        </p:nvSpPr>
        <p:spPr>
          <a:xfrm>
            <a:off x="812800" y="16429202"/>
            <a:ext cx="12791638" cy="47089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US" sz="3000" b="0">
                <a:solidFill>
                  <a:srgbClr val="000000"/>
                </a:solidFill>
                <a:latin typeface="Times New Roman"/>
                <a:cs typeface="Times New Roman"/>
              </a:rPr>
              <a:t>Hydrology and Hydraulics (H&amp;H)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3000" b="0">
                <a:solidFill>
                  <a:srgbClr val="000000"/>
                </a:solidFill>
                <a:latin typeface="Times New Roman"/>
                <a:cs typeface="Times New Roman"/>
              </a:rPr>
              <a:t>Design flows and bankfull data obtained by </a:t>
            </a:r>
            <a:r>
              <a:rPr lang="en-US" sz="3000" b="0" i="1">
                <a:solidFill>
                  <a:srgbClr val="000000"/>
                </a:solidFill>
                <a:latin typeface="Times New Roman"/>
                <a:cs typeface="Times New Roman"/>
              </a:rPr>
              <a:t>USGS StreamStats</a:t>
            </a:r>
            <a:endParaRPr lang="en-US" sz="3000" b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3000" b="0">
                <a:solidFill>
                  <a:srgbClr val="000000"/>
                </a:solidFill>
                <a:latin typeface="Times New Roman"/>
                <a:cs typeface="Times New Roman"/>
              </a:rPr>
              <a:t>Bridge span estimated using the </a:t>
            </a:r>
            <a:r>
              <a:rPr lang="en-US" sz="3000" b="0" i="1">
                <a:solidFill>
                  <a:srgbClr val="000000"/>
                </a:solidFill>
                <a:latin typeface="Times New Roman"/>
                <a:cs typeface="Times New Roman"/>
              </a:rPr>
              <a:t>NH Stream Crossing Guidelines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3000" b="0">
                <a:solidFill>
                  <a:srgbClr val="000000"/>
                </a:solidFill>
                <a:latin typeface="Times New Roman"/>
                <a:cs typeface="Times New Roman"/>
              </a:rPr>
              <a:t>Design low chord elevation calculated by 1-D analysis program, HY-8</a:t>
            </a:r>
          </a:p>
          <a:p>
            <a:pPr algn="l"/>
            <a:r>
              <a:rPr lang="en-US" sz="3000" b="0">
                <a:solidFill>
                  <a:srgbClr val="000000"/>
                </a:solidFill>
                <a:latin typeface="Times New Roman"/>
                <a:cs typeface="Times New Roman"/>
              </a:rPr>
              <a:t>Superstructure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3000" b="0">
                <a:solidFill>
                  <a:srgbClr val="000000"/>
                </a:solidFill>
                <a:latin typeface="Times New Roman"/>
                <a:cs typeface="Times New Roman"/>
              </a:rPr>
              <a:t>AISC Steel Construction Manual consulted for efficient rolled section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3000" b="0">
                <a:solidFill>
                  <a:srgbClr val="000000"/>
                </a:solidFill>
                <a:latin typeface="Times New Roman"/>
                <a:cs typeface="Times New Roman"/>
              </a:rPr>
              <a:t>AASHTO design formulas implemented into MS Excel</a:t>
            </a:r>
          </a:p>
          <a:p>
            <a:pPr algn="l"/>
            <a:r>
              <a:rPr lang="en-US" sz="3000" b="0">
                <a:solidFill>
                  <a:srgbClr val="000000"/>
                </a:solidFill>
                <a:latin typeface="Times New Roman"/>
                <a:cs typeface="Times New Roman"/>
              </a:rPr>
              <a:t>Substructure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3000" b="0" err="1">
                <a:solidFill>
                  <a:srgbClr val="000000"/>
                </a:solidFill>
                <a:latin typeface="Times New Roman"/>
                <a:cs typeface="Times New Roman"/>
              </a:rPr>
              <a:t>Geocalcs</a:t>
            </a:r>
            <a:r>
              <a:rPr lang="en-US" sz="3000" b="0">
                <a:solidFill>
                  <a:srgbClr val="000000"/>
                </a:solidFill>
                <a:latin typeface="Times New Roman"/>
                <a:cs typeface="Times New Roman"/>
              </a:rPr>
              <a:t> Lateral Analysis of Piles (LAP)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3000" b="0">
                <a:solidFill>
                  <a:srgbClr val="000000"/>
                </a:solidFill>
                <a:latin typeface="Times New Roman"/>
                <a:cs typeface="Times New Roman"/>
              </a:rPr>
              <a:t>AASHTO Specs. &amp; NHDOT Bridge Design Manual to supplement analysis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574969" y="27773803"/>
            <a:ext cx="12801600" cy="518603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marR="0" indent="-4572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American Association of State Highway and Transportation Officials. (2012). 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AASHTO LRFD Bridge Design Specifications.</a:t>
            </a:r>
            <a:r>
              <a:rPr lang="en-US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Washington, D.C.</a:t>
            </a:r>
          </a:p>
          <a:p>
            <a:pPr algn="l">
              <a:spcAft>
                <a:spcPts val="1000"/>
              </a:spcAft>
            </a:pPr>
            <a:r>
              <a:rPr lang="en-US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Construction, A. I. (2017). 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Steel Construction Manual 15th Edition.</a:t>
            </a:r>
            <a:r>
              <a:rPr lang="en-US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American Institute of Steel Construction. </a:t>
            </a:r>
          </a:p>
          <a:p>
            <a:pPr algn="l">
              <a:spcAft>
                <a:spcPts val="1000"/>
              </a:spcAft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Federal Highway Administration. (2021). HY-8 Version 7.70 (Culvert Hydraulic Analysis Program). Retrieved from 	https://www.fhwa.dot.gov/engineering/hydraulics/software/hy8/.</a:t>
            </a:r>
          </a:p>
          <a:p>
            <a:pPr algn="l">
              <a:spcAft>
                <a:spcPts val="1000"/>
              </a:spcAft>
            </a:pPr>
            <a:r>
              <a:rPr lang="en-US" sz="2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Geocalcs</a:t>
            </a:r>
            <a:r>
              <a:rPr lang="en-US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(2020). Lateral Analysis of Piles (LAP). Retrieved from https://www.geocalcs.com/lap.</a:t>
            </a:r>
          </a:p>
          <a:p>
            <a:pPr marL="457200" marR="0" indent="-4572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Hampshire, U. o. (2009, May). 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New Hampshire Stream Crossing Guidelines.</a:t>
            </a:r>
            <a:r>
              <a:rPr lang="en-US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Retrieved from https://www.nae.usace.army.mil/Portals/74/docs/regulatory/StreamRiverContinuity/nh_stream_crossing_guidelines_unh_web_rev_2.pdf.</a:t>
            </a:r>
          </a:p>
          <a:p>
            <a:pPr marL="457200" marR="0" indent="-4572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NHDOT. (2015). </a:t>
            </a:r>
            <a:r>
              <a:rPr lang="en-US" sz="2000" b="0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NHDOT Bridge Design Manual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Retrieved from https://www.nh.gov/dot/org/projectdevelopment /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bridgedesign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/manual.htm.</a:t>
            </a:r>
            <a:endParaRPr lang="en-US" sz="2000" b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U.S. Geological Survey. (2019). StreamStats. Retrieved October 10, 2021, from https://streamstats.usgs.gov/ss/. </a:t>
            </a:r>
          </a:p>
          <a:p>
            <a:pPr algn="l"/>
            <a:endParaRPr lang="en-U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66"/>
          <p:cNvSpPr>
            <a:spLocks noChangeArrowheads="1"/>
          </p:cNvSpPr>
          <p:nvPr/>
        </p:nvSpPr>
        <p:spPr bwMode="auto">
          <a:xfrm>
            <a:off x="812800" y="21404896"/>
            <a:ext cx="12801600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86000"/>
                  <a:lumOff val="14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HYDRAULIC ANALYSIS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936399" y="7692046"/>
            <a:ext cx="141516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Hot-rolled steel was the chosen superstructure through an alternatives study completed in the Fall Semester</a:t>
            </a: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applicable for spans between 20-100’</a:t>
            </a:r>
          </a:p>
          <a:p>
            <a:pPr marL="228600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Capacities of W-shape were checked against bending, deflection and shear </a:t>
            </a: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Excel allowed for quick, comprehensive design iterations</a:t>
            </a:r>
          </a:p>
          <a:p>
            <a:pPr marL="228600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new design proposes five W21x93 rolled beams spanning 50’-0”</a:t>
            </a: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Deflection was the controlling design parameter</a:t>
            </a:r>
          </a:p>
          <a:p>
            <a:pPr algn="l"/>
            <a:endParaRPr lang="en-US" sz="48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457531" y="7669512"/>
            <a:ext cx="12801601" cy="86792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28600" indent="-228600" algn="l">
              <a:lnSpc>
                <a:spcPct val="150000"/>
              </a:lnSpc>
              <a:buFont typeface="Arial"/>
              <a:buChar char="•"/>
            </a:pPr>
            <a:r>
              <a:rPr lang="en-US"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Weak soil conditions led the team to use a pile foundation to prevent settlement</a:t>
            </a:r>
          </a:p>
          <a:p>
            <a:pPr marL="685800" lvl="1" indent="-228600" algn="l">
              <a:lnSpc>
                <a:spcPct val="150000"/>
              </a:lnSpc>
              <a:buFont typeface="Arial"/>
              <a:buChar char="•"/>
            </a:pPr>
            <a:r>
              <a:rPr lang="en-US"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Boring logs showed clays and loose sand, at some points having one or no blows during SPT test</a:t>
            </a:r>
          </a:p>
          <a:p>
            <a:pPr marL="228600" indent="-228600" algn="l">
              <a:lnSpc>
                <a:spcPct val="150000"/>
              </a:lnSpc>
              <a:buFont typeface="Arial"/>
              <a:buChar char="•"/>
            </a:pPr>
            <a:r>
              <a:rPr lang="en-US"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Five HP12x74 piles</a:t>
            </a:r>
          </a:p>
          <a:p>
            <a:pPr marL="685800" lvl="1" indent="-228600" algn="l">
              <a:lnSpc>
                <a:spcPct val="150000"/>
              </a:lnSpc>
              <a:buFont typeface="Arial"/>
              <a:buChar char="•"/>
            </a:pPr>
            <a:r>
              <a:rPr lang="en-US"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Lateral and vertical analysis performed</a:t>
            </a:r>
          </a:p>
          <a:p>
            <a:pPr marL="228600" indent="-228600" algn="l">
              <a:lnSpc>
                <a:spcPct val="150000"/>
              </a:lnSpc>
              <a:buFont typeface="Arial"/>
              <a:buChar char="•"/>
            </a:pPr>
            <a:r>
              <a:rPr lang="en-US"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Piles to be driven to bedrock as none of the other soils have adequate bearing capacity</a:t>
            </a:r>
          </a:p>
          <a:p>
            <a:pPr marL="228600" indent="-228600" algn="l">
              <a:lnSpc>
                <a:spcPct val="150000"/>
              </a:lnSpc>
              <a:buFont typeface="Arial"/>
              <a:buChar char="•"/>
            </a:pPr>
            <a:r>
              <a:rPr lang="en-US"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555 </a:t>
            </a:r>
            <a:r>
              <a:rPr lang="en-US" sz="3600" b="0" dirty="0" err="1">
                <a:solidFill>
                  <a:srgbClr val="000000"/>
                </a:solidFill>
                <a:latin typeface="Times New Roman"/>
                <a:cs typeface="Times New Roman"/>
              </a:rPr>
              <a:t>kN</a:t>
            </a:r>
            <a:r>
              <a:rPr lang="en-US"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 (~125000 </a:t>
            </a:r>
            <a:r>
              <a:rPr lang="en-US" sz="3600" b="0" dirty="0" err="1">
                <a:solidFill>
                  <a:srgbClr val="000000"/>
                </a:solidFill>
                <a:latin typeface="Times New Roman"/>
                <a:cs typeface="Times New Roman"/>
              </a:rPr>
              <a:t>lbf</a:t>
            </a:r>
            <a:r>
              <a:rPr lang="en-US"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) to displace 0.1 m (0.33 ft) </a:t>
            </a:r>
          </a:p>
          <a:p>
            <a:pPr marL="571500" indent="-571500" algn="l">
              <a:buFont typeface="Arial"/>
              <a:buChar char="•"/>
            </a:pPr>
            <a:endParaRPr lang="en-US" sz="3600" b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l"/>
            <a:endParaRPr lang="en-US" sz="3600" b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6" name="Rectangle 166">
            <a:extLst>
              <a:ext uri="{FF2B5EF4-FFF2-40B4-BE49-F238E27FC236}">
                <a16:creationId xmlns:a16="http://schemas.microsoft.com/office/drawing/2014/main" id="{EFB48451-709F-4667-B6D4-69AA8ECFD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16683" y="21501518"/>
            <a:ext cx="12801600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86000"/>
                  <a:lumOff val="14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06F833-F43D-445D-99E3-C3956E5A3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5187" y="2743200"/>
            <a:ext cx="6333719" cy="2199208"/>
          </a:xfrm>
          <a:prstGeom prst="rect">
            <a:avLst/>
          </a:prstGeom>
        </p:spPr>
      </p:pic>
      <p:sp>
        <p:nvSpPr>
          <p:cNvPr id="27" name="Rectangle 164">
            <a:extLst>
              <a:ext uri="{FF2B5EF4-FFF2-40B4-BE49-F238E27FC236}">
                <a16:creationId xmlns:a16="http://schemas.microsoft.com/office/drawing/2014/main" id="{143FB698-98F3-4F19-89D0-82E33549B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14799" y="23353670"/>
            <a:ext cx="14173200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86000"/>
                  <a:lumOff val="14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>
                <a:solidFill>
                  <a:schemeClr val="bg1"/>
                </a:solidFill>
                <a:latin typeface="Times New Roman"/>
                <a:cs typeface="Times New Roman"/>
              </a:rPr>
              <a:t>REINFORCED CONCRETE DECK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EE25DCA9-606D-412E-9AE5-C49F5AAF76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6"/>
          <a:stretch/>
        </p:blipFill>
        <p:spPr bwMode="auto">
          <a:xfrm>
            <a:off x="913189" y="11581274"/>
            <a:ext cx="5132656" cy="266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E1B69FA-C86C-4D41-BDF1-E3425263988F}"/>
              </a:ext>
            </a:extLst>
          </p:cNvPr>
          <p:cNvSpPr/>
          <p:nvPr/>
        </p:nvSpPr>
        <p:spPr>
          <a:xfrm>
            <a:off x="794501" y="22873118"/>
            <a:ext cx="12805416" cy="280076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3200" b="0">
                <a:solidFill>
                  <a:srgbClr val="000000"/>
                </a:solidFill>
                <a:latin typeface="Times New Roman"/>
                <a:cs typeface="Times New Roman"/>
              </a:rPr>
              <a:t>Drainage area: 15.7 square miles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3200" b="0">
                <a:solidFill>
                  <a:srgbClr val="000000"/>
                </a:solidFill>
                <a:latin typeface="Times New Roman"/>
                <a:cs typeface="Times New Roman"/>
              </a:rPr>
              <a:t>Average bankfull width: ~40’-0”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3200" b="0">
                <a:solidFill>
                  <a:srgbClr val="000000"/>
                </a:solidFill>
                <a:latin typeface="Times New Roman"/>
                <a:cs typeface="Times New Roman"/>
              </a:rPr>
              <a:t>Clear span estimate: 50’-0”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3200" b="0">
                <a:solidFill>
                  <a:srgbClr val="000000"/>
                </a:solidFill>
                <a:latin typeface="Times New Roman"/>
                <a:cs typeface="Times New Roman"/>
              </a:rPr>
              <a:t>Design low chord elevation rose over 2’ from existing low chord of 557.60’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4800" b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 descr="A picture containing nature, ravine&#10;&#10;Description automatically generated">
            <a:extLst>
              <a:ext uri="{FF2B5EF4-FFF2-40B4-BE49-F238E27FC236}">
                <a16:creationId xmlns:a16="http://schemas.microsoft.com/office/drawing/2014/main" id="{10A273CE-E44A-411C-B205-18EF8B30EF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97" y="11578038"/>
            <a:ext cx="3562373" cy="267178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AD33254-DD5D-48E8-B392-0C7442E721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548" y="11578038"/>
            <a:ext cx="2556462" cy="267178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B6183D-1341-405A-BD4F-437834A7E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996349"/>
              </p:ext>
            </p:extLst>
          </p:nvPr>
        </p:nvGraphicFramePr>
        <p:xfrm>
          <a:off x="15495064" y="13593858"/>
          <a:ext cx="12901072" cy="3668558"/>
        </p:xfrm>
        <a:graphic>
          <a:graphicData uri="http://schemas.openxmlformats.org/drawingml/2006/table">
            <a:tbl>
              <a:tblPr firstRow="1" lastCol="1" bandCol="1">
                <a:effectLst/>
                <a:tableStyleId>{638B1855-1B75-4FBE-930C-398BA8C253C6}</a:tableStyleId>
              </a:tblPr>
              <a:tblGrid>
                <a:gridCol w="2446924">
                  <a:extLst>
                    <a:ext uri="{9D8B030D-6E8A-4147-A177-3AD203B41FA5}">
                      <a16:colId xmlns:a16="http://schemas.microsoft.com/office/drawing/2014/main" val="190694764"/>
                    </a:ext>
                  </a:extLst>
                </a:gridCol>
                <a:gridCol w="1194193">
                  <a:extLst>
                    <a:ext uri="{9D8B030D-6E8A-4147-A177-3AD203B41FA5}">
                      <a16:colId xmlns:a16="http://schemas.microsoft.com/office/drawing/2014/main" val="3116837500"/>
                    </a:ext>
                  </a:extLst>
                </a:gridCol>
                <a:gridCol w="913206">
                  <a:extLst>
                    <a:ext uri="{9D8B030D-6E8A-4147-A177-3AD203B41FA5}">
                      <a16:colId xmlns:a16="http://schemas.microsoft.com/office/drawing/2014/main" val="2497722212"/>
                    </a:ext>
                  </a:extLst>
                </a:gridCol>
                <a:gridCol w="2519872">
                  <a:extLst>
                    <a:ext uri="{9D8B030D-6E8A-4147-A177-3AD203B41FA5}">
                      <a16:colId xmlns:a16="http://schemas.microsoft.com/office/drawing/2014/main" val="3601850850"/>
                    </a:ext>
                  </a:extLst>
                </a:gridCol>
                <a:gridCol w="1902696">
                  <a:extLst>
                    <a:ext uri="{9D8B030D-6E8A-4147-A177-3AD203B41FA5}">
                      <a16:colId xmlns:a16="http://schemas.microsoft.com/office/drawing/2014/main" val="4077242017"/>
                    </a:ext>
                  </a:extLst>
                </a:gridCol>
                <a:gridCol w="962810">
                  <a:extLst>
                    <a:ext uri="{9D8B030D-6E8A-4147-A177-3AD203B41FA5}">
                      <a16:colId xmlns:a16="http://schemas.microsoft.com/office/drawing/2014/main" val="4002976984"/>
                    </a:ext>
                  </a:extLst>
                </a:gridCol>
                <a:gridCol w="2961371">
                  <a:extLst>
                    <a:ext uri="{9D8B030D-6E8A-4147-A177-3AD203B41FA5}">
                      <a16:colId xmlns:a16="http://schemas.microsoft.com/office/drawing/2014/main" val="2621833451"/>
                    </a:ext>
                  </a:extLst>
                </a:gridCol>
              </a:tblGrid>
              <a:tr h="66522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3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W21X93 Design Results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84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66566185"/>
                  </a:ext>
                </a:extLst>
              </a:tr>
              <a:tr h="55226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Ultimate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>
                          <a:solidFill>
                            <a:schemeClr val="bg1"/>
                          </a:solidFill>
                          <a:effectLst/>
                        </a:rPr>
                        <a:t>Design Capacities</a:t>
                      </a:r>
                      <a:endParaRPr lang="en-US" sz="2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Overdesigned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2558"/>
                  </a:ext>
                </a:extLst>
              </a:tr>
              <a:tr h="4553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chemeClr val="bg1"/>
                          </a:solidFill>
                          <a:effectLst/>
                        </a:rPr>
                        <a:t>Parameter</a:t>
                      </a:r>
                      <a:endParaRPr lang="en-US" sz="2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chemeClr val="bg1"/>
                          </a:solidFill>
                          <a:effectLst/>
                        </a:rPr>
                        <a:t>Value</a:t>
                      </a:r>
                      <a:endParaRPr lang="en-US" sz="2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chemeClr val="bg1"/>
                          </a:solidFill>
                          <a:effectLst/>
                        </a:rPr>
                        <a:t>Unit</a:t>
                      </a:r>
                      <a:endParaRPr lang="en-US" sz="2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chemeClr val="bg1"/>
                          </a:solidFill>
                          <a:effectLst/>
                        </a:rPr>
                        <a:t>Parameter</a:t>
                      </a:r>
                      <a:endParaRPr lang="en-US" sz="2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chemeClr val="bg1"/>
                          </a:solidFill>
                          <a:effectLst/>
                        </a:rPr>
                        <a:t>Value</a:t>
                      </a:r>
                      <a:endParaRPr lang="en-US" sz="2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chemeClr val="bg1"/>
                          </a:solidFill>
                          <a:effectLst/>
                        </a:rPr>
                        <a:t>Unit</a:t>
                      </a:r>
                      <a:endParaRPr lang="en-US" sz="2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014228"/>
                  </a:ext>
                </a:extLst>
              </a:tr>
              <a:tr h="4895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solidFill>
                            <a:schemeClr val="bg1"/>
                          </a:solidFill>
                          <a:effectLst/>
                        </a:rPr>
                        <a:t>Bending Exterior</a:t>
                      </a:r>
                      <a:endParaRPr lang="en-US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84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solidFill>
                            <a:schemeClr val="tx1"/>
                          </a:solidFill>
                          <a:effectLst/>
                        </a:rPr>
                        <a:t>1,264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ft-kips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84D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>
                          <a:solidFill>
                            <a:schemeClr val="bg1"/>
                          </a:solidFill>
                          <a:effectLst/>
                        </a:rPr>
                        <a:t>Bending</a:t>
                      </a:r>
                      <a:endParaRPr lang="en-US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84D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>
                          <a:solidFill>
                            <a:schemeClr val="tx1"/>
                          </a:solidFill>
                          <a:effectLst/>
                        </a:rPr>
                        <a:t>2,065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ft-kips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84D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61% overdesigned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84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524152"/>
                  </a:ext>
                </a:extLst>
              </a:tr>
              <a:tr h="502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solidFill>
                            <a:schemeClr val="bg1"/>
                          </a:solidFill>
                          <a:effectLst/>
                        </a:rPr>
                        <a:t>Bending Interior</a:t>
                      </a:r>
                      <a:endParaRPr lang="en-US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84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solidFill>
                            <a:schemeClr val="tx1"/>
                          </a:solidFill>
                          <a:effectLst/>
                        </a:rPr>
                        <a:t>1,279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ft-kips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84D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797133"/>
                  </a:ext>
                </a:extLst>
              </a:tr>
              <a:tr h="502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solidFill>
                            <a:schemeClr val="bg1"/>
                          </a:solidFill>
                          <a:effectLst/>
                        </a:rPr>
                        <a:t>Deflection</a:t>
                      </a:r>
                      <a:endParaRPr lang="en-US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84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solidFill>
                            <a:schemeClr val="tx1"/>
                          </a:solidFill>
                          <a:effectLst/>
                        </a:rPr>
                        <a:t>0.70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in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84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solidFill>
                            <a:schemeClr val="bg1"/>
                          </a:solidFill>
                          <a:effectLst/>
                        </a:rPr>
                        <a:t>Deflection</a:t>
                      </a:r>
                      <a:endParaRPr lang="en-US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84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solidFill>
                            <a:schemeClr val="tx1"/>
                          </a:solidFill>
                          <a:effectLst/>
                        </a:rPr>
                        <a:t>0.75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in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84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6% overdesigned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84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839285"/>
                  </a:ext>
                </a:extLst>
              </a:tr>
              <a:tr h="502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solidFill>
                            <a:schemeClr val="bg1"/>
                          </a:solidFill>
                          <a:effectLst/>
                        </a:rPr>
                        <a:t>Shear</a:t>
                      </a:r>
                      <a:endParaRPr lang="en-US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84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solidFill>
                            <a:schemeClr val="tx1"/>
                          </a:solidFill>
                          <a:effectLst/>
                        </a:rPr>
                        <a:t>143.3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kips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84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solidFill>
                            <a:schemeClr val="bg1"/>
                          </a:solidFill>
                          <a:effectLst/>
                        </a:rPr>
                        <a:t>Shear</a:t>
                      </a:r>
                      <a:endParaRPr lang="en-US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84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>
                          <a:solidFill>
                            <a:schemeClr val="tx1"/>
                          </a:solidFill>
                          <a:effectLst/>
                        </a:rPr>
                        <a:t>332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kips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84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132% overdesigned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84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11883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109DDC1-0203-4760-B0B7-B0ABDF1C8BD8}"/>
              </a:ext>
            </a:extLst>
          </p:cNvPr>
          <p:cNvSpPr txBox="1"/>
          <p:nvPr/>
        </p:nvSpPr>
        <p:spPr>
          <a:xfrm>
            <a:off x="1570522" y="14170172"/>
            <a:ext cx="3817990" cy="711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1200"/>
              </a:spcBef>
            </a:pPr>
            <a:r>
              <a:rPr lang="en-US" sz="3200" b="0">
                <a:solidFill>
                  <a:schemeClr val="tx1"/>
                </a:solidFill>
                <a:latin typeface="Times New Roman"/>
                <a:ea typeface="ＭＳ Ｐゴシック"/>
                <a:cs typeface="Times New Roman"/>
              </a:rPr>
              <a:t>Existing Bridge</a:t>
            </a:r>
          </a:p>
          <a:p>
            <a:pPr marL="685800" indent="-685800" algn="l">
              <a:spcBef>
                <a:spcPts val="1200"/>
              </a:spcBef>
              <a:buFont typeface="Arial"/>
              <a:buChar char="•"/>
            </a:pPr>
            <a:endParaRPr lang="en-US" sz="4800" b="0">
              <a:latin typeface="Times New Roman" charset="0"/>
              <a:cs typeface="Times New Roman" charset="0"/>
            </a:endParaRPr>
          </a:p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AEBB67-1B93-493F-959C-CFF4DABBC442}"/>
              </a:ext>
            </a:extLst>
          </p:cNvPr>
          <p:cNvSpPr/>
          <p:nvPr/>
        </p:nvSpPr>
        <p:spPr>
          <a:xfrm>
            <a:off x="30479342" y="23213271"/>
            <a:ext cx="12801600" cy="34163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US" sz="3600" b="0" dirty="0">
                <a:solidFill>
                  <a:srgbClr val="000000"/>
                </a:solidFill>
                <a:latin typeface="Times New Roman"/>
                <a:cs typeface="Arial"/>
              </a:rPr>
              <a:t>Thank you to our project sponsors, </a:t>
            </a:r>
            <a:r>
              <a:rPr lang="en-US" sz="3600" b="0" dirty="0" err="1">
                <a:solidFill>
                  <a:srgbClr val="000000"/>
                </a:solidFill>
                <a:latin typeface="Times New Roman"/>
                <a:cs typeface="Arial"/>
              </a:rPr>
              <a:t>Josif</a:t>
            </a:r>
            <a:r>
              <a:rPr lang="en-US" sz="3600" b="0" dirty="0">
                <a:solidFill>
                  <a:srgbClr val="000000"/>
                </a:solidFill>
                <a:latin typeface="Times New Roman"/>
                <a:cs typeface="Arial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latin typeface="Times New Roman"/>
                <a:cs typeface="Arial"/>
              </a:rPr>
              <a:t>Bicja</a:t>
            </a:r>
            <a:r>
              <a:rPr lang="en-US" sz="3600" b="0" dirty="0">
                <a:solidFill>
                  <a:srgbClr val="000000"/>
                </a:solidFill>
                <a:latin typeface="Times New Roman"/>
                <a:cs typeface="Arial"/>
              </a:rPr>
              <a:t>, Kayla </a:t>
            </a:r>
            <a:r>
              <a:rPr lang="en-US" sz="3600" b="0" dirty="0" err="1">
                <a:solidFill>
                  <a:srgbClr val="000000"/>
                </a:solidFill>
                <a:latin typeface="Times New Roman"/>
                <a:cs typeface="Arial"/>
              </a:rPr>
              <a:t>Hampe</a:t>
            </a:r>
            <a:r>
              <a:rPr lang="en-US" sz="3600" b="0" dirty="0">
                <a:solidFill>
                  <a:srgbClr val="000000"/>
                </a:solidFill>
                <a:latin typeface="Times New Roman"/>
                <a:cs typeface="Arial"/>
              </a:rPr>
              <a:t>, and Katelyn Welch of Hoyle, Tanner and Associates. </a:t>
            </a:r>
          </a:p>
          <a:p>
            <a:pPr algn="l"/>
            <a:endParaRPr lang="en-US" sz="3600" b="0" dirty="0">
              <a:solidFill>
                <a:srgbClr val="000000"/>
              </a:solidFill>
              <a:latin typeface="Times New Roman"/>
              <a:cs typeface="Arial"/>
            </a:endParaRPr>
          </a:p>
          <a:p>
            <a:pPr algn="l"/>
            <a:r>
              <a:rPr lang="en-US" sz="3600" b="0" dirty="0">
                <a:solidFill>
                  <a:srgbClr val="000000"/>
                </a:solidFill>
                <a:latin typeface="Times New Roman"/>
                <a:cs typeface="Arial"/>
              </a:rPr>
              <a:t>Thank you to our CEE faculty advisor, Dr. Fei Han. </a:t>
            </a:r>
          </a:p>
          <a:p>
            <a:pPr algn="l"/>
            <a:endParaRPr lang="en-US" sz="3600" b="0" dirty="0">
              <a:solidFill>
                <a:srgbClr val="000000"/>
              </a:solidFill>
              <a:latin typeface="Times New Roman"/>
              <a:cs typeface="Arial"/>
            </a:endParaRPr>
          </a:p>
          <a:p>
            <a:pPr algn="l"/>
            <a:endParaRPr lang="en-US" sz="3600" b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38" name="Table 12">
            <a:extLst>
              <a:ext uri="{FF2B5EF4-FFF2-40B4-BE49-F238E27FC236}">
                <a16:creationId xmlns:a16="http://schemas.microsoft.com/office/drawing/2014/main" id="{F245B1BE-BFC4-4954-81E1-3BFCC8960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420166"/>
              </p:ext>
            </p:extLst>
          </p:nvPr>
        </p:nvGraphicFramePr>
        <p:xfrm>
          <a:off x="1718148" y="30197015"/>
          <a:ext cx="10958125" cy="24688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91625">
                  <a:extLst>
                    <a:ext uri="{9D8B030D-6E8A-4147-A177-3AD203B41FA5}">
                      <a16:colId xmlns:a16="http://schemas.microsoft.com/office/drawing/2014/main" val="2674417888"/>
                    </a:ext>
                  </a:extLst>
                </a:gridCol>
                <a:gridCol w="2191625">
                  <a:extLst>
                    <a:ext uri="{9D8B030D-6E8A-4147-A177-3AD203B41FA5}">
                      <a16:colId xmlns:a16="http://schemas.microsoft.com/office/drawing/2014/main" val="3018252096"/>
                    </a:ext>
                  </a:extLst>
                </a:gridCol>
                <a:gridCol w="2191625">
                  <a:extLst>
                    <a:ext uri="{9D8B030D-6E8A-4147-A177-3AD203B41FA5}">
                      <a16:colId xmlns:a16="http://schemas.microsoft.com/office/drawing/2014/main" val="734245245"/>
                    </a:ext>
                  </a:extLst>
                </a:gridCol>
                <a:gridCol w="2191625">
                  <a:extLst>
                    <a:ext uri="{9D8B030D-6E8A-4147-A177-3AD203B41FA5}">
                      <a16:colId xmlns:a16="http://schemas.microsoft.com/office/drawing/2014/main" val="730213909"/>
                    </a:ext>
                  </a:extLst>
                </a:gridCol>
                <a:gridCol w="2191625">
                  <a:extLst>
                    <a:ext uri="{9D8B030D-6E8A-4147-A177-3AD203B41FA5}">
                      <a16:colId xmlns:a16="http://schemas.microsoft.com/office/drawing/2014/main" val="2676933708"/>
                    </a:ext>
                  </a:extLst>
                </a:gridCol>
              </a:tblGrid>
              <a:tr h="663255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Check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Return Period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Discharge (</a:t>
                      </a:r>
                      <a:r>
                        <a:rPr lang="en-US" sz="2400" err="1"/>
                        <a:t>cfs</a:t>
                      </a:r>
                      <a:r>
                        <a:rPr lang="en-US" sz="240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Headwater Elevation (ft)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Design Low Chord Elevation (ft)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300158"/>
                  </a:ext>
                </a:extLst>
              </a:tr>
              <a:tr h="364811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Design Flood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50-year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1,770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558.90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559.90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5856040"/>
                  </a:ext>
                </a:extLst>
              </a:tr>
              <a:tr h="459176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High Flow Damage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100-year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2,120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560.31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322300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5AE438AE-FE10-47E3-8ADF-C39D559BC6AF}"/>
              </a:ext>
            </a:extLst>
          </p:cNvPr>
          <p:cNvSpPr/>
          <p:nvPr/>
        </p:nvSpPr>
        <p:spPr bwMode="auto">
          <a:xfrm>
            <a:off x="14938363" y="7577333"/>
            <a:ext cx="14137380" cy="15580176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BFD3B3D-E143-4B81-B011-3B5FC35A8FA4}"/>
              </a:ext>
            </a:extLst>
          </p:cNvPr>
          <p:cNvSpPr/>
          <p:nvPr/>
        </p:nvSpPr>
        <p:spPr bwMode="auto">
          <a:xfrm>
            <a:off x="796353" y="7577332"/>
            <a:ext cx="12801600" cy="7162275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DA05510-F666-4DA0-B41D-6D448E33C580}"/>
              </a:ext>
            </a:extLst>
          </p:cNvPr>
          <p:cNvSpPr txBox="1"/>
          <p:nvPr/>
        </p:nvSpPr>
        <p:spPr>
          <a:xfrm>
            <a:off x="6475997" y="14154841"/>
            <a:ext cx="3562373" cy="217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1200"/>
              </a:spcBef>
            </a:pPr>
            <a:r>
              <a:rPr lang="en-US" sz="3200" b="0">
                <a:solidFill>
                  <a:schemeClr val="tx1"/>
                </a:solidFill>
                <a:latin typeface="Times New Roman"/>
                <a:ea typeface="ＭＳ Ｐゴシック"/>
                <a:cs typeface="Times New Roman"/>
              </a:rPr>
              <a:t>Spalled Abutments</a:t>
            </a:r>
          </a:p>
          <a:p>
            <a:pPr marL="685800" indent="-685800" algn="l">
              <a:spcBef>
                <a:spcPts val="1200"/>
              </a:spcBef>
              <a:buFont typeface="Arial"/>
              <a:buChar char="•"/>
            </a:pPr>
            <a:endParaRPr lang="en-US" sz="4800" b="0">
              <a:latin typeface="Times New Roman" charset="0"/>
              <a:cs typeface="Times New Roman" charset="0"/>
            </a:endParaRPr>
          </a:p>
          <a:p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A6D98FC-F679-4FC9-BEDC-5739DBB7086A}"/>
              </a:ext>
            </a:extLst>
          </p:cNvPr>
          <p:cNvSpPr txBox="1"/>
          <p:nvPr/>
        </p:nvSpPr>
        <p:spPr>
          <a:xfrm>
            <a:off x="10251155" y="14170172"/>
            <a:ext cx="2948667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1200"/>
              </a:spcBef>
            </a:pPr>
            <a:r>
              <a:rPr lang="en-US" sz="3200" b="0">
                <a:solidFill>
                  <a:schemeClr val="tx1"/>
                </a:solidFill>
                <a:latin typeface="Times New Roman"/>
                <a:ea typeface="ＭＳ Ｐゴシック"/>
                <a:cs typeface="Times New Roman"/>
              </a:rPr>
              <a:t>Exposed Rebar</a:t>
            </a:r>
          </a:p>
          <a:p>
            <a:pPr marL="685800" indent="-685800" algn="l">
              <a:spcBef>
                <a:spcPts val="1200"/>
              </a:spcBef>
              <a:buFont typeface="Arial"/>
              <a:buChar char="•"/>
            </a:pPr>
            <a:endParaRPr lang="en-US" sz="4800" b="0">
              <a:latin typeface="Times New Roman" charset="0"/>
              <a:cs typeface="Times New Roman" charset="0"/>
            </a:endParaRPr>
          </a:p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CE3568F-F028-4BF1-A386-52BD9CDF9446}"/>
              </a:ext>
            </a:extLst>
          </p:cNvPr>
          <p:cNvSpPr/>
          <p:nvPr/>
        </p:nvSpPr>
        <p:spPr bwMode="auto">
          <a:xfrm>
            <a:off x="814920" y="16474543"/>
            <a:ext cx="12801600" cy="4833732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AD29B5-D6C4-41AC-BCDD-90D3C33348F8}"/>
              </a:ext>
            </a:extLst>
          </p:cNvPr>
          <p:cNvSpPr/>
          <p:nvPr/>
        </p:nvSpPr>
        <p:spPr bwMode="auto">
          <a:xfrm>
            <a:off x="816429" y="22873117"/>
            <a:ext cx="12781524" cy="9879600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E773DC2-7C78-4310-8C8F-56810E18E989}"/>
              </a:ext>
            </a:extLst>
          </p:cNvPr>
          <p:cNvSpPr/>
          <p:nvPr/>
        </p:nvSpPr>
        <p:spPr bwMode="auto">
          <a:xfrm>
            <a:off x="14936398" y="24921431"/>
            <a:ext cx="14138364" cy="7831287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BB50407B-6785-3355-669F-CF17AF89FCF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233" t="27185" r="18388" b="9414"/>
          <a:stretch/>
        </p:blipFill>
        <p:spPr bwMode="auto">
          <a:xfrm>
            <a:off x="30495944" y="15275748"/>
            <a:ext cx="5954732" cy="606662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E725E0-74C1-49C3-AC3F-B22334D0E5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0608" y="24869550"/>
            <a:ext cx="10905983" cy="5277299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B0F8244-FBBB-4D0A-811E-395D9D5B23D0}"/>
              </a:ext>
            </a:extLst>
          </p:cNvPr>
          <p:cNvSpPr/>
          <p:nvPr/>
        </p:nvSpPr>
        <p:spPr bwMode="auto">
          <a:xfrm>
            <a:off x="30479342" y="27732644"/>
            <a:ext cx="12779789" cy="5020073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53FB87C-0123-4F12-A00C-C55B0F56D09D}"/>
              </a:ext>
            </a:extLst>
          </p:cNvPr>
          <p:cNvSpPr/>
          <p:nvPr/>
        </p:nvSpPr>
        <p:spPr bwMode="auto">
          <a:xfrm>
            <a:off x="30477378" y="23068173"/>
            <a:ext cx="12739615" cy="2878789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6E7F2D2-8D8F-40A8-8969-F260A8F1CF73}"/>
              </a:ext>
            </a:extLst>
          </p:cNvPr>
          <p:cNvSpPr/>
          <p:nvPr/>
        </p:nvSpPr>
        <p:spPr bwMode="auto">
          <a:xfrm>
            <a:off x="30477377" y="7577332"/>
            <a:ext cx="12739615" cy="13729131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EFE8F57-734F-457C-9A9F-F1A3F377EE1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136" t="3678" r="3686" b="3811"/>
          <a:stretch/>
        </p:blipFill>
        <p:spPr>
          <a:xfrm>
            <a:off x="36475342" y="16184339"/>
            <a:ext cx="6613020" cy="42494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7CC6B20-2A8E-4181-9FEB-919C12CEC1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73754" y="25363155"/>
            <a:ext cx="13500490" cy="6580581"/>
          </a:xfrm>
          <a:prstGeom prst="rect">
            <a:avLst/>
          </a:prstGeom>
        </p:spPr>
      </p:pic>
      <p:pic>
        <p:nvPicPr>
          <p:cNvPr id="2048" name="Picture 2047">
            <a:extLst>
              <a:ext uri="{FF2B5EF4-FFF2-40B4-BE49-F238E27FC236}">
                <a16:creationId xmlns:a16="http://schemas.microsoft.com/office/drawing/2014/main" id="{A3DD36AB-59F3-4EF8-9BCD-967AC3F59E9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3331"/>
          <a:stretch/>
        </p:blipFill>
        <p:spPr>
          <a:xfrm>
            <a:off x="16136517" y="17317282"/>
            <a:ext cx="11618166" cy="569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1356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2C34297042144799EBB2EB2063A0D9" ma:contentTypeVersion="12" ma:contentTypeDescription="Create a new document." ma:contentTypeScope="" ma:versionID="e6ee3d2cffe1a5ced6f4ff08050a2ad4">
  <xsd:schema xmlns:xsd="http://www.w3.org/2001/XMLSchema" xmlns:xs="http://www.w3.org/2001/XMLSchema" xmlns:p="http://schemas.microsoft.com/office/2006/metadata/properties" xmlns:ns2="86eef944-6588-4f61-b81f-f15757a09b58" xmlns:ns3="81590bd4-29d4-4649-94f2-fb0a2788a0a1" targetNamespace="http://schemas.microsoft.com/office/2006/metadata/properties" ma:root="true" ma:fieldsID="739f7cd62a7452378ca7fdc34b34f039" ns2:_="" ns3:_="">
    <xsd:import namespace="86eef944-6588-4f61-b81f-f15757a09b58"/>
    <xsd:import namespace="81590bd4-29d4-4649-94f2-fb0a2788a0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ef944-6588-4f61-b81f-f15757a09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590bd4-29d4-4649-94f2-fb0a2788a0a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B688A7-1162-4A02-B035-86171A922D66}">
  <ds:schemaRefs>
    <ds:schemaRef ds:uri="81590bd4-29d4-4649-94f2-fb0a2788a0a1"/>
    <ds:schemaRef ds:uri="86eef944-6588-4f61-b81f-f15757a09b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56C75F1-9DD3-47A3-BE51-DBFC1F02FC61}">
  <ds:schemaRefs>
    <ds:schemaRef ds:uri="http://schemas.microsoft.com/office/2006/documentManagement/types"/>
    <ds:schemaRef ds:uri="http://schemas.microsoft.com/office/2006/metadata/properties"/>
    <ds:schemaRef ds:uri="86eef944-6588-4f61-b81f-f15757a09b58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1590bd4-29d4-4649-94f2-fb0a2788a0a1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C5840A2-C6EA-4776-AD41-7AE74A6FF9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693</Words>
  <Application>Microsoft Office PowerPoint</Application>
  <PresentationFormat>Custom</PresentationFormat>
  <Paragraphs>102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Stage Road Bridge over Nighthawk Hollow Brook Replacement Gilmanton, New Hampshire  Nick LaBrecque, Timothy LaPorte, Matthew Miloro, and Nicholas Prescott Department of Civil and Environmental Engineering, University of New Hampshire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These templates are offered for free to help your create a poster ranging from nursing research posters to psychology research posters.</dc:description>
  <cp:lastModifiedBy>Matthew Miloro</cp:lastModifiedBy>
  <cp:revision>4</cp:revision>
  <cp:lastPrinted>2014-02-24T14:53:09Z</cp:lastPrinted>
  <dcterms:created xsi:type="dcterms:W3CDTF">2004-07-26T21:45:23Z</dcterms:created>
  <dcterms:modified xsi:type="dcterms:W3CDTF">2022-04-18T01:38:05Z</dcterms:modified>
  <cp:category>science research poster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0x010100F32C34297042144799EBB2EB2063A0D9</vt:lpwstr>
  </property>
</Properties>
</file>