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60BA3A7B-555F-45ED-9218-A4D9B29F27E5}">
          <p14:sldIdLst>
            <p14:sldId id="25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laska, Audrey K" initials="BAK"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D0"/>
    <a:srgbClr val="C1D9EF"/>
    <a:srgbClr val="2F528F"/>
    <a:srgbClr val="D9D9D9"/>
    <a:srgbClr val="CEE1F2"/>
    <a:srgbClr val="B5D2EC"/>
    <a:srgbClr val="76D2EC"/>
    <a:srgbClr val="F7F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48" autoAdjust="0"/>
    <p:restoredTop sz="95375" autoAdjust="0"/>
  </p:normalViewPr>
  <p:slideViewPr>
    <p:cSldViewPr snapToGrid="0">
      <p:cViewPr>
        <p:scale>
          <a:sx n="13" d="100"/>
          <a:sy n="13" d="100"/>
        </p:scale>
        <p:origin x="1572" y="108"/>
      </p:cViewPr>
      <p:guideLst/>
    </p:cSldViewPr>
  </p:slideViewPr>
  <p:notesTextViewPr>
    <p:cViewPr>
      <p:scale>
        <a:sx n="1" d="1"/>
        <a:sy n="1" d="1"/>
      </p:scale>
      <p:origin x="0" y="0"/>
    </p:cViewPr>
  </p:notesTextViewPr>
  <p:notesViewPr>
    <p:cSldViewPr snapToGrid="0" showGuides="1">
      <p:cViewPr varScale="1">
        <p:scale>
          <a:sx n="65" d="100"/>
          <a:sy n="65" d="100"/>
        </p:scale>
        <p:origin x="279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C0B079-A316-4C9B-B165-DF9EA8325D2C}" type="datetimeFigureOut">
              <a:rPr lang="en-US" smtClean="0"/>
              <a:t>4/16/2022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A0EAE6-B4B6-49B7-9049-B371250BE0F4}" type="slidenum">
              <a:rPr lang="en-US" smtClean="0"/>
              <a:t>‹#›</a:t>
            </a:fld>
            <a:endParaRPr lang="en-US"/>
          </a:p>
        </p:txBody>
      </p:sp>
    </p:spTree>
    <p:extLst>
      <p:ext uri="{BB962C8B-B14F-4D97-AF65-F5344CB8AC3E}">
        <p14:creationId xmlns:p14="http://schemas.microsoft.com/office/powerpoint/2010/main" val="1472466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28AB8-57D1-494F-9851-055AD867E790}" type="datetimeFigureOut">
              <a:rPr lang="en-US" smtClean="0"/>
              <a:t>4/16/2022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C7F044-5458-4B2E-BFA0-52AAA1C529D4}" type="slidenum">
              <a:rPr lang="en-US" smtClean="0"/>
              <a:t>‹#›</a:t>
            </a:fld>
            <a:endParaRPr lang="en-US"/>
          </a:p>
        </p:txBody>
      </p:sp>
    </p:spTree>
    <p:extLst>
      <p:ext uri="{BB962C8B-B14F-4D97-AF65-F5344CB8AC3E}">
        <p14:creationId xmlns:p14="http://schemas.microsoft.com/office/powerpoint/2010/main" val="162480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endParaRPr lang="en-US" sz="1200" dirty="0">
              <a:solidFill>
                <a:prstClr val="white">
                  <a:lumMod val="50000"/>
                </a:prstClr>
              </a:solidFill>
              <a:ea typeface="Calibri"/>
              <a:cs typeface="Calibri" panose="020F0502020204030204" pitchFamily="34" charset="0"/>
            </a:endParaRPr>
          </a:p>
        </p:txBody>
      </p:sp>
      <p:sp>
        <p:nvSpPr>
          <p:cNvPr id="4" name="Slide Number Placeholder 3"/>
          <p:cNvSpPr>
            <a:spLocks noGrp="1"/>
          </p:cNvSpPr>
          <p:nvPr>
            <p:ph type="sldNum" sz="quarter" idx="10"/>
          </p:nvPr>
        </p:nvSpPr>
        <p:spPr/>
        <p:txBody>
          <a:bodyPr/>
          <a:lstStyle/>
          <a:p>
            <a:fld id="{37C7F044-5458-4B2E-BFA0-52AAA1C529D4}" type="slidenum">
              <a:rPr lang="en-US" smtClean="0"/>
              <a:t>1</a:t>
            </a:fld>
            <a:endParaRPr lang="en-US"/>
          </a:p>
        </p:txBody>
      </p:sp>
    </p:spTree>
    <p:extLst>
      <p:ext uri="{BB962C8B-B14F-4D97-AF65-F5344CB8AC3E}">
        <p14:creationId xmlns:p14="http://schemas.microsoft.com/office/powerpoint/2010/main" val="195355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p:spTree>
      <p:nvGrpSpPr>
        <p:cNvPr id="1" name=""/>
        <p:cNvGrpSpPr/>
        <p:nvPr/>
      </p:nvGrpSpPr>
      <p:grpSpPr>
        <a:xfrm>
          <a:off x="0" y="0"/>
          <a:ext cx="0" cy="0"/>
          <a:chOff x="0" y="0"/>
          <a:chExt cx="0" cy="0"/>
        </a:xfrm>
      </p:grpSpPr>
      <p:sp>
        <p:nvSpPr>
          <p:cNvPr id="2" name="Title 1"/>
          <p:cNvSpPr>
            <a:spLocks noGrp="1"/>
          </p:cNvSpPr>
          <p:nvPr>
            <p:ph type="title"/>
          </p:nvPr>
        </p:nvSpPr>
        <p:spPr>
          <a:xfrm>
            <a:off x="6400800" y="990600"/>
            <a:ext cx="31089600" cy="2514540"/>
          </a:xfrm>
        </p:spPr>
        <p:txBody>
          <a:bodyPr/>
          <a:lstStyle/>
          <a:p>
            <a:r>
              <a:rPr lang="en-US"/>
              <a:t>Click to edit Master title style</a:t>
            </a:r>
          </a:p>
        </p:txBody>
      </p:sp>
      <p:sp>
        <p:nvSpPr>
          <p:cNvPr id="31" name="Text Placeholder 6"/>
          <p:cNvSpPr>
            <a:spLocks noGrp="1"/>
          </p:cNvSpPr>
          <p:nvPr>
            <p:ph type="body" sz="quarter" idx="36"/>
          </p:nvPr>
        </p:nvSpPr>
        <p:spPr bwMode="auto">
          <a:xfrm>
            <a:off x="6400800" y="3588603"/>
            <a:ext cx="31089600" cy="830997"/>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a:t>Click to edit Master text styles</a:t>
            </a:r>
          </a:p>
        </p:txBody>
      </p:sp>
      <p:sp>
        <p:nvSpPr>
          <p:cNvPr id="3" name="Date Placeholder 2"/>
          <p:cNvSpPr>
            <a:spLocks noGrp="1"/>
          </p:cNvSpPr>
          <p:nvPr>
            <p:ph type="dt" sz="half" idx="10"/>
          </p:nvPr>
        </p:nvSpPr>
        <p:spPr/>
        <p:txBody>
          <a:bodyPr/>
          <a:lstStyle/>
          <a:p>
            <a:fld id="{ECAA57DF-1C19-4726-AB84-014692BAD8F5}" type="datetimeFigureOut">
              <a:rPr lang="en-US" smtClean="0"/>
              <a:t>4/16/2022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4C631-C489-4C11-812F-2172FBEAE82B}" type="slidenum">
              <a:rPr lang="en-US" smtClean="0"/>
              <a:t>‹#›</a:t>
            </a:fld>
            <a:endParaRPr lang="en-US"/>
          </a:p>
        </p:txBody>
      </p:sp>
      <p:sp>
        <p:nvSpPr>
          <p:cNvPr id="7" name="Text Placeholder 6"/>
          <p:cNvSpPr>
            <a:spLocks noGrp="1"/>
          </p:cNvSpPr>
          <p:nvPr>
            <p:ph type="body" sz="quarter" idx="13" hasCustomPrompt="1"/>
          </p:nvPr>
        </p:nvSpPr>
        <p:spPr>
          <a:xfrm>
            <a:off x="1143000" y="5852160"/>
            <a:ext cx="12801600" cy="1219200"/>
          </a:xfrm>
          <a:prstGeom prst="round1Rect">
            <a:avLst/>
          </a:prstGeom>
          <a:solidFill>
            <a:schemeClr val="accent2"/>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19" name="Content Placeholder 17"/>
          <p:cNvSpPr>
            <a:spLocks noGrp="1"/>
          </p:cNvSpPr>
          <p:nvPr>
            <p:ph sz="quarter" idx="24" hasCustomPrompt="1"/>
          </p:nvPr>
        </p:nvSpPr>
        <p:spPr>
          <a:xfrm>
            <a:off x="1143000" y="7071360"/>
            <a:ext cx="12801600" cy="6858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1" name="Text Placeholder 6"/>
          <p:cNvSpPr>
            <a:spLocks noGrp="1"/>
          </p:cNvSpPr>
          <p:nvPr>
            <p:ph type="body" sz="quarter" idx="17" hasCustomPrompt="1"/>
          </p:nvPr>
        </p:nvSpPr>
        <p:spPr>
          <a:xfrm>
            <a:off x="1143000" y="15032736"/>
            <a:ext cx="12801600" cy="1219200"/>
          </a:xfrm>
          <a:prstGeom prst="round1Rect">
            <a:avLst/>
          </a:prstGeom>
          <a:solidFill>
            <a:schemeClr val="accent3"/>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0" name="Content Placeholder 17"/>
          <p:cNvSpPr>
            <a:spLocks noGrp="1"/>
          </p:cNvSpPr>
          <p:nvPr>
            <p:ph sz="quarter" idx="25" hasCustomPrompt="1"/>
          </p:nvPr>
        </p:nvSpPr>
        <p:spPr>
          <a:xfrm>
            <a:off x="1143000" y="16251936"/>
            <a:ext cx="12801600" cy="9088165"/>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3" name="Text Placeholder 6"/>
          <p:cNvSpPr>
            <a:spLocks noGrp="1"/>
          </p:cNvSpPr>
          <p:nvPr>
            <p:ph type="body" sz="quarter" idx="19" hasCustomPrompt="1"/>
          </p:nvPr>
        </p:nvSpPr>
        <p:spPr>
          <a:xfrm>
            <a:off x="1143000" y="25831800"/>
            <a:ext cx="12801600" cy="1219200"/>
          </a:xfrm>
          <a:prstGeom prst="round1Rect">
            <a:avLst/>
          </a:prstGeom>
          <a:solidFill>
            <a:schemeClr val="accent4"/>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1" name="Content Placeholder 17"/>
          <p:cNvSpPr>
            <a:spLocks noGrp="1"/>
          </p:cNvSpPr>
          <p:nvPr>
            <p:ph sz="quarter" idx="26" hasCustomPrompt="1"/>
          </p:nvPr>
        </p:nvSpPr>
        <p:spPr>
          <a:xfrm>
            <a:off x="11430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5" name="Text Placeholder 6"/>
          <p:cNvSpPr>
            <a:spLocks noGrp="1"/>
          </p:cNvSpPr>
          <p:nvPr>
            <p:ph type="body" sz="quarter" idx="21" hasCustomPrompt="1"/>
          </p:nvPr>
        </p:nvSpPr>
        <p:spPr>
          <a:xfrm>
            <a:off x="15544800" y="5852160"/>
            <a:ext cx="12801600" cy="1219200"/>
          </a:xfrm>
          <a:prstGeom prst="round1Rect">
            <a:avLst/>
          </a:prstGeom>
          <a:solidFill>
            <a:schemeClr val="accent5"/>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2" name="Content Placeholder 17"/>
          <p:cNvSpPr>
            <a:spLocks noGrp="1"/>
          </p:cNvSpPr>
          <p:nvPr>
            <p:ph sz="quarter" idx="27" hasCustomPrompt="1"/>
          </p:nvPr>
        </p:nvSpPr>
        <p:spPr>
          <a:xfrm>
            <a:off x="15544800" y="7071360"/>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18" name="Content Placeholder 17"/>
          <p:cNvSpPr>
            <a:spLocks noGrp="1"/>
          </p:cNvSpPr>
          <p:nvPr>
            <p:ph sz="quarter" idx="23" hasCustomPrompt="1"/>
          </p:nvPr>
        </p:nvSpPr>
        <p:spPr>
          <a:xfrm>
            <a:off x="15544800" y="11948160"/>
            <a:ext cx="12801600" cy="6172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3" name="Content Placeholder 17"/>
          <p:cNvSpPr>
            <a:spLocks noGrp="1"/>
          </p:cNvSpPr>
          <p:nvPr>
            <p:ph sz="quarter" idx="28" hasCustomPrompt="1"/>
          </p:nvPr>
        </p:nvSpPr>
        <p:spPr>
          <a:xfrm>
            <a:off x="15544800" y="23469600"/>
            <a:ext cx="12801600" cy="1752600"/>
          </a:xfrm>
        </p:spPr>
        <p:txBody>
          <a:bodyPr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p:txBody>
      </p:sp>
      <p:sp>
        <p:nvSpPr>
          <p:cNvPr id="24" name="Text Placeholder 6"/>
          <p:cNvSpPr>
            <a:spLocks noGrp="1"/>
          </p:cNvSpPr>
          <p:nvPr>
            <p:ph type="body" sz="quarter" idx="29" hasCustomPrompt="1"/>
          </p:nvPr>
        </p:nvSpPr>
        <p:spPr>
          <a:xfrm>
            <a:off x="15544800" y="2583180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5" name="Content Placeholder 17"/>
          <p:cNvSpPr>
            <a:spLocks noGrp="1"/>
          </p:cNvSpPr>
          <p:nvPr>
            <p:ph sz="quarter" idx="30" hasCustomPrompt="1"/>
          </p:nvPr>
        </p:nvSpPr>
        <p:spPr>
          <a:xfrm>
            <a:off x="1554480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6" name="Text Placeholder 6"/>
          <p:cNvSpPr>
            <a:spLocks noGrp="1"/>
          </p:cNvSpPr>
          <p:nvPr>
            <p:ph type="body" sz="quarter" idx="31" hasCustomPrompt="1"/>
          </p:nvPr>
        </p:nvSpPr>
        <p:spPr>
          <a:xfrm>
            <a:off x="29900880" y="5852160"/>
            <a:ext cx="12801600" cy="1219200"/>
          </a:xfrm>
          <a:prstGeom prst="round1Rect">
            <a:avLst/>
          </a:prstGeom>
          <a:solidFill>
            <a:schemeClr val="accent6"/>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27" name="Content Placeholder 17"/>
          <p:cNvSpPr>
            <a:spLocks noGrp="1"/>
          </p:cNvSpPr>
          <p:nvPr>
            <p:ph sz="quarter" idx="32" hasCustomPrompt="1"/>
          </p:nvPr>
        </p:nvSpPr>
        <p:spPr>
          <a:xfrm>
            <a:off x="29900880" y="7071360"/>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8" name="Content Placeholder 17"/>
          <p:cNvSpPr>
            <a:spLocks noGrp="1"/>
          </p:cNvSpPr>
          <p:nvPr>
            <p:ph sz="quarter" idx="33" hasCustomPrompt="1"/>
          </p:nvPr>
        </p:nvSpPr>
        <p:spPr>
          <a:xfrm>
            <a:off x="29900880" y="15837408"/>
            <a:ext cx="12801600" cy="73152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
        <p:nvSpPr>
          <p:cNvPr id="29" name="Text Placeholder 6"/>
          <p:cNvSpPr>
            <a:spLocks noGrp="1"/>
          </p:cNvSpPr>
          <p:nvPr>
            <p:ph type="body" sz="quarter" idx="34" hasCustomPrompt="1"/>
          </p:nvPr>
        </p:nvSpPr>
        <p:spPr>
          <a:xfrm>
            <a:off x="29900880" y="25831800"/>
            <a:ext cx="12801600" cy="1219200"/>
          </a:xfrm>
          <a:prstGeom prst="round1Rect">
            <a:avLst/>
          </a:prstGeom>
          <a:solidFill>
            <a:schemeClr val="accent1"/>
          </a:solidFill>
        </p:spPr>
        <p:txBody>
          <a:bodyPr lIns="365760" anchor="ctr">
            <a:noAutofit/>
          </a:bodyPr>
          <a:lstStyle>
            <a:lvl1pPr marL="0" indent="0">
              <a:spcBef>
                <a:spcPts val="0"/>
              </a:spcBef>
              <a:buNone/>
              <a:defRPr sz="6000" cap="all" baseline="0">
                <a:solidFill>
                  <a:schemeClr val="bg1"/>
                </a:solidFill>
                <a:latin typeface="+mj-lt"/>
              </a:defRPr>
            </a:lvl1pPr>
            <a:lvl2pPr marL="0" indent="0">
              <a:spcBef>
                <a:spcPts val="0"/>
              </a:spcBef>
              <a:buNone/>
              <a:defRPr sz="6000" cap="all" baseline="0">
                <a:solidFill>
                  <a:schemeClr val="bg1"/>
                </a:solidFill>
                <a:latin typeface="+mj-lt"/>
              </a:defRPr>
            </a:lvl2pPr>
            <a:lvl3pPr marL="0" indent="0">
              <a:spcBef>
                <a:spcPts val="0"/>
              </a:spcBef>
              <a:buNone/>
              <a:defRPr sz="6000" cap="all" baseline="0">
                <a:solidFill>
                  <a:schemeClr val="bg1"/>
                </a:solidFill>
                <a:latin typeface="+mj-lt"/>
              </a:defRPr>
            </a:lvl3pPr>
            <a:lvl4pPr marL="0" indent="0">
              <a:spcBef>
                <a:spcPts val="0"/>
              </a:spcBef>
              <a:buNone/>
              <a:defRPr sz="6000" cap="all" baseline="0">
                <a:solidFill>
                  <a:schemeClr val="bg1"/>
                </a:solidFill>
                <a:latin typeface="+mj-lt"/>
              </a:defRPr>
            </a:lvl4pPr>
            <a:lvl5pPr marL="0" indent="0">
              <a:spcBef>
                <a:spcPts val="0"/>
              </a:spcBef>
              <a:buNone/>
              <a:defRPr sz="6000" cap="all" baseline="0">
                <a:solidFill>
                  <a:schemeClr val="bg1"/>
                </a:solidFill>
                <a:latin typeface="+mj-lt"/>
              </a:defRPr>
            </a:lvl5pPr>
            <a:lvl6pPr marL="0" indent="0">
              <a:spcBef>
                <a:spcPts val="0"/>
              </a:spcBef>
              <a:buNone/>
              <a:defRPr sz="6000" cap="all" baseline="0">
                <a:solidFill>
                  <a:schemeClr val="bg1"/>
                </a:solidFill>
                <a:latin typeface="+mj-lt"/>
              </a:defRPr>
            </a:lvl6pPr>
            <a:lvl7pPr marL="0" indent="0">
              <a:spcBef>
                <a:spcPts val="0"/>
              </a:spcBef>
              <a:buNone/>
              <a:defRPr sz="6000" cap="all" baseline="0">
                <a:solidFill>
                  <a:schemeClr val="bg1"/>
                </a:solidFill>
                <a:latin typeface="+mj-lt"/>
              </a:defRPr>
            </a:lvl7pPr>
            <a:lvl8pPr marL="0" indent="0">
              <a:spcBef>
                <a:spcPts val="0"/>
              </a:spcBef>
              <a:buNone/>
              <a:defRPr sz="6000" cap="all" baseline="0">
                <a:solidFill>
                  <a:schemeClr val="bg1"/>
                </a:solidFill>
                <a:latin typeface="+mj-lt"/>
              </a:defRPr>
            </a:lvl8pPr>
            <a:lvl9pPr marL="0" indent="0">
              <a:spcBef>
                <a:spcPts val="0"/>
              </a:spcBef>
              <a:buNone/>
              <a:defRPr sz="6000" cap="all" baseline="0">
                <a:solidFill>
                  <a:schemeClr val="bg1"/>
                </a:solidFill>
                <a:latin typeface="+mj-lt"/>
              </a:defRPr>
            </a:lvl9pPr>
          </a:lstStyle>
          <a:p>
            <a:pPr lvl="0"/>
            <a:r>
              <a:rPr lang="en-US" dirty="0"/>
              <a:t>Heading</a:t>
            </a:r>
          </a:p>
        </p:txBody>
      </p:sp>
      <p:sp>
        <p:nvSpPr>
          <p:cNvPr id="30" name="Content Placeholder 17"/>
          <p:cNvSpPr>
            <a:spLocks noGrp="1"/>
          </p:cNvSpPr>
          <p:nvPr>
            <p:ph sz="quarter" idx="35" hasCustomPrompt="1"/>
          </p:nvPr>
        </p:nvSpPr>
        <p:spPr>
          <a:xfrm>
            <a:off x="29900880" y="27057096"/>
            <a:ext cx="12801600" cy="4572000"/>
          </a:xfrm>
        </p:spPr>
        <p:txBody>
          <a:bodyPr lIns="365760" tIns="182880"/>
          <a:lstStyle>
            <a:lvl1pPr>
              <a:defRPr baseline="0"/>
            </a:lvl1pPr>
            <a:lvl5pPr>
              <a:defRPr/>
            </a:lvl5pPr>
            <a:lvl6pPr>
              <a:defRPr/>
            </a:lvl6pPr>
            <a:lvl7pPr>
              <a:defRPr/>
            </a:lvl7pPr>
            <a:lvl8pPr>
              <a:defRPr/>
            </a:lvl8pPr>
            <a:lvl9pPr>
              <a:defRPr/>
            </a:lvl9pPr>
          </a:lstStyle>
          <a:p>
            <a:pPr lvl="0"/>
            <a:r>
              <a:rPr lang="en-US" dirty="0"/>
              <a:t>Use this placeholder to add text or other content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a:t>
            </a:r>
          </a:p>
          <a:p>
            <a:pPr lvl="6"/>
            <a:r>
              <a:rPr lang="en-US" dirty="0"/>
              <a:t>Seven</a:t>
            </a:r>
          </a:p>
          <a:p>
            <a:pPr lvl="7"/>
            <a:r>
              <a:rPr lang="en-US" dirty="0"/>
              <a:t>Eight</a:t>
            </a:r>
          </a:p>
          <a:p>
            <a:pPr lvl="8"/>
            <a:r>
              <a:rPr lang="en-US" dirty="0"/>
              <a:t>Nine</a:t>
            </a:r>
          </a:p>
        </p:txBody>
      </p:sp>
    </p:spTree>
    <p:extLst>
      <p:ext uri="{BB962C8B-B14F-4D97-AF65-F5344CB8AC3E}">
        <p14:creationId xmlns:p14="http://schemas.microsoft.com/office/powerpoint/2010/main" val="145907722"/>
      </p:ext>
    </p:extLst>
  </p:cSld>
  <p:clrMapOvr>
    <a:masterClrMapping/>
  </p:clrMapOvr>
  <p:extLst>
    <p:ext uri="{DCECCB84-F9BA-43D5-87BE-67443E8EF086}">
      <p15:sldGuideLst xmlns:p15="http://schemas.microsoft.com/office/powerpoint/2012/main">
        <p15:guide id="1" pos="9168" userDrawn="1">
          <p15:clr>
            <a:srgbClr val="A4A3A4"/>
          </p15:clr>
        </p15:guide>
        <p15:guide id="2" pos="18480" userDrawn="1">
          <p15:clr>
            <a:srgbClr val="A4A3A4"/>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7FAFD"/>
            </a:gs>
            <a:gs pos="74000">
              <a:srgbClr val="B5D2EC">
                <a:lumMod val="100000"/>
              </a:srgbClr>
            </a:gs>
            <a:gs pos="83000">
              <a:srgbClr val="B5D2EC">
                <a:lumMod val="100000"/>
              </a:srgbClr>
            </a:gs>
            <a:gs pos="100000">
              <a:srgbClr val="CEE1F2">
                <a:lumMod val="100000"/>
              </a:srgb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userDrawn="1"/>
        </p:nvSpPr>
        <p:spPr bwMode="invGray">
          <a:xfrm>
            <a:off x="0" y="0"/>
            <a:ext cx="43891200" cy="5029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bwMode="auto">
          <a:xfrm>
            <a:off x="6400800" y="990600"/>
            <a:ext cx="31089600" cy="251454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400800" y="6019800"/>
            <a:ext cx="31089600" cy="236296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3000" y="32114698"/>
            <a:ext cx="9875520" cy="457200"/>
          </a:xfrm>
          <a:prstGeom prst="rect">
            <a:avLst/>
          </a:prstGeom>
        </p:spPr>
        <p:txBody>
          <a:bodyPr vert="horz" lIns="91440" tIns="45720" rIns="91440" bIns="45720" rtlCol="0" anchor="ctr"/>
          <a:lstStyle>
            <a:lvl1pPr algn="l">
              <a:defRPr sz="1600">
                <a:solidFill>
                  <a:schemeClr val="tx1">
                    <a:tint val="75000"/>
                  </a:schemeClr>
                </a:solidFill>
              </a:defRPr>
            </a:lvl1pPr>
          </a:lstStyle>
          <a:p>
            <a:fld id="{ECAA57DF-1C19-4726-AB84-014692BAD8F5}" type="datetimeFigureOut">
              <a:rPr lang="en-US" smtClean="0"/>
              <a:pPr/>
              <a:t>4/16/2022</a:t>
            </a:fld>
            <a:endParaRPr lang="en-US"/>
          </a:p>
        </p:txBody>
      </p:sp>
      <p:sp>
        <p:nvSpPr>
          <p:cNvPr id="5" name="Footer Placeholder 4"/>
          <p:cNvSpPr>
            <a:spLocks noGrp="1"/>
          </p:cNvSpPr>
          <p:nvPr>
            <p:ph type="ftr" sz="quarter" idx="3"/>
          </p:nvPr>
        </p:nvSpPr>
        <p:spPr>
          <a:xfrm>
            <a:off x="11018520" y="32114698"/>
            <a:ext cx="21854160" cy="4572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2872680" y="32114698"/>
            <a:ext cx="9875520" cy="457200"/>
          </a:xfrm>
          <a:prstGeom prst="rect">
            <a:avLst/>
          </a:prstGeom>
        </p:spPr>
        <p:txBody>
          <a:bodyPr vert="horz" lIns="91440" tIns="45720" rIns="91440" bIns="45720" rtlCol="0" anchor="ctr"/>
          <a:lstStyle>
            <a:lvl1pPr algn="r">
              <a:defRPr sz="1600">
                <a:solidFill>
                  <a:schemeClr val="tx1">
                    <a:tint val="75000"/>
                  </a:schemeClr>
                </a:solidFill>
              </a:defRPr>
            </a:lvl1pPr>
          </a:lstStyle>
          <a:p>
            <a:fld id="{91B4C631-C489-4C11-812F-2172FBEAE82B}" type="slidenum">
              <a:rPr lang="en-US" smtClean="0"/>
              <a:pPr/>
              <a:t>‹#›</a:t>
            </a:fld>
            <a:endParaRPr lang="en-US"/>
          </a:p>
        </p:txBody>
      </p:sp>
    </p:spTree>
    <p:extLst>
      <p:ext uri="{BB962C8B-B14F-4D97-AF65-F5344CB8AC3E}">
        <p14:creationId xmlns:p14="http://schemas.microsoft.com/office/powerpoint/2010/main" val="250880747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4389120" rtl="0" eaLnBrk="1" latinLnBrk="0" hangingPunct="1">
        <a:lnSpc>
          <a:spcPct val="90000"/>
        </a:lnSpc>
        <a:spcBef>
          <a:spcPct val="0"/>
        </a:spcBef>
        <a:buNone/>
        <a:defRPr sz="8800" b="1" kern="1200">
          <a:solidFill>
            <a:schemeClr val="bg1"/>
          </a:solidFill>
          <a:latin typeface="+mj-lt"/>
          <a:ea typeface="+mj-ea"/>
          <a:cs typeface="+mj-cs"/>
        </a:defRPr>
      </a:lvl1pPr>
    </p:titleStyle>
    <p:body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368" userDrawn="1">
          <p15:clr>
            <a:srgbClr val="A4A3A4"/>
          </p15:clr>
        </p15:guide>
        <p15:guide id="2" pos="720" userDrawn="1">
          <p15:clr>
            <a:srgbClr val="A4A3A4"/>
          </p15:clr>
        </p15:guide>
        <p15:guide id="3" pos="26928" userDrawn="1">
          <p15:clr>
            <a:srgbClr val="A4A3A4"/>
          </p15:clr>
        </p15:guide>
        <p15:guide id="4" pos="13824"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76AC4BF8-C3F8-4C49-9484-A450AB13CA19}"/>
              </a:ext>
            </a:extLst>
          </p:cNvPr>
          <p:cNvSpPr/>
          <p:nvPr/>
        </p:nvSpPr>
        <p:spPr>
          <a:xfrm>
            <a:off x="14659075" y="19128673"/>
            <a:ext cx="14639015" cy="12649201"/>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69" name="Text Placeholder 15">
            <a:extLst>
              <a:ext uri="{FF2B5EF4-FFF2-40B4-BE49-F238E27FC236}">
                <a16:creationId xmlns:a16="http://schemas.microsoft.com/office/drawing/2014/main" id="{E0003807-2C98-C32E-73D9-4D6E6B45A9CE}"/>
              </a:ext>
            </a:extLst>
          </p:cNvPr>
          <p:cNvSpPr txBox="1">
            <a:spLocks/>
          </p:cNvSpPr>
          <p:nvPr/>
        </p:nvSpPr>
        <p:spPr>
          <a:xfrm>
            <a:off x="789840" y="13649253"/>
            <a:ext cx="13158046" cy="1640874"/>
          </a:xfrm>
          <a:prstGeom prst="rect">
            <a:avLst/>
          </a:prstGeom>
          <a:solidFill>
            <a:srgbClr val="007BD0"/>
          </a:solidFill>
        </p:spPr>
        <p:txBody>
          <a:bodyPr vert="horz" lIns="365760" tIns="45720" rIns="91440" bIns="45720" rtlCol="0" anchor="ctr">
            <a:noAutofit/>
          </a:bodyPr>
          <a:ls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a:lstStyle>
          <a:p>
            <a:pPr algn="ctr"/>
            <a:endParaRPr lang="en-US" sz="4000" cap="all" dirty="0">
              <a:solidFill>
                <a:schemeClr val="bg1"/>
              </a:solidFill>
              <a:latin typeface="Times New Roman"/>
              <a:cs typeface="Times New Roman"/>
            </a:endParaRPr>
          </a:p>
          <a:p>
            <a:pPr algn="ctr"/>
            <a:endParaRPr lang="en-US" sz="4000" cap="all" dirty="0">
              <a:solidFill>
                <a:schemeClr val="bg1"/>
              </a:solidFill>
              <a:latin typeface="Times New Roman"/>
              <a:cs typeface="Times New Roman"/>
            </a:endParaRPr>
          </a:p>
          <a:p>
            <a:pPr algn="ctr"/>
            <a:r>
              <a:rPr lang="en-US" sz="4000" cap="all" dirty="0">
                <a:solidFill>
                  <a:schemeClr val="bg1"/>
                </a:solidFill>
                <a:latin typeface="Times New Roman"/>
                <a:cs typeface="Times New Roman"/>
              </a:rPr>
              <a:t>System Controls</a:t>
            </a:r>
            <a:endParaRPr lang="en-US" sz="4000" dirty="0">
              <a:solidFill>
                <a:schemeClr val="bg1"/>
              </a:solidFill>
              <a:ea typeface="+mn-lt"/>
              <a:cs typeface="+mn-lt"/>
            </a:endParaRPr>
          </a:p>
          <a:p>
            <a:pPr algn="ctr"/>
            <a:endParaRPr lang="en-US" sz="4000" dirty="0">
              <a:solidFill>
                <a:schemeClr val="bg1"/>
              </a:solidFill>
              <a:ea typeface="+mn-lt"/>
              <a:cs typeface="+mn-lt"/>
            </a:endParaRPr>
          </a:p>
          <a:p>
            <a:pPr algn="ct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sz="quarter" idx="21"/>
          </p:nvPr>
        </p:nvSpPr>
        <p:spPr>
          <a:xfrm>
            <a:off x="709752" y="26801657"/>
            <a:ext cx="13200666" cy="1374634"/>
          </a:xfrm>
          <a:prstGeom prst="rect">
            <a:avLst/>
          </a:prstGeom>
          <a:solidFill>
            <a:srgbClr val="007BD0"/>
          </a:solidFill>
        </p:spPr>
        <p:txBody>
          <a:bodyPr vert="horz" lIns="365760" tIns="45720" rIns="91440" bIns="45720" rtlCol="0" anchor="ctr">
            <a:noAutofit/>
          </a:bodyPr>
          <a:lstStyle/>
          <a:p>
            <a:pPr algn="ctr"/>
            <a:r>
              <a:rPr lang="en-US" sz="4000" dirty="0">
                <a:latin typeface="Times New Roman"/>
                <a:cs typeface="Times New Roman"/>
              </a:rPr>
              <a:t>Future Work</a:t>
            </a:r>
            <a:endParaRPr lang="en-US" dirty="0"/>
          </a:p>
        </p:txBody>
      </p:sp>
      <p:sp>
        <p:nvSpPr>
          <p:cNvPr id="92" name="Text Placeholder 8">
            <a:extLst>
              <a:ext uri="{FF2B5EF4-FFF2-40B4-BE49-F238E27FC236}">
                <a16:creationId xmlns:a16="http://schemas.microsoft.com/office/drawing/2014/main" id="{BE294B94-6E8F-46D1-802F-BC38EE7B8FDC}"/>
              </a:ext>
            </a:extLst>
          </p:cNvPr>
          <p:cNvSpPr txBox="1">
            <a:spLocks/>
          </p:cNvSpPr>
          <p:nvPr/>
        </p:nvSpPr>
        <p:spPr>
          <a:xfrm>
            <a:off x="794212" y="5608190"/>
            <a:ext cx="13172738" cy="1108184"/>
          </a:xfrm>
          <a:prstGeom prst="rect">
            <a:avLst/>
          </a:prstGeom>
          <a:solidFill>
            <a:srgbClr val="007BD0"/>
          </a:solidFill>
        </p:spPr>
        <p:txBody>
          <a:bodyPr vert="horz" lIns="365760" tIns="45720" rIns="91440" bIns="45720" rtlCol="0" anchor="ctr">
            <a:noAutofit/>
          </a:bodyPr>
          <a:lstStyle>
            <a:lvl1pPr indent="0" algn="ctr"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1pPr>
            <a:lvl2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2pPr>
            <a:lvl3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3pPr>
            <a:lvl4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4pPr>
            <a:lvl5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5pPr>
            <a:lvl6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6pPr>
            <a:lvl7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7pPr>
            <a:lvl8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8pPr>
            <a:lvl9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9pPr>
          </a:lstStyle>
          <a:p>
            <a:r>
              <a:rPr lang="en-US" sz="4000" dirty="0">
                <a:latin typeface="Times New Roman"/>
                <a:cs typeface="Times New Roman"/>
              </a:rPr>
              <a:t>background</a:t>
            </a:r>
            <a:endParaRPr lang="en-US" dirty="0"/>
          </a:p>
        </p:txBody>
      </p:sp>
      <p:sp>
        <p:nvSpPr>
          <p:cNvPr id="88" name="Text Placeholder 8">
            <a:extLst>
              <a:ext uri="{FF2B5EF4-FFF2-40B4-BE49-F238E27FC236}">
                <a16:creationId xmlns:a16="http://schemas.microsoft.com/office/drawing/2014/main" id="{34AFC411-9C22-4406-91C5-8A1CA8F2E656}"/>
              </a:ext>
            </a:extLst>
          </p:cNvPr>
          <p:cNvSpPr txBox="1">
            <a:spLocks/>
          </p:cNvSpPr>
          <p:nvPr/>
        </p:nvSpPr>
        <p:spPr>
          <a:xfrm>
            <a:off x="29870680" y="5612476"/>
            <a:ext cx="13314255" cy="1086644"/>
          </a:xfrm>
          <a:prstGeom prst="rect">
            <a:avLst/>
          </a:prstGeom>
          <a:solidFill>
            <a:srgbClr val="007BD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algn="ctr"/>
            <a:r>
              <a:rPr lang="en-US" sz="4000" dirty="0">
                <a:latin typeface="Times New Roman"/>
                <a:cs typeface="Calibri"/>
              </a:rPr>
              <a:t>Objectives</a:t>
            </a:r>
            <a:endParaRPr lang="en-US" dirty="0"/>
          </a:p>
        </p:txBody>
      </p:sp>
      <p:sp>
        <p:nvSpPr>
          <p:cNvPr id="25" name="Text Placeholder 15">
            <a:extLst>
              <a:ext uri="{FF2B5EF4-FFF2-40B4-BE49-F238E27FC236}">
                <a16:creationId xmlns:a16="http://schemas.microsoft.com/office/drawing/2014/main" id="{700D757F-EA34-4052-AFDA-9D3ECE0BD5B7}"/>
              </a:ext>
            </a:extLst>
          </p:cNvPr>
          <p:cNvSpPr txBox="1">
            <a:spLocks/>
          </p:cNvSpPr>
          <p:nvPr/>
        </p:nvSpPr>
        <p:spPr>
          <a:xfrm>
            <a:off x="14615269" y="5592836"/>
            <a:ext cx="14706305" cy="1008959"/>
          </a:xfrm>
          <a:prstGeom prst="rect">
            <a:avLst/>
          </a:prstGeom>
          <a:solidFill>
            <a:srgbClr val="007BD0"/>
          </a:solidFill>
        </p:spPr>
        <p:txBody>
          <a:bodyPr vert="horz" lIns="365760" tIns="45720" rIns="91440" bIns="45720" rtlCol="0" anchor="ctr">
            <a:noAutofit/>
          </a:bodyPr>
          <a:lstStyle>
            <a:lvl1pPr indent="0" algn="ctr"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1pPr>
            <a:lvl2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2pPr>
            <a:lvl3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3pPr>
            <a:lvl4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4pPr>
            <a:lvl5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5pPr>
            <a:lvl6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6pPr>
            <a:lvl7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7pPr>
            <a:lvl8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8pPr>
            <a:lvl9pPr marL="0" indent="0" defTabSz="4389120">
              <a:lnSpc>
                <a:spcPct val="100000"/>
              </a:lnSpc>
              <a:spcBef>
                <a:spcPts val="0"/>
              </a:spcBef>
              <a:buClr>
                <a:schemeClr val="accent2"/>
              </a:buClr>
              <a:buFont typeface="Arial" panose="020B0604020202020204" pitchFamily="34" charset="0"/>
              <a:buNone/>
              <a:defRPr sz="6000" cap="all" baseline="0">
                <a:solidFill>
                  <a:schemeClr val="bg1"/>
                </a:solidFill>
                <a:latin typeface="+mj-lt"/>
              </a:defRPr>
            </a:lvl9pPr>
          </a:lstStyle>
          <a:p>
            <a:r>
              <a:rPr lang="en-US" sz="5400" b="1" dirty="0">
                <a:latin typeface="Times New Roman"/>
                <a:cs typeface="Times New Roman"/>
              </a:rPr>
              <a:t>Manta Ray Mission</a:t>
            </a:r>
          </a:p>
        </p:txBody>
      </p:sp>
      <p:sp>
        <p:nvSpPr>
          <p:cNvPr id="63" name="Text Placeholder 8">
            <a:extLst>
              <a:ext uri="{FF2B5EF4-FFF2-40B4-BE49-F238E27FC236}">
                <a16:creationId xmlns:a16="http://schemas.microsoft.com/office/drawing/2014/main" id="{DD6882C8-1BB6-184C-BE86-16E00094D73D}"/>
              </a:ext>
            </a:extLst>
          </p:cNvPr>
          <p:cNvSpPr txBox="1">
            <a:spLocks/>
          </p:cNvSpPr>
          <p:nvPr/>
        </p:nvSpPr>
        <p:spPr>
          <a:xfrm>
            <a:off x="14653323" y="17757205"/>
            <a:ext cx="14623378" cy="1390784"/>
          </a:xfrm>
          <a:prstGeom prst="rect">
            <a:avLst/>
          </a:prstGeom>
          <a:solidFill>
            <a:srgbClr val="007BD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algn="ctr"/>
            <a:r>
              <a:rPr lang="en-US" sz="4000" dirty="0">
                <a:latin typeface="Times New Roman"/>
                <a:cs typeface="Calibri"/>
              </a:rPr>
              <a:t>System communications design</a:t>
            </a:r>
            <a:endParaRPr lang="en-US" dirty="0"/>
          </a:p>
        </p:txBody>
      </p:sp>
      <p:sp>
        <p:nvSpPr>
          <p:cNvPr id="86" name="Rectangle 85">
            <a:extLst>
              <a:ext uri="{FF2B5EF4-FFF2-40B4-BE49-F238E27FC236}">
                <a16:creationId xmlns:a16="http://schemas.microsoft.com/office/drawing/2014/main" id="{ADF2DD29-27C6-4B05-87BC-4550863E7370}"/>
              </a:ext>
            </a:extLst>
          </p:cNvPr>
          <p:cNvSpPr/>
          <p:nvPr/>
        </p:nvSpPr>
        <p:spPr>
          <a:xfrm>
            <a:off x="29870679" y="6656060"/>
            <a:ext cx="13314254" cy="7212891"/>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83" name="Rectangle 82">
            <a:extLst>
              <a:ext uri="{FF2B5EF4-FFF2-40B4-BE49-F238E27FC236}">
                <a16:creationId xmlns:a16="http://schemas.microsoft.com/office/drawing/2014/main" id="{1C34B085-8D20-4652-8F33-4F063D72B50B}"/>
              </a:ext>
            </a:extLst>
          </p:cNvPr>
          <p:cNvSpPr/>
          <p:nvPr/>
        </p:nvSpPr>
        <p:spPr>
          <a:xfrm>
            <a:off x="14609860" y="6601795"/>
            <a:ext cx="14711714" cy="10846050"/>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23" name="Text Placeholder 22"/>
          <p:cNvSpPr>
            <a:spLocks noGrp="1"/>
          </p:cNvSpPr>
          <p:nvPr>
            <p:ph type="body" sz="quarter" idx="36"/>
          </p:nvPr>
        </p:nvSpPr>
        <p:spPr>
          <a:xfrm>
            <a:off x="7653044" y="2617796"/>
            <a:ext cx="28625343" cy="2456634"/>
          </a:xfrm>
        </p:spPr>
        <p:txBody>
          <a:bodyPr vert="horz" lIns="91440" tIns="45720" rIns="91440" bIns="45720" rtlCol="0" anchor="t">
            <a:noAutofit/>
          </a:bodyPr>
          <a:lstStyle/>
          <a:p>
            <a:pPr algn="ctr"/>
            <a:r>
              <a:rPr lang="en-US" sz="3200" dirty="0">
                <a:latin typeface="Garamond"/>
              </a:rPr>
              <a:t>Project Advisors: Dr. May-Win Thein and Dr. Yuri </a:t>
            </a:r>
            <a:r>
              <a:rPr lang="en-US" sz="3200" dirty="0" err="1">
                <a:latin typeface="Garamond"/>
              </a:rPr>
              <a:t>Rzhanov</a:t>
            </a:r>
            <a:r>
              <a:rPr lang="en-US" sz="3200" dirty="0">
                <a:latin typeface="Garamond"/>
              </a:rPr>
              <a:t> </a:t>
            </a:r>
          </a:p>
          <a:p>
            <a:pPr algn="ctr"/>
            <a:r>
              <a:rPr lang="en-US" sz="3200" dirty="0">
                <a:latin typeface="Garamond"/>
              </a:rPr>
              <a:t>Faculty Advisor: Dr. Wayne Smith</a:t>
            </a:r>
            <a:endParaRPr lang="en-US" sz="3200" dirty="0">
              <a:latin typeface="Garamond" panose="02020404030301010803" pitchFamily="18" charset="0"/>
            </a:endParaRPr>
          </a:p>
          <a:p>
            <a:pPr algn="ctr"/>
            <a:r>
              <a:rPr lang="en-US" sz="3200" dirty="0">
                <a:latin typeface="Garamond"/>
              </a:rPr>
              <a:t>Graduate Advisors: Nick Custer, Richard Randall, </a:t>
            </a:r>
            <a:r>
              <a:rPr lang="en-US" sz="3200" dirty="0" err="1">
                <a:latin typeface="Garamond"/>
              </a:rPr>
              <a:t>Oguzhan</a:t>
            </a:r>
            <a:r>
              <a:rPr lang="en-US" sz="3200" dirty="0">
                <a:latin typeface="Garamond"/>
              </a:rPr>
              <a:t> </a:t>
            </a:r>
            <a:r>
              <a:rPr lang="en-US" sz="3200" dirty="0" err="1">
                <a:latin typeface="Garamond"/>
              </a:rPr>
              <a:t>Oruc</a:t>
            </a:r>
            <a:r>
              <a:rPr lang="en-US" sz="3200" dirty="0">
                <a:latin typeface="Garamond"/>
              </a:rPr>
              <a:t>, Hannah </a:t>
            </a:r>
            <a:r>
              <a:rPr lang="en-US" sz="3200" dirty="0" err="1">
                <a:latin typeface="Garamond"/>
              </a:rPr>
              <a:t>Arnholt</a:t>
            </a:r>
            <a:r>
              <a:rPr lang="en-US" sz="3200" dirty="0">
                <a:latin typeface="Garamond"/>
              </a:rPr>
              <a:t>, Igor </a:t>
            </a:r>
            <a:r>
              <a:rPr lang="en-US" sz="3200" dirty="0" err="1">
                <a:latin typeface="Garamond"/>
              </a:rPr>
              <a:t>Vladimirov</a:t>
            </a:r>
            <a:endParaRPr lang="en-US" sz="3200" dirty="0">
              <a:latin typeface="Garamond"/>
            </a:endParaRPr>
          </a:p>
          <a:p>
            <a:pPr algn="ctr"/>
            <a:r>
              <a:rPr lang="en-US" sz="3400" b="1" dirty="0">
                <a:latin typeface="Garamond"/>
              </a:rPr>
              <a:t>Team Members: Sydney Chock and Gabriella Liano</a:t>
            </a:r>
          </a:p>
        </p:txBody>
      </p:sp>
      <p:pic>
        <p:nvPicPr>
          <p:cNvPr id="1027" name="Picture 3">
            <a:extLst>
              <a:ext uri="{FF2B5EF4-FFF2-40B4-BE49-F238E27FC236}">
                <a16:creationId xmlns:a16="http://schemas.microsoft.com/office/drawing/2014/main" id="{E27790D0-FDD9-43EB-9AAA-3AD451E0A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210" y="371322"/>
            <a:ext cx="5157093" cy="2165333"/>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28" name="Picture 4">
            <a:extLst>
              <a:ext uri="{FF2B5EF4-FFF2-40B4-BE49-F238E27FC236}">
                <a16:creationId xmlns:a16="http://schemas.microsoft.com/office/drawing/2014/main" id="{A4A4487B-FFC2-46B1-9C66-B71818F8D8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156" y="2641556"/>
            <a:ext cx="4960147" cy="1976600"/>
          </a:xfrm>
          <a:prstGeom prst="rect">
            <a:avLst/>
          </a:prstGeom>
          <a:noFill/>
          <a:ln>
            <a:noFill/>
          </a:ln>
          <a:effectLst/>
          <a:extLst>
            <a:ext uri="{909E8E84-426E-40DD-AFC4-6F175D3DCCD1}">
              <a14:hiddenFill xmlns:a14="http://schemas.microsoft.com/office/drawing/2010/main">
                <a:solidFill>
                  <a:srgbClr val="006699"/>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2" name="Content Placeholder 11">
            <a:extLst>
              <a:ext uri="{FF2B5EF4-FFF2-40B4-BE49-F238E27FC236}">
                <a16:creationId xmlns:a16="http://schemas.microsoft.com/office/drawing/2014/main" id="{E9D005F7-18B6-4E52-8702-CF435255CF5F}"/>
              </a:ext>
            </a:extLst>
          </p:cNvPr>
          <p:cNvSpPr txBox="1">
            <a:spLocks/>
          </p:cNvSpPr>
          <p:nvPr/>
        </p:nvSpPr>
        <p:spPr>
          <a:xfrm>
            <a:off x="30014756" y="6699528"/>
            <a:ext cx="7896580" cy="6499011"/>
          </a:xfrm>
          <a:prstGeom prst="rect">
            <a:avLst/>
          </a:prstGeom>
        </p:spPr>
        <p:txBody>
          <a:bodyPr vert="horz" lIns="365760" tIns="182880" rIns="91440" bIns="45720" rtlCol="0" anchor="t">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742950" indent="-742950">
              <a:buClr>
                <a:schemeClr val="bg2">
                  <a:lumMod val="10000"/>
                </a:schemeClr>
              </a:buClr>
              <a:buFont typeface="Arial"/>
              <a:buChar char="•"/>
            </a:pPr>
            <a:r>
              <a:rPr lang="en-US" sz="3600" dirty="0">
                <a:latin typeface="Times New Roman"/>
                <a:ea typeface="Cambria"/>
                <a:cs typeface="Times New Roman"/>
              </a:rPr>
              <a:t>Long-term goal is to run KRILL autonomously </a:t>
            </a:r>
            <a:endParaRPr lang="en-US" sz="3600" dirty="0">
              <a:solidFill>
                <a:schemeClr val="tx1"/>
              </a:solidFill>
              <a:latin typeface="Times New Roman" panose="02020603050405020304" pitchFamily="18" charset="0"/>
              <a:ea typeface="Cambria"/>
              <a:cs typeface="Times New Roman" panose="02020603050405020304" pitchFamily="18" charset="0"/>
            </a:endParaRPr>
          </a:p>
          <a:p>
            <a:pPr marL="742950" indent="-742950">
              <a:buClr>
                <a:schemeClr val="bg2">
                  <a:lumMod val="10000"/>
                </a:schemeClr>
              </a:buClr>
              <a:buFont typeface="Arial"/>
              <a:buChar char="•"/>
            </a:pPr>
            <a:r>
              <a:rPr lang="en-US" sz="3600" dirty="0">
                <a:latin typeface="Times New Roman"/>
                <a:ea typeface="Cambria"/>
                <a:cs typeface="Times New Roman"/>
              </a:rPr>
              <a:t>Assemble electronic components of KRILL from Navy design</a:t>
            </a:r>
            <a:endParaRPr lang="en-US" sz="3600" dirty="0">
              <a:latin typeface="Times New Roman"/>
              <a:ea typeface="Calibri" panose="020F0502020204030204"/>
              <a:cs typeface="Times New Roman"/>
            </a:endParaRPr>
          </a:p>
          <a:p>
            <a:pPr marL="742950" indent="-742950">
              <a:buClr>
                <a:schemeClr val="bg2">
                  <a:lumMod val="10000"/>
                </a:schemeClr>
              </a:buClr>
              <a:buFont typeface="Arial"/>
              <a:buChar char="•"/>
            </a:pPr>
            <a:r>
              <a:rPr lang="en-US" sz="3600" dirty="0">
                <a:solidFill>
                  <a:schemeClr val="tx1"/>
                </a:solidFill>
                <a:latin typeface="Times New Roman" panose="02020603050405020304" pitchFamily="18" charset="0"/>
                <a:ea typeface="Cambria"/>
                <a:cs typeface="Times New Roman" panose="02020603050405020304" pitchFamily="18" charset="0"/>
              </a:rPr>
              <a:t>Replace existing control system with PixHawk4 (Px4) from Arduino</a:t>
            </a:r>
          </a:p>
          <a:p>
            <a:pPr marL="742950" indent="-742950">
              <a:buClr>
                <a:schemeClr val="bg2">
                  <a:lumMod val="10000"/>
                </a:schemeClr>
              </a:buClr>
              <a:buFont typeface="Arial"/>
              <a:buChar char="•"/>
            </a:pPr>
            <a:r>
              <a:rPr lang="en-US" sz="3600" dirty="0">
                <a:latin typeface="Times New Roman"/>
                <a:ea typeface="Cambria"/>
                <a:cs typeface="Times New Roman"/>
              </a:rPr>
              <a:t>Implement fiber optic tether for underwater communication </a:t>
            </a:r>
          </a:p>
          <a:p>
            <a:pPr marL="1383030" lvl="1" indent="-742950">
              <a:buClr>
                <a:schemeClr val="bg2">
                  <a:lumMod val="10000"/>
                </a:schemeClr>
              </a:buClr>
              <a:buFont typeface="Arial"/>
              <a:buChar char="•"/>
            </a:pPr>
            <a:r>
              <a:rPr lang="en-US" sz="3600" dirty="0">
                <a:latin typeface="Times New Roman"/>
                <a:ea typeface="Cambria"/>
                <a:cs typeface="Times New Roman"/>
              </a:rPr>
              <a:t>Current design requires vehicle to only operate on the water's surface</a:t>
            </a:r>
          </a:p>
        </p:txBody>
      </p:sp>
      <p:sp>
        <p:nvSpPr>
          <p:cNvPr id="98" name="Rectangle 97">
            <a:extLst>
              <a:ext uri="{FF2B5EF4-FFF2-40B4-BE49-F238E27FC236}">
                <a16:creationId xmlns:a16="http://schemas.microsoft.com/office/drawing/2014/main" id="{66B1B373-1755-481D-B99D-64EAAEA179AD}"/>
              </a:ext>
            </a:extLst>
          </p:cNvPr>
          <p:cNvSpPr/>
          <p:nvPr/>
        </p:nvSpPr>
        <p:spPr>
          <a:xfrm>
            <a:off x="29947229" y="15681424"/>
            <a:ext cx="13237706" cy="14619180"/>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400" dirty="0">
              <a:cs typeface="Calibri"/>
            </a:endParaRPr>
          </a:p>
        </p:txBody>
      </p:sp>
      <p:sp>
        <p:nvSpPr>
          <p:cNvPr id="99" name="Text Placeholder 15">
            <a:extLst>
              <a:ext uri="{FF2B5EF4-FFF2-40B4-BE49-F238E27FC236}">
                <a16:creationId xmlns:a16="http://schemas.microsoft.com/office/drawing/2014/main" id="{F7D07A81-A65C-4071-8F90-E24B510BF71D}"/>
              </a:ext>
            </a:extLst>
          </p:cNvPr>
          <p:cNvSpPr txBox="1">
            <a:spLocks/>
          </p:cNvSpPr>
          <p:nvPr/>
        </p:nvSpPr>
        <p:spPr>
          <a:xfrm>
            <a:off x="29947229" y="14466078"/>
            <a:ext cx="13237706" cy="1215346"/>
          </a:xfrm>
          <a:prstGeom prst="rect">
            <a:avLst/>
          </a:prstGeom>
          <a:solidFill>
            <a:srgbClr val="007BD0"/>
          </a:solidFill>
        </p:spPr>
        <p:txBody>
          <a:bodyPr vert="horz" lIns="365760" tIns="45720" rIns="91440" bIns="45720" rtlCol="0" anchor="ctr">
            <a:noAutofit/>
          </a:bodyPr>
          <a:lstStyle>
            <a:lvl1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1pPr>
            <a:lvl2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2pPr>
            <a:lvl3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3pPr>
            <a:lvl4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4pPr>
            <a:lvl5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5pPr>
            <a:lvl6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6pPr>
            <a:lvl7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7pPr>
            <a:lvl8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8pPr>
            <a:lvl9pPr marL="0" indent="0" algn="l" defTabSz="4389120" rtl="0" eaLnBrk="1" latinLnBrk="0" hangingPunct="1">
              <a:lnSpc>
                <a:spcPct val="100000"/>
              </a:lnSpc>
              <a:spcBef>
                <a:spcPts val="0"/>
              </a:spcBef>
              <a:buClr>
                <a:schemeClr val="accent2"/>
              </a:buClr>
              <a:buFont typeface="Arial" panose="020B0604020202020204" pitchFamily="34" charset="0"/>
              <a:buNone/>
              <a:defRPr sz="6000" kern="1200" cap="all" baseline="0">
                <a:solidFill>
                  <a:schemeClr val="bg1"/>
                </a:solidFill>
                <a:latin typeface="+mj-lt"/>
                <a:ea typeface="+mn-ea"/>
                <a:cs typeface="+mn-cs"/>
              </a:defRPr>
            </a:lvl9pPr>
          </a:lstStyle>
          <a:p>
            <a:pPr algn="ctr"/>
            <a:r>
              <a:rPr lang="en-US" sz="4000" dirty="0">
                <a:latin typeface="Times New Roman"/>
                <a:cs typeface="Times New Roman"/>
              </a:rPr>
              <a:t>Fiber optic tether</a:t>
            </a:r>
            <a:endParaRPr lang="en-US" dirty="0"/>
          </a:p>
        </p:txBody>
      </p:sp>
      <p:sp>
        <p:nvSpPr>
          <p:cNvPr id="82" name="Rectangle 81">
            <a:extLst>
              <a:ext uri="{FF2B5EF4-FFF2-40B4-BE49-F238E27FC236}">
                <a16:creationId xmlns:a16="http://schemas.microsoft.com/office/drawing/2014/main" id="{D8DE25CA-F4CC-489D-AC49-2A496D40F30D}"/>
              </a:ext>
            </a:extLst>
          </p:cNvPr>
          <p:cNvSpPr/>
          <p:nvPr/>
        </p:nvSpPr>
        <p:spPr>
          <a:xfrm>
            <a:off x="784849" y="15182919"/>
            <a:ext cx="13173198" cy="11048143"/>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37" name="Content Placeholder 11">
            <a:extLst>
              <a:ext uri="{FF2B5EF4-FFF2-40B4-BE49-F238E27FC236}">
                <a16:creationId xmlns:a16="http://schemas.microsoft.com/office/drawing/2014/main" id="{D4CECF96-D9CC-413D-9470-912BA9A2F5F8}"/>
              </a:ext>
            </a:extLst>
          </p:cNvPr>
          <p:cNvSpPr txBox="1">
            <a:spLocks/>
          </p:cNvSpPr>
          <p:nvPr/>
        </p:nvSpPr>
        <p:spPr>
          <a:xfrm>
            <a:off x="1301669" y="15453246"/>
            <a:ext cx="12108975" cy="10899300"/>
          </a:xfrm>
          <a:prstGeom prst="rect">
            <a:avLst/>
          </a:prstGeom>
        </p:spPr>
        <p:txBody>
          <a:bodyPr vert="horz" lIns="365760" tIns="182880" rIns="91440" bIns="45720" rtlCol="0" anchor="t">
            <a:noAutofit/>
          </a:bodyPr>
          <a:lstStyle>
            <a:lvl1pPr marL="457200" indent="-457200" algn="l" defTabSz="4389120" rtl="0" eaLnBrk="1" latinLnBrk="0" hangingPunct="1">
              <a:lnSpc>
                <a:spcPct val="100000"/>
              </a:lnSpc>
              <a:spcBef>
                <a:spcPts val="1200"/>
              </a:spcBef>
              <a:buClr>
                <a:schemeClr val="accent2"/>
              </a:buClr>
              <a:buFont typeface="Arial" panose="020B0604020202020204" pitchFamily="34" charset="0"/>
              <a:buChar char="•"/>
              <a:defRPr sz="2800" kern="1200" baseline="0">
                <a:solidFill>
                  <a:schemeClr val="tx1"/>
                </a:solidFill>
                <a:latin typeface="+mn-lt"/>
                <a:ea typeface="+mn-ea"/>
                <a:cs typeface="+mn-cs"/>
              </a:defRPr>
            </a:lvl1pPr>
            <a:lvl2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4pPr>
            <a:lvl5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5pPr>
            <a:lvl6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6pPr>
            <a:lvl7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7pPr>
            <a:lvl8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8pPr>
            <a:lvl9pPr marL="1097280" indent="-457200" algn="l" defTabSz="4389120" rtl="0" eaLnBrk="1" latinLnBrk="0" hangingPunct="1">
              <a:lnSpc>
                <a:spcPct val="100000"/>
              </a:lnSpc>
              <a:spcBef>
                <a:spcPts val="1200"/>
              </a:spcBef>
              <a:buClr>
                <a:schemeClr val="accent2"/>
              </a:buClr>
              <a:buFont typeface="Arial" panose="020B0604020202020204" pitchFamily="34" charset="0"/>
              <a:buChar char="•"/>
              <a:defRPr sz="2400" kern="1200">
                <a:solidFill>
                  <a:schemeClr val="tx1"/>
                </a:solidFill>
                <a:latin typeface="+mn-lt"/>
                <a:ea typeface="+mn-ea"/>
                <a:cs typeface="+mn-cs"/>
              </a:defRPr>
            </a:lvl9pPr>
          </a:lstStyle>
          <a:p>
            <a:pPr marL="0" indent="0">
              <a:spcBef>
                <a:spcPts val="200"/>
              </a:spcBef>
              <a:spcAft>
                <a:spcPts val="200"/>
              </a:spcAft>
              <a:buNone/>
            </a:pPr>
            <a:r>
              <a:rPr lang="en-US" sz="3600" b="1" dirty="0">
                <a:solidFill>
                  <a:schemeClr val="bg2">
                    <a:lumMod val="10000"/>
                  </a:schemeClr>
                </a:solidFill>
                <a:latin typeface="Times New Roman" panose="02020603050405020304" pitchFamily="18" charset="0"/>
                <a:ea typeface="Cambria"/>
                <a:cs typeface="Times New Roman" panose="02020603050405020304" pitchFamily="18" charset="0"/>
              </a:rPr>
              <a:t>Purpose:</a:t>
            </a:r>
            <a:r>
              <a:rPr lang="en-US" sz="3600" dirty="0">
                <a:solidFill>
                  <a:schemeClr val="bg2">
                    <a:lumMod val="10000"/>
                  </a:schemeClr>
                </a:solidFill>
                <a:latin typeface="Times New Roman" panose="02020603050405020304" pitchFamily="18" charset="0"/>
                <a:ea typeface="Cambria"/>
                <a:cs typeface="Times New Roman" panose="02020603050405020304" pitchFamily="18" charset="0"/>
              </a:rPr>
              <a:t> Control vehicle's thrusters and servos for six degrees of freedom</a:t>
            </a:r>
          </a:p>
          <a:p>
            <a:pPr>
              <a:spcBef>
                <a:spcPts val="200"/>
              </a:spcBef>
              <a:spcAft>
                <a:spcPts val="200"/>
              </a:spcAft>
              <a:buClr>
                <a:schemeClr val="bg2">
                  <a:lumMod val="10000"/>
                </a:schemeClr>
              </a:buClr>
            </a:pPr>
            <a:r>
              <a:rPr lang="en-US" sz="3600" dirty="0">
                <a:solidFill>
                  <a:schemeClr val="bg2">
                    <a:lumMod val="10000"/>
                  </a:schemeClr>
                </a:solidFill>
                <a:latin typeface="Times New Roman" panose="02020603050405020304" pitchFamily="18" charset="0"/>
                <a:ea typeface="Cambria"/>
                <a:cs typeface="Times New Roman" panose="02020603050405020304" pitchFamily="18" charset="0"/>
              </a:rPr>
              <a:t>Replaced Arduino with PixHawk4 so control and communications are streamlined onto one system</a:t>
            </a:r>
            <a:endParaRPr lang="en-US" sz="3600" dirty="0">
              <a:solidFill>
                <a:schemeClr val="bg2">
                  <a:lumMod val="10000"/>
                </a:schemeClr>
              </a:solidFill>
              <a:latin typeface="Times New Roman" panose="02020603050405020304" pitchFamily="18" charset="0"/>
              <a:cs typeface="Times New Roman" panose="02020603050405020304" pitchFamily="18" charset="0"/>
            </a:endParaRPr>
          </a:p>
          <a:p>
            <a:pPr>
              <a:spcBef>
                <a:spcPts val="200"/>
              </a:spcBef>
              <a:spcAft>
                <a:spcPts val="200"/>
              </a:spcAft>
              <a:buClr>
                <a:schemeClr val="bg2">
                  <a:lumMod val="10000"/>
                </a:schemeClr>
              </a:buClr>
            </a:pPr>
            <a:r>
              <a:rPr lang="en-US" sz="3600" dirty="0">
                <a:latin typeface="Times New Roman" panose="02020603050405020304" pitchFamily="18" charset="0"/>
                <a:ea typeface="Cambria"/>
                <a:cs typeface="Times New Roman" panose="02020603050405020304" pitchFamily="18" charset="0"/>
              </a:rPr>
              <a:t>Set parameters in </a:t>
            </a:r>
            <a:r>
              <a:rPr lang="en-US" sz="3600" dirty="0" err="1">
                <a:latin typeface="Times New Roman" panose="02020603050405020304" pitchFamily="18" charset="0"/>
                <a:ea typeface="Cambria"/>
                <a:cs typeface="Times New Roman" panose="02020603050405020304" pitchFamily="18" charset="0"/>
              </a:rPr>
              <a:t>QGroundControl</a:t>
            </a:r>
            <a:r>
              <a:rPr lang="en-US" sz="3600" dirty="0">
                <a:latin typeface="Times New Roman" panose="02020603050405020304" pitchFamily="18" charset="0"/>
                <a:ea typeface="Cambria"/>
                <a:cs typeface="Times New Roman" panose="02020603050405020304" pitchFamily="18" charset="0"/>
              </a:rPr>
              <a:t> using </a:t>
            </a:r>
            <a:r>
              <a:rPr lang="en-US" sz="3600" dirty="0" err="1">
                <a:latin typeface="Times New Roman" panose="02020603050405020304" pitchFamily="18" charset="0"/>
                <a:ea typeface="Cambria"/>
                <a:cs typeface="Times New Roman" panose="02020603050405020304" pitchFamily="18" charset="0"/>
              </a:rPr>
              <a:t>ArduRov</a:t>
            </a:r>
            <a:r>
              <a:rPr lang="en-US" sz="3600" dirty="0">
                <a:latin typeface="Times New Roman" panose="02020603050405020304" pitchFamily="18" charset="0"/>
                <a:ea typeface="Cambria"/>
                <a:cs typeface="Times New Roman" panose="02020603050405020304" pitchFamily="18" charset="0"/>
              </a:rPr>
              <a:t> for control of PWM to the motors and servos</a:t>
            </a:r>
          </a:p>
          <a:p>
            <a:pPr lvl="1">
              <a:spcBef>
                <a:spcPts val="200"/>
              </a:spcBef>
              <a:spcAft>
                <a:spcPts val="200"/>
              </a:spcAft>
              <a:buClr>
                <a:schemeClr val="bg2">
                  <a:lumMod val="10000"/>
                </a:schemeClr>
              </a:buClr>
            </a:pPr>
            <a:r>
              <a:rPr lang="en-US" sz="3600" dirty="0">
                <a:latin typeface="Times New Roman" panose="02020603050405020304" pitchFamily="18" charset="0"/>
                <a:ea typeface="Cambria"/>
                <a:cs typeface="Times New Roman" panose="02020603050405020304" pitchFamily="18" charset="0"/>
              </a:rPr>
              <a:t>PX4- flight control platform for manual and mission control</a:t>
            </a:r>
          </a:p>
          <a:p>
            <a:pPr marL="0" indent="0">
              <a:spcBef>
                <a:spcPts val="200"/>
              </a:spcBef>
              <a:spcAft>
                <a:spcPts val="200"/>
              </a:spcAft>
              <a:buClr>
                <a:schemeClr val="bg2">
                  <a:lumMod val="10000"/>
                </a:schemeClr>
              </a:buClr>
              <a:buNone/>
            </a:pPr>
            <a:r>
              <a:rPr lang="en-US" sz="3600" b="1" dirty="0">
                <a:latin typeface="Times New Roman" panose="02020603050405020304" pitchFamily="18" charset="0"/>
                <a:ea typeface="Cambria"/>
                <a:cs typeface="Times New Roman" panose="02020603050405020304" pitchFamily="18" charset="0"/>
              </a:rPr>
              <a:t>Testing:</a:t>
            </a:r>
          </a:p>
          <a:p>
            <a:pPr>
              <a:spcBef>
                <a:spcPts val="200"/>
              </a:spcBef>
              <a:spcAft>
                <a:spcPts val="200"/>
              </a:spcAft>
              <a:buClr>
                <a:schemeClr val="bg2">
                  <a:lumMod val="10000"/>
                </a:schemeClr>
              </a:buClr>
            </a:pPr>
            <a:r>
              <a:rPr lang="en-US" sz="3600" dirty="0">
                <a:latin typeface="Times New Roman" panose="02020603050405020304" pitchFamily="18" charset="0"/>
                <a:ea typeface="Cambria"/>
                <a:cs typeface="Times New Roman" panose="02020603050405020304" pitchFamily="18" charset="0"/>
              </a:rPr>
              <a:t>Tested parameters and obtained</a:t>
            </a:r>
          </a:p>
          <a:p>
            <a:pPr marL="0" indent="0">
              <a:spcBef>
                <a:spcPts val="200"/>
              </a:spcBef>
              <a:spcAft>
                <a:spcPts val="200"/>
              </a:spcAft>
              <a:buClr>
                <a:schemeClr val="bg2">
                  <a:lumMod val="10000"/>
                </a:schemeClr>
              </a:buClr>
              <a:buNone/>
            </a:pPr>
            <a:r>
              <a:rPr lang="en-US" sz="3600" dirty="0">
                <a:latin typeface="Times New Roman" panose="02020603050405020304" pitchFamily="18" charset="0"/>
                <a:ea typeface="Cambria"/>
                <a:cs typeface="Times New Roman" panose="02020603050405020304" pitchFamily="18" charset="0"/>
              </a:rPr>
              <a:t>    control of vehicle via joystick </a:t>
            </a:r>
          </a:p>
          <a:p>
            <a:pPr marL="0" indent="0">
              <a:spcBef>
                <a:spcPts val="200"/>
              </a:spcBef>
              <a:spcAft>
                <a:spcPts val="200"/>
              </a:spcAft>
              <a:buClr>
                <a:schemeClr val="bg2">
                  <a:lumMod val="10000"/>
                </a:schemeClr>
              </a:buClr>
              <a:buNone/>
            </a:pPr>
            <a:r>
              <a:rPr lang="en-US" sz="3600" dirty="0">
                <a:latin typeface="Times New Roman" panose="02020603050405020304" pitchFamily="18" charset="0"/>
                <a:ea typeface="Cambria"/>
                <a:cs typeface="Times New Roman" panose="02020603050405020304" pitchFamily="18" charset="0"/>
              </a:rPr>
              <a:t>    and receiver </a:t>
            </a:r>
          </a:p>
          <a:p>
            <a:pPr>
              <a:spcBef>
                <a:spcPts val="200"/>
              </a:spcBef>
              <a:spcAft>
                <a:spcPts val="200"/>
              </a:spcAft>
              <a:buClr>
                <a:schemeClr val="bg2">
                  <a:lumMod val="10000"/>
                </a:schemeClr>
              </a:buClr>
            </a:pPr>
            <a:r>
              <a:rPr lang="en-US" sz="3600" dirty="0">
                <a:latin typeface="Times New Roman" panose="02020603050405020304" pitchFamily="18" charset="0"/>
                <a:ea typeface="Cambria"/>
                <a:cs typeface="Times New Roman" panose="02020603050405020304" pitchFamily="18" charset="0"/>
              </a:rPr>
              <a:t>Thrusters and servos could be </a:t>
            </a:r>
          </a:p>
          <a:p>
            <a:pPr marL="0" indent="0">
              <a:spcBef>
                <a:spcPts val="200"/>
              </a:spcBef>
              <a:spcAft>
                <a:spcPts val="200"/>
              </a:spcAft>
              <a:buClr>
                <a:schemeClr val="bg2">
                  <a:lumMod val="10000"/>
                </a:schemeClr>
              </a:buClr>
              <a:buNone/>
            </a:pPr>
            <a:r>
              <a:rPr lang="en-US" sz="3600" dirty="0">
                <a:latin typeface="Times New Roman" panose="02020603050405020304" pitchFamily="18" charset="0"/>
                <a:ea typeface="Cambria"/>
                <a:cs typeface="Times New Roman" panose="02020603050405020304" pitchFamily="18" charset="0"/>
              </a:rPr>
              <a:t>    controlled separately </a:t>
            </a:r>
          </a:p>
          <a:p>
            <a:pPr marL="0" indent="0">
              <a:spcBef>
                <a:spcPts val="200"/>
              </a:spcBef>
              <a:spcAft>
                <a:spcPts val="200"/>
              </a:spcAft>
              <a:buClr>
                <a:schemeClr val="bg2">
                  <a:lumMod val="10000"/>
                </a:schemeClr>
              </a:buClr>
              <a:buNone/>
            </a:pPr>
            <a:r>
              <a:rPr lang="en-US" sz="3600" b="1" dirty="0">
                <a:latin typeface="Times New Roman" panose="02020603050405020304" pitchFamily="18" charset="0"/>
                <a:ea typeface="Cambria"/>
                <a:cs typeface="Times New Roman" panose="02020603050405020304" pitchFamily="18" charset="0"/>
              </a:rPr>
              <a:t>Redesign with Tether:</a:t>
            </a:r>
          </a:p>
          <a:p>
            <a:pPr>
              <a:spcBef>
                <a:spcPts val="200"/>
              </a:spcBef>
              <a:spcAft>
                <a:spcPts val="200"/>
              </a:spcAft>
              <a:buClr>
                <a:schemeClr val="bg2">
                  <a:lumMod val="10000"/>
                </a:schemeClr>
              </a:buClr>
            </a:pPr>
            <a:r>
              <a:rPr lang="en-US" sz="3600" dirty="0">
                <a:latin typeface="Times New Roman" panose="02020603050405020304" pitchFamily="18" charset="0"/>
                <a:ea typeface="Cambria"/>
                <a:cs typeface="Times New Roman" panose="02020603050405020304" pitchFamily="18" charset="0"/>
              </a:rPr>
              <a:t>Implemented </a:t>
            </a:r>
            <a:r>
              <a:rPr lang="en-US" sz="3600" dirty="0" err="1">
                <a:latin typeface="Times New Roman" panose="02020603050405020304" pitchFamily="18" charset="0"/>
                <a:ea typeface="Cambria"/>
                <a:cs typeface="Times New Roman" panose="02020603050405020304" pitchFamily="18" charset="0"/>
              </a:rPr>
              <a:t>ArduSub</a:t>
            </a:r>
            <a:r>
              <a:rPr lang="en-US" sz="3600" dirty="0">
                <a:latin typeface="Times New Roman" panose="02020603050405020304" pitchFamily="18" charset="0"/>
                <a:ea typeface="Cambria"/>
                <a:cs typeface="Times New Roman" panose="02020603050405020304" pitchFamily="18" charset="0"/>
              </a:rPr>
              <a:t> that allows for better flexibility in controlling the vehicle movements</a:t>
            </a:r>
            <a:endParaRPr lang="en-US" sz="3200" dirty="0">
              <a:latin typeface="Times New Roman" panose="02020603050405020304" pitchFamily="18" charset="0"/>
              <a:ea typeface="Cambria"/>
              <a:cs typeface="Times New Roman" panose="02020603050405020304" pitchFamily="18" charset="0"/>
            </a:endParaRPr>
          </a:p>
          <a:p>
            <a:pPr marL="0" indent="0">
              <a:spcBef>
                <a:spcPts val="200"/>
              </a:spcBef>
              <a:spcAft>
                <a:spcPts val="200"/>
              </a:spcAft>
              <a:buClr>
                <a:schemeClr val="bg2">
                  <a:lumMod val="10000"/>
                </a:schemeClr>
              </a:buClr>
              <a:buNone/>
            </a:pPr>
            <a:endParaRPr lang="en-US" sz="3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AF1FDF0-E9A1-0AEF-B216-CDA3C4592605}"/>
              </a:ext>
            </a:extLst>
          </p:cNvPr>
          <p:cNvSpPr txBox="1"/>
          <p:nvPr/>
        </p:nvSpPr>
        <p:spPr>
          <a:xfrm>
            <a:off x="14682560" y="6922307"/>
            <a:ext cx="14521376"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Times New Roman"/>
                <a:ea typeface="+mn-lt"/>
                <a:cs typeface="+mn-lt"/>
              </a:rPr>
              <a:t>Team MANTA RAY is an interdisciplinary project dedicated to creating, maintaining, and expanding a network of marine robots for seafloor mapping and underwater perception. The network began as just the autonomous surface vehicle (ASV) and unpiloted underwater vehicle (UUV) but has expanded to include a prototype of the ASV, known as TUPPS, and two kinds of remotely operated vehicles, known as GUPPS and KRILL. With these systems, students work to improve communication between vehicles, develop autonomous behaviors and algorithms, and upgrade existing mechanical systems to improve precision and performance.</a:t>
            </a:r>
            <a:endParaRPr lang="en-US" sz="3600" dirty="0"/>
          </a:p>
        </p:txBody>
      </p:sp>
      <p:pic>
        <p:nvPicPr>
          <p:cNvPr id="12" name="Picture 12" descr="Diagram&#10;&#10;Description automatically generated">
            <a:extLst>
              <a:ext uri="{FF2B5EF4-FFF2-40B4-BE49-F238E27FC236}">
                <a16:creationId xmlns:a16="http://schemas.microsoft.com/office/drawing/2014/main" id="{38FD3647-093F-F82D-DC23-A58A49BC05DE}"/>
              </a:ext>
            </a:extLst>
          </p:cNvPr>
          <p:cNvPicPr>
            <a:picLocks noChangeAspect="1"/>
          </p:cNvPicPr>
          <p:nvPr/>
        </p:nvPicPr>
        <p:blipFill>
          <a:blip r:embed="rId5"/>
          <a:stretch>
            <a:fillRect/>
          </a:stretch>
        </p:blipFill>
        <p:spPr>
          <a:xfrm>
            <a:off x="18056962" y="12321132"/>
            <a:ext cx="7809519" cy="5019843"/>
          </a:xfrm>
          <a:prstGeom prst="rect">
            <a:avLst/>
          </a:prstGeom>
          <a:ln w="15875">
            <a:solidFill>
              <a:schemeClr val="tx1"/>
            </a:solidFill>
          </a:ln>
        </p:spPr>
      </p:pic>
      <p:sp>
        <p:nvSpPr>
          <p:cNvPr id="10" name="TextBox 14">
            <a:extLst>
              <a:ext uri="{FF2B5EF4-FFF2-40B4-BE49-F238E27FC236}">
                <a16:creationId xmlns:a16="http://schemas.microsoft.com/office/drawing/2014/main" id="{9CE6C200-F857-52EE-B43C-C0AD336ED2D2}"/>
              </a:ext>
            </a:extLst>
          </p:cNvPr>
          <p:cNvSpPr txBox="1"/>
          <p:nvPr/>
        </p:nvSpPr>
        <p:spPr>
          <a:xfrm>
            <a:off x="30478968" y="15986998"/>
            <a:ext cx="12169790" cy="105259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latin typeface="Times New Roman"/>
                <a:ea typeface="Cambria"/>
                <a:cs typeface="Times New Roman"/>
              </a:rPr>
              <a:t>Purpose:</a:t>
            </a:r>
            <a:r>
              <a:rPr lang="en-US" sz="3600" dirty="0">
                <a:latin typeface="Times New Roman"/>
                <a:ea typeface="Cambria"/>
                <a:cs typeface="Times New Roman"/>
              </a:rPr>
              <a:t> RC signals can't be transmitted underwater so vehicle must be tethered to maintain communication.</a:t>
            </a:r>
          </a:p>
          <a:p>
            <a:pPr marL="571500" indent="-571500">
              <a:buFont typeface="Arial"/>
              <a:buChar char="•"/>
            </a:pPr>
            <a:r>
              <a:rPr lang="en-US" sz="3600" dirty="0">
                <a:solidFill>
                  <a:schemeClr val="tx1"/>
                </a:solidFill>
                <a:latin typeface="Times New Roman" panose="02020603050405020304" pitchFamily="18" charset="0"/>
                <a:ea typeface="Cambria"/>
                <a:cs typeface="Times New Roman" panose="02020603050405020304" pitchFamily="18" charset="0"/>
              </a:rPr>
              <a:t>To keep cost low, recycled military grade multimode fiber optic cable are used with ST connectors </a:t>
            </a:r>
          </a:p>
          <a:p>
            <a:pPr marL="571500" indent="-571500">
              <a:buFont typeface="Arial"/>
              <a:buChar char="•"/>
            </a:pPr>
            <a:r>
              <a:rPr lang="en-US" sz="3600" dirty="0">
                <a:latin typeface="Times New Roman"/>
                <a:ea typeface="Cambria"/>
                <a:cs typeface="Times New Roman"/>
              </a:rPr>
              <a:t>Media converters are implemented as transceivers to convert signals to ethernet, which are then processed by a Raspberry Pi</a:t>
            </a:r>
          </a:p>
          <a:p>
            <a:r>
              <a:rPr lang="en-US" sz="3600" dirty="0">
                <a:solidFill>
                  <a:schemeClr val="tx1"/>
                </a:solidFill>
                <a:latin typeface="Times New Roman" panose="02020603050405020304" pitchFamily="18" charset="0"/>
                <a:ea typeface="Cambria"/>
                <a:cs typeface="Times New Roman" panose="02020603050405020304" pitchFamily="18" charset="0"/>
              </a:rPr>
              <a:t>Fiber Optic tether specifications:</a:t>
            </a:r>
          </a:p>
          <a:p>
            <a:pPr marL="571500" indent="-571500">
              <a:buFont typeface="Arial,Sans-Serif"/>
              <a:buChar char="•"/>
            </a:pPr>
            <a:r>
              <a:rPr lang="en-US" sz="3600" dirty="0">
                <a:solidFill>
                  <a:schemeClr val="tx1"/>
                </a:solidFill>
                <a:latin typeface="Times New Roman" panose="02020603050405020304" pitchFamily="18" charset="0"/>
                <a:ea typeface="Cambria"/>
                <a:cs typeface="Times New Roman" panose="02020603050405020304" pitchFamily="18" charset="0"/>
              </a:rPr>
              <a:t>Designed for distance of 220m over 62.5/125µm</a:t>
            </a:r>
            <a:endParaRPr lang="en-US" sz="3600" dirty="0">
              <a:solidFill>
                <a:schemeClr val="tx1"/>
              </a:solidFill>
              <a:latin typeface="Times New Roman" panose="02020603050405020304" pitchFamily="18" charset="0"/>
              <a:ea typeface="+mn-lt"/>
              <a:cs typeface="Times New Roman" panose="02020603050405020304" pitchFamily="18" charset="0"/>
            </a:endParaRPr>
          </a:p>
          <a:p>
            <a:pPr marL="571500" indent="-571500">
              <a:buFont typeface="Arial,Sans-Serif"/>
              <a:buChar char="•"/>
            </a:pPr>
            <a:r>
              <a:rPr lang="en-US" sz="3600" dirty="0">
                <a:solidFill>
                  <a:schemeClr val="tx1"/>
                </a:solidFill>
                <a:latin typeface="Times New Roman" panose="02020603050405020304" pitchFamily="18" charset="0"/>
                <a:ea typeface="Cambria"/>
                <a:cs typeface="Times New Roman" panose="02020603050405020304" pitchFamily="18" charset="0"/>
              </a:rPr>
              <a:t>Optical wavelength - 1310nm</a:t>
            </a:r>
          </a:p>
          <a:p>
            <a:r>
              <a:rPr lang="en-US" sz="3600" b="1" dirty="0">
                <a:latin typeface="Times New Roman" panose="02020603050405020304" pitchFamily="18" charset="0"/>
                <a:ea typeface="Cambria"/>
                <a:cs typeface="Times New Roman" panose="02020603050405020304" pitchFamily="18" charset="0"/>
              </a:rPr>
              <a:t>Testing: </a:t>
            </a:r>
          </a:p>
          <a:p>
            <a:pPr marL="571500" indent="-571500">
              <a:buFont typeface="Arial" panose="020B0604020202020204" pitchFamily="34" charset="0"/>
              <a:buChar char="•"/>
            </a:pPr>
            <a:r>
              <a:rPr lang="en-US" sz="3600" dirty="0">
                <a:latin typeface="Times New Roman" panose="02020603050405020304" pitchFamily="18" charset="0"/>
                <a:ea typeface="Cambria"/>
                <a:cs typeface="Times New Roman" panose="02020603050405020304" pitchFamily="18" charset="0"/>
              </a:rPr>
              <a:t>Cable first tested by passing light through and capturing it on the other end</a:t>
            </a:r>
          </a:p>
          <a:p>
            <a:pPr marL="571500" indent="-571500">
              <a:buFont typeface="Arial" panose="020B0604020202020204" pitchFamily="34" charset="0"/>
              <a:buChar char="•"/>
            </a:pPr>
            <a:r>
              <a:rPr lang="en-US" sz="3600" dirty="0">
                <a:latin typeface="Times New Roman" panose="02020603050405020304" pitchFamily="18" charset="0"/>
                <a:ea typeface="Cambria"/>
                <a:cs typeface="Times New Roman" panose="02020603050405020304" pitchFamily="18" charset="0"/>
              </a:rPr>
              <a:t>Tested with transceiver over ethernet to laptop for internet connection</a:t>
            </a:r>
          </a:p>
          <a:p>
            <a:pPr marL="571500" indent="-571500">
              <a:buFont typeface="Arial" panose="020B0604020202020204" pitchFamily="34" charset="0"/>
              <a:buChar char="•"/>
            </a:pPr>
            <a:r>
              <a:rPr lang="en-US" sz="3600" dirty="0">
                <a:latin typeface="Times New Roman" panose="02020603050405020304" pitchFamily="18" charset="0"/>
                <a:ea typeface="Cambria"/>
                <a:cs typeface="Times New Roman" panose="02020603050405020304" pitchFamily="18" charset="0"/>
              </a:rPr>
              <a:t>Integrated the Pi and PX4; confirmed communication through </a:t>
            </a:r>
            <a:r>
              <a:rPr lang="en-US" sz="3600" dirty="0" err="1">
                <a:latin typeface="Times New Roman" panose="02020603050405020304" pitchFamily="18" charset="0"/>
                <a:ea typeface="Cambria"/>
                <a:cs typeface="Times New Roman" panose="02020603050405020304" pitchFamily="18" charset="0"/>
              </a:rPr>
              <a:t>MAVProxy</a:t>
            </a:r>
            <a:r>
              <a:rPr lang="en-US" sz="3600" dirty="0">
                <a:latin typeface="Times New Roman" panose="02020603050405020304" pitchFamily="18" charset="0"/>
                <a:ea typeface="Cambria"/>
                <a:cs typeface="Times New Roman" panose="02020603050405020304" pitchFamily="18" charset="0"/>
              </a:rPr>
              <a:t> </a:t>
            </a:r>
          </a:p>
          <a:p>
            <a:endParaRPr lang="en-US" sz="3600" dirty="0">
              <a:solidFill>
                <a:schemeClr val="tx1"/>
              </a:solidFill>
              <a:latin typeface="Times New Roman" panose="02020603050405020304" pitchFamily="18" charset="0"/>
              <a:cs typeface="Times New Roman" panose="02020603050405020304" pitchFamily="18" charset="0"/>
            </a:endParaRPr>
          </a:p>
          <a:p>
            <a:endParaRPr lang="en-US" sz="3000" dirty="0">
              <a:latin typeface="Times New Roman"/>
              <a:cs typeface="Calibri"/>
            </a:endParaRPr>
          </a:p>
        </p:txBody>
      </p:sp>
      <p:sp>
        <p:nvSpPr>
          <p:cNvPr id="4" name="Title 3"/>
          <p:cNvSpPr>
            <a:spLocks noGrp="1"/>
          </p:cNvSpPr>
          <p:nvPr>
            <p:ph type="title"/>
          </p:nvPr>
        </p:nvSpPr>
        <p:spPr>
          <a:xfrm>
            <a:off x="6676880" y="371322"/>
            <a:ext cx="30577672" cy="2143202"/>
          </a:xfrm>
        </p:spPr>
        <p:txBody>
          <a:bodyPr>
            <a:normAutofit fontScale="90000"/>
          </a:bodyPr>
          <a:lstStyle/>
          <a:p>
            <a:pPr algn="ctr"/>
            <a:r>
              <a:rPr lang="en-US" sz="6600" dirty="0">
                <a:latin typeface="Garamond"/>
              </a:rPr>
              <a:t>Marine And Naval Technological Advancements for Robotic </a:t>
            </a:r>
            <a:r>
              <a:rPr lang="en-US" sz="6600" dirty="0" err="1">
                <a:latin typeface="Garamond"/>
              </a:rPr>
              <a:t>AutonomY</a:t>
            </a:r>
            <a:r>
              <a:rPr lang="en-US" sz="6600" dirty="0">
                <a:latin typeface="Garamond"/>
              </a:rPr>
              <a:t> (MANTA RAY):</a:t>
            </a:r>
            <a:br>
              <a:rPr lang="en-US" sz="6600" dirty="0">
                <a:latin typeface="Garamond"/>
              </a:rPr>
            </a:br>
            <a:r>
              <a:rPr lang="en-US" sz="9800" dirty="0">
                <a:latin typeface="Garamond"/>
              </a:rPr>
              <a:t>KRILL Development: US Navy’s Unpiloted Underwater Vehicle </a:t>
            </a:r>
            <a:endParaRPr lang="en-US" sz="6600" dirty="0">
              <a:ea typeface="Cambria"/>
            </a:endParaRPr>
          </a:p>
        </p:txBody>
      </p:sp>
      <p:pic>
        <p:nvPicPr>
          <p:cNvPr id="101" name="Picture 100">
            <a:extLst>
              <a:ext uri="{FF2B5EF4-FFF2-40B4-BE49-F238E27FC236}">
                <a16:creationId xmlns:a16="http://schemas.microsoft.com/office/drawing/2014/main" id="{33482AB4-1E4B-4470-8294-94B33914134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93411" y="2828174"/>
            <a:ext cx="5297568" cy="1825335"/>
          </a:xfrm>
          <a:prstGeom prst="rect">
            <a:avLst/>
          </a:prstGeom>
        </p:spPr>
      </p:pic>
      <p:pic>
        <p:nvPicPr>
          <p:cNvPr id="102" name="Picture 19" descr="Logo, company name&#10;&#10;Description automatically generated">
            <a:extLst>
              <a:ext uri="{FF2B5EF4-FFF2-40B4-BE49-F238E27FC236}">
                <a16:creationId xmlns:a16="http://schemas.microsoft.com/office/drawing/2014/main" id="{7D9616C3-9A5B-4BF1-BDFF-BE66A6BB353C}"/>
              </a:ext>
            </a:extLst>
          </p:cNvPr>
          <p:cNvPicPr>
            <a:picLocks noChangeAspect="1"/>
          </p:cNvPicPr>
          <p:nvPr/>
        </p:nvPicPr>
        <p:blipFill rotWithShape="1">
          <a:blip r:embed="rId7"/>
          <a:srcRect l="13855" t="23404" r="10843" b="36281"/>
          <a:stretch/>
        </p:blipFill>
        <p:spPr>
          <a:xfrm>
            <a:off x="37133699" y="-55231"/>
            <a:ext cx="5995556" cy="2839585"/>
          </a:xfrm>
          <a:prstGeom prst="rect">
            <a:avLst/>
          </a:prstGeom>
          <a:effectLst>
            <a:glow>
              <a:schemeClr val="bg1">
                <a:alpha val="40000"/>
              </a:schemeClr>
            </a:glow>
          </a:effectLst>
        </p:spPr>
      </p:pic>
      <p:sp>
        <p:nvSpPr>
          <p:cNvPr id="103" name="Rectangle 102">
            <a:extLst>
              <a:ext uri="{FF2B5EF4-FFF2-40B4-BE49-F238E27FC236}">
                <a16:creationId xmlns:a16="http://schemas.microsoft.com/office/drawing/2014/main" id="{9DB15DB8-AAA2-48DB-BCF4-FF3D1EC51EFC}"/>
              </a:ext>
            </a:extLst>
          </p:cNvPr>
          <p:cNvSpPr/>
          <p:nvPr/>
        </p:nvSpPr>
        <p:spPr>
          <a:xfrm>
            <a:off x="29999900" y="31026796"/>
            <a:ext cx="13216836" cy="1072987"/>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Garamond"/>
                <a:ea typeface="+mn-lt"/>
                <a:cs typeface="+mn-lt"/>
              </a:rPr>
              <a:t>Special thanks to Dr. Martin </a:t>
            </a:r>
            <a:r>
              <a:rPr lang="en-US" sz="2800" dirty="0" err="1">
                <a:solidFill>
                  <a:schemeClr val="tx1"/>
                </a:solidFill>
                <a:latin typeface="Garamond"/>
                <a:ea typeface="+mn-lt"/>
                <a:cs typeface="+mn-lt"/>
              </a:rPr>
              <a:t>Renken</a:t>
            </a:r>
            <a:r>
              <a:rPr lang="en-US" sz="2800" dirty="0">
                <a:solidFill>
                  <a:schemeClr val="tx1"/>
                </a:solidFill>
                <a:latin typeface="Garamond"/>
                <a:ea typeface="+mn-lt"/>
                <a:cs typeface="+mn-lt"/>
              </a:rPr>
              <a:t>, Thai Tran, Laura Gustafson, Kelly Danforth, Scott Campbell, </a:t>
            </a:r>
            <a:r>
              <a:rPr lang="en-US" sz="2800" dirty="0" err="1">
                <a:solidFill>
                  <a:schemeClr val="tx1"/>
                </a:solidFill>
                <a:latin typeface="Garamond"/>
                <a:ea typeface="+mn-lt"/>
                <a:cs typeface="+mn-lt"/>
              </a:rPr>
              <a:t>Debarpan</a:t>
            </a:r>
            <a:r>
              <a:rPr lang="en-US" sz="2800" dirty="0">
                <a:solidFill>
                  <a:schemeClr val="tx1"/>
                </a:solidFill>
                <a:latin typeface="Garamond"/>
                <a:ea typeface="+mn-lt"/>
                <a:cs typeface="+mn-lt"/>
              </a:rPr>
              <a:t> </a:t>
            </a:r>
            <a:r>
              <a:rPr lang="en-US" sz="2800" dirty="0" err="1">
                <a:solidFill>
                  <a:schemeClr val="tx1"/>
                </a:solidFill>
                <a:latin typeface="Garamond"/>
                <a:ea typeface="+mn-lt"/>
                <a:cs typeface="+mn-lt"/>
              </a:rPr>
              <a:t>Bromwick</a:t>
            </a:r>
            <a:r>
              <a:rPr lang="en-US" sz="2800" dirty="0">
                <a:solidFill>
                  <a:schemeClr val="tx1"/>
                </a:solidFill>
                <a:latin typeface="Garamond"/>
                <a:ea typeface="+mn-lt"/>
                <a:cs typeface="+mn-lt"/>
              </a:rPr>
              <a:t>, and the Olson Center</a:t>
            </a:r>
          </a:p>
        </p:txBody>
      </p:sp>
      <p:pic>
        <p:nvPicPr>
          <p:cNvPr id="70" name="Picture 10" descr="Diagram&#10;&#10;Description automatically generated">
            <a:extLst>
              <a:ext uri="{FF2B5EF4-FFF2-40B4-BE49-F238E27FC236}">
                <a16:creationId xmlns:a16="http://schemas.microsoft.com/office/drawing/2014/main" id="{AA7A7BD0-EF50-452A-9D9A-ADD92DE734DC}"/>
              </a:ext>
            </a:extLst>
          </p:cNvPr>
          <p:cNvPicPr>
            <a:picLocks noChangeAspect="1"/>
          </p:cNvPicPr>
          <p:nvPr/>
        </p:nvPicPr>
        <p:blipFill>
          <a:blip r:embed="rId8"/>
          <a:stretch>
            <a:fillRect/>
          </a:stretch>
        </p:blipFill>
        <p:spPr>
          <a:xfrm>
            <a:off x="8072837" y="20562904"/>
            <a:ext cx="5337807" cy="3545186"/>
          </a:xfrm>
          <a:prstGeom prst="rect">
            <a:avLst/>
          </a:prstGeom>
          <a:ln w="9525">
            <a:solidFill>
              <a:schemeClr val="tx1"/>
            </a:solidFill>
          </a:ln>
        </p:spPr>
      </p:pic>
      <p:pic>
        <p:nvPicPr>
          <p:cNvPr id="3" name="Picture 2">
            <a:extLst>
              <a:ext uri="{FF2B5EF4-FFF2-40B4-BE49-F238E27FC236}">
                <a16:creationId xmlns:a16="http://schemas.microsoft.com/office/drawing/2014/main" id="{B4FC1652-4747-4E01-8B7A-ECC73DFB67A4}"/>
              </a:ext>
            </a:extLst>
          </p:cNvPr>
          <p:cNvPicPr>
            <a:picLocks noChangeAspect="1"/>
          </p:cNvPicPr>
          <p:nvPr/>
        </p:nvPicPr>
        <p:blipFill>
          <a:blip r:embed="rId9"/>
          <a:stretch>
            <a:fillRect/>
          </a:stretch>
        </p:blipFill>
        <p:spPr>
          <a:xfrm>
            <a:off x="15598642" y="21096811"/>
            <a:ext cx="7816327" cy="4807042"/>
          </a:xfrm>
          <a:prstGeom prst="rect">
            <a:avLst/>
          </a:prstGeom>
          <a:ln w="9525">
            <a:solidFill>
              <a:schemeClr val="bg2">
                <a:lumMod val="10000"/>
              </a:schemeClr>
            </a:solidFill>
          </a:ln>
        </p:spPr>
      </p:pic>
      <p:pic>
        <p:nvPicPr>
          <p:cNvPr id="6" name="Picture 5">
            <a:extLst>
              <a:ext uri="{FF2B5EF4-FFF2-40B4-BE49-F238E27FC236}">
                <a16:creationId xmlns:a16="http://schemas.microsoft.com/office/drawing/2014/main" id="{D95321D8-3C42-4A5D-B6D1-4E4A4B5863EC}"/>
              </a:ext>
            </a:extLst>
          </p:cNvPr>
          <p:cNvPicPr>
            <a:picLocks noChangeAspect="1"/>
          </p:cNvPicPr>
          <p:nvPr/>
        </p:nvPicPr>
        <p:blipFill>
          <a:blip r:embed="rId10"/>
          <a:stretch>
            <a:fillRect/>
          </a:stretch>
        </p:blipFill>
        <p:spPr>
          <a:xfrm>
            <a:off x="20525327" y="26352546"/>
            <a:ext cx="7423943" cy="5151961"/>
          </a:xfrm>
          <a:prstGeom prst="rect">
            <a:avLst/>
          </a:prstGeom>
          <a:ln w="9525">
            <a:solidFill>
              <a:schemeClr val="tx1"/>
            </a:solidFill>
          </a:ln>
        </p:spPr>
      </p:pic>
      <p:sp>
        <p:nvSpPr>
          <p:cNvPr id="39" name="Rectangle 38">
            <a:extLst>
              <a:ext uri="{FF2B5EF4-FFF2-40B4-BE49-F238E27FC236}">
                <a16:creationId xmlns:a16="http://schemas.microsoft.com/office/drawing/2014/main" id="{7620B713-45F9-4C4D-8979-E6E56AAEC3E8}"/>
              </a:ext>
            </a:extLst>
          </p:cNvPr>
          <p:cNvSpPr/>
          <p:nvPr/>
        </p:nvSpPr>
        <p:spPr>
          <a:xfrm>
            <a:off x="807337" y="6699120"/>
            <a:ext cx="13158046" cy="6453366"/>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pic>
        <p:nvPicPr>
          <p:cNvPr id="68" name="Picture 6" descr="A picture containing indoor&#10;&#10;Description automatically generated">
            <a:extLst>
              <a:ext uri="{FF2B5EF4-FFF2-40B4-BE49-F238E27FC236}">
                <a16:creationId xmlns:a16="http://schemas.microsoft.com/office/drawing/2014/main" id="{A7FBDAEC-D19B-488B-A737-CB56E8CC738E}"/>
              </a:ext>
            </a:extLst>
          </p:cNvPr>
          <p:cNvPicPr>
            <a:picLocks noChangeAspect="1"/>
          </p:cNvPicPr>
          <p:nvPr/>
        </p:nvPicPr>
        <p:blipFill>
          <a:blip r:embed="rId11"/>
          <a:stretch>
            <a:fillRect/>
          </a:stretch>
        </p:blipFill>
        <p:spPr>
          <a:xfrm>
            <a:off x="9772143" y="10517616"/>
            <a:ext cx="4826000" cy="3351336"/>
          </a:xfrm>
          <a:prstGeom prst="rect">
            <a:avLst/>
          </a:prstGeom>
        </p:spPr>
      </p:pic>
      <p:sp>
        <p:nvSpPr>
          <p:cNvPr id="38" name="TextBox 37">
            <a:extLst>
              <a:ext uri="{FF2B5EF4-FFF2-40B4-BE49-F238E27FC236}">
                <a16:creationId xmlns:a16="http://schemas.microsoft.com/office/drawing/2014/main" id="{8C2A317A-2230-4374-857A-DE31AF1CAAE5}"/>
              </a:ext>
            </a:extLst>
          </p:cNvPr>
          <p:cNvSpPr txBox="1"/>
          <p:nvPr/>
        </p:nvSpPr>
        <p:spPr>
          <a:xfrm>
            <a:off x="1110719" y="7167562"/>
            <a:ext cx="12660699" cy="5180905"/>
          </a:xfrm>
          <a:prstGeom prst="rect">
            <a:avLst/>
          </a:prstGeom>
          <a:noFill/>
        </p:spPr>
        <p:txBody>
          <a:bodyPr wrap="square" lIns="91440" tIns="45720" rIns="91440" bIns="45720" anchor="t">
            <a:spAutoFit/>
          </a:bodyPr>
          <a:lstStyle/>
          <a:p>
            <a:pPr>
              <a:spcBef>
                <a:spcPts val="100"/>
              </a:spcBef>
              <a:spcAft>
                <a:spcPts val="100"/>
              </a:spcAft>
              <a:buSzPts val="1800"/>
            </a:pPr>
            <a:r>
              <a:rPr lang="en-US" sz="3600" dirty="0">
                <a:solidFill>
                  <a:schemeClr val="tx1"/>
                </a:solidFill>
                <a:latin typeface="Times New Roman" panose="02020603050405020304" pitchFamily="18" charset="0"/>
                <a:ea typeface="+mn-lt"/>
                <a:cs typeface="Times New Roman" panose="02020603050405020304" pitchFamily="18" charset="0"/>
              </a:rPr>
              <a:t>KRILL is an underwater vehicle developed by the Naval Undersea Warfare Center (NUWC), designed to be modular and low cost.</a:t>
            </a:r>
          </a:p>
          <a:p>
            <a:pPr marL="571500" indent="-571500">
              <a:spcBef>
                <a:spcPts val="100"/>
              </a:spcBef>
              <a:spcAft>
                <a:spcPts val="100"/>
              </a:spcAft>
              <a:buSzPct val="100000"/>
              <a:buFont typeface="Arial" panose="020B0604020202020204" pitchFamily="34" charset="0"/>
              <a:buChar char="•"/>
            </a:pPr>
            <a:r>
              <a:rPr lang="en-US" sz="3600" dirty="0">
                <a:latin typeface="Times New Roman"/>
                <a:ea typeface="+mn-lt"/>
                <a:cs typeface="Times New Roman"/>
              </a:rPr>
              <a:t>Constructed with three thrusters and two servos for surface capabilities</a:t>
            </a:r>
          </a:p>
          <a:p>
            <a:pPr marL="571500" indent="-571500">
              <a:spcBef>
                <a:spcPts val="100"/>
              </a:spcBef>
              <a:spcAft>
                <a:spcPts val="100"/>
              </a:spcAft>
              <a:buSzPct val="100000"/>
              <a:buFont typeface="Arial" panose="020B0604020202020204" pitchFamily="34" charset="0"/>
              <a:buChar char="•"/>
            </a:pPr>
            <a:r>
              <a:rPr lang="en-US" sz="3600" dirty="0">
                <a:solidFill>
                  <a:schemeClr val="tx1"/>
                </a:solidFill>
                <a:latin typeface="Times New Roman" panose="02020603050405020304" pitchFamily="18" charset="0"/>
                <a:ea typeface="+mn-lt"/>
                <a:cs typeface="Times New Roman" panose="02020603050405020304" pitchFamily="18" charset="0"/>
              </a:rPr>
              <a:t>Vehicle may be used for communications, imaging, and data collection</a:t>
            </a:r>
            <a:endParaRPr lang="en-US" sz="3600" dirty="0">
              <a:latin typeface="Times New Roman" panose="02020603050405020304" pitchFamily="18" charset="0"/>
              <a:ea typeface="+mn-lt"/>
              <a:cs typeface="Times New Roman" panose="02020603050405020304" pitchFamily="18" charset="0"/>
            </a:endParaRPr>
          </a:p>
          <a:p>
            <a:pPr marL="571500" indent="-571500">
              <a:spcBef>
                <a:spcPts val="100"/>
              </a:spcBef>
              <a:spcAft>
                <a:spcPts val="100"/>
              </a:spcAft>
              <a:buSzPct val="100000"/>
              <a:buFont typeface="Arial" panose="020B0604020202020204" pitchFamily="34" charset="0"/>
              <a:buChar char="•"/>
            </a:pPr>
            <a:r>
              <a:rPr lang="en-US" sz="3600" dirty="0">
                <a:solidFill>
                  <a:schemeClr val="tx1"/>
                </a:solidFill>
                <a:latin typeface="Times New Roman" panose="02020603050405020304" pitchFamily="18" charset="0"/>
                <a:cs typeface="Times New Roman" panose="02020603050405020304" pitchFamily="18" charset="0"/>
              </a:rPr>
              <a:t>Currently in development and testing phases to</a:t>
            </a:r>
          </a:p>
          <a:p>
            <a:pPr>
              <a:spcBef>
                <a:spcPts val="100"/>
              </a:spcBef>
              <a:spcAft>
                <a:spcPts val="100"/>
              </a:spcAft>
              <a:buSzPts val="1800"/>
            </a:pPr>
            <a:r>
              <a:rPr lang="en-US" sz="3600" dirty="0">
                <a:solidFill>
                  <a:schemeClr val="tx1"/>
                </a:solidFill>
                <a:latin typeface="Times New Roman" panose="02020603050405020304" pitchFamily="18" charset="0"/>
                <a:cs typeface="Times New Roman" panose="02020603050405020304" pitchFamily="18" charset="0"/>
              </a:rPr>
              <a:t>     address functionality and buoyancy  </a:t>
            </a:r>
          </a:p>
        </p:txBody>
      </p:sp>
      <p:sp>
        <p:nvSpPr>
          <p:cNvPr id="41" name="Rectangle 40">
            <a:extLst>
              <a:ext uri="{FF2B5EF4-FFF2-40B4-BE49-F238E27FC236}">
                <a16:creationId xmlns:a16="http://schemas.microsoft.com/office/drawing/2014/main" id="{ABD82520-7E45-4919-8A57-E796ED2679CA}"/>
              </a:ext>
            </a:extLst>
          </p:cNvPr>
          <p:cNvSpPr/>
          <p:nvPr/>
        </p:nvSpPr>
        <p:spPr>
          <a:xfrm>
            <a:off x="757349" y="28176291"/>
            <a:ext cx="13104274" cy="3882716"/>
          </a:xfrm>
          <a:prstGeom prst="rect">
            <a:avLst/>
          </a:prstGeom>
          <a:solidFill>
            <a:srgbClr val="D9D9D9"/>
          </a:solidFill>
          <a:ln>
            <a:solidFill>
              <a:srgbClr val="2F52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40" name="TextBox 39">
            <a:extLst>
              <a:ext uri="{FF2B5EF4-FFF2-40B4-BE49-F238E27FC236}">
                <a16:creationId xmlns:a16="http://schemas.microsoft.com/office/drawing/2014/main" id="{6D1160C8-EFE8-43CF-90D7-AFE4D17F3B5F}"/>
              </a:ext>
            </a:extLst>
          </p:cNvPr>
          <p:cNvSpPr txBox="1"/>
          <p:nvPr/>
        </p:nvSpPr>
        <p:spPr>
          <a:xfrm>
            <a:off x="1261027" y="28413299"/>
            <a:ext cx="12355484" cy="2862322"/>
          </a:xfrm>
          <a:prstGeom prst="rect">
            <a:avLst/>
          </a:prstGeom>
          <a:noFill/>
        </p:spPr>
        <p:txBody>
          <a:bodyPr wrap="square">
            <a:spAutoFit/>
          </a:bodyPr>
          <a:lstStyle/>
          <a:p>
            <a:pPr marL="742950" indent="-742950">
              <a:buFont typeface="Arial"/>
              <a:buChar char="•"/>
            </a:pPr>
            <a:r>
              <a:rPr lang="en-US" sz="3600" dirty="0">
                <a:solidFill>
                  <a:schemeClr val="tx1"/>
                </a:solidFill>
                <a:latin typeface="Times New Roman" panose="02020603050405020304" pitchFamily="18" charset="0"/>
                <a:ea typeface="Cambria"/>
                <a:cs typeface="Times New Roman" panose="02020603050405020304" pitchFamily="18" charset="0"/>
              </a:rPr>
              <a:t>Add switch and power sense module to monitor battery levels</a:t>
            </a:r>
          </a:p>
          <a:p>
            <a:pPr marL="742950" indent="-742950">
              <a:buFont typeface="Arial"/>
              <a:buChar char="•"/>
            </a:pPr>
            <a:r>
              <a:rPr lang="en-US" sz="3600" dirty="0">
                <a:solidFill>
                  <a:schemeClr val="tx1"/>
                </a:solidFill>
                <a:latin typeface="Times New Roman" panose="02020603050405020304" pitchFamily="18" charset="0"/>
                <a:ea typeface="Cambria"/>
                <a:cs typeface="Times New Roman" panose="02020603050405020304" pitchFamily="18" charset="0"/>
              </a:rPr>
              <a:t>Measure current to conduct a power analysis</a:t>
            </a:r>
          </a:p>
          <a:p>
            <a:pPr marL="742950" indent="-742950">
              <a:buFont typeface="Arial"/>
              <a:buChar char="•"/>
            </a:pPr>
            <a:r>
              <a:rPr lang="en-US" sz="3600" dirty="0">
                <a:solidFill>
                  <a:schemeClr val="tx1"/>
                </a:solidFill>
                <a:latin typeface="Times New Roman" panose="02020603050405020304" pitchFamily="18" charset="0"/>
                <a:ea typeface="Cambria"/>
                <a:cs typeface="Times New Roman" panose="02020603050405020304" pitchFamily="18" charset="0"/>
              </a:rPr>
              <a:t>Waterproof </a:t>
            </a:r>
            <a:r>
              <a:rPr lang="en-US" sz="3600" dirty="0">
                <a:latin typeface="Times New Roman" panose="02020603050405020304" pitchFamily="18" charset="0"/>
                <a:ea typeface="Cambria"/>
                <a:cs typeface="Times New Roman" panose="02020603050405020304" pitchFamily="18" charset="0"/>
              </a:rPr>
              <a:t>fiber optic tether </a:t>
            </a:r>
          </a:p>
          <a:p>
            <a:pPr marL="742950" indent="-742950">
              <a:buFont typeface="Arial"/>
              <a:buChar char="•"/>
            </a:pPr>
            <a:r>
              <a:rPr lang="en-US" sz="3600" dirty="0">
                <a:latin typeface="Times New Roman" panose="02020603050405020304" pitchFamily="18" charset="0"/>
                <a:ea typeface="Cambria"/>
                <a:cs typeface="Times New Roman" panose="02020603050405020304" pitchFamily="18" charset="0"/>
              </a:rPr>
              <a:t>Configure transceivers to run on battery</a:t>
            </a:r>
            <a:endParaRPr lang="en-US" sz="3600" dirty="0">
              <a:solidFill>
                <a:schemeClr val="tx1"/>
              </a:solidFill>
              <a:latin typeface="Times New Roman" panose="02020603050405020304" pitchFamily="18" charset="0"/>
              <a:ea typeface="Cambria"/>
              <a:cs typeface="Times New Roman" panose="02020603050405020304" pitchFamily="18" charset="0"/>
            </a:endParaRPr>
          </a:p>
          <a:p>
            <a:pPr marL="742950" indent="-742950">
              <a:buFont typeface="Arial"/>
              <a:buChar char="•"/>
            </a:pPr>
            <a:r>
              <a:rPr lang="en-US" sz="3600" dirty="0">
                <a:solidFill>
                  <a:schemeClr val="tx1"/>
                </a:solidFill>
                <a:latin typeface="Times New Roman" panose="02020603050405020304" pitchFamily="18" charset="0"/>
                <a:ea typeface="Cambria"/>
                <a:cs typeface="Times New Roman" panose="02020603050405020304" pitchFamily="18" charset="0"/>
              </a:rPr>
              <a:t>Integrate UGPS system and sensors</a:t>
            </a:r>
          </a:p>
        </p:txBody>
      </p:sp>
      <p:pic>
        <p:nvPicPr>
          <p:cNvPr id="14" name="Picture 13" descr="A scuba diver in the water&#10;&#10;Description automatically generated with low confidence">
            <a:extLst>
              <a:ext uri="{FF2B5EF4-FFF2-40B4-BE49-F238E27FC236}">
                <a16:creationId xmlns:a16="http://schemas.microsoft.com/office/drawing/2014/main" id="{2826E227-41E2-43A5-9B99-066F8F4E426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532179" y="7752137"/>
            <a:ext cx="4158800" cy="4347332"/>
          </a:xfrm>
          <a:prstGeom prst="rect">
            <a:avLst/>
          </a:prstGeom>
          <a:ln w="9525">
            <a:solidFill>
              <a:schemeClr val="tx1"/>
            </a:solidFill>
          </a:ln>
        </p:spPr>
      </p:pic>
      <p:pic>
        <p:nvPicPr>
          <p:cNvPr id="16" name="Picture 15" descr="A picture containing diagram&#10;&#10;Description automatically generated">
            <a:extLst>
              <a:ext uri="{FF2B5EF4-FFF2-40B4-BE49-F238E27FC236}">
                <a16:creationId xmlns:a16="http://schemas.microsoft.com/office/drawing/2014/main" id="{C5077F38-0231-463E-95F8-8275F467953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7471260" y="25166263"/>
            <a:ext cx="4119889" cy="4746592"/>
          </a:xfrm>
          <a:prstGeom prst="rect">
            <a:avLst/>
          </a:prstGeom>
          <a:ln w="9525">
            <a:solidFill>
              <a:schemeClr val="tx1"/>
            </a:solidFill>
          </a:ln>
        </p:spPr>
      </p:pic>
      <p:sp>
        <p:nvSpPr>
          <p:cNvPr id="47" name="TextBox 46">
            <a:extLst>
              <a:ext uri="{FF2B5EF4-FFF2-40B4-BE49-F238E27FC236}">
                <a16:creationId xmlns:a16="http://schemas.microsoft.com/office/drawing/2014/main" id="{F9E7F196-E26E-4BBA-99FD-BB22CAD021DD}"/>
              </a:ext>
            </a:extLst>
          </p:cNvPr>
          <p:cNvSpPr txBox="1"/>
          <p:nvPr/>
        </p:nvSpPr>
        <p:spPr>
          <a:xfrm>
            <a:off x="15200989" y="19435784"/>
            <a:ext cx="13632716" cy="1200329"/>
          </a:xfrm>
          <a:prstGeom prst="rect">
            <a:avLst/>
          </a:prstGeom>
          <a:noFill/>
        </p:spPr>
        <p:txBody>
          <a:bodyPr wrap="square">
            <a:spAutoFit/>
          </a:bodyPr>
          <a:lstStyle/>
          <a:p>
            <a:r>
              <a:rPr lang="en-US" sz="3600" b="1" dirty="0">
                <a:solidFill>
                  <a:schemeClr val="tx1"/>
                </a:solidFill>
                <a:latin typeface="Times New Roman" panose="02020603050405020304" pitchFamily="18" charset="0"/>
                <a:cs typeface="Times New Roman" panose="02020603050405020304" pitchFamily="18" charset="0"/>
              </a:rPr>
              <a:t>Purpose:</a:t>
            </a:r>
            <a:r>
              <a:rPr lang="en-US" sz="3600" dirty="0">
                <a:solidFill>
                  <a:schemeClr val="tx1"/>
                </a:solidFill>
                <a:latin typeface="Times New Roman" panose="02020603050405020304" pitchFamily="18" charset="0"/>
                <a:cs typeface="Times New Roman" panose="02020603050405020304" pitchFamily="18" charset="0"/>
              </a:rPr>
              <a:t> Transmit signal from joystick to PixHawk4 (PX4) over fiber optic tether, without RC receiver.</a:t>
            </a:r>
          </a:p>
        </p:txBody>
      </p:sp>
      <p:pic>
        <p:nvPicPr>
          <p:cNvPr id="18" name="Picture 4" descr="Picture of Gigabit Fiber Media Converter - 1000Base-LX, ST Multimode, 550m, 1310nm">
            <a:extLst>
              <a:ext uri="{FF2B5EF4-FFF2-40B4-BE49-F238E27FC236}">
                <a16:creationId xmlns:a16="http://schemas.microsoft.com/office/drawing/2014/main" id="{F143CE78-BD86-4239-A895-15A65F9BEA0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070114" y="26262340"/>
            <a:ext cx="3810000" cy="28575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19" name="Arrow: Left 18">
            <a:extLst>
              <a:ext uri="{FF2B5EF4-FFF2-40B4-BE49-F238E27FC236}">
                <a16:creationId xmlns:a16="http://schemas.microsoft.com/office/drawing/2014/main" id="{C6A6B2E4-BB6E-43FA-8524-A04C0FED03B8}"/>
              </a:ext>
            </a:extLst>
          </p:cNvPr>
          <p:cNvSpPr/>
          <p:nvPr/>
        </p:nvSpPr>
        <p:spPr>
          <a:xfrm>
            <a:off x="24248875" y="22807139"/>
            <a:ext cx="2286000" cy="1200329"/>
          </a:xfrm>
          <a:prstGeom prst="lef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20" name="TextBox 19">
            <a:extLst>
              <a:ext uri="{FF2B5EF4-FFF2-40B4-BE49-F238E27FC236}">
                <a16:creationId xmlns:a16="http://schemas.microsoft.com/office/drawing/2014/main" id="{F2A5CD7F-4142-4BEE-B782-D37F996C1D85}"/>
              </a:ext>
            </a:extLst>
          </p:cNvPr>
          <p:cNvSpPr txBox="1"/>
          <p:nvPr/>
        </p:nvSpPr>
        <p:spPr>
          <a:xfrm>
            <a:off x="24535947" y="23142355"/>
            <a:ext cx="1998928" cy="523220"/>
          </a:xfrm>
          <a:prstGeom prst="rect">
            <a:avLst/>
          </a:prstGeom>
          <a:noFill/>
        </p:spPr>
        <p:txBody>
          <a:bodyPr wrap="square" rtlCol="0">
            <a:spAutoFit/>
          </a:bodyPr>
          <a:lstStyle/>
          <a:p>
            <a:r>
              <a:rPr lang="en-US" sz="2800" dirty="0">
                <a:solidFill>
                  <a:schemeClr val="bg1"/>
                </a:solidFill>
              </a:rPr>
              <a:t>Transmitting</a:t>
            </a:r>
          </a:p>
        </p:txBody>
      </p:sp>
      <p:sp>
        <p:nvSpPr>
          <p:cNvPr id="21" name="Arrow: Right 20">
            <a:extLst>
              <a:ext uri="{FF2B5EF4-FFF2-40B4-BE49-F238E27FC236}">
                <a16:creationId xmlns:a16="http://schemas.microsoft.com/office/drawing/2014/main" id="{95C9537A-9563-493F-BF39-3790DB3F16A8}"/>
              </a:ext>
            </a:extLst>
          </p:cNvPr>
          <p:cNvSpPr/>
          <p:nvPr/>
        </p:nvSpPr>
        <p:spPr>
          <a:xfrm>
            <a:off x="17150747" y="28684844"/>
            <a:ext cx="2401993" cy="1159616"/>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err="1"/>
          </a:p>
        </p:txBody>
      </p:sp>
      <p:sp>
        <p:nvSpPr>
          <p:cNvPr id="54" name="TextBox 53">
            <a:extLst>
              <a:ext uri="{FF2B5EF4-FFF2-40B4-BE49-F238E27FC236}">
                <a16:creationId xmlns:a16="http://schemas.microsoft.com/office/drawing/2014/main" id="{59B01E39-1731-4411-89F1-6ACB0583711C}"/>
              </a:ext>
            </a:extLst>
          </p:cNvPr>
          <p:cNvSpPr txBox="1"/>
          <p:nvPr/>
        </p:nvSpPr>
        <p:spPr>
          <a:xfrm>
            <a:off x="17425509" y="29003042"/>
            <a:ext cx="4236048" cy="523220"/>
          </a:xfrm>
          <a:prstGeom prst="rect">
            <a:avLst/>
          </a:prstGeom>
          <a:noFill/>
        </p:spPr>
        <p:txBody>
          <a:bodyPr wrap="square" rtlCol="0">
            <a:spAutoFit/>
          </a:bodyPr>
          <a:lstStyle/>
          <a:p>
            <a:r>
              <a:rPr lang="en-US" sz="2800" dirty="0">
                <a:solidFill>
                  <a:schemeClr val="bg1"/>
                </a:solidFill>
              </a:rPr>
              <a:t>Receiving</a:t>
            </a:r>
          </a:p>
        </p:txBody>
      </p:sp>
      <p:sp>
        <p:nvSpPr>
          <p:cNvPr id="2" name="TextBox 1">
            <a:extLst>
              <a:ext uri="{FF2B5EF4-FFF2-40B4-BE49-F238E27FC236}">
                <a16:creationId xmlns:a16="http://schemas.microsoft.com/office/drawing/2014/main" id="{E834B435-E3FA-402D-BD81-A8C01036B625}"/>
              </a:ext>
            </a:extLst>
          </p:cNvPr>
          <p:cNvSpPr txBox="1"/>
          <p:nvPr/>
        </p:nvSpPr>
        <p:spPr>
          <a:xfrm>
            <a:off x="8279879" y="22964119"/>
            <a:ext cx="1955727" cy="1015663"/>
          </a:xfrm>
          <a:prstGeom prst="rect">
            <a:avLst/>
          </a:prstGeom>
          <a:solidFill>
            <a:schemeClr val="bg1"/>
          </a:solidFill>
        </p:spPr>
        <p:txBody>
          <a:bodyPr wrap="square" rtlCol="0">
            <a:spAutoFit/>
          </a:bodyPr>
          <a:lstStyle/>
          <a:p>
            <a:endParaRPr lang="en-US" sz="6000" dirty="0" err="1"/>
          </a:p>
        </p:txBody>
      </p:sp>
    </p:spTree>
    <p:extLst>
      <p:ext uri="{BB962C8B-B14F-4D97-AF65-F5344CB8AC3E}">
        <p14:creationId xmlns:p14="http://schemas.microsoft.com/office/powerpoint/2010/main" val="931198942"/>
      </p:ext>
    </p:extLst>
  </p:cSld>
  <p:clrMapOvr>
    <a:masterClrMapping/>
  </p:clrMapOvr>
</p:sld>
</file>

<file path=ppt/theme/theme1.xml><?xml version="1.0" encoding="utf-8"?>
<a:theme xmlns:a="http://schemas.openxmlformats.org/drawingml/2006/main" name="Medical Poster">
  <a:themeElements>
    <a:clrScheme name="Custom 1">
      <a:dk1>
        <a:srgbClr val="292934"/>
      </a:dk1>
      <a:lt1>
        <a:srgbClr val="FFFFFF"/>
      </a:lt1>
      <a:dk2>
        <a:srgbClr val="D2533C"/>
      </a:dk2>
      <a:lt2>
        <a:srgbClr val="F3F2DC"/>
      </a:lt2>
      <a:accent1>
        <a:srgbClr val="93A299"/>
      </a:accent1>
      <a:accent2>
        <a:srgbClr val="AD8F67"/>
      </a:accent2>
      <a:accent3>
        <a:srgbClr val="726056"/>
      </a:accent3>
      <a:accent4>
        <a:srgbClr val="007BD0"/>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sz="6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6000" dirty="0" err="1" smtClean="0"/>
        </a:defPPr>
      </a:lstStyle>
    </a:txDef>
  </a:objectDefaults>
  <a:extraClrSchemeLst/>
  <a:extLst>
    <a:ext uri="{05A4C25C-085E-4340-85A3-A5531E510DB2}">
      <thm15:themeFamily xmlns:thm15="http://schemas.microsoft.com/office/thememl/2012/main" name="Presentation1" id="{55A68E73-61CB-4542-8C48-DCBB2482A3D5}" vid="{6A3CA63D-1E3C-4681-8668-89277FEB3FEB}"/>
    </a:ext>
  </a:extLst>
</a:theme>
</file>

<file path=ppt/theme/theme2.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4C5A6A"/>
      </a:hlink>
      <a:folHlink>
        <a:srgbClr val="808DA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2538</TotalTime>
  <Words>561</Words>
  <Application>Microsoft Office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Arial,Sans-Serif</vt:lpstr>
      <vt:lpstr>Calibri</vt:lpstr>
      <vt:lpstr>Cambria</vt:lpstr>
      <vt:lpstr>Garamond</vt:lpstr>
      <vt:lpstr>Times New Roman</vt:lpstr>
      <vt:lpstr>Medical Poster</vt:lpstr>
      <vt:lpstr>Marine And Naval Technological Advancements for Robotic AutonomY (MANTA RAY): KRILL Development: US Navy’s Unpiloted Underwater Vehicle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Title] Lorem ipsum dolor sit amet, consectetuer adipiscing elit maecenas porttitor congue massa fusce</dc:title>
  <dc:creator>S C</dc:creator>
  <cp:lastModifiedBy>Sydney Chock</cp:lastModifiedBy>
  <cp:revision>1512</cp:revision>
  <dcterms:created xsi:type="dcterms:W3CDTF">2013-12-03T00:45:10Z</dcterms:created>
  <dcterms:modified xsi:type="dcterms:W3CDTF">2022-04-16T15:32:20Z</dcterms:modified>
</cp:coreProperties>
</file>