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FBBDF-2012-4A48-AA88-03A422277A9F}" v="568" dt="2022-04-14T21:21:52.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9" y="29"/>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B1CD86-B63A-412D-84F5-7BB84F0798A8}" type="datetimeFigureOut">
              <a:rPr lang="en-US" smtClean="0"/>
              <a:t>4/17/2022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8E0ECD8-3BCC-4436-A1C8-303DDDE59A7D}" type="slidenum">
              <a:rPr lang="en-US" smtClean="0"/>
              <a:t>‹#›</a:t>
            </a:fld>
            <a:endParaRPr lang="en-US"/>
          </a:p>
        </p:txBody>
      </p:sp>
    </p:spTree>
    <p:extLst>
      <p:ext uri="{BB962C8B-B14F-4D97-AF65-F5344CB8AC3E}">
        <p14:creationId xmlns:p14="http://schemas.microsoft.com/office/powerpoint/2010/main" val="396819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0ECD8-3BCC-4436-A1C8-303DDDE59A7D}" type="slidenum">
              <a:rPr lang="en-US" smtClean="0"/>
              <a:t>1</a:t>
            </a:fld>
            <a:endParaRPr lang="en-US"/>
          </a:p>
        </p:txBody>
      </p:sp>
    </p:spTree>
    <p:extLst>
      <p:ext uri="{BB962C8B-B14F-4D97-AF65-F5344CB8AC3E}">
        <p14:creationId xmlns:p14="http://schemas.microsoft.com/office/powerpoint/2010/main" val="223711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4/17/2022</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6" name="Subtitle 2">
            <a:extLst>
              <a:ext uri="{FF2B5EF4-FFF2-40B4-BE49-F238E27FC236}">
                <a16:creationId xmlns:a16="http://schemas.microsoft.com/office/drawing/2014/main" id="{D494749E-44FA-4F57-A794-55F3681F5C5E}"/>
              </a:ext>
            </a:extLst>
          </p:cNvPr>
          <p:cNvSpPr txBox="1">
            <a:spLocks/>
          </p:cNvSpPr>
          <p:nvPr/>
        </p:nvSpPr>
        <p:spPr>
          <a:xfrm>
            <a:off x="11644529" y="5999679"/>
            <a:ext cx="31751202" cy="11341745"/>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0000"/>
              </a:lnSpc>
              <a:spcBef>
                <a:spcPts val="0"/>
              </a:spcBef>
            </a:pPr>
            <a:endParaRPr lang="en-US" sz="3700" dirty="0">
              <a:latin typeface="Times New Roman" panose="02020603050405020304" pitchFamily="18" charset="0"/>
              <a:ea typeface="Cambria"/>
              <a:cs typeface="Times New Roman" panose="02020603050405020304" pitchFamily="18" charset="0"/>
            </a:endParaRPr>
          </a:p>
        </p:txBody>
      </p:sp>
      <p:sp>
        <p:nvSpPr>
          <p:cNvPr id="2" name="Title 1"/>
          <p:cNvSpPr>
            <a:spLocks noGrp="1"/>
          </p:cNvSpPr>
          <p:nvPr>
            <p:ph type="ctrTitle"/>
          </p:nvPr>
        </p:nvSpPr>
        <p:spPr>
          <a:xfrm>
            <a:off x="369597" y="522514"/>
            <a:ext cx="43136594" cy="3947886"/>
          </a:xfrm>
          <a:solidFill>
            <a:schemeClr val="accent1"/>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panose="02040503050406030204" pitchFamily="18" charset="0"/>
                <a:cs typeface="Arial" panose="020B0604020202020204" pitchFamily="34" charset="0"/>
              </a:rPr>
              <a:t>Sewer Line Evaluation to Improve UNH COVID-19 Monitoring</a:t>
            </a:r>
            <a:br>
              <a:rPr lang="en-US" sz="8400">
                <a:solidFill>
                  <a:schemeClr val="bg1"/>
                </a:solidFill>
                <a:latin typeface="Cambria" panose="02040503050406030204" pitchFamily="18" charset="0"/>
                <a:cs typeface="Arial" panose="020B0604020202020204" pitchFamily="34" charset="0"/>
              </a:rPr>
            </a:br>
            <a:r>
              <a:rPr lang="en-US" sz="5600" u="sng">
                <a:solidFill>
                  <a:schemeClr val="bg1"/>
                </a:solidFill>
                <a:latin typeface="Cambria" panose="02040503050406030204" pitchFamily="18" charset="0"/>
                <a:cs typeface="Arial" panose="020B0604020202020204" pitchFamily="34" charset="0"/>
              </a:rPr>
              <a:t>Bailey Jones, Sarah Boisvert, Devon </a:t>
            </a:r>
            <a:r>
              <a:rPr lang="en-US" sz="5600" u="sng" err="1">
                <a:solidFill>
                  <a:schemeClr val="bg1"/>
                </a:solidFill>
                <a:latin typeface="Cambria" panose="02040503050406030204" pitchFamily="18" charset="0"/>
                <a:cs typeface="Arial" panose="020B0604020202020204" pitchFamily="34" charset="0"/>
              </a:rPr>
              <a:t>Mexcur</a:t>
            </a:r>
            <a:br>
              <a:rPr lang="en-US" sz="5600">
                <a:solidFill>
                  <a:schemeClr val="bg1"/>
                </a:solidFill>
                <a:latin typeface="Cambria" panose="02040503050406030204" pitchFamily="18" charset="0"/>
                <a:cs typeface="Arial" panose="020B0604020202020204" pitchFamily="34" charset="0"/>
              </a:rPr>
            </a:br>
            <a:r>
              <a:rPr lang="en-US" sz="5600" i="1">
                <a:solidFill>
                  <a:schemeClr val="bg1"/>
                </a:solidFill>
                <a:latin typeface="Cambria" panose="02040503050406030204" pitchFamily="18" charset="0"/>
                <a:cs typeface="Arial" panose="020B0604020202020204" pitchFamily="34" charset="0"/>
              </a:rPr>
              <a:t>Civil &amp; Environmental Engineering, University of New Hampshire, Durham, NH 03824</a:t>
            </a:r>
            <a:endParaRPr lang="en-US" sz="9300"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52345" y="5962886"/>
            <a:ext cx="10931736" cy="6493790"/>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0000"/>
              </a:lnSpc>
              <a:spcBef>
                <a:spcPts val="0"/>
              </a:spcBef>
            </a:pPr>
            <a:endParaRPr lang="en-US" sz="2200" dirty="0">
              <a:latin typeface="Times New Roman"/>
              <a:ea typeface="Cambria"/>
              <a:cs typeface="Times New Roman"/>
            </a:endParaRPr>
          </a:p>
          <a:p>
            <a:pPr marL="571500" indent="-571500" algn="just">
              <a:lnSpc>
                <a:spcPct val="100000"/>
              </a:lnSpc>
              <a:spcBef>
                <a:spcPts val="0"/>
              </a:spcBef>
              <a:buFont typeface="Arial" panose="020B0604020202020204" pitchFamily="34" charset="0"/>
              <a:buChar char="•"/>
            </a:pPr>
            <a:r>
              <a:rPr lang="en-US" sz="3700" dirty="0">
                <a:latin typeface="Times New Roman"/>
                <a:ea typeface="Cambria"/>
                <a:cs typeface="Times New Roman"/>
              </a:rPr>
              <a:t>The UNH Covid Wastewater program surveys biomarkers shed from the SARS-CoV-2 virus using deployable gauze swabs.</a:t>
            </a:r>
          </a:p>
          <a:p>
            <a:pPr marL="571500" indent="-571500" algn="just">
              <a:lnSpc>
                <a:spcPct val="100000"/>
              </a:lnSpc>
              <a:spcBef>
                <a:spcPts val="0"/>
              </a:spcBef>
              <a:buFont typeface="Arial" panose="020B0604020202020204" pitchFamily="34" charset="0"/>
              <a:buChar char="•"/>
            </a:pPr>
            <a:r>
              <a:rPr lang="en-US" sz="3700" dirty="0">
                <a:latin typeface="Times New Roman"/>
                <a:ea typeface="Cambria"/>
                <a:cs typeface="Times New Roman"/>
              </a:rPr>
              <a:t>Viral biomarkers are strongly correlated to COVID-19 prevalence in the residence halls and provide another level of disease surveillance independent of individual nasal swab testing.</a:t>
            </a:r>
            <a:endParaRPr lang="en-US" sz="3700" dirty="0">
              <a:latin typeface="Times New Roman" panose="02020603050405020304" pitchFamily="18" charset="0"/>
              <a:ea typeface="Cambria"/>
              <a:cs typeface="Times New Roman" panose="02020603050405020304" pitchFamily="18" charset="0"/>
            </a:endParaRPr>
          </a:p>
          <a:p>
            <a:pPr marL="571500" indent="-571500" algn="just">
              <a:lnSpc>
                <a:spcPct val="100000"/>
              </a:lnSpc>
              <a:spcBef>
                <a:spcPts val="0"/>
              </a:spcBef>
              <a:buFont typeface="Arial" panose="020B0604020202020204" pitchFamily="34" charset="0"/>
              <a:buChar char="•"/>
            </a:pPr>
            <a:r>
              <a:rPr lang="en-US" sz="3700" dirty="0">
                <a:latin typeface="Times New Roman"/>
                <a:ea typeface="Cambria"/>
                <a:cs typeface="Times New Roman"/>
              </a:rPr>
              <a:t>Using this biomarker method, Stoke Hall underrepresents COVID-19 cases compared to the results from the UNH nasal swabs.</a:t>
            </a:r>
          </a:p>
          <a:p>
            <a:pPr marL="571500" indent="-571500" algn="just">
              <a:lnSpc>
                <a:spcPct val="100000"/>
              </a:lnSpc>
              <a:spcBef>
                <a:spcPts val="0"/>
              </a:spcBef>
              <a:buFont typeface="Arial" panose="020B0604020202020204" pitchFamily="34" charset="0"/>
              <a:buChar char="•"/>
            </a:pPr>
            <a:r>
              <a:rPr lang="en-US" sz="3700" dirty="0">
                <a:latin typeface="Times New Roman"/>
                <a:ea typeface="Cambria"/>
                <a:cs typeface="Times New Roman"/>
              </a:rPr>
              <a:t>Many buildings on campus, including Hubbard Hall, provide reliable data using this biomarker method.</a:t>
            </a:r>
          </a:p>
          <a:p>
            <a:pPr marL="571500" indent="-571500" algn="just">
              <a:lnSpc>
                <a:spcPct val="100000"/>
              </a:lnSpc>
              <a:spcBef>
                <a:spcPts val="0"/>
              </a:spcBef>
              <a:buFont typeface="Arial" panose="020B0604020202020204" pitchFamily="34" charset="0"/>
              <a:buChar char="•"/>
            </a:pPr>
            <a:r>
              <a:rPr lang="en-US" sz="3700" dirty="0">
                <a:latin typeface="Times New Roman"/>
                <a:ea typeface="Cambria"/>
                <a:cs typeface="Times New Roman"/>
              </a:rPr>
              <a:t>By increasing understanding of UNH sewer networks, the sewer sampling efforts at Stoke Hall may be improved.</a:t>
            </a:r>
            <a:endParaRPr lang="en-US" sz="3700" dirty="0">
              <a:latin typeface="Times New Roman" panose="02020603050405020304" pitchFamily="18" charset="0"/>
              <a:ea typeface="Cambria"/>
              <a:cs typeface="Times New Roman" panose="02020603050405020304" pitchFamily="18" charset="0"/>
            </a:endParaRPr>
          </a:p>
        </p:txBody>
      </p:sp>
      <p:sp>
        <p:nvSpPr>
          <p:cNvPr id="7" name="Subtitle 2"/>
          <p:cNvSpPr txBox="1">
            <a:spLocks/>
          </p:cNvSpPr>
          <p:nvPr/>
        </p:nvSpPr>
        <p:spPr>
          <a:xfrm>
            <a:off x="352214" y="12709572"/>
            <a:ext cx="10914743" cy="1098233"/>
          </a:xfrm>
          <a:prstGeom prst="rect">
            <a:avLst/>
          </a:prstGeom>
          <a:solidFill>
            <a:schemeClr val="accent1"/>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nSpc>
                <a:spcPct val="100000"/>
              </a:lnSpc>
            </a:pPr>
            <a:r>
              <a:rPr lang="en-US" sz="7200" dirty="0">
                <a:solidFill>
                  <a:schemeClr val="bg1"/>
                </a:solidFill>
                <a:latin typeface="Cambria"/>
                <a:ea typeface="Cambria"/>
              </a:rPr>
              <a:t> Objectives</a:t>
            </a:r>
          </a:p>
        </p:txBody>
      </p:sp>
      <p:sp>
        <p:nvSpPr>
          <p:cNvPr id="13" name="Subtitle 2"/>
          <p:cNvSpPr txBox="1">
            <a:spLocks/>
          </p:cNvSpPr>
          <p:nvPr/>
        </p:nvSpPr>
        <p:spPr>
          <a:xfrm>
            <a:off x="352345" y="4768690"/>
            <a:ext cx="10980763" cy="916148"/>
          </a:xfrm>
          <a:prstGeom prst="rect">
            <a:avLst/>
          </a:prstGeom>
          <a:solidFill>
            <a:schemeClr val="accent1"/>
          </a:solidFill>
          <a:ln>
            <a:solidFill>
              <a:srgbClr val="002060"/>
            </a:solidFill>
          </a:ln>
        </p:spPr>
        <p:txBody>
          <a:bodyPr vert="horz" lIns="106674" tIns="53337" rIns="106674" bIns="53337"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7200" dirty="0">
                <a:solidFill>
                  <a:schemeClr val="bg1"/>
                </a:solidFill>
                <a:latin typeface="Cambria"/>
                <a:ea typeface="Cambria"/>
              </a:rPr>
              <a:t>Background/Motivation</a:t>
            </a:r>
          </a:p>
        </p:txBody>
      </p:sp>
      <p:sp>
        <p:nvSpPr>
          <p:cNvPr id="30" name="Subtitle 2"/>
          <p:cNvSpPr txBox="1">
            <a:spLocks/>
          </p:cNvSpPr>
          <p:nvPr/>
        </p:nvSpPr>
        <p:spPr>
          <a:xfrm>
            <a:off x="11714048" y="4768080"/>
            <a:ext cx="31792143" cy="913159"/>
          </a:xfrm>
          <a:prstGeom prst="rect">
            <a:avLst/>
          </a:prstGeom>
          <a:solidFill>
            <a:schemeClr val="accent1"/>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7200" dirty="0">
                <a:solidFill>
                  <a:schemeClr val="bg1"/>
                </a:solidFill>
                <a:latin typeface="Cambria"/>
                <a:ea typeface="Cambria"/>
              </a:rPr>
              <a:t>Methodology</a:t>
            </a: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99" name="Subtitle 2"/>
          <p:cNvSpPr txBox="1">
            <a:spLocks/>
          </p:cNvSpPr>
          <p:nvPr/>
        </p:nvSpPr>
        <p:spPr>
          <a:xfrm>
            <a:off x="355593" y="14060701"/>
            <a:ext cx="10928747" cy="3261182"/>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0"/>
              </a:spcBef>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Better characterize sewer lines connected to Stoke Hall</a:t>
            </a:r>
          </a:p>
          <a:p>
            <a:pPr marL="571500" indent="-571500" algn="just">
              <a:spcBef>
                <a:spcPts val="0"/>
              </a:spcBef>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Test, optimize, and carry out tracer tests in select sewage lines on campus to confirm flow path, travel time, and mixing</a:t>
            </a:r>
          </a:p>
        </p:txBody>
      </p:sp>
      <p:sp>
        <p:nvSpPr>
          <p:cNvPr id="49" name="Subtitle 2">
            <a:extLst>
              <a:ext uri="{FF2B5EF4-FFF2-40B4-BE49-F238E27FC236}">
                <a16:creationId xmlns:a16="http://schemas.microsoft.com/office/drawing/2014/main" id="{E7C94A0D-3307-4652-9553-672FB35B1D3B}"/>
              </a:ext>
            </a:extLst>
          </p:cNvPr>
          <p:cNvSpPr txBox="1">
            <a:spLocks/>
          </p:cNvSpPr>
          <p:nvPr/>
        </p:nvSpPr>
        <p:spPr>
          <a:xfrm>
            <a:off x="12429744" y="6168857"/>
            <a:ext cx="6987486" cy="1019527"/>
          </a:xfrm>
          <a:prstGeom prst="rect">
            <a:avLst/>
          </a:prstGeom>
          <a:solidFill>
            <a:schemeClr val="accent1">
              <a:lumMod val="60000"/>
              <a:lumOff val="40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Sites of Interest</a:t>
            </a:r>
          </a:p>
        </p:txBody>
      </p:sp>
      <p:sp>
        <p:nvSpPr>
          <p:cNvPr id="51" name="Subtitle 2">
            <a:extLst>
              <a:ext uri="{FF2B5EF4-FFF2-40B4-BE49-F238E27FC236}">
                <a16:creationId xmlns:a16="http://schemas.microsoft.com/office/drawing/2014/main" id="{3B7C1CEA-2134-471A-A78E-8B4CAD8E0AF5}"/>
              </a:ext>
            </a:extLst>
          </p:cNvPr>
          <p:cNvSpPr txBox="1">
            <a:spLocks/>
          </p:cNvSpPr>
          <p:nvPr/>
        </p:nvSpPr>
        <p:spPr>
          <a:xfrm>
            <a:off x="21210622" y="6168857"/>
            <a:ext cx="11815518" cy="970759"/>
          </a:xfrm>
          <a:prstGeom prst="rect">
            <a:avLst/>
          </a:prstGeom>
          <a:solidFill>
            <a:schemeClr val="accent1">
              <a:lumMod val="60000"/>
              <a:lumOff val="40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Dye Tracer Tests</a:t>
            </a:r>
          </a:p>
        </p:txBody>
      </p:sp>
      <p:sp>
        <p:nvSpPr>
          <p:cNvPr id="52" name="Subtitle 2">
            <a:extLst>
              <a:ext uri="{FF2B5EF4-FFF2-40B4-BE49-F238E27FC236}">
                <a16:creationId xmlns:a16="http://schemas.microsoft.com/office/drawing/2014/main" id="{F4EC0D31-05C1-4409-9C49-F943AB1F822B}"/>
              </a:ext>
            </a:extLst>
          </p:cNvPr>
          <p:cNvSpPr txBox="1">
            <a:spLocks/>
          </p:cNvSpPr>
          <p:nvPr/>
        </p:nvSpPr>
        <p:spPr>
          <a:xfrm>
            <a:off x="34721996" y="6167442"/>
            <a:ext cx="7960814" cy="970759"/>
          </a:xfrm>
          <a:prstGeom prst="rect">
            <a:avLst/>
          </a:prstGeom>
          <a:solidFill>
            <a:schemeClr val="accent1">
              <a:lumMod val="60000"/>
              <a:lumOff val="40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MATLAB</a:t>
            </a:r>
          </a:p>
        </p:txBody>
      </p:sp>
      <p:pic>
        <p:nvPicPr>
          <p:cNvPr id="5" name="Picture 7" descr="Diagram&#10;&#10;Description automatically generated">
            <a:extLst>
              <a:ext uri="{FF2B5EF4-FFF2-40B4-BE49-F238E27FC236}">
                <a16:creationId xmlns:a16="http://schemas.microsoft.com/office/drawing/2014/main" id="{F296AF42-864B-A311-4901-66C22DB233A2}"/>
              </a:ext>
            </a:extLst>
          </p:cNvPr>
          <p:cNvPicPr>
            <a:picLocks noChangeAspect="1"/>
          </p:cNvPicPr>
          <p:nvPr/>
        </p:nvPicPr>
        <p:blipFill>
          <a:blip r:embed="rId4"/>
          <a:stretch>
            <a:fillRect/>
          </a:stretch>
        </p:blipFill>
        <p:spPr>
          <a:xfrm>
            <a:off x="12097324" y="11422455"/>
            <a:ext cx="5760653" cy="4604112"/>
          </a:xfrm>
          <a:prstGeom prst="rect">
            <a:avLst/>
          </a:prstGeom>
        </p:spPr>
      </p:pic>
      <p:pic>
        <p:nvPicPr>
          <p:cNvPr id="8" name="Picture 8">
            <a:extLst>
              <a:ext uri="{FF2B5EF4-FFF2-40B4-BE49-F238E27FC236}">
                <a16:creationId xmlns:a16="http://schemas.microsoft.com/office/drawing/2014/main" id="{EDB00FF9-513E-42ED-2BE5-0FBD8B337B7A}"/>
              </a:ext>
            </a:extLst>
          </p:cNvPr>
          <p:cNvPicPr>
            <a:picLocks noChangeAspect="1"/>
          </p:cNvPicPr>
          <p:nvPr/>
        </p:nvPicPr>
        <p:blipFill>
          <a:blip r:embed="rId5"/>
          <a:stretch>
            <a:fillRect/>
          </a:stretch>
        </p:blipFill>
        <p:spPr>
          <a:xfrm>
            <a:off x="37332054" y="10463161"/>
            <a:ext cx="5360336" cy="5594905"/>
          </a:xfrm>
          <a:prstGeom prst="rect">
            <a:avLst/>
          </a:prstGeom>
        </p:spPr>
      </p:pic>
      <p:sp>
        <p:nvSpPr>
          <p:cNvPr id="28" name="TextBox 27">
            <a:extLst>
              <a:ext uri="{FF2B5EF4-FFF2-40B4-BE49-F238E27FC236}">
                <a16:creationId xmlns:a16="http://schemas.microsoft.com/office/drawing/2014/main" id="{51C933A1-3D22-542C-8ED1-C7524AF54B2B}"/>
              </a:ext>
            </a:extLst>
          </p:cNvPr>
          <p:cNvSpPr txBox="1"/>
          <p:nvPr/>
        </p:nvSpPr>
        <p:spPr>
          <a:xfrm>
            <a:off x="21210622" y="7454960"/>
            <a:ext cx="11815518"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700" dirty="0">
                <a:latin typeface="Times New Roman" panose="02020603050405020304" pitchFamily="18" charset="0"/>
                <a:cs typeface="Times New Roman" panose="02020603050405020304" pitchFamily="18" charset="0"/>
              </a:rPr>
              <a:t>Visual Tests – Determine pipe connectivity and the amount of time dye remains in the piping system </a:t>
            </a:r>
          </a:p>
          <a:p>
            <a:pPr marL="571500" indent="-571500">
              <a:buFont typeface="Arial"/>
              <a:buChar char="•"/>
            </a:pPr>
            <a:r>
              <a:rPr lang="en-US" sz="3700" dirty="0">
                <a:latin typeface="Times New Roman" panose="02020603050405020304" pitchFamily="18" charset="0"/>
                <a:cs typeface="Times New Roman" panose="02020603050405020304" pitchFamily="18" charset="0"/>
              </a:rPr>
              <a:t>Camera Tests – Collect time-lapse video of dye in the sewer line to be analyzed using MATLAB</a:t>
            </a:r>
          </a:p>
          <a:p>
            <a:pPr marL="571500" indent="-571500">
              <a:buFont typeface="Arial"/>
              <a:buChar char="•"/>
            </a:pPr>
            <a:r>
              <a:rPr lang="en-US" sz="3700" dirty="0">
                <a:latin typeface="Times New Roman" panose="02020603050405020304" pitchFamily="18" charset="0"/>
                <a:cs typeface="Times New Roman" panose="02020603050405020304" pitchFamily="18" charset="0"/>
              </a:rPr>
              <a:t>Camera: </a:t>
            </a:r>
            <a:r>
              <a:rPr lang="en-US" sz="3700" dirty="0" err="1">
                <a:latin typeface="Times New Roman" panose="02020603050405020304" pitchFamily="18" charset="0"/>
                <a:cs typeface="Times New Roman" panose="02020603050405020304" pitchFamily="18" charset="0"/>
              </a:rPr>
              <a:t>Afidus</a:t>
            </a:r>
            <a:r>
              <a:rPr lang="en-US" sz="3700" dirty="0">
                <a:latin typeface="Times New Roman" panose="02020603050405020304" pitchFamily="18" charset="0"/>
                <a:cs typeface="Times New Roman" panose="02020603050405020304" pitchFamily="18" charset="0"/>
              </a:rPr>
              <a:t> ATL-200S (1 Photo / 2 Seconds)</a:t>
            </a:r>
          </a:p>
          <a:p>
            <a:pPr marL="571500" indent="-571500">
              <a:buFont typeface="Arial"/>
              <a:buChar char="•"/>
            </a:pPr>
            <a:r>
              <a:rPr lang="en-US" sz="3700" dirty="0">
                <a:latin typeface="Times New Roman" panose="02020603050405020304" pitchFamily="18" charset="0"/>
                <a:cs typeface="Times New Roman" panose="02020603050405020304" pitchFamily="18" charset="0"/>
              </a:rPr>
              <a:t>Dye: BRIGHT DYES Dye Tracer Liquid - Red </a:t>
            </a:r>
          </a:p>
        </p:txBody>
      </p:sp>
      <p:sp>
        <p:nvSpPr>
          <p:cNvPr id="29" name="TextBox 28">
            <a:extLst>
              <a:ext uri="{FF2B5EF4-FFF2-40B4-BE49-F238E27FC236}">
                <a16:creationId xmlns:a16="http://schemas.microsoft.com/office/drawing/2014/main" id="{E316CF9C-E6AA-CF82-E38E-AB9AE0FCCD37}"/>
              </a:ext>
            </a:extLst>
          </p:cNvPr>
          <p:cNvSpPr txBox="1"/>
          <p:nvPr/>
        </p:nvSpPr>
        <p:spPr>
          <a:xfrm>
            <a:off x="12437648" y="7409191"/>
            <a:ext cx="6998845" cy="4078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700" dirty="0">
                <a:latin typeface="Times New Roman" panose="02020603050405020304" pitchFamily="18" charset="0"/>
                <a:cs typeface="Times New Roman" panose="02020603050405020304" pitchFamily="18" charset="0"/>
              </a:rPr>
              <a:t>Hubbard Hall – Control Site</a:t>
            </a:r>
          </a:p>
          <a:p>
            <a:pPr marL="571500" indent="-571500">
              <a:buFont typeface="Arial"/>
              <a:buChar char="•"/>
            </a:pPr>
            <a:r>
              <a:rPr lang="en-US" sz="3700" dirty="0">
                <a:latin typeface="Times New Roman" panose="02020603050405020304" pitchFamily="18" charset="0"/>
                <a:cs typeface="Times New Roman" panose="02020603050405020304" pitchFamily="18" charset="0"/>
              </a:rPr>
              <a:t>Stoke Hall – Test Site</a:t>
            </a:r>
          </a:p>
          <a:p>
            <a:pPr marL="571500" indent="-571500">
              <a:buFont typeface="Arial"/>
              <a:buChar char="•"/>
            </a:pPr>
            <a:r>
              <a:rPr lang="en-US" sz="3700" dirty="0">
                <a:latin typeface="Times New Roman" panose="02020603050405020304" pitchFamily="18" charset="0"/>
                <a:cs typeface="Times New Roman" panose="02020603050405020304" pitchFamily="18" charset="0"/>
              </a:rPr>
              <a:t>Site Selection - based on previous capstone project and results from the UNH Covid Wastewater program </a:t>
            </a:r>
            <a:endParaRPr lang="en-US" sz="3700" dirty="0">
              <a:latin typeface="Times New Roman" panose="02020603050405020304" pitchFamily="18" charset="0"/>
              <a:ea typeface="Calibri"/>
              <a:cs typeface="Times New Roman" panose="02020603050405020304" pitchFamily="18" charset="0"/>
            </a:endParaRPr>
          </a:p>
          <a:p>
            <a:pPr algn="l"/>
            <a:endParaRPr lang="en-US" sz="37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D5F4ED9-9532-E37D-8578-B51253273821}"/>
              </a:ext>
            </a:extLst>
          </p:cNvPr>
          <p:cNvSpPr txBox="1"/>
          <p:nvPr/>
        </p:nvSpPr>
        <p:spPr>
          <a:xfrm>
            <a:off x="34731576" y="7502314"/>
            <a:ext cx="7960814"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700" dirty="0">
                <a:latin typeface="Times New Roman" panose="02020603050405020304" pitchFamily="18" charset="0"/>
                <a:cs typeface="Times New Roman" panose="02020603050405020304" pitchFamily="18" charset="0"/>
              </a:rPr>
              <a:t>Data Conversion: Time Lapse Video </a:t>
            </a:r>
            <a:r>
              <a:rPr lang="en-US" sz="3700" dirty="0">
                <a:latin typeface="Times New Roman" panose="02020603050405020304" pitchFamily="18" charset="0"/>
                <a:cs typeface="Times New Roman" panose="02020603050405020304" pitchFamily="18" charset="0"/>
                <a:sym typeface="Wingdings" panose="05000000000000000000" pitchFamily="2" charset="2"/>
              </a:rPr>
              <a:t> C</a:t>
            </a:r>
            <a:r>
              <a:rPr lang="en-US" sz="3700" dirty="0">
                <a:latin typeface="Times New Roman" panose="02020603050405020304" pitchFamily="18" charset="0"/>
                <a:cs typeface="Times New Roman" panose="02020603050405020304" pitchFamily="18" charset="0"/>
              </a:rPr>
              <a:t>ollection of Images</a:t>
            </a:r>
            <a:endParaRPr lang="en-US" dirty="0">
              <a:latin typeface="Times New Roman" panose="02020603050405020304" pitchFamily="18" charset="0"/>
              <a:cs typeface="Times New Roman" panose="02020603050405020304" pitchFamily="18" charset="0"/>
            </a:endParaRPr>
          </a:p>
          <a:p>
            <a:pPr marL="571500" indent="-571500">
              <a:buFont typeface="Arial"/>
              <a:buChar char="•"/>
            </a:pPr>
            <a:r>
              <a:rPr lang="en-US" sz="3700" dirty="0">
                <a:latin typeface="Times New Roman" panose="02020603050405020304" pitchFamily="18" charset="0"/>
                <a:cs typeface="Times New Roman" panose="02020603050405020304" pitchFamily="18" charset="0"/>
              </a:rPr>
              <a:t>Image Processing Techniques</a:t>
            </a:r>
            <a:endParaRPr lang="en-US" sz="3700" dirty="0">
              <a:latin typeface="Times New Roman" panose="02020603050405020304" pitchFamily="18" charset="0"/>
              <a:ea typeface="Calibri"/>
              <a:cs typeface="Times New Roman" panose="02020603050405020304" pitchFamily="18" charset="0"/>
            </a:endParaRPr>
          </a:p>
          <a:p>
            <a:pPr marL="571500" indent="-571500">
              <a:buFont typeface="Arial"/>
              <a:buChar char="•"/>
            </a:pPr>
            <a:r>
              <a:rPr lang="en-US" sz="3700" dirty="0">
                <a:latin typeface="Times New Roman" panose="02020603050405020304" pitchFamily="18" charset="0"/>
                <a:ea typeface="Calibri"/>
                <a:cs typeface="Times New Roman" panose="02020603050405020304" pitchFamily="18" charset="0"/>
              </a:rPr>
              <a:t>Plotting Results</a:t>
            </a:r>
          </a:p>
        </p:txBody>
      </p:sp>
      <p:sp>
        <p:nvSpPr>
          <p:cNvPr id="15" name="TextBox 14">
            <a:extLst>
              <a:ext uri="{FF2B5EF4-FFF2-40B4-BE49-F238E27FC236}">
                <a16:creationId xmlns:a16="http://schemas.microsoft.com/office/drawing/2014/main" id="{CDDC17EB-26AC-A6E3-2321-8F7C7A415EAD}"/>
              </a:ext>
            </a:extLst>
          </p:cNvPr>
          <p:cNvSpPr txBox="1"/>
          <p:nvPr/>
        </p:nvSpPr>
        <p:spPr>
          <a:xfrm>
            <a:off x="352214" y="17574777"/>
            <a:ext cx="25363889" cy="1098233"/>
          </a:xfrm>
          <a:prstGeom prst="rect">
            <a:avLst/>
          </a:prstGeom>
          <a:solidFill>
            <a:schemeClr val="accent1"/>
          </a:solidFill>
          <a:ln>
            <a:solidFill>
              <a:srgbClr val="002060"/>
            </a:solidFill>
          </a:ln>
        </p:spPr>
        <p:txBody>
          <a:bodyPr vert="horz" lIns="106674" tIns="53337" rIns="106674" bIns="53337" rtlCol="0" anchor="ctr">
            <a:normAutofit/>
          </a:bodyPr>
          <a:lstStyle>
            <a:defPPr>
              <a:defRPr lang="en-US"/>
            </a:defPPr>
            <a:lvl1pPr indent="0" algn="ctr" defTabSz="3840480">
              <a:lnSpc>
                <a:spcPct val="90000"/>
              </a:lnSpc>
              <a:spcBef>
                <a:spcPts val="4200"/>
              </a:spcBef>
              <a:buFont typeface="Arial" panose="020B0604020202020204" pitchFamily="34" charset="0"/>
              <a:buNone/>
              <a:defRPr sz="6300">
                <a:solidFill>
                  <a:schemeClr val="bg1"/>
                </a:solidFill>
                <a:latin typeface="Cambria"/>
                <a:ea typeface="Cambria"/>
              </a:defRPr>
            </a:lvl1pPr>
            <a:lvl2pPr marL="1920240" indent="0" algn="ctr" defTabSz="3840480">
              <a:lnSpc>
                <a:spcPct val="90000"/>
              </a:lnSpc>
              <a:spcBef>
                <a:spcPts val="2100"/>
              </a:spcBef>
              <a:buFont typeface="Arial" panose="020B0604020202020204" pitchFamily="34" charset="0"/>
              <a:buNone/>
              <a:defRPr sz="8400"/>
            </a:lvl2pPr>
            <a:lvl3pPr marL="3840480" indent="0" algn="ctr" defTabSz="3840480">
              <a:lnSpc>
                <a:spcPct val="90000"/>
              </a:lnSpc>
              <a:spcBef>
                <a:spcPts val="2100"/>
              </a:spcBef>
              <a:buFont typeface="Arial" panose="020B0604020202020204" pitchFamily="34" charset="0"/>
              <a:buNone/>
              <a:defRPr sz="7560"/>
            </a:lvl3pPr>
            <a:lvl4pPr marL="5760720" indent="0" algn="ctr" defTabSz="3840480">
              <a:lnSpc>
                <a:spcPct val="90000"/>
              </a:lnSpc>
              <a:spcBef>
                <a:spcPts val="2100"/>
              </a:spcBef>
              <a:buFont typeface="Arial" panose="020B0604020202020204" pitchFamily="34" charset="0"/>
              <a:buNone/>
              <a:defRPr sz="6720"/>
            </a:lvl4pPr>
            <a:lvl5pPr marL="7680960" indent="0" algn="ctr" defTabSz="3840480">
              <a:lnSpc>
                <a:spcPct val="90000"/>
              </a:lnSpc>
              <a:spcBef>
                <a:spcPts val="2100"/>
              </a:spcBef>
              <a:buFont typeface="Arial" panose="020B0604020202020204" pitchFamily="34" charset="0"/>
              <a:buNone/>
              <a:defRPr sz="6720"/>
            </a:lvl5pPr>
            <a:lvl6pPr marL="9601200" indent="0" algn="ctr" defTabSz="3840480">
              <a:lnSpc>
                <a:spcPct val="90000"/>
              </a:lnSpc>
              <a:spcBef>
                <a:spcPts val="2100"/>
              </a:spcBef>
              <a:buFont typeface="Arial" panose="020B0604020202020204" pitchFamily="34" charset="0"/>
              <a:buNone/>
              <a:defRPr sz="6720"/>
            </a:lvl6pPr>
            <a:lvl7pPr marL="11521440" indent="0" algn="ctr" defTabSz="3840480">
              <a:lnSpc>
                <a:spcPct val="90000"/>
              </a:lnSpc>
              <a:spcBef>
                <a:spcPts val="2100"/>
              </a:spcBef>
              <a:buFont typeface="Arial" panose="020B0604020202020204" pitchFamily="34" charset="0"/>
              <a:buNone/>
              <a:defRPr sz="6720"/>
            </a:lvl7pPr>
            <a:lvl8pPr marL="13441680" indent="0" algn="ctr" defTabSz="3840480">
              <a:lnSpc>
                <a:spcPct val="90000"/>
              </a:lnSpc>
              <a:spcBef>
                <a:spcPts val="2100"/>
              </a:spcBef>
              <a:buFont typeface="Arial" panose="020B0604020202020204" pitchFamily="34" charset="0"/>
              <a:buNone/>
              <a:defRPr sz="6720"/>
            </a:lvl8pPr>
            <a:lvl9pPr marL="15361920" indent="0" algn="ctr" defTabSz="3840480">
              <a:lnSpc>
                <a:spcPct val="90000"/>
              </a:lnSpc>
              <a:spcBef>
                <a:spcPts val="2100"/>
              </a:spcBef>
              <a:buFont typeface="Arial" panose="020B0604020202020204" pitchFamily="34" charset="0"/>
              <a:buNone/>
              <a:defRPr sz="6720"/>
            </a:lvl9pPr>
          </a:lstStyle>
          <a:p>
            <a:r>
              <a:rPr lang="en-US" sz="7200" dirty="0"/>
              <a:t>Results</a:t>
            </a:r>
          </a:p>
        </p:txBody>
      </p:sp>
      <p:sp>
        <p:nvSpPr>
          <p:cNvPr id="16" name="TextBox 15">
            <a:extLst>
              <a:ext uri="{FF2B5EF4-FFF2-40B4-BE49-F238E27FC236}">
                <a16:creationId xmlns:a16="http://schemas.microsoft.com/office/drawing/2014/main" id="{23BE750A-DB00-ED23-8315-185FBD2953B1}"/>
              </a:ext>
            </a:extLst>
          </p:cNvPr>
          <p:cNvSpPr txBox="1"/>
          <p:nvPr/>
        </p:nvSpPr>
        <p:spPr>
          <a:xfrm>
            <a:off x="26148216" y="17574777"/>
            <a:ext cx="17317038" cy="1098233"/>
          </a:xfrm>
          <a:prstGeom prst="rect">
            <a:avLst/>
          </a:prstGeom>
          <a:solidFill>
            <a:schemeClr val="accent1"/>
          </a:solidFill>
          <a:ln>
            <a:solidFill>
              <a:srgbClr val="002060"/>
            </a:solidFill>
          </a:ln>
        </p:spPr>
        <p:txBody>
          <a:bodyPr vert="horz" lIns="106674" tIns="53337" rIns="106674" bIns="53337" rtlCol="0" anchor="ctr">
            <a:normAutofit/>
          </a:bodyPr>
          <a:lstStyle/>
          <a:p>
            <a:pPr algn="ctr" defTabSz="3840480">
              <a:lnSpc>
                <a:spcPct val="90000"/>
              </a:lnSpc>
              <a:spcBef>
                <a:spcPts val="4200"/>
              </a:spcBef>
            </a:pPr>
            <a:r>
              <a:rPr lang="en-US" sz="7200">
                <a:solidFill>
                  <a:schemeClr val="bg1"/>
                </a:solidFill>
                <a:latin typeface="Cambria"/>
                <a:ea typeface="Cambria"/>
              </a:rPr>
              <a:t>Observations</a:t>
            </a:r>
          </a:p>
        </p:txBody>
      </p:sp>
      <p:sp>
        <p:nvSpPr>
          <p:cNvPr id="17" name="TextBox 16">
            <a:extLst>
              <a:ext uri="{FF2B5EF4-FFF2-40B4-BE49-F238E27FC236}">
                <a16:creationId xmlns:a16="http://schemas.microsoft.com/office/drawing/2014/main" id="{749860DD-2B70-5E65-C35B-F6D7F9439220}"/>
              </a:ext>
            </a:extLst>
          </p:cNvPr>
          <p:cNvSpPr txBox="1"/>
          <p:nvPr/>
        </p:nvSpPr>
        <p:spPr>
          <a:xfrm>
            <a:off x="26138085" y="18939586"/>
            <a:ext cx="17327166" cy="4128314"/>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p>
            <a:pPr marL="571500" indent="-571500" algn="just" defTabSz="3840480">
              <a:lnSpc>
                <a:spcPct val="90000"/>
              </a:lnSpc>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The results from the Stoke Hall dye-tracer test show the dye moving through the piping system as a plug flow.</a:t>
            </a:r>
          </a:p>
          <a:p>
            <a:pPr marL="571500" indent="-571500" algn="just" defTabSz="3840480">
              <a:lnSpc>
                <a:spcPct val="90000"/>
              </a:lnSpc>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The results from the Hubbard Hall dye-tracer test show a greater amount of dispersion than is observed in the results from Stoke Hall. </a:t>
            </a:r>
          </a:p>
          <a:p>
            <a:pPr marL="571500" indent="-571500" algn="just" defTabSz="3840480">
              <a:lnSpc>
                <a:spcPct val="90000"/>
              </a:lnSpc>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Higher dye doses require a longer amount of time for the dye to pass through the plumbing in Hubbard Hall as shown by the irregular peaks on the graph. This characteristic of flow is not shared by Stoke Hall.</a:t>
            </a:r>
          </a:p>
        </p:txBody>
      </p:sp>
      <p:sp>
        <p:nvSpPr>
          <p:cNvPr id="23" name="TextBox 22">
            <a:extLst>
              <a:ext uri="{FF2B5EF4-FFF2-40B4-BE49-F238E27FC236}">
                <a16:creationId xmlns:a16="http://schemas.microsoft.com/office/drawing/2014/main" id="{FABDBD88-C73E-2930-6DCC-C69CB7213088}"/>
              </a:ext>
            </a:extLst>
          </p:cNvPr>
          <p:cNvSpPr txBox="1"/>
          <p:nvPr/>
        </p:nvSpPr>
        <p:spPr>
          <a:xfrm>
            <a:off x="404362" y="18943156"/>
            <a:ext cx="25363890" cy="13370594"/>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a:bodyPr>
          <a:lstStyle/>
          <a:p>
            <a:pPr defTabSz="3840480">
              <a:spcBef>
                <a:spcPts val="4200"/>
              </a:spcBef>
              <a:buFont typeface="Arial" panose="020B0604020202020204" pitchFamily="34" charset="0"/>
            </a:pPr>
            <a:endParaRPr lang="en-US" sz="3700">
              <a:latin typeface="Cambria" panose="02040503050406030204" pitchFamily="18" charset="0"/>
            </a:endParaRPr>
          </a:p>
          <a:p>
            <a:pPr defTabSz="3840480">
              <a:spcBef>
                <a:spcPts val="4200"/>
              </a:spcBef>
              <a:buFont typeface="Arial" panose="020B0604020202020204" pitchFamily="34" charset="0"/>
            </a:pPr>
            <a:endParaRPr lang="en-US" sz="3700">
              <a:latin typeface="Cambria" panose="02040503050406030204" pitchFamily="18" charset="0"/>
            </a:endParaRPr>
          </a:p>
          <a:p>
            <a:pPr defTabSz="3840480">
              <a:spcBef>
                <a:spcPts val="4200"/>
              </a:spcBef>
              <a:buFont typeface="Arial" panose="020B0604020202020204" pitchFamily="34" charset="0"/>
            </a:pPr>
            <a:endParaRPr lang="en-US" sz="3700">
              <a:latin typeface="Cambria" panose="02040503050406030204" pitchFamily="18" charset="0"/>
            </a:endParaRPr>
          </a:p>
          <a:p>
            <a:pPr defTabSz="3840480">
              <a:spcBef>
                <a:spcPts val="4200"/>
              </a:spcBef>
              <a:buFont typeface="Arial" panose="020B0604020202020204" pitchFamily="34" charset="0"/>
            </a:pPr>
            <a:endParaRPr lang="en-US" sz="3700">
              <a:latin typeface="Cambria" panose="02040503050406030204" pitchFamily="18" charset="0"/>
            </a:endParaRPr>
          </a:p>
          <a:p>
            <a:pPr defTabSz="3840480">
              <a:spcBef>
                <a:spcPts val="4200"/>
              </a:spcBef>
              <a:buFont typeface="Arial" panose="020B0604020202020204" pitchFamily="34" charset="0"/>
            </a:pPr>
            <a:endParaRPr lang="en-US" sz="3700">
              <a:latin typeface="Cambria" panose="02040503050406030204" pitchFamily="18" charset="0"/>
            </a:endParaRPr>
          </a:p>
          <a:p>
            <a:pPr defTabSz="3840480">
              <a:spcBef>
                <a:spcPts val="4200"/>
              </a:spcBef>
              <a:buFont typeface="Arial" panose="020B0604020202020204" pitchFamily="34" charset="0"/>
            </a:pPr>
            <a:endParaRPr lang="en-US" sz="3700">
              <a:latin typeface="Cambria" panose="02040503050406030204" pitchFamily="18" charset="0"/>
            </a:endParaRPr>
          </a:p>
        </p:txBody>
      </p:sp>
      <p:sp>
        <p:nvSpPr>
          <p:cNvPr id="24" name="TextBox 23">
            <a:extLst>
              <a:ext uri="{FF2B5EF4-FFF2-40B4-BE49-F238E27FC236}">
                <a16:creationId xmlns:a16="http://schemas.microsoft.com/office/drawing/2014/main" id="{A385FB29-9DDF-0FCB-135E-AD54405F40F0}"/>
              </a:ext>
            </a:extLst>
          </p:cNvPr>
          <p:cNvSpPr txBox="1"/>
          <p:nvPr/>
        </p:nvSpPr>
        <p:spPr>
          <a:xfrm>
            <a:off x="26158617" y="27674828"/>
            <a:ext cx="17257866" cy="1287985"/>
          </a:xfrm>
          <a:prstGeom prst="rect">
            <a:avLst/>
          </a:prstGeom>
          <a:solidFill>
            <a:schemeClr val="accent1"/>
          </a:solidFill>
          <a:ln>
            <a:solidFill>
              <a:srgbClr val="002060"/>
            </a:solidFill>
          </a:ln>
        </p:spPr>
        <p:txBody>
          <a:bodyPr vert="horz" lIns="106674" tIns="53337" rIns="106674" bIns="53337" rtlCol="0" anchor="ctr">
            <a:normAutofit/>
          </a:bodyPr>
          <a:lstStyle/>
          <a:p>
            <a:pPr algn="ctr" defTabSz="3840480">
              <a:lnSpc>
                <a:spcPct val="90000"/>
              </a:lnSpc>
              <a:spcBef>
                <a:spcPts val="4200"/>
              </a:spcBef>
            </a:pPr>
            <a:r>
              <a:rPr lang="en-US" sz="7200">
                <a:solidFill>
                  <a:schemeClr val="bg1"/>
                </a:solidFill>
                <a:latin typeface="Cambria"/>
                <a:ea typeface="Cambria"/>
              </a:rPr>
              <a:t>Special Acknowledgements</a:t>
            </a:r>
          </a:p>
        </p:txBody>
      </p:sp>
      <p:sp>
        <p:nvSpPr>
          <p:cNvPr id="25" name="TextBox 24">
            <a:extLst>
              <a:ext uri="{FF2B5EF4-FFF2-40B4-BE49-F238E27FC236}">
                <a16:creationId xmlns:a16="http://schemas.microsoft.com/office/drawing/2014/main" id="{96B2EB56-56F1-87A7-F47C-E0839C93F95B}"/>
              </a:ext>
            </a:extLst>
          </p:cNvPr>
          <p:cNvSpPr txBox="1"/>
          <p:nvPr/>
        </p:nvSpPr>
        <p:spPr>
          <a:xfrm>
            <a:off x="26135517" y="29268469"/>
            <a:ext cx="17351321" cy="3045281"/>
          </a:xfrm>
          <a:prstGeom prst="rect">
            <a:avLst/>
          </a:prstGeom>
          <a:solidFill>
            <a:schemeClr val="accent1">
              <a:lumMod val="20000"/>
              <a:lumOff val="80000"/>
            </a:schemeClr>
          </a:solidFill>
          <a:ln>
            <a:solidFill>
              <a:srgbClr val="002060"/>
            </a:solidFill>
          </a:ln>
        </p:spPr>
        <p:txBody>
          <a:bodyPr vert="horz" wrap="square" lIns="106674" tIns="53337" rIns="106674" bIns="53337" numCol="2" rtlCol="0" anchor="t">
            <a:normAutofit/>
          </a:bodyPr>
          <a:lstStyle/>
          <a:p>
            <a:pPr indent="-571500" defTabSz="3840480">
              <a:spcBef>
                <a:spcPts val="4200"/>
              </a:spcBef>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Ken </a:t>
            </a:r>
            <a:r>
              <a:rPr lang="en-US" sz="3700" dirty="0" err="1">
                <a:latin typeface="Times New Roman" panose="02020603050405020304" pitchFamily="18" charset="0"/>
                <a:ea typeface="Cambria"/>
                <a:cs typeface="Times New Roman" panose="02020603050405020304" pitchFamily="18" charset="0"/>
              </a:rPr>
              <a:t>Mavrogeorge</a:t>
            </a:r>
            <a:r>
              <a:rPr lang="en-US" sz="3700" dirty="0">
                <a:latin typeface="Times New Roman" panose="02020603050405020304" pitchFamily="18" charset="0"/>
                <a:ea typeface="Cambria"/>
                <a:cs typeface="Times New Roman" panose="02020603050405020304" pitchFamily="18" charset="0"/>
              </a:rPr>
              <a:t> P.E., City of Dover</a:t>
            </a:r>
            <a:endParaRPr lang="en-US" sz="3700" dirty="0">
              <a:latin typeface="Times New Roman" panose="02020603050405020304" pitchFamily="18" charset="0"/>
              <a:cs typeface="Times New Roman" panose="02020603050405020304" pitchFamily="18" charset="0"/>
            </a:endParaRPr>
          </a:p>
          <a:p>
            <a:pPr indent="-571500" defTabSz="3840480">
              <a:spcBef>
                <a:spcPts val="4200"/>
              </a:spcBef>
              <a:buFont typeface="Arial" panose="020B0604020202020204" pitchFamily="34" charset="0"/>
              <a:buChar char="•"/>
            </a:pPr>
            <a:r>
              <a:rPr lang="en-US" sz="3700" dirty="0">
                <a:latin typeface="Times New Roman"/>
                <a:ea typeface="Cambria"/>
                <a:cs typeface="Times New Roman"/>
              </a:rPr>
              <a:t>Jason Kreil P.E., Woodard &amp; Curran</a:t>
            </a:r>
          </a:p>
          <a:p>
            <a:pPr indent="-571500" defTabSz="3840480">
              <a:spcBef>
                <a:spcPts val="4200"/>
              </a:spcBef>
              <a:buFont typeface="Arial" panose="020B0604020202020204" pitchFamily="34" charset="0"/>
              <a:buChar char="•"/>
            </a:pPr>
            <a:r>
              <a:rPr lang="en-US" sz="3700" dirty="0">
                <a:latin typeface="Times New Roman"/>
                <a:ea typeface="Cambria"/>
                <a:cs typeface="Times New Roman"/>
              </a:rPr>
              <a:t>Adam Moskal P.E., Woodard &amp; Curran</a:t>
            </a:r>
          </a:p>
          <a:p>
            <a:pPr indent="-571500" defTabSz="3840480">
              <a:spcBef>
                <a:spcPts val="4200"/>
              </a:spcBef>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Dr. Paula Mouser</a:t>
            </a:r>
          </a:p>
          <a:p>
            <a:pPr indent="-571500" defTabSz="3840480">
              <a:spcBef>
                <a:spcPts val="4200"/>
              </a:spcBef>
              <a:buFont typeface="Arial" panose="020B0604020202020204" pitchFamily="34" charset="0"/>
              <a:buChar char="•"/>
            </a:pPr>
            <a:r>
              <a:rPr lang="en-US" sz="3700" dirty="0">
                <a:latin typeface="Times New Roman" panose="02020603050405020304" pitchFamily="18" charset="0"/>
                <a:ea typeface="Cambria"/>
                <a:cs typeface="Times New Roman" panose="02020603050405020304" pitchFamily="18" charset="0"/>
              </a:rPr>
              <a:t>Kellen Sawyer</a:t>
            </a:r>
          </a:p>
          <a:p>
            <a:pPr indent="-571500" defTabSz="3840480">
              <a:spcBef>
                <a:spcPts val="4200"/>
              </a:spcBef>
              <a:buFont typeface="Arial" panose="020B0604020202020204" pitchFamily="34" charset="0"/>
              <a:buChar char="•"/>
            </a:pPr>
            <a:r>
              <a:rPr lang="en-US" sz="3700" dirty="0">
                <a:latin typeface="Times New Roman"/>
                <a:ea typeface="Cambria"/>
                <a:cs typeface="Times New Roman"/>
              </a:rPr>
              <a:t>UNH Facilities/UNH EH&amp;S</a:t>
            </a:r>
          </a:p>
        </p:txBody>
      </p:sp>
      <p:pic>
        <p:nvPicPr>
          <p:cNvPr id="3" name="Picture 4">
            <a:extLst>
              <a:ext uri="{FF2B5EF4-FFF2-40B4-BE49-F238E27FC236}">
                <a16:creationId xmlns:a16="http://schemas.microsoft.com/office/drawing/2014/main" id="{68ABD295-2E19-903B-4805-9319EC15377E}"/>
              </a:ext>
            </a:extLst>
          </p:cNvPr>
          <p:cNvPicPr>
            <a:picLocks noChangeAspect="1"/>
          </p:cNvPicPr>
          <p:nvPr/>
        </p:nvPicPr>
        <p:blipFill>
          <a:blip r:embed="rId6"/>
          <a:stretch>
            <a:fillRect/>
          </a:stretch>
        </p:blipFill>
        <p:spPr>
          <a:xfrm>
            <a:off x="18267171" y="11423472"/>
            <a:ext cx="5159425" cy="4610030"/>
          </a:xfrm>
          <a:prstGeom prst="rect">
            <a:avLst/>
          </a:prstGeom>
        </p:spPr>
      </p:pic>
      <p:sp>
        <p:nvSpPr>
          <p:cNvPr id="33" name="TextBox 32">
            <a:extLst>
              <a:ext uri="{FF2B5EF4-FFF2-40B4-BE49-F238E27FC236}">
                <a16:creationId xmlns:a16="http://schemas.microsoft.com/office/drawing/2014/main" id="{9E6D7C2A-84F3-423C-8DC5-6E95AB5453C7}"/>
              </a:ext>
            </a:extLst>
          </p:cNvPr>
          <p:cNvSpPr txBox="1"/>
          <p:nvPr/>
        </p:nvSpPr>
        <p:spPr>
          <a:xfrm>
            <a:off x="846368" y="26558566"/>
            <a:ext cx="1176528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700" i="1" dirty="0">
                <a:latin typeface="Times New Roman"/>
                <a:ea typeface="Cambria"/>
                <a:cs typeface="Times New Roman"/>
              </a:rPr>
              <a:t>Results from the control dye-tracer tests conducted at Hubbard Hall</a:t>
            </a:r>
          </a:p>
        </p:txBody>
      </p:sp>
      <p:sp>
        <p:nvSpPr>
          <p:cNvPr id="34" name="TextBox 33">
            <a:extLst>
              <a:ext uri="{FF2B5EF4-FFF2-40B4-BE49-F238E27FC236}">
                <a16:creationId xmlns:a16="http://schemas.microsoft.com/office/drawing/2014/main" id="{76FED0D8-33C8-4670-8C29-78CC024188D2}"/>
              </a:ext>
            </a:extLst>
          </p:cNvPr>
          <p:cNvSpPr txBox="1"/>
          <p:nvPr/>
        </p:nvSpPr>
        <p:spPr>
          <a:xfrm>
            <a:off x="1549076" y="28149710"/>
            <a:ext cx="22961099" cy="361637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latin typeface="Times New Roman"/>
                <a:ea typeface="Calibri"/>
                <a:cs typeface="Times New Roman"/>
              </a:rPr>
              <a:t>Graph Information</a:t>
            </a:r>
          </a:p>
          <a:p>
            <a:pPr algn="ctr"/>
            <a:endParaRPr lang="en-US" sz="3700" dirty="0"/>
          </a:p>
          <a:p>
            <a:pPr marL="571500" indent="-571500">
              <a:buFont typeface="Arial" panose="020B0604020202020204" pitchFamily="34" charset="0"/>
              <a:buChar char="•"/>
            </a:pPr>
            <a:r>
              <a:rPr lang="en-US" sz="3700" dirty="0">
                <a:latin typeface="Times New Roman" panose="02020603050405020304" pitchFamily="18" charset="0"/>
                <a:ea typeface="Calibri"/>
                <a:cs typeface="Times New Roman" panose="02020603050405020304" pitchFamily="18" charset="0"/>
              </a:rPr>
              <a:t>Two</a:t>
            </a:r>
            <a:r>
              <a:rPr lang="en-US" sz="3700" dirty="0">
                <a:latin typeface="Times New Roman" panose="02020603050405020304" pitchFamily="18" charset="0"/>
                <a:cs typeface="Times New Roman" panose="02020603050405020304" pitchFamily="18" charset="0"/>
              </a:rPr>
              <a:t> test locations were chosen for the dye-tracer tests at each location, a lower and a higher floor in the building. </a:t>
            </a:r>
          </a:p>
          <a:p>
            <a:pPr marL="571500" indent="-571500">
              <a:buFont typeface="Arial" panose="020B0604020202020204" pitchFamily="34" charset="0"/>
              <a:buChar char="•"/>
            </a:pPr>
            <a:r>
              <a:rPr lang="en-US" sz="3700" dirty="0">
                <a:latin typeface="Times New Roman" panose="02020603050405020304" pitchFamily="18" charset="0"/>
                <a:cs typeface="Times New Roman" panose="02020603050405020304" pitchFamily="18" charset="0"/>
              </a:rPr>
              <a:t>The time and volume of red dye added at each location in the building is indicated by black lines on the graphs.</a:t>
            </a:r>
          </a:p>
          <a:p>
            <a:pPr marL="571500" indent="-571500">
              <a:buFont typeface="Arial" panose="020B0604020202020204" pitchFamily="34" charset="0"/>
              <a:buChar char="•"/>
            </a:pPr>
            <a:r>
              <a:rPr lang="en-US" sz="3700" dirty="0">
                <a:latin typeface="Times New Roman" panose="02020603050405020304" pitchFamily="18" charset="0"/>
                <a:cs typeface="Times New Roman" panose="02020603050405020304" pitchFamily="18" charset="0"/>
              </a:rPr>
              <a:t>The horizontal axis of the graphs indicates the time since the testing period began in each building. </a:t>
            </a:r>
          </a:p>
          <a:p>
            <a:pPr marL="571500" indent="-571500">
              <a:buFont typeface="Arial" panose="020B0604020202020204" pitchFamily="34" charset="0"/>
              <a:buChar char="•"/>
            </a:pPr>
            <a:r>
              <a:rPr lang="en-US" sz="3700" dirty="0">
                <a:latin typeface="Times New Roman" panose="02020603050405020304" pitchFamily="18" charset="0"/>
                <a:cs typeface="Times New Roman" panose="02020603050405020304" pitchFamily="18" charset="0"/>
              </a:rPr>
              <a:t>The vertical axis indicates what percent of the total RGB pixel values was dominated by the R pixel value.</a:t>
            </a:r>
            <a:endParaRPr lang="en-US" sz="3700" dirty="0">
              <a:latin typeface="Times New Roman" panose="02020603050405020304" pitchFamily="18" charset="0"/>
              <a:ea typeface="Calibri"/>
              <a:cs typeface="Times New Roman" panose="02020603050405020304" pitchFamily="18" charset="0"/>
            </a:endParaRPr>
          </a:p>
        </p:txBody>
      </p:sp>
      <p:sp>
        <p:nvSpPr>
          <p:cNvPr id="35" name="TextBox 34">
            <a:extLst>
              <a:ext uri="{FF2B5EF4-FFF2-40B4-BE49-F238E27FC236}">
                <a16:creationId xmlns:a16="http://schemas.microsoft.com/office/drawing/2014/main" id="{7EEDFD50-D102-3D6C-4895-C09CA46A973A}"/>
              </a:ext>
            </a:extLst>
          </p:cNvPr>
          <p:cNvSpPr txBox="1"/>
          <p:nvPr/>
        </p:nvSpPr>
        <p:spPr>
          <a:xfrm>
            <a:off x="26145649" y="23378168"/>
            <a:ext cx="17270837" cy="1098233"/>
          </a:xfrm>
          <a:prstGeom prst="rect">
            <a:avLst/>
          </a:prstGeom>
          <a:solidFill>
            <a:schemeClr val="accent1"/>
          </a:solidFill>
          <a:ln>
            <a:solidFill>
              <a:srgbClr val="002060"/>
            </a:solidFill>
          </a:ln>
        </p:spPr>
        <p:txBody>
          <a:bodyPr vert="horz" lIns="106674" tIns="53337" rIns="106674" bIns="53337" rtlCol="0" anchor="ctr">
            <a:normAutofit/>
          </a:bodyPr>
          <a:lstStyle/>
          <a:p>
            <a:pPr algn="ctr" defTabSz="3840480">
              <a:lnSpc>
                <a:spcPct val="90000"/>
              </a:lnSpc>
              <a:spcBef>
                <a:spcPts val="4200"/>
              </a:spcBef>
            </a:pPr>
            <a:r>
              <a:rPr lang="en-US" sz="7200">
                <a:solidFill>
                  <a:schemeClr val="bg1"/>
                </a:solidFill>
                <a:latin typeface="Cambria"/>
                <a:ea typeface="Cambria"/>
              </a:rPr>
              <a:t>Conclusion</a:t>
            </a:r>
            <a:endParaRPr lang="en-US">
              <a:solidFill>
                <a:schemeClr val="bg1"/>
              </a:solidFill>
            </a:endParaRPr>
          </a:p>
        </p:txBody>
      </p:sp>
      <p:sp>
        <p:nvSpPr>
          <p:cNvPr id="36" name="TextBox 35">
            <a:extLst>
              <a:ext uri="{FF2B5EF4-FFF2-40B4-BE49-F238E27FC236}">
                <a16:creationId xmlns:a16="http://schemas.microsoft.com/office/drawing/2014/main" id="{ADC99590-40A8-72C1-557C-7B6F37E51EDE}"/>
              </a:ext>
            </a:extLst>
          </p:cNvPr>
          <p:cNvSpPr txBox="1"/>
          <p:nvPr/>
        </p:nvSpPr>
        <p:spPr>
          <a:xfrm>
            <a:off x="26138084" y="24791745"/>
            <a:ext cx="17327166" cy="2518970"/>
          </a:xfrm>
          <a:prstGeom prst="rect">
            <a:avLst/>
          </a:prstGeom>
          <a:solidFill>
            <a:schemeClr val="accent1">
              <a:lumMod val="20000"/>
              <a:lumOff val="80000"/>
            </a:schemeClr>
          </a:solidFill>
          <a:ln>
            <a:solidFill>
              <a:srgbClr val="002060"/>
            </a:solidFill>
          </a:ln>
        </p:spPr>
        <p:txBody>
          <a:bodyPr vert="horz" lIns="106674" tIns="53337" rIns="106674" bIns="53337" rtlCol="0" anchor="t">
            <a:normAutofit fontScale="92500" lnSpcReduction="10000"/>
          </a:bodyPr>
          <a:lstStyle/>
          <a:p>
            <a:pPr algn="ctr" defTabSz="3840480">
              <a:spcBef>
                <a:spcPts val="4200"/>
              </a:spcBef>
            </a:pPr>
            <a:r>
              <a:rPr lang="en-US" sz="3700" b="1" dirty="0">
                <a:latin typeface="Times New Roman"/>
                <a:ea typeface="Cambria"/>
                <a:cs typeface="Times New Roman"/>
              </a:rPr>
              <a:t>Assuming the SARS-CoV-2 biomarkers acts similarly to dye in the </a:t>
            </a:r>
            <a:r>
              <a:rPr lang="en-US" sz="3700" b="1">
                <a:latin typeface="Times New Roman"/>
                <a:ea typeface="Cambria"/>
                <a:cs typeface="Times New Roman"/>
              </a:rPr>
              <a:t>sewer system.</a:t>
            </a:r>
            <a:endParaRPr lang="en-US" sz="3700" b="1" dirty="0">
              <a:latin typeface="Times New Roman"/>
              <a:ea typeface="Cambria"/>
              <a:cs typeface="Times New Roman"/>
            </a:endParaRPr>
          </a:p>
          <a:p>
            <a:pPr algn="ctr" defTabSz="3840480">
              <a:spcBef>
                <a:spcPts val="4200"/>
              </a:spcBef>
            </a:pPr>
            <a:r>
              <a:rPr lang="en-US" sz="3700" dirty="0">
                <a:latin typeface="Times New Roman" panose="02020603050405020304" pitchFamily="18" charset="0"/>
                <a:ea typeface="Cambria"/>
                <a:cs typeface="Times New Roman" panose="02020603050405020304" pitchFamily="18" charset="0"/>
              </a:rPr>
              <a:t>The increased dispersion observed in the piping system in Hubbard Hall results in a greater mixing of the wastewater causing the swabs at this location to encounter a greater percentage of the SARS-CoV-2 biomarkers present in the wastewater than those at Stoke Hall.</a:t>
            </a:r>
          </a:p>
        </p:txBody>
      </p:sp>
      <p:pic>
        <p:nvPicPr>
          <p:cNvPr id="9" name="Picture 11" descr="A picture containing grass, outdoor, hydrant, fire&#10;&#10;Description automatically generated">
            <a:extLst>
              <a:ext uri="{FF2B5EF4-FFF2-40B4-BE49-F238E27FC236}">
                <a16:creationId xmlns:a16="http://schemas.microsoft.com/office/drawing/2014/main" id="{3BD64784-8693-F4D4-6273-CBFE7E7F2F12}"/>
              </a:ext>
            </a:extLst>
          </p:cNvPr>
          <p:cNvPicPr>
            <a:picLocks noChangeAspect="1"/>
          </p:cNvPicPr>
          <p:nvPr/>
        </p:nvPicPr>
        <p:blipFill>
          <a:blip r:embed="rId7"/>
          <a:stretch>
            <a:fillRect/>
          </a:stretch>
        </p:blipFill>
        <p:spPr>
          <a:xfrm>
            <a:off x="24496430" y="11388581"/>
            <a:ext cx="4683212" cy="4637011"/>
          </a:xfrm>
          <a:prstGeom prst="rect">
            <a:avLst/>
          </a:prstGeom>
        </p:spPr>
      </p:pic>
      <p:sp>
        <p:nvSpPr>
          <p:cNvPr id="4" name="TextBox 3">
            <a:extLst>
              <a:ext uri="{FF2B5EF4-FFF2-40B4-BE49-F238E27FC236}">
                <a16:creationId xmlns:a16="http://schemas.microsoft.com/office/drawing/2014/main" id="{213C7EC0-8996-3294-F2C2-C0194D2EABEC}"/>
              </a:ext>
            </a:extLst>
          </p:cNvPr>
          <p:cNvSpPr txBox="1"/>
          <p:nvPr/>
        </p:nvSpPr>
        <p:spPr>
          <a:xfrm>
            <a:off x="12119168" y="16299902"/>
            <a:ext cx="574628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i="1" dirty="0">
                <a:latin typeface="Times New Roman" panose="02020603050405020304" pitchFamily="18" charset="0"/>
                <a:cs typeface="Times New Roman" panose="02020603050405020304" pitchFamily="18" charset="0"/>
              </a:rPr>
              <a:t>Map of Hubbard Hall Sewer Lines</a:t>
            </a:r>
          </a:p>
        </p:txBody>
      </p:sp>
      <p:sp>
        <p:nvSpPr>
          <p:cNvPr id="38" name="TextBox 37">
            <a:extLst>
              <a:ext uri="{FF2B5EF4-FFF2-40B4-BE49-F238E27FC236}">
                <a16:creationId xmlns:a16="http://schemas.microsoft.com/office/drawing/2014/main" id="{69B39C10-58F8-7956-88EC-D7595D3AD9A5}"/>
              </a:ext>
            </a:extLst>
          </p:cNvPr>
          <p:cNvSpPr txBox="1"/>
          <p:nvPr/>
        </p:nvSpPr>
        <p:spPr>
          <a:xfrm>
            <a:off x="18263936" y="16299901"/>
            <a:ext cx="516876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i="1" dirty="0">
                <a:latin typeface="Times New Roman" panose="02020603050405020304" pitchFamily="18" charset="0"/>
                <a:cs typeface="Times New Roman" panose="02020603050405020304" pitchFamily="18" charset="0"/>
              </a:rPr>
              <a:t>Map of Stoke Hall Sewer Lines</a:t>
            </a:r>
          </a:p>
        </p:txBody>
      </p:sp>
      <p:sp>
        <p:nvSpPr>
          <p:cNvPr id="39" name="TextBox 38">
            <a:extLst>
              <a:ext uri="{FF2B5EF4-FFF2-40B4-BE49-F238E27FC236}">
                <a16:creationId xmlns:a16="http://schemas.microsoft.com/office/drawing/2014/main" id="{9B493B1E-4AAA-64F8-218D-1F1ACCD5D888}"/>
              </a:ext>
            </a:extLst>
          </p:cNvPr>
          <p:cNvSpPr txBox="1"/>
          <p:nvPr/>
        </p:nvSpPr>
        <p:spPr>
          <a:xfrm>
            <a:off x="24501104" y="16299900"/>
            <a:ext cx="470675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i="1">
                <a:latin typeface="Times New Roman" panose="02020603050405020304" pitchFamily="18" charset="0"/>
                <a:cs typeface="Times New Roman" panose="02020603050405020304" pitchFamily="18" charset="0"/>
              </a:rPr>
              <a:t>Yellow Tracer-Dye in Sewer</a:t>
            </a:r>
            <a:endParaRPr lang="en-US" i="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BE05CDDA-84A4-409D-8C22-A41A44D25581}"/>
              </a:ext>
            </a:extLst>
          </p:cNvPr>
          <p:cNvSpPr txBox="1"/>
          <p:nvPr/>
        </p:nvSpPr>
        <p:spPr>
          <a:xfrm>
            <a:off x="30322465" y="16299900"/>
            <a:ext cx="620829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i="1" dirty="0">
                <a:latin typeface="Times New Roman" panose="02020603050405020304" pitchFamily="18" charset="0"/>
                <a:cs typeface="Times New Roman" panose="02020603050405020304" pitchFamily="18" charset="0"/>
              </a:rPr>
              <a:t>Camera System – Open</a:t>
            </a:r>
            <a:endParaRPr lang="en-US" i="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B6BA55A2-5AEF-42EE-5CA1-F0DF515F21BE}"/>
              </a:ext>
            </a:extLst>
          </p:cNvPr>
          <p:cNvSpPr txBox="1"/>
          <p:nvPr/>
        </p:nvSpPr>
        <p:spPr>
          <a:xfrm>
            <a:off x="36467232" y="16299900"/>
            <a:ext cx="708611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i="1" dirty="0">
                <a:latin typeface="Times New Roman" panose="02020603050405020304" pitchFamily="18" charset="0"/>
                <a:cs typeface="Times New Roman" panose="02020603050405020304" pitchFamily="18" charset="0"/>
              </a:rPr>
              <a:t>Camera System – Deployment Schematic</a:t>
            </a:r>
            <a:endParaRPr lang="en-US" i="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0682209-8B7B-4168-8464-87CB460A14E7}"/>
              </a:ext>
            </a:extLst>
          </p:cNvPr>
          <p:cNvSpPr txBox="1"/>
          <p:nvPr/>
        </p:nvSpPr>
        <p:spPr>
          <a:xfrm>
            <a:off x="13503820" y="26512399"/>
            <a:ext cx="11765280"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i="1" dirty="0">
                <a:latin typeface="Times New Roman" panose="02020603050405020304" pitchFamily="18" charset="0"/>
                <a:ea typeface="Cambria" panose="02040503050406030204" pitchFamily="18" charset="0"/>
                <a:cs typeface="Times New Roman" panose="02020603050405020304" pitchFamily="18" charset="0"/>
              </a:rPr>
              <a:t>Results from the dye-tracer tests conducted at Stoke Hall</a:t>
            </a:r>
            <a:endParaRPr lang="en-US" sz="40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DD7D170-DC37-48BC-A22F-B99B3AB9590E}"/>
              </a:ext>
            </a:extLst>
          </p:cNvPr>
          <p:cNvSpPr txBox="1"/>
          <p:nvPr/>
        </p:nvSpPr>
        <p:spPr>
          <a:xfrm>
            <a:off x="37330928" y="13258688"/>
            <a:ext cx="1430328" cy="1015663"/>
          </a:xfrm>
          <a:prstGeom prst="rect">
            <a:avLst/>
          </a:prstGeom>
          <a:noFill/>
        </p:spPr>
        <p:txBody>
          <a:bodyPr wrap="none" rtlCol="0">
            <a:spAutoFit/>
          </a:bodyPr>
          <a:lstStyle/>
          <a:p>
            <a:r>
              <a:rPr lang="en-US" sz="3000" dirty="0"/>
              <a:t>Camera</a:t>
            </a:r>
            <a:r>
              <a:rPr lang="en-US" sz="1600" dirty="0"/>
              <a:t> </a:t>
            </a:r>
          </a:p>
          <a:p>
            <a:r>
              <a:rPr lang="en-US" sz="3000" dirty="0"/>
              <a:t>System</a:t>
            </a:r>
          </a:p>
        </p:txBody>
      </p:sp>
      <p:sp>
        <p:nvSpPr>
          <p:cNvPr id="48" name="TextBox 47">
            <a:extLst>
              <a:ext uri="{FF2B5EF4-FFF2-40B4-BE49-F238E27FC236}">
                <a16:creationId xmlns:a16="http://schemas.microsoft.com/office/drawing/2014/main" id="{C625DD2A-8587-4351-BC66-453CFC530884}"/>
              </a:ext>
            </a:extLst>
          </p:cNvPr>
          <p:cNvSpPr txBox="1"/>
          <p:nvPr/>
        </p:nvSpPr>
        <p:spPr>
          <a:xfrm>
            <a:off x="37176817" y="11173000"/>
            <a:ext cx="2039341" cy="1015663"/>
          </a:xfrm>
          <a:prstGeom prst="rect">
            <a:avLst/>
          </a:prstGeom>
          <a:noFill/>
        </p:spPr>
        <p:txBody>
          <a:bodyPr wrap="none" rtlCol="0">
            <a:spAutoFit/>
          </a:bodyPr>
          <a:lstStyle/>
          <a:p>
            <a:r>
              <a:rPr lang="en-US" sz="3000" dirty="0"/>
              <a:t>Suspension </a:t>
            </a:r>
          </a:p>
          <a:p>
            <a:r>
              <a:rPr lang="en-US" sz="3000" dirty="0"/>
              <a:t>Bracket</a:t>
            </a:r>
          </a:p>
        </p:txBody>
      </p:sp>
      <p:pic>
        <p:nvPicPr>
          <p:cNvPr id="1028" name="Picture 4">
            <a:extLst>
              <a:ext uri="{FF2B5EF4-FFF2-40B4-BE49-F238E27FC236}">
                <a16:creationId xmlns:a16="http://schemas.microsoft.com/office/drawing/2014/main" id="{6276442B-E92E-4364-BA1F-35B3EAE641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4441" y="11410489"/>
            <a:ext cx="6200242" cy="46475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04B287-C87C-47AA-A8C7-D0AB90DD6E64}"/>
              </a:ext>
            </a:extLst>
          </p:cNvPr>
          <p:cNvSpPr txBox="1"/>
          <p:nvPr/>
        </p:nvSpPr>
        <p:spPr>
          <a:xfrm>
            <a:off x="14059738" y="13073628"/>
            <a:ext cx="2752292" cy="553998"/>
          </a:xfrm>
          <a:prstGeom prst="rect">
            <a:avLst/>
          </a:prstGeom>
          <a:solidFill>
            <a:schemeClr val="bg1"/>
          </a:solidFill>
        </p:spPr>
        <p:txBody>
          <a:bodyPr wrap="none" rtlCol="0">
            <a:spAutoFit/>
          </a:bodyPr>
          <a:lstStyle/>
          <a:p>
            <a:r>
              <a:rPr lang="en-US" sz="3000" dirty="0"/>
              <a:t>Chosen Location</a:t>
            </a:r>
          </a:p>
        </p:txBody>
      </p:sp>
      <p:sp>
        <p:nvSpPr>
          <p:cNvPr id="50" name="TextBox 49">
            <a:extLst>
              <a:ext uri="{FF2B5EF4-FFF2-40B4-BE49-F238E27FC236}">
                <a16:creationId xmlns:a16="http://schemas.microsoft.com/office/drawing/2014/main" id="{C52436AD-7BD8-4EF6-A26D-63F59FAE3A8A}"/>
              </a:ext>
            </a:extLst>
          </p:cNvPr>
          <p:cNvSpPr txBox="1"/>
          <p:nvPr/>
        </p:nvSpPr>
        <p:spPr>
          <a:xfrm rot="20523870">
            <a:off x="19364162" y="14693471"/>
            <a:ext cx="2752292" cy="553998"/>
          </a:xfrm>
          <a:prstGeom prst="rect">
            <a:avLst/>
          </a:prstGeom>
          <a:solidFill>
            <a:schemeClr val="bg1"/>
          </a:solidFill>
        </p:spPr>
        <p:txBody>
          <a:bodyPr wrap="none" rtlCol="0">
            <a:spAutoFit/>
          </a:bodyPr>
          <a:lstStyle/>
          <a:p>
            <a:r>
              <a:rPr lang="en-US" sz="3000" dirty="0"/>
              <a:t>Chosen Location</a:t>
            </a:r>
          </a:p>
        </p:txBody>
      </p:sp>
      <p:cxnSp>
        <p:nvCxnSpPr>
          <p:cNvPr id="19" name="Straight Arrow Connector 18">
            <a:extLst>
              <a:ext uri="{FF2B5EF4-FFF2-40B4-BE49-F238E27FC236}">
                <a16:creationId xmlns:a16="http://schemas.microsoft.com/office/drawing/2014/main" id="{03E8311C-B909-42CF-8E6C-4FBF03391769}"/>
              </a:ext>
            </a:extLst>
          </p:cNvPr>
          <p:cNvCxnSpPr>
            <a:stCxn id="11" idx="2"/>
          </p:cNvCxnSpPr>
          <p:nvPr/>
        </p:nvCxnSpPr>
        <p:spPr>
          <a:xfrm>
            <a:off x="15435884" y="13627626"/>
            <a:ext cx="501186" cy="134284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A420305-9EB0-4DD9-85F1-10F03D52FF1B}"/>
              </a:ext>
            </a:extLst>
          </p:cNvPr>
          <p:cNvCxnSpPr>
            <a:cxnSpLocks/>
            <a:stCxn id="50" idx="3"/>
          </p:cNvCxnSpPr>
          <p:nvPr/>
        </p:nvCxnSpPr>
        <p:spPr>
          <a:xfrm>
            <a:off x="22049579" y="14546691"/>
            <a:ext cx="888293" cy="183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152F8856-517B-42D9-879F-0E90959BD1D9}"/>
              </a:ext>
            </a:extLst>
          </p:cNvPr>
          <p:cNvSpPr txBox="1"/>
          <p:nvPr/>
        </p:nvSpPr>
        <p:spPr>
          <a:xfrm>
            <a:off x="30322465" y="12050165"/>
            <a:ext cx="1383840" cy="553998"/>
          </a:xfrm>
          <a:prstGeom prst="rect">
            <a:avLst/>
          </a:prstGeom>
          <a:noFill/>
        </p:spPr>
        <p:txBody>
          <a:bodyPr wrap="none" rtlCol="0">
            <a:spAutoFit/>
          </a:bodyPr>
          <a:lstStyle/>
          <a:p>
            <a:r>
              <a:rPr lang="en-US" sz="3000" dirty="0"/>
              <a:t>Camera</a:t>
            </a:r>
          </a:p>
        </p:txBody>
      </p:sp>
      <p:sp>
        <p:nvSpPr>
          <p:cNvPr id="55" name="TextBox 54">
            <a:extLst>
              <a:ext uri="{FF2B5EF4-FFF2-40B4-BE49-F238E27FC236}">
                <a16:creationId xmlns:a16="http://schemas.microsoft.com/office/drawing/2014/main" id="{C29A1050-8DC2-4F36-8554-0F858403E728}"/>
              </a:ext>
            </a:extLst>
          </p:cNvPr>
          <p:cNvSpPr txBox="1"/>
          <p:nvPr/>
        </p:nvSpPr>
        <p:spPr>
          <a:xfrm>
            <a:off x="34787550" y="14810783"/>
            <a:ext cx="1670265" cy="553998"/>
          </a:xfrm>
          <a:prstGeom prst="rect">
            <a:avLst/>
          </a:prstGeom>
          <a:noFill/>
        </p:spPr>
        <p:txBody>
          <a:bodyPr wrap="none" rtlCol="0">
            <a:spAutoFit/>
          </a:bodyPr>
          <a:lstStyle/>
          <a:p>
            <a:r>
              <a:rPr lang="en-US" sz="3000" dirty="0"/>
              <a:t>Flashlight</a:t>
            </a:r>
          </a:p>
        </p:txBody>
      </p:sp>
      <p:sp>
        <p:nvSpPr>
          <p:cNvPr id="56" name="TextBox 55">
            <a:extLst>
              <a:ext uri="{FF2B5EF4-FFF2-40B4-BE49-F238E27FC236}">
                <a16:creationId xmlns:a16="http://schemas.microsoft.com/office/drawing/2014/main" id="{64E8C17E-ECA5-475F-BC52-CEB408FEEF74}"/>
              </a:ext>
            </a:extLst>
          </p:cNvPr>
          <p:cNvSpPr txBox="1"/>
          <p:nvPr/>
        </p:nvSpPr>
        <p:spPr>
          <a:xfrm>
            <a:off x="30297906" y="15436199"/>
            <a:ext cx="2816797" cy="553998"/>
          </a:xfrm>
          <a:prstGeom prst="rect">
            <a:avLst/>
          </a:prstGeom>
          <a:noFill/>
        </p:spPr>
        <p:txBody>
          <a:bodyPr wrap="none" rtlCol="0">
            <a:spAutoFit/>
          </a:bodyPr>
          <a:lstStyle/>
          <a:p>
            <a:r>
              <a:rPr lang="en-US" sz="3000" dirty="0"/>
              <a:t>Waterproof Case</a:t>
            </a:r>
          </a:p>
        </p:txBody>
      </p:sp>
      <p:cxnSp>
        <p:nvCxnSpPr>
          <p:cNvPr id="57" name="Straight Arrow Connector 56">
            <a:extLst>
              <a:ext uri="{FF2B5EF4-FFF2-40B4-BE49-F238E27FC236}">
                <a16:creationId xmlns:a16="http://schemas.microsoft.com/office/drawing/2014/main" id="{69B0B4F6-9AA2-4FA8-B0F0-E8C14423B6B1}"/>
              </a:ext>
            </a:extLst>
          </p:cNvPr>
          <p:cNvCxnSpPr>
            <a:cxnSpLocks/>
          </p:cNvCxnSpPr>
          <p:nvPr/>
        </p:nvCxnSpPr>
        <p:spPr>
          <a:xfrm>
            <a:off x="31455712" y="12608533"/>
            <a:ext cx="1355392" cy="14521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FE447CA0-A5B2-4E0F-9ADB-7A9621B63E03}"/>
              </a:ext>
            </a:extLst>
          </p:cNvPr>
          <p:cNvCxnSpPr>
            <a:cxnSpLocks/>
          </p:cNvCxnSpPr>
          <p:nvPr/>
        </p:nvCxnSpPr>
        <p:spPr>
          <a:xfrm flipV="1">
            <a:off x="31014385" y="15165171"/>
            <a:ext cx="1119023" cy="3195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8B3C0817-FA70-4DF8-AA62-CCD1E7EA7BB4}"/>
              </a:ext>
            </a:extLst>
          </p:cNvPr>
          <p:cNvCxnSpPr>
            <a:cxnSpLocks/>
            <a:stCxn id="55" idx="0"/>
          </p:cNvCxnSpPr>
          <p:nvPr/>
        </p:nvCxnSpPr>
        <p:spPr>
          <a:xfrm flipH="1" flipV="1">
            <a:off x="35020164" y="14070295"/>
            <a:ext cx="602519" cy="7404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814EA879-AB94-49D7-A985-1777BC5AB71F}"/>
              </a:ext>
            </a:extLst>
          </p:cNvPr>
          <p:cNvCxnSpPr>
            <a:cxnSpLocks/>
          </p:cNvCxnSpPr>
          <p:nvPr/>
        </p:nvCxnSpPr>
        <p:spPr>
          <a:xfrm>
            <a:off x="38463056" y="13807805"/>
            <a:ext cx="1144445" cy="908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3A1E3BFC-AA12-4F38-A158-FC73DB9084BC}"/>
              </a:ext>
            </a:extLst>
          </p:cNvPr>
          <p:cNvCxnSpPr>
            <a:cxnSpLocks/>
          </p:cNvCxnSpPr>
          <p:nvPr/>
        </p:nvCxnSpPr>
        <p:spPr>
          <a:xfrm flipV="1">
            <a:off x="38474862" y="11487230"/>
            <a:ext cx="896533" cy="3410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E08E142B-D3E8-4062-BBA5-EEC3B668FA3A}"/>
              </a:ext>
            </a:extLst>
          </p:cNvPr>
          <p:cNvSpPr txBox="1"/>
          <p:nvPr/>
        </p:nvSpPr>
        <p:spPr>
          <a:xfrm>
            <a:off x="37383680" y="14900457"/>
            <a:ext cx="1147622" cy="553998"/>
          </a:xfrm>
          <a:prstGeom prst="rect">
            <a:avLst/>
          </a:prstGeom>
          <a:solidFill>
            <a:schemeClr val="bg1"/>
          </a:solidFill>
        </p:spPr>
        <p:txBody>
          <a:bodyPr wrap="none" rtlCol="0">
            <a:spAutoFit/>
          </a:bodyPr>
          <a:lstStyle/>
          <a:p>
            <a:r>
              <a:rPr lang="en-US" sz="3000" dirty="0"/>
              <a:t>Sewer</a:t>
            </a:r>
          </a:p>
        </p:txBody>
      </p:sp>
      <p:cxnSp>
        <p:nvCxnSpPr>
          <p:cNvPr id="71" name="Straight Arrow Connector 70">
            <a:extLst>
              <a:ext uri="{FF2B5EF4-FFF2-40B4-BE49-F238E27FC236}">
                <a16:creationId xmlns:a16="http://schemas.microsoft.com/office/drawing/2014/main" id="{B0B4B86B-7CDF-4D21-B064-3FB99560F3B8}"/>
              </a:ext>
            </a:extLst>
          </p:cNvPr>
          <p:cNvCxnSpPr>
            <a:cxnSpLocks/>
          </p:cNvCxnSpPr>
          <p:nvPr/>
        </p:nvCxnSpPr>
        <p:spPr>
          <a:xfrm flipV="1">
            <a:off x="38319625" y="15087782"/>
            <a:ext cx="1690666" cy="3644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60" name="Picture 59">
            <a:extLst>
              <a:ext uri="{FF2B5EF4-FFF2-40B4-BE49-F238E27FC236}">
                <a16:creationId xmlns:a16="http://schemas.microsoft.com/office/drawing/2014/main" id="{02D45ECE-8387-4A10-9DF8-9CB476CD24A9}"/>
              </a:ext>
            </a:extLst>
          </p:cNvPr>
          <p:cNvPicPr>
            <a:picLocks noChangeAspect="1"/>
          </p:cNvPicPr>
          <p:nvPr/>
        </p:nvPicPr>
        <p:blipFill rotWithShape="1">
          <a:blip r:embed="rId9"/>
          <a:srcRect l="6850" t="-377" r="7964" b="377"/>
          <a:stretch/>
        </p:blipFill>
        <p:spPr>
          <a:xfrm>
            <a:off x="13176653" y="19064907"/>
            <a:ext cx="12463070" cy="7056120"/>
          </a:xfrm>
          <a:prstGeom prst="rect">
            <a:avLst/>
          </a:prstGeom>
          <a:ln w="38100">
            <a:solidFill>
              <a:schemeClr val="tx1"/>
            </a:solidFill>
          </a:ln>
        </p:spPr>
      </p:pic>
      <p:pic>
        <p:nvPicPr>
          <p:cNvPr id="12" name="Picture 11">
            <a:extLst>
              <a:ext uri="{FF2B5EF4-FFF2-40B4-BE49-F238E27FC236}">
                <a16:creationId xmlns:a16="http://schemas.microsoft.com/office/drawing/2014/main" id="{7B660DB8-BCCC-4EBB-84BC-228F751CD4AB}"/>
              </a:ext>
            </a:extLst>
          </p:cNvPr>
          <p:cNvPicPr>
            <a:picLocks noChangeAspect="1"/>
          </p:cNvPicPr>
          <p:nvPr/>
        </p:nvPicPr>
        <p:blipFill rotWithShape="1">
          <a:blip r:embed="rId10"/>
          <a:srcRect l="6823" t="-172" r="7990" b="172"/>
          <a:stretch/>
        </p:blipFill>
        <p:spPr>
          <a:xfrm>
            <a:off x="558973" y="19064207"/>
            <a:ext cx="12463070" cy="7056120"/>
          </a:xfrm>
          <a:prstGeom prst="rect">
            <a:avLst/>
          </a:prstGeom>
          <a:ln w="38100">
            <a:solidFill>
              <a:schemeClr val="tx1"/>
            </a:solidFill>
          </a:ln>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401</TotalTime>
  <Words>604</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Times New Roman</vt:lpstr>
      <vt:lpstr>Office Theme</vt:lpstr>
      <vt:lpstr>Sewer Line Evaluation to Improve UNH COVID-19 Monitoring Bailey Jones, Sarah Boisvert, Devon Mexcur Civil &amp;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Bailey Jones</cp:lastModifiedBy>
  <cp:revision>16</cp:revision>
  <dcterms:created xsi:type="dcterms:W3CDTF">2016-03-05T16:55:12Z</dcterms:created>
  <dcterms:modified xsi:type="dcterms:W3CDTF">2022-04-18T00:45:09Z</dcterms:modified>
</cp:coreProperties>
</file>