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9" r:id="rId2"/>
  </p:sldIdLst>
  <p:sldSz cx="43891200" cy="32918400"/>
  <p:notesSz cx="7077075" cy="9363075"/>
  <p:defaultTextStyle>
    <a:defPPr>
      <a:defRPr lang="en-US"/>
    </a:defPPr>
    <a:lvl1pPr algn="ctr" rtl="0" fontAlgn="base">
      <a:spcBef>
        <a:spcPct val="0"/>
      </a:spcBef>
      <a:spcAft>
        <a:spcPct val="0"/>
      </a:spcAft>
      <a:defRPr sz="4300" b="1" kern="1200">
        <a:solidFill>
          <a:srgbClr val="FF9900"/>
        </a:solidFill>
        <a:latin typeface="Arial" charset="0"/>
        <a:ea typeface="+mn-ea"/>
        <a:cs typeface="+mn-cs"/>
      </a:defRPr>
    </a:lvl1pPr>
    <a:lvl2pPr marL="457200" algn="ctr" rtl="0" fontAlgn="base">
      <a:spcBef>
        <a:spcPct val="0"/>
      </a:spcBef>
      <a:spcAft>
        <a:spcPct val="0"/>
      </a:spcAft>
      <a:defRPr sz="4300" b="1" kern="1200">
        <a:solidFill>
          <a:srgbClr val="FF9900"/>
        </a:solidFill>
        <a:latin typeface="Arial" charset="0"/>
        <a:ea typeface="+mn-ea"/>
        <a:cs typeface="+mn-cs"/>
      </a:defRPr>
    </a:lvl2pPr>
    <a:lvl3pPr marL="914400" algn="ctr" rtl="0" fontAlgn="base">
      <a:spcBef>
        <a:spcPct val="0"/>
      </a:spcBef>
      <a:spcAft>
        <a:spcPct val="0"/>
      </a:spcAft>
      <a:defRPr sz="4300" b="1" kern="1200">
        <a:solidFill>
          <a:srgbClr val="FF9900"/>
        </a:solidFill>
        <a:latin typeface="Arial" charset="0"/>
        <a:ea typeface="+mn-ea"/>
        <a:cs typeface="+mn-cs"/>
      </a:defRPr>
    </a:lvl3pPr>
    <a:lvl4pPr marL="1371600" algn="ctr" rtl="0" fontAlgn="base">
      <a:spcBef>
        <a:spcPct val="0"/>
      </a:spcBef>
      <a:spcAft>
        <a:spcPct val="0"/>
      </a:spcAft>
      <a:defRPr sz="4300" b="1" kern="1200">
        <a:solidFill>
          <a:srgbClr val="FF9900"/>
        </a:solidFill>
        <a:latin typeface="Arial" charset="0"/>
        <a:ea typeface="+mn-ea"/>
        <a:cs typeface="+mn-cs"/>
      </a:defRPr>
    </a:lvl4pPr>
    <a:lvl5pPr marL="1828800" algn="ctr" rtl="0" fontAlgn="base">
      <a:spcBef>
        <a:spcPct val="0"/>
      </a:spcBef>
      <a:spcAft>
        <a:spcPct val="0"/>
      </a:spcAft>
      <a:defRPr sz="4300" b="1" kern="1200">
        <a:solidFill>
          <a:srgbClr val="FF9900"/>
        </a:solidFill>
        <a:latin typeface="Arial" charset="0"/>
        <a:ea typeface="+mn-ea"/>
        <a:cs typeface="+mn-cs"/>
      </a:defRPr>
    </a:lvl5pPr>
    <a:lvl6pPr marL="2286000" algn="l" defTabSz="914400" rtl="0" eaLnBrk="1" latinLnBrk="0" hangingPunct="1">
      <a:defRPr sz="4300" b="1" kern="1200">
        <a:solidFill>
          <a:srgbClr val="FF9900"/>
        </a:solidFill>
        <a:latin typeface="Arial" charset="0"/>
        <a:ea typeface="+mn-ea"/>
        <a:cs typeface="+mn-cs"/>
      </a:defRPr>
    </a:lvl6pPr>
    <a:lvl7pPr marL="2743200" algn="l" defTabSz="914400" rtl="0" eaLnBrk="1" latinLnBrk="0" hangingPunct="1">
      <a:defRPr sz="4300" b="1" kern="1200">
        <a:solidFill>
          <a:srgbClr val="FF9900"/>
        </a:solidFill>
        <a:latin typeface="Arial" charset="0"/>
        <a:ea typeface="+mn-ea"/>
        <a:cs typeface="+mn-cs"/>
      </a:defRPr>
    </a:lvl7pPr>
    <a:lvl8pPr marL="3200400" algn="l" defTabSz="914400" rtl="0" eaLnBrk="1" latinLnBrk="0" hangingPunct="1">
      <a:defRPr sz="4300" b="1" kern="1200">
        <a:solidFill>
          <a:srgbClr val="FF9900"/>
        </a:solidFill>
        <a:latin typeface="Arial" charset="0"/>
        <a:ea typeface="+mn-ea"/>
        <a:cs typeface="+mn-cs"/>
      </a:defRPr>
    </a:lvl8pPr>
    <a:lvl9pPr marL="3657600" algn="l" defTabSz="914400" rtl="0" eaLnBrk="1" latinLnBrk="0" hangingPunct="1">
      <a:defRPr sz="4300" b="1" kern="1200">
        <a:solidFill>
          <a:srgbClr val="FF9900"/>
        </a:solidFill>
        <a:latin typeface="Arial"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5552">
          <p15:clr>
            <a:srgbClr val="A4A3A4"/>
          </p15:clr>
        </p15:guide>
        <p15:guide id="3" pos="138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r Hazen" initials="CH" lastIdx="1" clrIdx="0">
    <p:extLst>
      <p:ext uri="{19B8F6BF-5375-455C-9EA6-DF929625EA0E}">
        <p15:presenceInfo xmlns:p15="http://schemas.microsoft.com/office/powerpoint/2012/main" userId="S::christopher.hazen@galvion-usa.com::4e298fe5-cfff-44c4-86db-5f0e3c420df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CCCCCC"/>
    <a:srgbClr val="999999"/>
    <a:srgbClr val="FF9900"/>
    <a:srgbClr val="990000"/>
    <a:srgbClr val="000050"/>
    <a:srgbClr val="00126A"/>
    <a:srgbClr val="0033CC"/>
    <a:srgbClr val="000622"/>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0" d="100"/>
          <a:sy n="40" d="100"/>
        </p:scale>
        <p:origin x="172" y="-2184"/>
      </p:cViewPr>
      <p:guideLst>
        <p:guide orient="horz" pos="10368"/>
        <p:guide pos="15552"/>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handoutMaster" Target="handoutMasters/handout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699" name="Rectangle 3"/>
          <p:cNvSpPr>
            <a:spLocks noGrp="1" noChangeArrowheads="1"/>
          </p:cNvSpPr>
          <p:nvPr>
            <p:ph type="dt" sz="quarter" idx="1"/>
          </p:nvPr>
        </p:nvSpPr>
        <p:spPr bwMode="auto">
          <a:xfrm>
            <a:off x="4008727"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r" defTabSz="942804">
              <a:defRPr sz="1200" b="0">
                <a:solidFill>
                  <a:schemeClr val="tx1"/>
                </a:solidFill>
                <a:latin typeface="Arial" pitchFamily="34" charset="0"/>
              </a:defRPr>
            </a:lvl1pPr>
          </a:lstStyle>
          <a:p>
            <a:pPr>
              <a:defRPr/>
            </a:pPr>
            <a:endParaRPr lang="en-US"/>
          </a:p>
        </p:txBody>
      </p:sp>
      <p:sp>
        <p:nvSpPr>
          <p:cNvPr id="29700" name="Rectangle 4"/>
          <p:cNvSpPr>
            <a:spLocks noGrp="1" noChangeArrowheads="1"/>
          </p:cNvSpPr>
          <p:nvPr>
            <p:ph type="ftr" sz="quarter" idx="2"/>
          </p:nvPr>
        </p:nvSpPr>
        <p:spPr bwMode="auto">
          <a:xfrm>
            <a:off x="0"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701" name="Rectangle 5"/>
          <p:cNvSpPr>
            <a:spLocks noGrp="1" noChangeArrowheads="1"/>
          </p:cNvSpPr>
          <p:nvPr>
            <p:ph type="sldNum" sz="quarter" idx="3"/>
          </p:nvPr>
        </p:nvSpPr>
        <p:spPr bwMode="auto">
          <a:xfrm>
            <a:off x="4008727"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r" defTabSz="942804">
              <a:defRPr sz="1200" b="0">
                <a:solidFill>
                  <a:schemeClr val="tx1"/>
                </a:solidFill>
                <a:latin typeface="Arial" pitchFamily="34" charset="0"/>
              </a:defRPr>
            </a:lvl1pPr>
          </a:lstStyle>
          <a:p>
            <a:pPr>
              <a:defRPr/>
            </a:pPr>
            <a:fld id="{BDCE5CEB-6363-420F-BE45-85B064B89173}" type="slidenum">
              <a:rPr lang="en-US"/>
              <a:pPr>
                <a:defRPr/>
              </a:pPr>
              <a:t>‹#›</a:t>
            </a:fld>
            <a:endParaRPr lang="en-US"/>
          </a:p>
        </p:txBody>
      </p:sp>
    </p:spTree>
    <p:extLst>
      <p:ext uri="{BB962C8B-B14F-4D97-AF65-F5344CB8AC3E}">
        <p14:creationId xmlns:p14="http://schemas.microsoft.com/office/powerpoint/2010/main" val="8485261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7" y="10226675"/>
            <a:ext cx="37306250" cy="7054850"/>
          </a:xfrm>
        </p:spPr>
        <p:txBody>
          <a:bodyPr/>
          <a:lstStyle/>
          <a:p>
            <a:r>
              <a:rPr lang="en-US"/>
              <a:t>Click to edit Master title style</a:t>
            </a:r>
          </a:p>
        </p:txBody>
      </p:sp>
      <p:sp>
        <p:nvSpPr>
          <p:cNvPr id="3" name="Subtitle 2"/>
          <p:cNvSpPr>
            <a:spLocks noGrp="1"/>
          </p:cNvSpPr>
          <p:nvPr>
            <p:ph type="subTitle" idx="1"/>
          </p:nvPr>
        </p:nvSpPr>
        <p:spPr>
          <a:xfrm>
            <a:off x="6583364" y="18653125"/>
            <a:ext cx="30724474"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D5278E-ED96-461A-883E-5FD94BC35AA3}" type="slidenum">
              <a:rPr lang="en-US"/>
              <a:pPr>
                <a:defRPr/>
              </a:pPr>
              <a:t>‹#›</a:t>
            </a:fld>
            <a:endParaRPr lang="en-US"/>
          </a:p>
        </p:txBody>
      </p:sp>
    </p:spTree>
    <p:extLst>
      <p:ext uri="{BB962C8B-B14F-4D97-AF65-F5344CB8AC3E}">
        <p14:creationId xmlns:p14="http://schemas.microsoft.com/office/powerpoint/2010/main" val="3879227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95C329-9094-49E3-ADB9-7C70C8CFFD34}" type="slidenum">
              <a:rPr lang="en-US"/>
              <a:pPr>
                <a:defRPr/>
              </a:pPr>
              <a:t>‹#›</a:t>
            </a:fld>
            <a:endParaRPr lang="en-US"/>
          </a:p>
        </p:txBody>
      </p:sp>
    </p:spTree>
    <p:extLst>
      <p:ext uri="{BB962C8B-B14F-4D97-AF65-F5344CB8AC3E}">
        <p14:creationId xmlns:p14="http://schemas.microsoft.com/office/powerpoint/2010/main" val="4159161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40" y="1317625"/>
            <a:ext cx="9875837" cy="28089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3925" y="1317625"/>
            <a:ext cx="29475113" cy="28089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CBC182-0EAC-4479-8D18-C53192F402C0}" type="slidenum">
              <a:rPr lang="en-US"/>
              <a:pPr>
                <a:defRPr/>
              </a:pPr>
              <a:t>‹#›</a:t>
            </a:fld>
            <a:endParaRPr lang="en-US"/>
          </a:p>
        </p:txBody>
      </p:sp>
    </p:spTree>
    <p:extLst>
      <p:ext uri="{BB962C8B-B14F-4D97-AF65-F5344CB8AC3E}">
        <p14:creationId xmlns:p14="http://schemas.microsoft.com/office/powerpoint/2010/main" val="1683777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93927" y="1317625"/>
            <a:ext cx="39503350" cy="5486400"/>
          </a:xfrm>
        </p:spPr>
        <p:txBody>
          <a:bodyPr/>
          <a:lstStyle/>
          <a:p>
            <a:r>
              <a:rPr lang="en-US"/>
              <a:t>Click to edit Master title style</a:t>
            </a:r>
          </a:p>
        </p:txBody>
      </p:sp>
      <p:sp>
        <p:nvSpPr>
          <p:cNvPr id="3" name="Content Placeholder 2"/>
          <p:cNvSpPr>
            <a:spLocks noGrp="1"/>
          </p:cNvSpPr>
          <p:nvPr>
            <p:ph sz="quarter" idx="1"/>
          </p:nvPr>
        </p:nvSpPr>
        <p:spPr>
          <a:xfrm>
            <a:off x="2193928" y="7680326"/>
            <a:ext cx="19675474" cy="1078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2021803" y="7680326"/>
            <a:ext cx="19675474" cy="1078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193928" y="18619788"/>
            <a:ext cx="19675474" cy="10787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22021803" y="18619788"/>
            <a:ext cx="19675474" cy="10787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A8E7164-4707-4A19-A6AB-6533AC9FA80C}" type="slidenum">
              <a:rPr lang="en-US"/>
              <a:pPr>
                <a:defRPr/>
              </a:pPr>
              <a:t>‹#›</a:t>
            </a:fld>
            <a:endParaRPr lang="en-US"/>
          </a:p>
        </p:txBody>
      </p:sp>
    </p:spTree>
    <p:extLst>
      <p:ext uri="{BB962C8B-B14F-4D97-AF65-F5344CB8AC3E}">
        <p14:creationId xmlns:p14="http://schemas.microsoft.com/office/powerpoint/2010/main" val="930650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9D8D97-1826-4078-ADDA-4E99B734A4D4}" type="slidenum">
              <a:rPr lang="en-US"/>
              <a:pPr>
                <a:defRPr/>
              </a:pPr>
              <a:t>‹#›</a:t>
            </a:fld>
            <a:endParaRPr lang="en-US"/>
          </a:p>
        </p:txBody>
      </p:sp>
    </p:spTree>
    <p:extLst>
      <p:ext uri="{BB962C8B-B14F-4D97-AF65-F5344CB8AC3E}">
        <p14:creationId xmlns:p14="http://schemas.microsoft.com/office/powerpoint/2010/main" val="199901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43"/>
            <a:ext cx="37307838"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973675-D381-4E0E-B86F-9F9EFE05722F}" type="slidenum">
              <a:rPr lang="en-US"/>
              <a:pPr>
                <a:defRPr/>
              </a:pPr>
              <a:t>‹#›</a:t>
            </a:fld>
            <a:endParaRPr lang="en-US"/>
          </a:p>
        </p:txBody>
      </p:sp>
    </p:spTree>
    <p:extLst>
      <p:ext uri="{BB962C8B-B14F-4D97-AF65-F5344CB8AC3E}">
        <p14:creationId xmlns:p14="http://schemas.microsoft.com/office/powerpoint/2010/main" val="350424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3928" y="7680325"/>
            <a:ext cx="19675474" cy="2172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3" y="7680325"/>
            <a:ext cx="19675474" cy="2172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F8DAF2-D655-47B3-A184-648194FE7E75}" type="slidenum">
              <a:rPr lang="en-US"/>
              <a:pPr>
                <a:defRPr/>
              </a:pPr>
              <a:t>‹#›</a:t>
            </a:fld>
            <a:endParaRPr lang="en-US"/>
          </a:p>
        </p:txBody>
      </p:sp>
    </p:spTree>
    <p:extLst>
      <p:ext uri="{BB962C8B-B14F-4D97-AF65-F5344CB8AC3E}">
        <p14:creationId xmlns:p14="http://schemas.microsoft.com/office/powerpoint/2010/main" val="380980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7369178"/>
            <a:ext cx="19392901"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1"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8"/>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1F92EC-8C3C-4F10-858C-C66E68A9ECA2}" type="slidenum">
              <a:rPr lang="en-US"/>
              <a:pPr>
                <a:defRPr/>
              </a:pPr>
              <a:t>‹#›</a:t>
            </a:fld>
            <a:endParaRPr lang="en-US"/>
          </a:p>
        </p:txBody>
      </p:sp>
    </p:spTree>
    <p:extLst>
      <p:ext uri="{BB962C8B-B14F-4D97-AF65-F5344CB8AC3E}">
        <p14:creationId xmlns:p14="http://schemas.microsoft.com/office/powerpoint/2010/main" val="76885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AEDA9-9C5F-4252-8D07-E5D3174E9901}" type="slidenum">
              <a:rPr lang="en-US"/>
              <a:pPr>
                <a:defRPr/>
              </a:pPr>
              <a:t>‹#›</a:t>
            </a:fld>
            <a:endParaRPr lang="en-US"/>
          </a:p>
        </p:txBody>
      </p:sp>
    </p:spTree>
    <p:extLst>
      <p:ext uri="{BB962C8B-B14F-4D97-AF65-F5344CB8AC3E}">
        <p14:creationId xmlns:p14="http://schemas.microsoft.com/office/powerpoint/2010/main" val="396551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0FBADD-EE0D-4AEE-A966-D1DAD5921D3E}" type="slidenum">
              <a:rPr lang="en-US"/>
              <a:pPr>
                <a:defRPr/>
              </a:pPr>
              <a:t>‹#›</a:t>
            </a:fld>
            <a:endParaRPr lang="en-US"/>
          </a:p>
        </p:txBody>
      </p:sp>
    </p:spTree>
    <p:extLst>
      <p:ext uri="{BB962C8B-B14F-4D97-AF65-F5344CB8AC3E}">
        <p14:creationId xmlns:p14="http://schemas.microsoft.com/office/powerpoint/2010/main" val="489366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4" y="1311275"/>
            <a:ext cx="14439901"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4"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4" y="6888163"/>
            <a:ext cx="14439901"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356635-F299-487E-8478-361B2D7E66D4}" type="slidenum">
              <a:rPr lang="en-US"/>
              <a:pPr>
                <a:defRPr/>
              </a:pPr>
              <a:t>‹#›</a:t>
            </a:fld>
            <a:endParaRPr lang="en-US"/>
          </a:p>
        </p:txBody>
      </p:sp>
    </p:spTree>
    <p:extLst>
      <p:ext uri="{BB962C8B-B14F-4D97-AF65-F5344CB8AC3E}">
        <p14:creationId xmlns:p14="http://schemas.microsoft.com/office/powerpoint/2010/main" val="50034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5" y="23042568"/>
            <a:ext cx="26335037"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5"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5" y="25763543"/>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18BA4C-6842-4480-8686-9E83B0824346}" type="slidenum">
              <a:rPr lang="en-US"/>
              <a:pPr>
                <a:defRPr/>
              </a:pPr>
              <a:t>‹#›</a:t>
            </a:fld>
            <a:endParaRPr lang="en-US"/>
          </a:p>
        </p:txBody>
      </p:sp>
    </p:spTree>
    <p:extLst>
      <p:ext uri="{BB962C8B-B14F-4D97-AF65-F5344CB8AC3E}">
        <p14:creationId xmlns:p14="http://schemas.microsoft.com/office/powerpoint/2010/main" val="327819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A9A9"/>
            </a:gs>
            <a:gs pos="50000">
              <a:srgbClr val="990000"/>
            </a:gs>
            <a:gs pos="100000">
              <a:srgbClr val="DDA9A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4279" y="1317625"/>
            <a:ext cx="3950264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194279" y="7680325"/>
            <a:ext cx="39502645" cy="2172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4279" y="29978350"/>
            <a:ext cx="102418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l" defTabSz="3762375">
              <a:defRPr sz="5700" b="0">
                <a:solidFill>
                  <a:schemeClr val="tx1"/>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4995879" y="29978350"/>
            <a:ext cx="138994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defTabSz="3762375">
              <a:defRPr sz="5700" b="0">
                <a:solidFill>
                  <a:schemeClr val="tx1"/>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31455079" y="29978350"/>
            <a:ext cx="102418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r" defTabSz="3762375">
              <a:defRPr sz="5700" b="0">
                <a:solidFill>
                  <a:schemeClr val="tx1"/>
                </a:solidFill>
                <a:latin typeface="Arial" pitchFamily="34" charset="0"/>
              </a:defRPr>
            </a:lvl1pPr>
          </a:lstStyle>
          <a:p>
            <a:pPr>
              <a:defRPr/>
            </a:pPr>
            <a:fld id="{5D3B0B1D-8805-4920-9608-A1D4D0B3DD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3762375" rtl="0" eaLnBrk="0" fontAlgn="base" hangingPunct="0">
        <a:spcBef>
          <a:spcPct val="0"/>
        </a:spcBef>
        <a:spcAft>
          <a:spcPct val="0"/>
        </a:spcAft>
        <a:defRPr sz="18200">
          <a:solidFill>
            <a:schemeClr val="tx2"/>
          </a:solidFill>
          <a:latin typeface="+mj-lt"/>
          <a:ea typeface="+mj-ea"/>
          <a:cs typeface="+mj-cs"/>
        </a:defRPr>
      </a:lvl1pPr>
      <a:lvl2pPr algn="ctr" defTabSz="3762375" rtl="0" eaLnBrk="0" fontAlgn="base" hangingPunct="0">
        <a:spcBef>
          <a:spcPct val="0"/>
        </a:spcBef>
        <a:spcAft>
          <a:spcPct val="0"/>
        </a:spcAft>
        <a:defRPr sz="18200">
          <a:solidFill>
            <a:schemeClr val="tx2"/>
          </a:solidFill>
          <a:latin typeface="Arial" pitchFamily="34" charset="0"/>
        </a:defRPr>
      </a:lvl2pPr>
      <a:lvl3pPr algn="ctr" defTabSz="3762375" rtl="0" eaLnBrk="0" fontAlgn="base" hangingPunct="0">
        <a:spcBef>
          <a:spcPct val="0"/>
        </a:spcBef>
        <a:spcAft>
          <a:spcPct val="0"/>
        </a:spcAft>
        <a:defRPr sz="18200">
          <a:solidFill>
            <a:schemeClr val="tx2"/>
          </a:solidFill>
          <a:latin typeface="Arial" pitchFamily="34" charset="0"/>
        </a:defRPr>
      </a:lvl3pPr>
      <a:lvl4pPr algn="ctr" defTabSz="3762375" rtl="0" eaLnBrk="0" fontAlgn="base" hangingPunct="0">
        <a:spcBef>
          <a:spcPct val="0"/>
        </a:spcBef>
        <a:spcAft>
          <a:spcPct val="0"/>
        </a:spcAft>
        <a:defRPr sz="18200">
          <a:solidFill>
            <a:schemeClr val="tx2"/>
          </a:solidFill>
          <a:latin typeface="Arial" pitchFamily="34" charset="0"/>
        </a:defRPr>
      </a:lvl4pPr>
      <a:lvl5pPr algn="ctr" defTabSz="3762375" rtl="0" eaLnBrk="0" fontAlgn="base" hangingPunct="0">
        <a:spcBef>
          <a:spcPct val="0"/>
        </a:spcBef>
        <a:spcAft>
          <a:spcPct val="0"/>
        </a:spcAft>
        <a:defRPr sz="18200">
          <a:solidFill>
            <a:schemeClr val="tx2"/>
          </a:solidFill>
          <a:latin typeface="Arial" pitchFamily="34" charset="0"/>
        </a:defRPr>
      </a:lvl5pPr>
      <a:lvl6pPr marL="457200" algn="ctr" defTabSz="3762375" rtl="0" fontAlgn="base">
        <a:spcBef>
          <a:spcPct val="0"/>
        </a:spcBef>
        <a:spcAft>
          <a:spcPct val="0"/>
        </a:spcAft>
        <a:defRPr sz="18200">
          <a:solidFill>
            <a:schemeClr val="tx2"/>
          </a:solidFill>
          <a:latin typeface="Arial" pitchFamily="34" charset="0"/>
        </a:defRPr>
      </a:lvl6pPr>
      <a:lvl7pPr marL="914400" algn="ctr" defTabSz="3762375" rtl="0" fontAlgn="base">
        <a:spcBef>
          <a:spcPct val="0"/>
        </a:spcBef>
        <a:spcAft>
          <a:spcPct val="0"/>
        </a:spcAft>
        <a:defRPr sz="18200">
          <a:solidFill>
            <a:schemeClr val="tx2"/>
          </a:solidFill>
          <a:latin typeface="Arial" pitchFamily="34" charset="0"/>
        </a:defRPr>
      </a:lvl7pPr>
      <a:lvl8pPr marL="1371600" algn="ctr" defTabSz="3762375" rtl="0" fontAlgn="base">
        <a:spcBef>
          <a:spcPct val="0"/>
        </a:spcBef>
        <a:spcAft>
          <a:spcPct val="0"/>
        </a:spcAft>
        <a:defRPr sz="18200">
          <a:solidFill>
            <a:schemeClr val="tx2"/>
          </a:solidFill>
          <a:latin typeface="Arial" pitchFamily="34" charset="0"/>
        </a:defRPr>
      </a:lvl8pPr>
      <a:lvl9pPr marL="1828800" algn="ctr" defTabSz="3762375" rtl="0" fontAlgn="base">
        <a:spcBef>
          <a:spcPct val="0"/>
        </a:spcBef>
        <a:spcAft>
          <a:spcPct val="0"/>
        </a:spcAft>
        <a:defRPr sz="18200">
          <a:solidFill>
            <a:schemeClr val="tx2"/>
          </a:solidFill>
          <a:latin typeface="Arial" pitchFamily="34" charset="0"/>
        </a:defRPr>
      </a:lvl9pPr>
    </p:titleStyle>
    <p:bodyStyle>
      <a:lvl1pPr marL="1409700" indent="-1409700" algn="l" defTabSz="3762375" rtl="0" eaLnBrk="0" fontAlgn="base" hangingPunct="0">
        <a:spcBef>
          <a:spcPct val="20000"/>
        </a:spcBef>
        <a:spcAft>
          <a:spcPct val="0"/>
        </a:spcAft>
        <a:buChar char="•"/>
        <a:defRPr sz="13200">
          <a:solidFill>
            <a:schemeClr val="tx1"/>
          </a:solidFill>
          <a:latin typeface="+mn-lt"/>
          <a:ea typeface="+mn-ea"/>
          <a:cs typeface="+mn-cs"/>
        </a:defRPr>
      </a:lvl1pPr>
      <a:lvl2pPr marL="3057525" indent="-1176338" algn="l" defTabSz="3762375" rtl="0" eaLnBrk="0" fontAlgn="base" hangingPunct="0">
        <a:spcBef>
          <a:spcPct val="20000"/>
        </a:spcBef>
        <a:spcAft>
          <a:spcPct val="0"/>
        </a:spcAft>
        <a:buChar char="–"/>
        <a:defRPr sz="11500">
          <a:solidFill>
            <a:schemeClr val="tx1"/>
          </a:solidFill>
          <a:latin typeface="+mn-lt"/>
        </a:defRPr>
      </a:lvl2pPr>
      <a:lvl3pPr marL="4702175" indent="-939800" algn="l" defTabSz="3762375" rtl="0" eaLnBrk="0" fontAlgn="base" hangingPunct="0">
        <a:spcBef>
          <a:spcPct val="20000"/>
        </a:spcBef>
        <a:spcAft>
          <a:spcPct val="0"/>
        </a:spcAft>
        <a:buChar char="•"/>
        <a:defRPr sz="9900">
          <a:solidFill>
            <a:schemeClr val="tx1"/>
          </a:solidFill>
          <a:latin typeface="+mn-lt"/>
        </a:defRPr>
      </a:lvl3pPr>
      <a:lvl4pPr marL="6583363" indent="-939800" algn="l" defTabSz="3762375" rtl="0" eaLnBrk="0" fontAlgn="base" hangingPunct="0">
        <a:spcBef>
          <a:spcPct val="20000"/>
        </a:spcBef>
        <a:spcAft>
          <a:spcPct val="0"/>
        </a:spcAft>
        <a:buChar char="–"/>
        <a:defRPr sz="8200">
          <a:solidFill>
            <a:schemeClr val="tx1"/>
          </a:solidFill>
          <a:latin typeface="+mn-lt"/>
        </a:defRPr>
      </a:lvl4pPr>
      <a:lvl5pPr marL="8466138" indent="-941388" algn="l" defTabSz="3762375" rtl="0" eaLnBrk="0" fontAlgn="base" hangingPunct="0">
        <a:spcBef>
          <a:spcPct val="20000"/>
        </a:spcBef>
        <a:spcAft>
          <a:spcPct val="0"/>
        </a:spcAft>
        <a:buChar char="»"/>
        <a:defRPr sz="8200">
          <a:solidFill>
            <a:schemeClr val="tx1"/>
          </a:solidFill>
          <a:latin typeface="+mn-lt"/>
        </a:defRPr>
      </a:lvl5pPr>
      <a:lvl6pPr marL="8923338" indent="-941388" algn="l" defTabSz="3762375" rtl="0" fontAlgn="base">
        <a:spcBef>
          <a:spcPct val="20000"/>
        </a:spcBef>
        <a:spcAft>
          <a:spcPct val="0"/>
        </a:spcAft>
        <a:buChar char="»"/>
        <a:defRPr sz="8200">
          <a:solidFill>
            <a:schemeClr val="tx1"/>
          </a:solidFill>
          <a:latin typeface="+mn-lt"/>
        </a:defRPr>
      </a:lvl6pPr>
      <a:lvl7pPr marL="9380538" indent="-941388" algn="l" defTabSz="3762375" rtl="0" fontAlgn="base">
        <a:spcBef>
          <a:spcPct val="20000"/>
        </a:spcBef>
        <a:spcAft>
          <a:spcPct val="0"/>
        </a:spcAft>
        <a:buChar char="»"/>
        <a:defRPr sz="8200">
          <a:solidFill>
            <a:schemeClr val="tx1"/>
          </a:solidFill>
          <a:latin typeface="+mn-lt"/>
        </a:defRPr>
      </a:lvl7pPr>
      <a:lvl8pPr marL="9837738" indent="-941388" algn="l" defTabSz="3762375" rtl="0" fontAlgn="base">
        <a:spcBef>
          <a:spcPct val="20000"/>
        </a:spcBef>
        <a:spcAft>
          <a:spcPct val="0"/>
        </a:spcAft>
        <a:buChar char="»"/>
        <a:defRPr sz="8200">
          <a:solidFill>
            <a:schemeClr val="tx1"/>
          </a:solidFill>
          <a:latin typeface="+mn-lt"/>
        </a:defRPr>
      </a:lvl8pPr>
      <a:lvl9pPr marL="10294938" indent="-941388" algn="l" defTabSz="3762375" rtl="0" fontAlgn="base">
        <a:spcBef>
          <a:spcPct val="20000"/>
        </a:spcBef>
        <a:spcAft>
          <a:spcPct val="0"/>
        </a:spcAft>
        <a:buChar char="»"/>
        <a:defRPr sz="8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jpeg"/><Relationship Id="rId18" Type="http://schemas.openxmlformats.org/officeDocument/2006/relationships/image" Target="../media/image14.png"/><Relationship Id="rId3" Type="http://schemas.openxmlformats.org/officeDocument/2006/relationships/hyperlink" Target="mailto:john.roth@unh.edu" TargetMode="External"/><Relationship Id="rId21" Type="http://schemas.openxmlformats.org/officeDocument/2006/relationships/image" Target="../media/image17.png"/><Relationship Id="rId7" Type="http://schemas.openxmlformats.org/officeDocument/2006/relationships/image" Target="../media/image3.png"/><Relationship Id="rId12" Type="http://schemas.openxmlformats.org/officeDocument/2006/relationships/image" Target="../media/image8.png"/><Relationship Id="rId17" Type="http://schemas.openxmlformats.org/officeDocument/2006/relationships/image" Target="../media/image13.jpeg"/><Relationship Id="rId2" Type="http://schemas.openxmlformats.org/officeDocument/2006/relationships/image" Target="../media/image1.png"/><Relationship Id="rId16" Type="http://schemas.openxmlformats.org/officeDocument/2006/relationships/image" Target="../media/image12.jpeg"/><Relationship Id="rId20" Type="http://schemas.openxmlformats.org/officeDocument/2006/relationships/image" Target="../media/image16.jpg"/><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hyperlink" Target="https://www.smooth-on.com/products/reoflex-40/" TargetMode="External"/><Relationship Id="rId15" Type="http://schemas.openxmlformats.org/officeDocument/2006/relationships/image" Target="../media/image11.png"/><Relationship Id="rId10" Type="http://schemas.openxmlformats.org/officeDocument/2006/relationships/image" Target="../media/image6.png"/><Relationship Id="rId19" Type="http://schemas.openxmlformats.org/officeDocument/2006/relationships/image" Target="../media/image15.png"/><Relationship Id="rId4" Type="http://schemas.openxmlformats.org/officeDocument/2006/relationships/hyperlink" Target="mailto:craig.haskell@galvion-usa.com" TargetMode="External"/><Relationship Id="rId9" Type="http://schemas.openxmlformats.org/officeDocument/2006/relationships/image" Target="../media/image5.png"/><Relationship Id="rId14" Type="http://schemas.openxmlformats.org/officeDocument/2006/relationships/image" Target="../media/image10.jpeg"/><Relationship Id="rId2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sz="quarter"/>
          </p:nvPr>
        </p:nvSpPr>
        <p:spPr>
          <a:xfrm>
            <a:off x="0" y="1"/>
            <a:ext cx="43891200" cy="5486399"/>
          </a:xfrm>
          <a:gradFill>
            <a:gsLst>
              <a:gs pos="0">
                <a:schemeClr val="tx2">
                  <a:lumMod val="50000"/>
                </a:schemeClr>
              </a:gs>
              <a:gs pos="50000">
                <a:schemeClr val="tx2">
                  <a:lumMod val="75000"/>
                </a:schemeClr>
              </a:gs>
              <a:gs pos="100000">
                <a:schemeClr val="tx2">
                  <a:lumMod val="50000"/>
                </a:schemeClr>
              </a:gs>
            </a:gsLst>
            <a:lin ang="5400000" scaled="1"/>
          </a:gradFill>
          <a:ln>
            <a:solidFill>
              <a:schemeClr val="tx1"/>
            </a:solidFill>
            <a:miter lim="800000"/>
            <a:headEnd/>
            <a:tailEnd/>
          </a:ln>
        </p:spPr>
        <p:txBody>
          <a:bodyPr>
            <a:normAutofit/>
          </a:bodyPr>
          <a:lstStyle/>
          <a:p>
            <a:pPr indent="-457200" eaLnBrk="1" hangingPunct="1">
              <a:spcBef>
                <a:spcPts val="0"/>
              </a:spcBef>
              <a:spcAft>
                <a:spcPts val="0"/>
              </a:spcAft>
            </a:pPr>
            <a:r>
              <a:rPr lang="en-US" sz="8800" dirty="0">
                <a:solidFill>
                  <a:schemeClr val="bg1"/>
                </a:solidFill>
              </a:rPr>
              <a:t>Printed Prototypes vs. Casted Prototypes </a:t>
            </a:r>
            <a:br>
              <a:rPr lang="en-US" sz="8800" dirty="0">
                <a:solidFill>
                  <a:schemeClr val="bg1"/>
                </a:solidFill>
              </a:rPr>
            </a:br>
            <a:r>
              <a:rPr lang="en-US" sz="8800" dirty="0">
                <a:solidFill>
                  <a:schemeClr val="bg1"/>
                </a:solidFill>
              </a:rPr>
              <a:t> Using Printed Molds</a:t>
            </a:r>
            <a:br>
              <a:rPr lang="en-US" sz="9600" dirty="0"/>
            </a:br>
            <a:br>
              <a:rPr lang="en-US" sz="4000" dirty="0"/>
            </a:br>
            <a:r>
              <a:rPr lang="en-US" sz="5400" i="1" dirty="0">
                <a:solidFill>
                  <a:srgbClr val="FFFFFF"/>
                </a:solidFill>
              </a:rPr>
              <a:t>Christopher Hazen                                     </a:t>
            </a:r>
            <a:br>
              <a:rPr lang="en-US" sz="5400" i="1" dirty="0">
                <a:solidFill>
                  <a:srgbClr val="FFFFFF"/>
                </a:solidFill>
              </a:rPr>
            </a:br>
            <a:r>
              <a:rPr lang="en-US" sz="5400" i="1" dirty="0">
                <a:solidFill>
                  <a:srgbClr val="FFFFFF"/>
                </a:solidFill>
              </a:rPr>
              <a:t>Department of Mechanical Engineering, University of New Hampshire</a:t>
            </a:r>
            <a:endParaRPr lang="en-US" dirty="0"/>
          </a:p>
        </p:txBody>
      </p:sp>
      <p:sp>
        <p:nvSpPr>
          <p:cNvPr id="2150" name="Text Box 161"/>
          <p:cNvSpPr txBox="1">
            <a:spLocks noChangeArrowheads="1"/>
          </p:cNvSpPr>
          <p:nvPr/>
        </p:nvSpPr>
        <p:spPr bwMode="auto">
          <a:xfrm>
            <a:off x="39852600" y="10275890"/>
            <a:ext cx="3048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300" b="1">
                <a:solidFill>
                  <a:srgbClr val="FF9900"/>
                </a:solidFill>
                <a:latin typeface="Arial" charset="0"/>
              </a:defRPr>
            </a:lvl1pPr>
            <a:lvl2pPr marL="742950" indent="-285750" eaLnBrk="0" hangingPunct="0">
              <a:defRPr sz="4300" b="1">
                <a:solidFill>
                  <a:srgbClr val="FF9900"/>
                </a:solidFill>
                <a:latin typeface="Arial" charset="0"/>
              </a:defRPr>
            </a:lvl2pPr>
            <a:lvl3pPr marL="1143000" indent="-228600" eaLnBrk="0" hangingPunct="0">
              <a:defRPr sz="4300" b="1">
                <a:solidFill>
                  <a:srgbClr val="FF9900"/>
                </a:solidFill>
                <a:latin typeface="Arial" charset="0"/>
              </a:defRPr>
            </a:lvl3pPr>
            <a:lvl4pPr marL="1600200" indent="-228600" eaLnBrk="0" hangingPunct="0">
              <a:defRPr sz="4300" b="1">
                <a:solidFill>
                  <a:srgbClr val="FF9900"/>
                </a:solidFill>
                <a:latin typeface="Arial" charset="0"/>
              </a:defRPr>
            </a:lvl4pPr>
            <a:lvl5pPr marL="2057400" indent="-228600" eaLnBrk="0" hangingPunct="0">
              <a:defRPr sz="4300" b="1">
                <a:solidFill>
                  <a:srgbClr val="FF9900"/>
                </a:solidFill>
                <a:latin typeface="Arial" charset="0"/>
              </a:defRPr>
            </a:lvl5pPr>
            <a:lvl6pPr marL="2514600" indent="-228600" algn="ctr" eaLnBrk="0" fontAlgn="base" hangingPunct="0">
              <a:spcBef>
                <a:spcPct val="0"/>
              </a:spcBef>
              <a:spcAft>
                <a:spcPct val="0"/>
              </a:spcAft>
              <a:defRPr sz="4300" b="1">
                <a:solidFill>
                  <a:srgbClr val="FF9900"/>
                </a:solidFill>
                <a:latin typeface="Arial" charset="0"/>
              </a:defRPr>
            </a:lvl6pPr>
            <a:lvl7pPr marL="2971800" indent="-228600" algn="ctr" eaLnBrk="0" fontAlgn="base" hangingPunct="0">
              <a:spcBef>
                <a:spcPct val="0"/>
              </a:spcBef>
              <a:spcAft>
                <a:spcPct val="0"/>
              </a:spcAft>
              <a:defRPr sz="4300" b="1">
                <a:solidFill>
                  <a:srgbClr val="FF9900"/>
                </a:solidFill>
                <a:latin typeface="Arial" charset="0"/>
              </a:defRPr>
            </a:lvl7pPr>
            <a:lvl8pPr marL="3429000" indent="-228600" algn="ctr" eaLnBrk="0" fontAlgn="base" hangingPunct="0">
              <a:spcBef>
                <a:spcPct val="0"/>
              </a:spcBef>
              <a:spcAft>
                <a:spcPct val="0"/>
              </a:spcAft>
              <a:defRPr sz="4300" b="1">
                <a:solidFill>
                  <a:srgbClr val="FF9900"/>
                </a:solidFill>
                <a:latin typeface="Arial" charset="0"/>
              </a:defRPr>
            </a:lvl8pPr>
            <a:lvl9pPr marL="3886200" indent="-228600" algn="ctr" eaLnBrk="0" fontAlgn="base" hangingPunct="0">
              <a:spcBef>
                <a:spcPct val="0"/>
              </a:spcBef>
              <a:spcAft>
                <a:spcPct val="0"/>
              </a:spcAft>
              <a:defRPr sz="4300" b="1">
                <a:solidFill>
                  <a:srgbClr val="FF9900"/>
                </a:solidFill>
                <a:latin typeface="Arial" charset="0"/>
              </a:defRPr>
            </a:lvl9pPr>
          </a:lstStyle>
          <a:p>
            <a:pPr algn="l" eaLnBrk="1" hangingPunct="1">
              <a:spcBef>
                <a:spcPct val="50000"/>
              </a:spcBef>
            </a:pPr>
            <a:endParaRPr lang="en-US" sz="3000" b="0">
              <a:solidFill>
                <a:schemeClr val="tx1"/>
              </a:solidFill>
            </a:endParaRPr>
          </a:p>
        </p:txBody>
      </p:sp>
      <p:sp>
        <p:nvSpPr>
          <p:cNvPr id="2152" name="Rectangle 164"/>
          <p:cNvSpPr>
            <a:spLocks noChangeArrowheads="1"/>
          </p:cNvSpPr>
          <p:nvPr/>
        </p:nvSpPr>
        <p:spPr bwMode="auto">
          <a:xfrm>
            <a:off x="15375466" y="6096000"/>
            <a:ext cx="12801600" cy="13716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a:solidFill>
                  <a:srgbClr val="CCCCCC"/>
                </a:solidFill>
                <a:latin typeface="+mj-lt"/>
                <a:cs typeface="Times New Roman" panose="02020603050405020304" pitchFamily="18" charset="0"/>
              </a:rPr>
              <a:t>Results</a:t>
            </a:r>
            <a:endParaRPr lang="en-US" sz="6000">
              <a:solidFill>
                <a:schemeClr val="bg1">
                  <a:lumMod val="85000"/>
                </a:schemeClr>
              </a:solidFill>
              <a:latin typeface="+mj-lt"/>
              <a:cs typeface="Times New Roman" panose="02020603050405020304" pitchFamily="18" charset="0"/>
            </a:endParaRPr>
          </a:p>
        </p:txBody>
      </p:sp>
      <p:sp>
        <p:nvSpPr>
          <p:cNvPr id="2154" name="Rectangle 166"/>
          <p:cNvSpPr>
            <a:spLocks noChangeArrowheads="1"/>
          </p:cNvSpPr>
          <p:nvPr/>
        </p:nvSpPr>
        <p:spPr bwMode="auto">
          <a:xfrm>
            <a:off x="682830" y="17484320"/>
            <a:ext cx="13970663" cy="13716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a:solidFill>
                  <a:srgbClr val="CCCCCC"/>
                </a:solidFill>
              </a:rPr>
              <a:t>Methods</a:t>
            </a:r>
          </a:p>
        </p:txBody>
      </p:sp>
      <p:sp>
        <p:nvSpPr>
          <p:cNvPr id="2155" name="Rectangle 167"/>
          <p:cNvSpPr>
            <a:spLocks noChangeArrowheads="1"/>
          </p:cNvSpPr>
          <p:nvPr/>
        </p:nvSpPr>
        <p:spPr bwMode="auto">
          <a:xfrm>
            <a:off x="802839" y="6096000"/>
            <a:ext cx="13812619" cy="13716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a:solidFill>
                  <a:srgbClr val="CCCCCC"/>
                </a:solidFill>
                <a:latin typeface="+mj-lt"/>
                <a:cs typeface="Times New Roman" panose="02020603050405020304" pitchFamily="18" charset="0"/>
              </a:rPr>
              <a:t>Introduction</a:t>
            </a:r>
            <a:endParaRPr lang="en-US">
              <a:solidFill>
                <a:srgbClr val="999999"/>
              </a:solidFill>
              <a:latin typeface="+mj-lt"/>
              <a:cs typeface="Times New Roman" panose="02020603050405020304" pitchFamily="18" charset="0"/>
            </a:endParaRPr>
          </a:p>
        </p:txBody>
      </p:sp>
      <p:sp>
        <p:nvSpPr>
          <p:cNvPr id="19" name="Rectangle 165"/>
          <p:cNvSpPr>
            <a:spLocks noChangeArrowheads="1"/>
          </p:cNvSpPr>
          <p:nvPr/>
        </p:nvSpPr>
        <p:spPr bwMode="auto">
          <a:xfrm>
            <a:off x="29176226" y="28070117"/>
            <a:ext cx="13968177" cy="1675136"/>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a:solidFill>
                  <a:srgbClr val="CCCCCC"/>
                </a:solidFill>
              </a:rPr>
              <a:t>References</a:t>
            </a:r>
            <a:endParaRPr lang="en-US">
              <a:solidFill>
                <a:schemeClr val="accent1"/>
              </a:solidFill>
            </a:endParaRPr>
          </a:p>
        </p:txBody>
      </p:sp>
      <p:sp>
        <p:nvSpPr>
          <p:cNvPr id="7" name="TextBox 6"/>
          <p:cNvSpPr txBox="1"/>
          <p:nvPr/>
        </p:nvSpPr>
        <p:spPr>
          <a:xfrm>
            <a:off x="30005867" y="28270202"/>
            <a:ext cx="13004800" cy="492443"/>
          </a:xfrm>
          <a:prstGeom prst="rect">
            <a:avLst/>
          </a:prstGeom>
          <a:noFill/>
        </p:spPr>
        <p:txBody>
          <a:bodyPr wrap="square" rtlCol="0">
            <a:spAutoFit/>
          </a:bodyPr>
          <a:lstStyle/>
          <a:p>
            <a:pPr indent="-457200" algn="l">
              <a:spcBef>
                <a:spcPts val="1200"/>
              </a:spcBef>
            </a:pPr>
            <a:r>
              <a:rPr lang="en-US" sz="2600" b="0">
                <a:solidFill>
                  <a:schemeClr val="tx1"/>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61329" y="1759018"/>
            <a:ext cx="8942226" cy="2657839"/>
          </a:xfrm>
          <a:prstGeom prst="rect">
            <a:avLst/>
          </a:prstGeom>
        </p:spPr>
      </p:pic>
      <p:sp>
        <p:nvSpPr>
          <p:cNvPr id="74" name="TextBox 29"/>
          <p:cNvSpPr txBox="1">
            <a:spLocks noChangeArrowheads="1"/>
          </p:cNvSpPr>
          <p:nvPr/>
        </p:nvSpPr>
        <p:spPr bwMode="auto">
          <a:xfrm>
            <a:off x="-614581" y="30022800"/>
            <a:ext cx="15240000" cy="392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4100">
                <a:solidFill>
                  <a:schemeClr val="tx1"/>
                </a:solidFill>
                <a:latin typeface="Arial" charset="0"/>
                <a:ea typeface="ＭＳ Ｐゴシック" pitchFamily="-105" charset="-128"/>
              </a:defRPr>
            </a:lvl1pPr>
            <a:lvl2pPr marL="742950" indent="-285750">
              <a:defRPr sz="4100">
                <a:solidFill>
                  <a:schemeClr val="tx1"/>
                </a:solidFill>
                <a:latin typeface="Arial" charset="0"/>
                <a:ea typeface="ＭＳ Ｐゴシック" pitchFamily="-105" charset="-128"/>
              </a:defRPr>
            </a:lvl2pPr>
            <a:lvl3pPr marL="1143000" indent="-228600">
              <a:defRPr sz="4100">
                <a:solidFill>
                  <a:schemeClr val="tx1"/>
                </a:solidFill>
                <a:latin typeface="Arial" charset="0"/>
                <a:ea typeface="ＭＳ Ｐゴシック" pitchFamily="-105" charset="-128"/>
              </a:defRPr>
            </a:lvl3pPr>
            <a:lvl4pPr marL="1600200" indent="-228600">
              <a:defRPr sz="4100">
                <a:solidFill>
                  <a:schemeClr val="tx1"/>
                </a:solidFill>
                <a:latin typeface="Arial" charset="0"/>
                <a:ea typeface="ＭＳ Ｐゴシック" pitchFamily="-105" charset="-128"/>
              </a:defRPr>
            </a:lvl4pPr>
            <a:lvl5pPr marL="2057400" indent="-228600">
              <a:defRPr sz="4100">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sz="4100">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sz="4100">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sz="4100">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sz="4100">
                <a:solidFill>
                  <a:schemeClr val="tx1"/>
                </a:solidFill>
                <a:latin typeface="Arial" charset="0"/>
                <a:ea typeface="ＭＳ Ｐゴシック" pitchFamily="-105" charset="-128"/>
              </a:defRPr>
            </a:lvl9pPr>
          </a:lstStyle>
          <a:p>
            <a:pPr lvl="3" algn="l">
              <a:lnSpc>
                <a:spcPct val="150000"/>
              </a:lnSpc>
            </a:pPr>
            <a:r>
              <a:rPr lang="en-US" sz="2600" b="0">
                <a:latin typeface="Times New Roman" pitchFamily="18" charset="0"/>
                <a:cs typeface="Times New Roman" pitchFamily="18" charset="0"/>
              </a:rPr>
              <a:t>For more information contact:</a:t>
            </a:r>
          </a:p>
          <a:p>
            <a:pPr lvl="3" algn="l">
              <a:lnSpc>
                <a:spcPct val="150000"/>
              </a:lnSpc>
            </a:pPr>
            <a:r>
              <a:rPr lang="en-US" sz="2600" b="0">
                <a:latin typeface="Times New Roman" pitchFamily="18" charset="0"/>
                <a:cs typeface="Times New Roman" pitchFamily="18" charset="0"/>
              </a:rPr>
              <a:t>John Roth: </a:t>
            </a:r>
            <a:r>
              <a:rPr lang="en-US" sz="2600" b="0">
                <a:latin typeface="Times New Roman" pitchFamily="18" charset="0"/>
                <a:cs typeface="Times New Roman" pitchFamily="18" charset="0"/>
                <a:hlinkClick r:id="rId3"/>
              </a:rPr>
              <a:t>john.roth@unh.edu</a:t>
            </a:r>
            <a:endParaRPr lang="en-US" sz="2600" b="0">
              <a:latin typeface="Times New Roman" pitchFamily="18" charset="0"/>
              <a:cs typeface="Times New Roman" pitchFamily="18" charset="0"/>
            </a:endParaRPr>
          </a:p>
          <a:p>
            <a:pPr lvl="3" algn="l">
              <a:lnSpc>
                <a:spcPct val="150000"/>
              </a:lnSpc>
            </a:pPr>
            <a:r>
              <a:rPr lang="en-US" sz="2600" b="0">
                <a:latin typeface="Times New Roman" pitchFamily="18" charset="0"/>
                <a:cs typeface="Times New Roman" pitchFamily="18" charset="0"/>
              </a:rPr>
              <a:t>Craig Haskell: </a:t>
            </a:r>
            <a:r>
              <a:rPr lang="en-US" sz="2600" b="0">
                <a:latin typeface="Times New Roman" pitchFamily="18" charset="0"/>
                <a:cs typeface="Times New Roman" pitchFamily="18" charset="0"/>
                <a:hlinkClick r:id="rId4"/>
              </a:rPr>
              <a:t>craig.haskell@galvion-usa.com</a:t>
            </a:r>
            <a:endParaRPr lang="en-US" sz="2600" b="0">
              <a:latin typeface="Times New Roman" pitchFamily="18" charset="0"/>
              <a:cs typeface="Times New Roman" pitchFamily="18" charset="0"/>
            </a:endParaRPr>
          </a:p>
          <a:p>
            <a:pPr lvl="3" algn="l">
              <a:lnSpc>
                <a:spcPct val="150000"/>
              </a:lnSpc>
            </a:pPr>
            <a:endParaRPr lang="en-US" sz="4000" b="0">
              <a:latin typeface="Times New Roman" pitchFamily="18" charset="0"/>
              <a:cs typeface="Times New Roman" pitchFamily="18" charset="0"/>
            </a:endParaRPr>
          </a:p>
          <a:p>
            <a:pPr lvl="3" algn="l">
              <a:lnSpc>
                <a:spcPct val="150000"/>
              </a:lnSpc>
            </a:pPr>
            <a:endParaRPr lang="en-US" sz="4800" b="0">
              <a:latin typeface="Times New Roman" pitchFamily="18" charset="0"/>
              <a:cs typeface="Times New Roman" pitchFamily="18" charset="0"/>
            </a:endParaRPr>
          </a:p>
        </p:txBody>
      </p:sp>
      <p:sp>
        <p:nvSpPr>
          <p:cNvPr id="36" name="Rectangle 164"/>
          <p:cNvSpPr>
            <a:spLocks noChangeArrowheads="1"/>
          </p:cNvSpPr>
          <p:nvPr/>
        </p:nvSpPr>
        <p:spPr bwMode="auto">
          <a:xfrm>
            <a:off x="29101757" y="6076486"/>
            <a:ext cx="13773443" cy="1391114"/>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a:solidFill>
                  <a:srgbClr val="CCCCCC"/>
                </a:solidFill>
                <a:latin typeface="+mj-lt"/>
                <a:cs typeface="Times New Roman" panose="02020603050405020304" pitchFamily="18" charset="0"/>
              </a:rPr>
              <a:t>Discussion</a:t>
            </a:r>
            <a:endParaRPr lang="en-US" sz="5400">
              <a:solidFill>
                <a:schemeClr val="bg1">
                  <a:lumMod val="85000"/>
                </a:schemeClr>
              </a:solidFill>
              <a:latin typeface="+mj-lt"/>
              <a:cs typeface="Times New Roman" panose="02020603050405020304" pitchFamily="18" charset="0"/>
            </a:endParaRPr>
          </a:p>
        </p:txBody>
      </p:sp>
      <p:sp>
        <p:nvSpPr>
          <p:cNvPr id="20" name="Text Box 2546"/>
          <p:cNvSpPr txBox="1">
            <a:spLocks noChangeArrowheads="1"/>
          </p:cNvSpPr>
          <p:nvPr/>
        </p:nvSpPr>
        <p:spPr bwMode="auto">
          <a:xfrm>
            <a:off x="654756" y="7924802"/>
            <a:ext cx="13970663" cy="1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6000">
                <a:solidFill>
                  <a:schemeClr val="tx1"/>
                </a:solidFill>
                <a:latin typeface="Arial" charset="0"/>
                <a:ea typeface="ＭＳ Ｐゴシック" charset="0"/>
              </a:defRPr>
            </a:lvl1pPr>
            <a:lvl2pPr marL="1200150" indent="-457200" eaLnBrk="0" hangingPunct="0">
              <a:defRPr sz="6000">
                <a:solidFill>
                  <a:schemeClr val="tx1"/>
                </a:solidFill>
                <a:latin typeface="Arial" charset="0"/>
                <a:ea typeface="ＭＳ Ｐゴシック" charset="0"/>
              </a:defRPr>
            </a:lvl2pPr>
            <a:lvl3pPr marL="1143000" indent="-228600" eaLnBrk="0" hangingPunct="0">
              <a:defRPr sz="6000">
                <a:solidFill>
                  <a:schemeClr val="tx1"/>
                </a:solidFill>
                <a:latin typeface="Arial" charset="0"/>
                <a:ea typeface="ＭＳ Ｐゴシック" charset="0"/>
              </a:defRPr>
            </a:lvl3pPr>
            <a:lvl4pPr marL="1600200" indent="-228600" eaLnBrk="0" hangingPunct="0">
              <a:defRPr sz="6000">
                <a:solidFill>
                  <a:schemeClr val="tx1"/>
                </a:solidFill>
                <a:latin typeface="Arial" charset="0"/>
                <a:ea typeface="ＭＳ Ｐゴシック" charset="0"/>
              </a:defRPr>
            </a:lvl4pPr>
            <a:lvl5pPr marL="2057400" indent="-228600" eaLnBrk="0" hangingPunct="0">
              <a:defRPr sz="6000">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6000">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6000">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6000">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6000">
                <a:solidFill>
                  <a:schemeClr val="tx1"/>
                </a:solidFill>
                <a:latin typeface="Arial" charset="0"/>
                <a:ea typeface="ＭＳ Ｐゴシック" charset="0"/>
              </a:defRPr>
            </a:lvl9pPr>
          </a:lstStyle>
          <a:p>
            <a:pPr marL="0" indent="0" algn="l" eaLnBrk="1" hangingPunct="1">
              <a:spcBef>
                <a:spcPts val="1200"/>
              </a:spcBef>
            </a:pPr>
            <a:r>
              <a:rPr lang="en-US" sz="2600" b="0" dirty="0">
                <a:latin typeface="+mn-lt"/>
                <a:cs typeface="Calibri" panose="020F0502020204030204" pitchFamily="34" charset="0"/>
              </a:rPr>
              <a:t>At Galvion, many prototypes must be produced before going to production. To save time and money, prototypes are produced through 3D printing rather than outsourcing to another company.  Currently, no reliable method exists to produce flexible prototype parts such as buttons and overmolds which can be molded and vacuum formed. </a:t>
            </a:r>
            <a:r>
              <a:rPr lang="en-US" sz="2600" b="0" dirty="0">
                <a:effectLst/>
                <a:latin typeface="+mn-lt"/>
                <a:ea typeface="Calibri" panose="020F0502020204030204" pitchFamily="34" charset="0"/>
              </a:rPr>
              <a:t>The purpose of the project is to prove the concept that a mold can be designed and printed that allows for the casting of prototype parts. The parts include seals, buttons, and overmolds. If successful, this process would cut costs by keeping all functionality in-house rather than outsourcing the production of additional prototypes.</a:t>
            </a:r>
            <a:endParaRPr lang="en-US" sz="2600" b="0" dirty="0">
              <a:latin typeface="+mn-lt"/>
              <a:cs typeface="Calibri" panose="020F0502020204030204" pitchFamily="34" charset="0"/>
            </a:endParaRPr>
          </a:p>
          <a:p>
            <a:pPr marL="0" indent="0" algn="l" eaLnBrk="1" hangingPunct="1">
              <a:spcBef>
                <a:spcPts val="1200"/>
              </a:spcBef>
            </a:pPr>
            <a:r>
              <a:rPr lang="en-US" sz="2600" b="0" dirty="0">
                <a:latin typeface="+mn-lt"/>
                <a:cs typeface="Calibri" panose="020F0502020204030204" pitchFamily="34" charset="0"/>
              </a:rPr>
              <a:t>Qualities of molds must include:</a:t>
            </a:r>
          </a:p>
          <a:p>
            <a:pPr marL="571500" indent="-571500" algn="l" eaLnBrk="1" hangingPunct="1">
              <a:spcBef>
                <a:spcPts val="1200"/>
              </a:spcBef>
              <a:buFont typeface="Arial" panose="020B0604020202020204" pitchFamily="34" charset="0"/>
              <a:buChar char="•"/>
            </a:pPr>
            <a:r>
              <a:rPr lang="en-US" sz="2600" b="0" dirty="0">
                <a:latin typeface="+mn-lt"/>
                <a:cs typeface="Calibri" panose="020F0502020204030204" pitchFamily="34" charset="0"/>
              </a:rPr>
              <a:t>Inexpensive</a:t>
            </a:r>
          </a:p>
          <a:p>
            <a:pPr marL="571500" indent="-571500" algn="l" eaLnBrk="1" hangingPunct="1">
              <a:spcBef>
                <a:spcPts val="1200"/>
              </a:spcBef>
              <a:buFont typeface="Arial" panose="020B0604020202020204" pitchFamily="34" charset="0"/>
              <a:buChar char="•"/>
            </a:pPr>
            <a:r>
              <a:rPr lang="en-US" sz="2600" b="0" dirty="0">
                <a:latin typeface="+mn-lt"/>
                <a:cs typeface="Calibri" panose="020F0502020204030204" pitchFamily="34" charset="0"/>
              </a:rPr>
              <a:t>Minimal Post-Processing Work</a:t>
            </a:r>
          </a:p>
          <a:p>
            <a:pPr marL="571500" indent="-571500" algn="l" eaLnBrk="1" hangingPunct="1">
              <a:spcBef>
                <a:spcPts val="1200"/>
              </a:spcBef>
              <a:buFont typeface="Arial" panose="020B0604020202020204" pitchFamily="34" charset="0"/>
              <a:buChar char="•"/>
            </a:pPr>
            <a:r>
              <a:rPr lang="en-US" sz="2600" b="0" dirty="0">
                <a:latin typeface="+mn-lt"/>
                <a:cs typeface="Calibri" panose="020F0502020204030204" pitchFamily="34" charset="0"/>
              </a:rPr>
              <a:t>Reusable                                                   </a:t>
            </a:r>
            <a:r>
              <a:rPr lang="en-US" sz="2600" b="0" i="1" dirty="0">
                <a:latin typeface="+mn-lt"/>
                <a:cs typeface="Calibri" panose="020F0502020204030204" pitchFamily="34" charset="0"/>
              </a:rPr>
              <a:t>Form 3 SLA Printer        </a:t>
            </a:r>
            <a:r>
              <a:rPr lang="en-US" sz="2600" b="0" i="1" dirty="0" err="1">
                <a:latin typeface="+mn-lt"/>
                <a:cs typeface="Calibri" panose="020F0502020204030204" pitchFamily="34" charset="0"/>
              </a:rPr>
              <a:t>Reoflex</a:t>
            </a:r>
            <a:r>
              <a:rPr lang="en-US" sz="2600" b="0" i="1" dirty="0">
                <a:latin typeface="+mn-lt"/>
                <a:cs typeface="Calibri" panose="020F0502020204030204" pitchFamily="34" charset="0"/>
              </a:rPr>
              <a:t> 50 Urethane</a:t>
            </a:r>
          </a:p>
          <a:p>
            <a:pPr marL="571500" indent="-571500" algn="l" eaLnBrk="1" hangingPunct="1">
              <a:spcBef>
                <a:spcPts val="1200"/>
              </a:spcBef>
              <a:buFont typeface="Arial" panose="020B0604020202020204" pitchFamily="34" charset="0"/>
              <a:buChar char="•"/>
            </a:pPr>
            <a:r>
              <a:rPr lang="en-US" sz="2600" b="0" dirty="0">
                <a:latin typeface="+mn-lt"/>
                <a:cs typeface="Calibri" panose="020F0502020204030204" pitchFamily="34" charset="0"/>
              </a:rPr>
              <a:t>Create Prototypes Similar to Professionally made Parts</a:t>
            </a:r>
          </a:p>
          <a:p>
            <a:pPr marL="571500" indent="-571500" algn="l" eaLnBrk="1" hangingPunct="1">
              <a:spcBef>
                <a:spcPts val="1200"/>
              </a:spcBef>
              <a:buFont typeface="Arial" panose="020B0604020202020204" pitchFamily="34" charset="0"/>
              <a:buChar char="•"/>
            </a:pPr>
            <a:endParaRPr lang="en-US" sz="2600" b="0" dirty="0">
              <a:latin typeface="+mn-lt"/>
              <a:cs typeface="Calibri" panose="020F0502020204030204" pitchFamily="34" charset="0"/>
            </a:endParaRPr>
          </a:p>
          <a:p>
            <a:pPr marL="571500" indent="-571500" algn="l" eaLnBrk="1" hangingPunct="1">
              <a:spcBef>
                <a:spcPts val="1200"/>
              </a:spcBef>
              <a:buFont typeface="Arial" panose="020B0604020202020204" pitchFamily="34" charset="0"/>
              <a:buChar char="•"/>
            </a:pPr>
            <a:endParaRPr lang="en-US" sz="2600" b="0" dirty="0">
              <a:latin typeface="+mn-lt"/>
              <a:cs typeface="Calibri" panose="020F0502020204030204" pitchFamily="34" charset="0"/>
            </a:endParaRPr>
          </a:p>
          <a:p>
            <a:pPr marL="571500" indent="-571500" algn="l" eaLnBrk="1" hangingPunct="1">
              <a:spcBef>
                <a:spcPts val="1200"/>
              </a:spcBef>
              <a:buFont typeface="Arial" panose="020B0604020202020204" pitchFamily="34" charset="0"/>
              <a:buChar char="•"/>
            </a:pPr>
            <a:endParaRPr lang="en-US" sz="2600" b="0" dirty="0">
              <a:latin typeface="+mn-lt"/>
              <a:cs typeface="Calibri" panose="020F0502020204030204" pitchFamily="34" charset="0"/>
            </a:endParaRPr>
          </a:p>
          <a:p>
            <a:pPr marL="0" indent="0" algn="l" eaLnBrk="1" hangingPunct="1">
              <a:spcBef>
                <a:spcPts val="1200"/>
              </a:spcBef>
            </a:pPr>
            <a:endParaRPr lang="en-US" sz="2600" b="0" dirty="0">
              <a:latin typeface="+mn-lt"/>
              <a:cs typeface="Calibri" panose="020F0502020204030204" pitchFamily="34" charset="0"/>
            </a:endParaRPr>
          </a:p>
          <a:p>
            <a:pPr marL="0" indent="0" algn="l" eaLnBrk="1" hangingPunct="1">
              <a:spcBef>
                <a:spcPts val="1200"/>
              </a:spcBef>
            </a:pPr>
            <a:r>
              <a:rPr lang="en-US" sz="2600" b="0" i="1" dirty="0">
                <a:latin typeface="+mn-lt"/>
                <a:cs typeface="Calibri" panose="020F0502020204030204" pitchFamily="34" charset="0"/>
              </a:rPr>
              <a:t> Elastic 50a SLA Printed               3D Printed Button Mold                  Reoflex 50 Casted Button                   </a:t>
            </a:r>
            <a:r>
              <a:rPr lang="en-US" sz="100" b="0" i="1" dirty="0">
                <a:solidFill>
                  <a:schemeClr val="bg1"/>
                </a:solidFill>
                <a:latin typeface="+mn-lt"/>
                <a:cs typeface="Calibri" panose="020F0502020204030204" pitchFamily="34" charset="0"/>
              </a:rPr>
              <a:t>v </a:t>
            </a:r>
            <a:r>
              <a:rPr lang="en-US" sz="2600" b="0" i="1" dirty="0">
                <a:solidFill>
                  <a:schemeClr val="bg1"/>
                </a:solidFill>
                <a:latin typeface="+mn-lt"/>
                <a:cs typeface="Calibri" panose="020F0502020204030204" pitchFamily="34" charset="0"/>
              </a:rPr>
              <a:t> </a:t>
            </a:r>
            <a:r>
              <a:rPr lang="en-US" sz="2600" b="0" i="1" dirty="0">
                <a:latin typeface="+mn-lt"/>
                <a:cs typeface="Calibri" panose="020F0502020204030204" pitchFamily="34" charset="0"/>
              </a:rPr>
              <a:t>    Button and Insert</a:t>
            </a:r>
            <a:endParaRPr lang="en-US" sz="4400" b="0" dirty="0">
              <a:latin typeface="+mn-lt"/>
              <a:cs typeface="Times New Roman" charset="0"/>
            </a:endParaRPr>
          </a:p>
          <a:p>
            <a:pPr marL="0" indent="0" algn="l" eaLnBrk="1" hangingPunct="1">
              <a:spcBef>
                <a:spcPts val="1200"/>
              </a:spcBef>
            </a:pPr>
            <a:endParaRPr lang="en-US" sz="4400" b="0" dirty="0">
              <a:latin typeface="Times New Roman" charset="0"/>
              <a:cs typeface="Times New Roman" charset="0"/>
            </a:endParaRPr>
          </a:p>
          <a:p>
            <a:pPr marL="571500" indent="-571500" algn="l" eaLnBrk="1" hangingPunct="1">
              <a:spcBef>
                <a:spcPts val="1200"/>
              </a:spcBef>
              <a:buFont typeface="Arial" panose="020B0604020202020204" pitchFamily="34" charset="0"/>
              <a:buChar char="•"/>
            </a:pPr>
            <a:endParaRPr lang="en-US" sz="4400" b="0" dirty="0">
              <a:latin typeface="Times New Roman" charset="0"/>
              <a:cs typeface="Times New Roman" charset="0"/>
            </a:endParaRPr>
          </a:p>
        </p:txBody>
      </p:sp>
      <p:sp>
        <p:nvSpPr>
          <p:cNvPr id="9" name="Rectangle 8"/>
          <p:cNvSpPr/>
          <p:nvPr/>
        </p:nvSpPr>
        <p:spPr>
          <a:xfrm>
            <a:off x="726219" y="19127510"/>
            <a:ext cx="14113934" cy="9294852"/>
          </a:xfrm>
          <a:prstGeom prst="rect">
            <a:avLst/>
          </a:prstGeom>
        </p:spPr>
        <p:txBody>
          <a:bodyPr wrap="square">
            <a:spAutoFit/>
          </a:bodyPr>
          <a:lstStyle/>
          <a:p>
            <a:pPr algn="l"/>
            <a:r>
              <a:rPr lang="en-US" sz="2600" b="0" dirty="0">
                <a:solidFill>
                  <a:srgbClr val="000000"/>
                </a:solidFill>
                <a:latin typeface="+mn-lt"/>
                <a:cs typeface="Times New Roman" panose="02020603050405020304" pitchFamily="18" charset="0"/>
              </a:rPr>
              <a:t>The Huntsman 2 button is a flexible prototype which can be produced in one of two methods.  It is either be printed using Formlabs’ Elastic 50a resin, or a mold/overmold can be designed for the part, then printed with Formlabs’ clear resin, and then casted using a pourable urethane.  Clear resin was chosen because it is inexpensive and allows a view to how well the mold fills, and if there are spots where venting can be improved.  To solve this, the gate, vents, and overflow valves can easily be moved around to maximize the fill and minimize air bubbles.</a:t>
            </a:r>
          </a:p>
          <a:p>
            <a:pPr algn="l"/>
            <a:endParaRPr lang="en-US" sz="2600" b="0" dirty="0">
              <a:solidFill>
                <a:srgbClr val="000000"/>
              </a:solidFill>
              <a:latin typeface="+mn-lt"/>
              <a:cs typeface="Times New Roman" panose="02020603050405020304" pitchFamily="18" charset="0"/>
            </a:endParaRPr>
          </a:p>
          <a:p>
            <a:pPr algn="l"/>
            <a:r>
              <a:rPr lang="en-US" sz="2600" b="0" dirty="0">
                <a:solidFill>
                  <a:srgbClr val="000000"/>
                </a:solidFill>
                <a:latin typeface="+mn-lt"/>
                <a:cs typeface="Times New Roman" panose="02020603050405020304" pitchFamily="18" charset="0"/>
              </a:rPr>
              <a:t>To compare these methods, eight Huntsman 2 buttons, four in each material were tested in a Zwick Tensile Tester.  This was done to:</a:t>
            </a:r>
          </a:p>
          <a:p>
            <a:pPr marL="457200" indent="-457200" algn="l">
              <a:buFont typeface="Arial" panose="020B0604020202020204" pitchFamily="34" charset="0"/>
              <a:buChar char="•"/>
            </a:pPr>
            <a:r>
              <a:rPr lang="en-US" sz="2600" b="0" dirty="0">
                <a:solidFill>
                  <a:srgbClr val="000000"/>
                </a:solidFill>
                <a:latin typeface="+mn-lt"/>
                <a:cs typeface="Times New Roman" panose="02020603050405020304" pitchFamily="18" charset="0"/>
              </a:rPr>
              <a:t>Acquire stress-strain curve </a:t>
            </a:r>
          </a:p>
          <a:p>
            <a:pPr marL="457200" indent="-457200" algn="l">
              <a:buFont typeface="Arial" panose="020B0604020202020204" pitchFamily="34" charset="0"/>
              <a:buChar char="•"/>
            </a:pPr>
            <a:r>
              <a:rPr lang="en-US" sz="2600" b="0" dirty="0">
                <a:solidFill>
                  <a:srgbClr val="000000"/>
                </a:solidFill>
                <a:latin typeface="+mn-lt"/>
                <a:cs typeface="Times New Roman" panose="02020603050405020304" pitchFamily="18" charset="0"/>
              </a:rPr>
              <a:t>Acquire stress to cause failure</a:t>
            </a:r>
          </a:p>
          <a:p>
            <a:pPr marL="457200" indent="-457200" algn="l">
              <a:buFont typeface="Arial" panose="020B0604020202020204" pitchFamily="34" charset="0"/>
              <a:buChar char="•"/>
            </a:pPr>
            <a:endParaRPr lang="en-US" sz="2600" b="0" dirty="0">
              <a:solidFill>
                <a:srgbClr val="000000"/>
              </a:solidFill>
              <a:latin typeface="+mn-lt"/>
              <a:cs typeface="Times New Roman" panose="02020603050405020304" pitchFamily="18" charset="0"/>
            </a:endParaRPr>
          </a:p>
          <a:p>
            <a:pPr algn="l"/>
            <a:r>
              <a:rPr lang="en-US" sz="2600" b="0" dirty="0">
                <a:solidFill>
                  <a:srgbClr val="000000"/>
                </a:solidFill>
                <a:latin typeface="+mn-lt"/>
                <a:cs typeface="Times New Roman" panose="02020603050405020304" pitchFamily="18" charset="0"/>
              </a:rPr>
              <a:t>These buttons were also placed into an assembly and tested by repeatedly pressing on it to see how it actuated the internal button on a circuit board.</a:t>
            </a:r>
          </a:p>
          <a:p>
            <a:pPr marL="457200" indent="-457200" algn="l">
              <a:buFont typeface="Arial" panose="020B0604020202020204" pitchFamily="34" charset="0"/>
              <a:buChar char="•"/>
            </a:pPr>
            <a:endParaRPr lang="en-US" sz="2600" b="0" dirty="0">
              <a:solidFill>
                <a:srgbClr val="000000"/>
              </a:solidFill>
              <a:latin typeface="+mn-lt"/>
              <a:cs typeface="Times New Roman" panose="02020603050405020304" pitchFamily="18" charset="0"/>
            </a:endParaRPr>
          </a:p>
          <a:p>
            <a:pPr algn="l"/>
            <a:endParaRPr lang="en-US" sz="2600" b="0" dirty="0">
              <a:solidFill>
                <a:srgbClr val="000000"/>
              </a:solidFill>
              <a:latin typeface="+mn-lt"/>
              <a:cs typeface="Times New Roman" panose="02020603050405020304" pitchFamily="18" charset="0"/>
            </a:endParaRPr>
          </a:p>
          <a:p>
            <a:pPr algn="l"/>
            <a:endParaRPr lang="en-US" sz="2600" b="0" dirty="0">
              <a:solidFill>
                <a:srgbClr val="000000"/>
              </a:solidFill>
              <a:latin typeface="+mn-lt"/>
              <a:cs typeface="Times New Roman" panose="02020603050405020304" pitchFamily="18" charset="0"/>
            </a:endParaRPr>
          </a:p>
          <a:p>
            <a:pPr algn="l"/>
            <a:endParaRPr lang="en-US" sz="2600" b="0" dirty="0">
              <a:solidFill>
                <a:srgbClr val="000000"/>
              </a:solidFill>
              <a:latin typeface="+mn-lt"/>
              <a:cs typeface="Times New Roman" panose="02020603050405020304" pitchFamily="18" charset="0"/>
            </a:endParaRPr>
          </a:p>
          <a:p>
            <a:pPr algn="l"/>
            <a:endParaRPr lang="en-US" sz="2600" b="0" dirty="0">
              <a:solidFill>
                <a:srgbClr val="000000"/>
              </a:solidFill>
              <a:latin typeface="+mn-lt"/>
              <a:cs typeface="Times New Roman" panose="02020603050405020304" pitchFamily="18" charset="0"/>
            </a:endParaRPr>
          </a:p>
          <a:p>
            <a:pPr algn="l"/>
            <a:endParaRPr lang="en-US" sz="2600" b="0" dirty="0">
              <a:solidFill>
                <a:srgbClr val="000000"/>
              </a:solidFill>
              <a:latin typeface="+mn-lt"/>
              <a:cs typeface="Times New Roman" panose="02020603050405020304" pitchFamily="18" charset="0"/>
            </a:endParaRPr>
          </a:p>
          <a:p>
            <a:pPr algn="l"/>
            <a:endParaRPr lang="en-US" sz="2600" b="0" dirty="0">
              <a:solidFill>
                <a:srgbClr val="000000"/>
              </a:solidFill>
              <a:latin typeface="+mn-lt"/>
              <a:cs typeface="Times New Roman" panose="02020603050405020304" pitchFamily="18" charset="0"/>
            </a:endParaRPr>
          </a:p>
          <a:p>
            <a:pPr algn="l"/>
            <a:endParaRPr lang="en-US" sz="2600" b="0" dirty="0">
              <a:solidFill>
                <a:srgbClr val="000000"/>
              </a:solidFill>
              <a:latin typeface="+mn-lt"/>
              <a:cs typeface="Times New Roman" panose="02020603050405020304" pitchFamily="18" charset="0"/>
            </a:endParaRPr>
          </a:p>
          <a:p>
            <a:pPr algn="l"/>
            <a:r>
              <a:rPr lang="en-US" sz="2600" b="0" i="1" dirty="0">
                <a:solidFill>
                  <a:srgbClr val="000000"/>
                </a:solidFill>
                <a:latin typeface="+mn-lt"/>
                <a:cs typeface="Times New Roman" panose="02020603050405020304" pitchFamily="18" charset="0"/>
              </a:rPr>
              <a:t>  Sleeve Seal Overmold               Clamped Button Mold     </a:t>
            </a:r>
            <a:r>
              <a:rPr lang="en-US" sz="2600" b="0" i="1" dirty="0" err="1">
                <a:solidFill>
                  <a:srgbClr val="000000"/>
                </a:solidFill>
                <a:latin typeface="+mn-lt"/>
                <a:cs typeface="Times New Roman" panose="02020603050405020304" pitchFamily="18" charset="0"/>
              </a:rPr>
              <a:t>Zwickiline</a:t>
            </a:r>
            <a:r>
              <a:rPr lang="en-US" sz="2600" b="0" i="1" dirty="0">
                <a:solidFill>
                  <a:srgbClr val="000000"/>
                </a:solidFill>
                <a:latin typeface="+mn-lt"/>
                <a:cs typeface="Times New Roman" panose="02020603050405020304" pitchFamily="18" charset="0"/>
              </a:rPr>
              <a:t> Tensile Tester (</a:t>
            </a:r>
            <a:r>
              <a:rPr lang="en-US" sz="2600" b="0" i="1" dirty="0" err="1">
                <a:solidFill>
                  <a:srgbClr val="000000"/>
                </a:solidFill>
                <a:latin typeface="+mn-lt"/>
                <a:cs typeface="Times New Roman" panose="02020603050405020304" pitchFamily="18" charset="0"/>
              </a:rPr>
              <a:t>zwickiLine</a:t>
            </a:r>
            <a:r>
              <a:rPr lang="en-US" sz="2600" b="0" i="1" dirty="0">
                <a:solidFill>
                  <a:srgbClr val="000000"/>
                </a:solidFill>
                <a:latin typeface="+mn-lt"/>
                <a:cs typeface="Times New Roman" panose="02020603050405020304" pitchFamily="18" charset="0"/>
              </a:rPr>
              <a:t>)</a:t>
            </a:r>
            <a:endParaRPr lang="en-US" sz="2600" b="0" dirty="0">
              <a:solidFill>
                <a:srgbClr val="000000"/>
              </a:solidFill>
              <a:latin typeface="+mn-lt"/>
              <a:cs typeface="Times New Roman" panose="02020603050405020304" pitchFamily="18" charset="0"/>
            </a:endParaRPr>
          </a:p>
        </p:txBody>
      </p:sp>
      <p:sp>
        <p:nvSpPr>
          <p:cNvPr id="21" name="Rectangle 20"/>
          <p:cNvSpPr/>
          <p:nvPr/>
        </p:nvSpPr>
        <p:spPr>
          <a:xfrm>
            <a:off x="29271090" y="30240743"/>
            <a:ext cx="14179843" cy="2769989"/>
          </a:xfrm>
          <a:prstGeom prst="rect">
            <a:avLst/>
          </a:prstGeom>
        </p:spPr>
        <p:txBody>
          <a:bodyPr wrap="square">
            <a:spAutoFit/>
          </a:bodyPr>
          <a:lstStyle/>
          <a:p>
            <a:pPr marL="571500" indent="-571500" algn="l">
              <a:buFont typeface="Arial" panose="020B0604020202020204" pitchFamily="34" charset="0"/>
              <a:buChar char="•"/>
            </a:pPr>
            <a:r>
              <a:rPr lang="en-US" sz="1800" b="0" err="1">
                <a:solidFill>
                  <a:srgbClr val="000000"/>
                </a:solidFill>
                <a:latin typeface="Times New Roman" panose="02020603050405020304" pitchFamily="18" charset="0"/>
                <a:cs typeface="Times New Roman" panose="02020603050405020304" pitchFamily="18" charset="0"/>
              </a:rPr>
              <a:t>Ahart</a:t>
            </a:r>
            <a:r>
              <a:rPr lang="en-US" sz="1800" b="0">
                <a:solidFill>
                  <a:srgbClr val="000000"/>
                </a:solidFill>
                <a:latin typeface="Times New Roman" panose="02020603050405020304" pitchFamily="18" charset="0"/>
                <a:cs typeface="Times New Roman" panose="02020603050405020304" pitchFamily="18" charset="0"/>
              </a:rPr>
              <a:t>, M. (2019, June 3). Protolabs. Retrieved from Protolabs Web site: https://www.protolabs.com/resources/blog/types-of-3d-printing/</a:t>
            </a:r>
          </a:p>
          <a:p>
            <a:pPr marL="571500" indent="-571500" algn="l">
              <a:buFont typeface="Arial" panose="020B0604020202020204" pitchFamily="34" charset="0"/>
              <a:buChar char="•"/>
            </a:pPr>
            <a:r>
              <a:rPr lang="en-US" sz="1800" b="0">
                <a:solidFill>
                  <a:srgbClr val="000000"/>
                </a:solidFill>
                <a:latin typeface="Times New Roman" panose="02020603050405020304" pitchFamily="18" charset="0"/>
                <a:cs typeface="Times New Roman" panose="02020603050405020304" pitchFamily="18" charset="0"/>
              </a:rPr>
              <a:t>Biaxial Tensile Testing. (n.d.). Retrieved from Wikipedia: https://en.wikipedia.org/wiki/Biaxial_tensile_testing#Standards</a:t>
            </a:r>
          </a:p>
          <a:p>
            <a:pPr marL="571500" indent="-571500" algn="l">
              <a:buFont typeface="Arial" panose="020B0604020202020204" pitchFamily="34" charset="0"/>
              <a:buChar char="•"/>
            </a:pPr>
            <a:r>
              <a:rPr lang="en-US" sz="1800" b="0">
                <a:solidFill>
                  <a:srgbClr val="000000"/>
                </a:solidFill>
                <a:latin typeface="Times New Roman" panose="02020603050405020304" pitchFamily="18" charset="0"/>
                <a:cs typeface="Times New Roman" panose="02020603050405020304" pitchFamily="18" charset="0"/>
              </a:rPr>
              <a:t>Smooth-On. (n.d.). Retrieved from www.smooth-on.com: </a:t>
            </a:r>
            <a:r>
              <a:rPr lang="en-US" sz="1800" b="0">
                <a:solidFill>
                  <a:srgbClr val="000000"/>
                </a:solidFill>
                <a:latin typeface="Times New Roman" panose="02020603050405020304" pitchFamily="18" charset="0"/>
                <a:cs typeface="Times New Roman" panose="02020603050405020304" pitchFamily="18" charset="0"/>
                <a:hlinkClick r:id="rId5"/>
              </a:rPr>
              <a:t>https://www.smooth-on.com/products/reoflex-40/</a:t>
            </a:r>
            <a:endParaRPr lang="en-US" sz="1800" b="0">
              <a:solidFill>
                <a:srgbClr val="000000"/>
              </a:solidFill>
              <a:latin typeface="Times New Roman" panose="02020603050405020304" pitchFamily="18" charset="0"/>
              <a:cs typeface="Times New Roman" panose="02020603050405020304" pitchFamily="18" charset="0"/>
            </a:endParaRPr>
          </a:p>
          <a:p>
            <a:pPr marL="571500" indent="-571500" algn="l">
              <a:buFont typeface="Arial" panose="020B0604020202020204" pitchFamily="34" charset="0"/>
              <a:buChar char="•"/>
            </a:pPr>
            <a:r>
              <a:rPr lang="en-US" sz="1800" b="0">
                <a:solidFill>
                  <a:schemeClr val="tx1"/>
                </a:solidFill>
                <a:latin typeface="Times New Roman" panose="02020603050405020304" pitchFamily="18" charset="0"/>
                <a:cs typeface="Times New Roman" panose="02020603050405020304" pitchFamily="18" charset="0"/>
              </a:rPr>
              <a:t>“</a:t>
            </a:r>
            <a:r>
              <a:rPr lang="en-US" sz="1800" b="0" err="1">
                <a:solidFill>
                  <a:schemeClr val="tx1"/>
                </a:solidFill>
                <a:latin typeface="Times New Roman" panose="02020603050405020304" pitchFamily="18" charset="0"/>
                <a:cs typeface="Times New Roman" panose="02020603050405020304" pitchFamily="18" charset="0"/>
              </a:rPr>
              <a:t>zwickiLine</a:t>
            </a:r>
            <a:r>
              <a:rPr lang="en-US" sz="1800" b="0">
                <a:solidFill>
                  <a:schemeClr val="tx1"/>
                </a:solidFill>
                <a:latin typeface="Times New Roman" panose="02020603050405020304" pitchFamily="18" charset="0"/>
                <a:cs typeface="Times New Roman" panose="02020603050405020304" pitchFamily="18" charset="0"/>
              </a:rPr>
              <a:t>” </a:t>
            </a:r>
            <a:r>
              <a:rPr lang="en-US" sz="1800" b="0" i="1" err="1">
                <a:solidFill>
                  <a:schemeClr val="tx1"/>
                </a:solidFill>
                <a:latin typeface="Times New Roman" panose="02020603050405020304" pitchFamily="18" charset="0"/>
                <a:cs typeface="Times New Roman" panose="02020603050405020304" pitchFamily="18" charset="0"/>
              </a:rPr>
              <a:t>ZwickRoell</a:t>
            </a:r>
            <a:r>
              <a:rPr lang="en-US" sz="1800" b="0">
                <a:solidFill>
                  <a:schemeClr val="tx1"/>
                </a:solidFill>
                <a:latin typeface="Times New Roman" panose="02020603050405020304" pitchFamily="18" charset="0"/>
                <a:cs typeface="Times New Roman" panose="02020603050405020304" pitchFamily="18" charset="0"/>
              </a:rPr>
              <a:t>, www.zwickroell.com/products/static-materials-testing-machines/universal-testing-machines-for-static-applications/zwickiline/. Accessed 13 Apr. 2022. </a:t>
            </a:r>
          </a:p>
          <a:p>
            <a:pPr marL="571500" indent="-571500" algn="l">
              <a:buFont typeface="Arial" panose="020B0604020202020204" pitchFamily="34" charset="0"/>
              <a:buChar char="•"/>
            </a:pPr>
            <a:r>
              <a:rPr lang="en-US" sz="1800" b="0">
                <a:solidFill>
                  <a:schemeClr val="tx1"/>
                </a:solidFill>
                <a:effectLst/>
                <a:latin typeface="Times New Roman" panose="02020603050405020304" pitchFamily="18" charset="0"/>
              </a:rPr>
              <a:t>ASTM D412. Standard test methods for vulcanized rubber and thermoplastic </a:t>
            </a:r>
            <a:r>
              <a:rPr lang="en-US" sz="1800" b="0" err="1">
                <a:solidFill>
                  <a:schemeClr val="tx1"/>
                </a:solidFill>
                <a:effectLst/>
                <a:latin typeface="Times New Roman" panose="02020603050405020304" pitchFamily="18" charset="0"/>
              </a:rPr>
              <a:t>elas</a:t>
            </a:r>
            <a:r>
              <a:rPr lang="en-US" sz="1800" b="0">
                <a:solidFill>
                  <a:schemeClr val="tx1"/>
                </a:solidFill>
                <a:effectLst/>
                <a:latin typeface="Times New Roman" panose="02020603050405020304" pitchFamily="18" charset="0"/>
              </a:rPr>
              <a:t>-</a:t>
            </a:r>
            <a:br>
              <a:rPr lang="en-US" sz="1800" b="0">
                <a:solidFill>
                  <a:schemeClr val="tx1"/>
                </a:solidFill>
                <a:effectLst/>
                <a:latin typeface="Times New Roman" panose="02020603050405020304" pitchFamily="18" charset="0"/>
              </a:rPr>
            </a:br>
            <a:r>
              <a:rPr lang="en-US" sz="1800" b="0" err="1">
                <a:solidFill>
                  <a:schemeClr val="tx1"/>
                </a:solidFill>
                <a:effectLst/>
                <a:latin typeface="Times New Roman" panose="02020603050405020304" pitchFamily="18" charset="0"/>
              </a:rPr>
              <a:t>tomers</a:t>
            </a:r>
            <a:r>
              <a:rPr lang="en-US" sz="1800" b="0">
                <a:solidFill>
                  <a:schemeClr val="tx1"/>
                </a:solidFill>
                <a:effectLst/>
                <a:latin typeface="Times New Roman" panose="02020603050405020304" pitchFamily="18" charset="0"/>
              </a:rPr>
              <a:t> - tension. ASTM International; 2013.</a:t>
            </a:r>
            <a:endParaRPr lang="en-US" sz="1800" b="0">
              <a:solidFill>
                <a:schemeClr val="tx1"/>
              </a:solidFill>
              <a:latin typeface="Times New Roman" panose="02020603050405020304" pitchFamily="18" charset="0"/>
              <a:cs typeface="Times New Roman" panose="02020603050405020304" pitchFamily="18" charset="0"/>
            </a:endParaRPr>
          </a:p>
          <a:p>
            <a:pPr algn="l"/>
            <a:endParaRPr lang="en-US" sz="4800" b="0">
              <a:solidFill>
                <a:srgbClr val="000000"/>
              </a:solidFill>
              <a:latin typeface="Times New Roman" panose="02020603050405020304" pitchFamily="18" charset="0"/>
              <a:cs typeface="Times New Roman" panose="02020603050405020304" pitchFamily="18" charset="0"/>
            </a:endParaRPr>
          </a:p>
        </p:txBody>
      </p:sp>
      <p:sp>
        <p:nvSpPr>
          <p:cNvPr id="24" name="Rectangle 166"/>
          <p:cNvSpPr>
            <a:spLocks noChangeArrowheads="1"/>
          </p:cNvSpPr>
          <p:nvPr/>
        </p:nvSpPr>
        <p:spPr bwMode="auto">
          <a:xfrm>
            <a:off x="654756" y="28333151"/>
            <a:ext cx="14128707" cy="13716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a:solidFill>
                  <a:srgbClr val="CCCCCC"/>
                </a:solidFill>
              </a:rPr>
              <a:t>Contacts</a:t>
            </a:r>
          </a:p>
        </p:txBody>
      </p:sp>
      <mc:AlternateContent xmlns:mc="http://schemas.openxmlformats.org/markup-compatibility/2006" xmlns:a14="http://schemas.microsoft.com/office/drawing/2010/main">
        <mc:Choice Requires="a14">
          <p:sp>
            <p:nvSpPr>
              <p:cNvPr id="29" name="Rectangle 28"/>
              <p:cNvSpPr/>
              <p:nvPr/>
            </p:nvSpPr>
            <p:spPr>
              <a:xfrm>
                <a:off x="15379229" y="8077200"/>
                <a:ext cx="12797837" cy="20648794"/>
              </a:xfrm>
              <a:prstGeom prst="rect">
                <a:avLst/>
              </a:prstGeom>
            </p:spPr>
            <p:txBody>
              <a:bodyPr wrap="square">
                <a:spAutoFit/>
              </a:bodyPr>
              <a:lstStyle/>
              <a:p>
                <a:pPr algn="l"/>
                <a:r>
                  <a:rPr lang="en-US" sz="2600" b="0" dirty="0">
                    <a:solidFill>
                      <a:srgbClr val="000000"/>
                    </a:solidFill>
                    <a:latin typeface="+mn-lt"/>
                    <a:cs typeface="Times New Roman" panose="02020603050405020304" pitchFamily="18" charset="0"/>
                  </a:rPr>
                  <a:t>Results have shown that the materials are not as strong as is expected based on the material properties provided by the manufacturer.  The figure for the tested SLA parts shows the stress-strain curves and results were consistent, but the force required to break the specimen was 49.2 N, rather than the calculated force of 102 N.  This is shown on the graphs where the force drops suddenly.  </a:t>
                </a:r>
              </a:p>
              <a:p>
                <a:pPr algn="l"/>
                <a:endParaRPr lang="en-US" sz="2600" b="0" dirty="0">
                  <a:solidFill>
                    <a:srgbClr val="000000"/>
                  </a:solidFill>
                  <a:latin typeface="+mn-lt"/>
                  <a:cs typeface="Times New Roman" panose="02020603050405020304" pitchFamily="18" charset="0"/>
                </a:endParaRPr>
              </a:p>
              <a:p>
                <a:pPr algn="l"/>
                <a:r>
                  <a:rPr lang="en-US" sz="2600" b="0" dirty="0">
                    <a:solidFill>
                      <a:schemeClr val="tx1"/>
                    </a:solidFill>
                    <a:effectLst/>
                    <a:latin typeface="+mn-lt"/>
                    <a:ea typeface="Calibri" panose="020F0502020204030204" pitchFamily="34" charset="0"/>
                  </a:rPr>
                  <a:t>The test done to determine the force required to break both types of resin was not accomplished with the Reoflex 50 buttons that were created in this project. The grips could not hold onto the material while it was stretched resulting in inaccurate data.  This can be seen in the sharp decrease in applied force after 10 to 15 mm of elongation. </a:t>
                </a:r>
                <a:r>
                  <a:rPr lang="en-US" sz="2600" b="0" dirty="0">
                    <a:solidFill>
                      <a:srgbClr val="000000"/>
                    </a:solidFill>
                    <a:latin typeface="+mn-lt"/>
                    <a:cs typeface="Times New Roman" panose="02020603050405020304" pitchFamily="18" charset="0"/>
                  </a:rPr>
                  <a:t>These data curves look like the Elastic 50a’s, but they elongate much more with less force, which was shown in the material properties.  </a:t>
                </a:r>
              </a:p>
              <a:p>
                <a:pPr algn="l"/>
                <a:endParaRPr lang="en-US" sz="2600" b="0" dirty="0">
                  <a:solidFill>
                    <a:srgbClr val="000000"/>
                  </a:solidFill>
                  <a:latin typeface="+mn-lt"/>
                  <a:cs typeface="Times New Roman" panose="02020603050405020304" pitchFamily="18" charset="0"/>
                </a:endParaRPr>
              </a:p>
              <a:p>
                <a:pPr algn="l"/>
                <a:r>
                  <a:rPr lang="en-US" sz="2600" b="0" dirty="0">
                    <a:solidFill>
                      <a:srgbClr val="000000"/>
                    </a:solidFill>
                    <a:latin typeface="+mn-lt"/>
                    <a:cs typeface="Times New Roman" panose="02020603050405020304" pitchFamily="18" charset="0"/>
                  </a:rPr>
                  <a:t>From testing the prototypes, it was found that the Reoflex 50 buttons were better at actuating the button on the circuit board than the Elastic 50a.  Since the Reoflex 50 is more elastic than the Elastic 50a, it has a more realistic feel, while still being strong enough to not be damaged through harder presses.  Although the data was not able to be recorded accurately, it can be assumed that the Reoflex 50 is stronger since both manufacturers collected their data using the same standard due to its higher tensile strength. </a:t>
                </a:r>
              </a:p>
              <a:p>
                <a:pPr algn="l"/>
                <a:endParaRPr lang="en-US" sz="2600" b="0" dirty="0">
                  <a:solidFill>
                    <a:srgbClr val="000000"/>
                  </a:solidFill>
                  <a:latin typeface="+mn-lt"/>
                  <a:cs typeface="Times New Roman" panose="02020603050405020304" pitchFamily="18" charset="0"/>
                </a:endParaRPr>
              </a:p>
              <a:p>
                <a:pPr algn="l"/>
                <a:r>
                  <a:rPr lang="en-US" sz="2600" b="0" dirty="0">
                    <a:solidFill>
                      <a:srgbClr val="000000"/>
                    </a:solidFill>
                    <a:latin typeface="+mn-lt"/>
                    <a:cs typeface="Times New Roman" panose="02020603050405020304" pitchFamily="18" charset="0"/>
                  </a:rPr>
                  <a:t>Since the initial testing was completed, the button was updated to be larger, and a new mold was designed and printed to cast this version.  These buttons have undergone the assembly test and had the same results as the first version.  Within the next month, several further tests need to be done, these include:</a:t>
                </a:r>
              </a:p>
              <a:p>
                <a:pPr marL="457200" indent="-457200" algn="l">
                  <a:buFont typeface="Arial" panose="020B0604020202020204" pitchFamily="34" charset="0"/>
                  <a:buChar char="•"/>
                </a:pPr>
                <a:r>
                  <a:rPr lang="en-US" sz="2600" b="0" dirty="0">
                    <a:solidFill>
                      <a:srgbClr val="000000"/>
                    </a:solidFill>
                    <a:latin typeface="+mn-lt"/>
                    <a:cs typeface="Times New Roman" panose="02020603050405020304" pitchFamily="18" charset="0"/>
                  </a:rPr>
                  <a:t>Tensile test for Version Two of Huntsman 2 button with different grip type</a:t>
                </a:r>
              </a:p>
              <a:p>
                <a:pPr marL="457200" indent="-457200" algn="l">
                  <a:buFont typeface="Arial" panose="020B0604020202020204" pitchFamily="34" charset="0"/>
                  <a:buChar char="•"/>
                </a:pPr>
                <a:r>
                  <a:rPr lang="en-US" sz="2600" b="0" dirty="0">
                    <a:solidFill>
                      <a:srgbClr val="000000"/>
                    </a:solidFill>
                    <a:latin typeface="+mn-lt"/>
                    <a:cs typeface="Times New Roman" panose="02020603050405020304" pitchFamily="18" charset="0"/>
                  </a:rPr>
                  <a:t>SolidWorks simulation to find and compare location of failure</a:t>
                </a:r>
              </a:p>
              <a:p>
                <a:pPr marL="457200" indent="-457200" algn="l">
                  <a:buFont typeface="Arial" panose="020B0604020202020204" pitchFamily="34" charset="0"/>
                  <a:buChar char="•"/>
                </a:pPr>
                <a:r>
                  <a:rPr lang="en-US" sz="2600" b="0" dirty="0">
                    <a:solidFill>
                      <a:srgbClr val="000000"/>
                    </a:solidFill>
                    <a:latin typeface="+mn-lt"/>
                    <a:cs typeface="Times New Roman" panose="02020603050405020304" pitchFamily="18" charset="0"/>
                  </a:rPr>
                  <a:t>Hand calculations for new cross-sectional area</a:t>
                </a:r>
              </a:p>
              <a:p>
                <a:pPr marL="457200" indent="-457200" algn="l">
                  <a:buFont typeface="Arial" panose="020B0604020202020204" pitchFamily="34" charset="0"/>
                  <a:buChar char="•"/>
                </a:pPr>
                <a:endParaRPr lang="en-US" sz="2600" b="0" dirty="0">
                  <a:solidFill>
                    <a:srgbClr val="000000"/>
                  </a:solidFill>
                  <a:latin typeface="+mn-lt"/>
                  <a:cs typeface="Times New Roman" panose="02020603050405020304" pitchFamily="18" charset="0"/>
                </a:endParaRPr>
              </a:p>
              <a:p>
                <a:pPr algn="l"/>
                <a:endParaRPr lang="en-US" sz="2600" b="0" dirty="0">
                  <a:solidFill>
                    <a:srgbClr val="000000"/>
                  </a:solidFill>
                  <a:latin typeface="+mn-lt"/>
                  <a:cs typeface="Times New Roman" panose="02020603050405020304" pitchFamily="18" charset="0"/>
                </a:endParaRPr>
              </a:p>
              <a:p>
                <a:pPr algn="l"/>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Cross Sectional Area at Estimated Location of Break = 31.58 mm</a:t>
                </a:r>
                <a:r>
                  <a:rPr lang="en-US" sz="2400" baseline="30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4400" b="0" dirty="0">
                  <a:solidFill>
                    <a:srgbClr val="000000"/>
                  </a:solidFill>
                  <a:latin typeface="Times New Roman" panose="02020603050405020304" pitchFamily="18" charset="0"/>
                  <a:cs typeface="Times New Roman" panose="02020603050405020304" pitchFamily="18" charset="0"/>
                </a:endParaRPr>
              </a:p>
              <a:p>
                <a:pPr marL="0" marR="0" algn="l">
                  <a:lnSpc>
                    <a:spcPct val="107000"/>
                  </a:lnSpc>
                  <a:spcBef>
                    <a:spcPts val="0"/>
                  </a:spcBef>
                  <a:spcAft>
                    <a:spcPts val="80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Reoflex 50:</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Tensile Strength ≈ 4 MPa</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Elongation at Break ≈</a:t>
                </a: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435%</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𝑚𝑎𝑥</m:t>
                          </m:r>
                        </m:sub>
                      </m:s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𝑚𝑎𝑥</m:t>
                          </m:r>
                        </m:sub>
                      </m:s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𝐴𝑟𝑒𝑎</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 </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𝑀𝑃𝑎</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∗31.58 </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e>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2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n-US" sz="2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𝑚𝑎𝑥</m:t>
                          </m:r>
                          <m:r>
                            <a:rPr lang="en-US" sz="2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sub>
                      </m:sSub>
                      <m:r>
                        <a:rPr lang="en-US" sz="2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𝟏𝟐𝟔</m:t>
                      </m:r>
                      <m:r>
                        <a:rPr lang="en-US"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𝟑𝟐</m:t>
                      </m:r>
                      <m:r>
                        <a:rPr lang="en-US"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𝑵</m:t>
                      </m:r>
                      <m:r>
                        <a:rPr lang="en-US"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Elastic 50a:</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Tensile Strength ≈ 3.23 MPa</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Elongation at Break ≈</a:t>
                </a: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160%</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𝑚𝑎𝑥</m:t>
                          </m:r>
                        </m:sub>
                      </m:s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𝑚𝑎𝑥</m:t>
                          </m:r>
                        </m:sub>
                      </m:s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𝐴𝑟𝑒𝑎</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=3.23 </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𝑀𝑃𝑎</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∗31.58 </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e>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2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n-US" sz="2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𝑚𝑎𝑥</m:t>
                          </m:r>
                          <m:r>
                            <a:rPr lang="en-US" sz="2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sub>
                      </m:sSub>
                      <m:r>
                        <a:rPr lang="en-US" sz="2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𝟏𝟎𝟐</m:t>
                      </m:r>
                      <m:r>
                        <a:rPr lang="en-US"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𝑵</m:t>
                      </m:r>
                      <m:r>
                        <a:rPr lang="en-US"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4400" b="0" dirty="0">
                  <a:solidFill>
                    <a:schemeClr val="tx1"/>
                  </a:solidFill>
                  <a:latin typeface="Times New Roman" panose="02020603050405020304" pitchFamily="18" charset="0"/>
                  <a:cs typeface="Times New Roman" panose="02020603050405020304" pitchFamily="18" charset="0"/>
                </a:endParaRPr>
              </a:p>
              <a:p>
                <a:pPr algn="l"/>
                <a:endParaRPr lang="en-US" sz="4400" b="0" dirty="0">
                  <a:solidFill>
                    <a:srgbClr val="000000"/>
                  </a:solidFill>
                  <a:latin typeface="Times New Roman" panose="02020603050405020304" pitchFamily="18" charset="0"/>
                  <a:cs typeface="Times New Roman" panose="02020603050405020304" pitchFamily="18" charset="0"/>
                </a:endParaRPr>
              </a:p>
              <a:p>
                <a:pPr algn="l"/>
                <a:r>
                  <a:rPr lang="en-US" sz="4400" b="0" dirty="0">
                    <a:solidFill>
                      <a:srgbClr val="000000"/>
                    </a:solidFill>
                    <a:latin typeface="Times New Roman" panose="02020603050405020304" pitchFamily="18" charset="0"/>
                    <a:cs typeface="Times New Roman" panose="02020603050405020304" pitchFamily="18" charset="0"/>
                  </a:rPr>
                  <a:t> </a:t>
                </a:r>
              </a:p>
            </p:txBody>
          </p:sp>
        </mc:Choice>
        <mc:Fallback xmlns="">
          <p:sp>
            <p:nvSpPr>
              <p:cNvPr id="29" name="Rectangle 28"/>
              <p:cNvSpPr>
                <a:spLocks noRot="1" noChangeAspect="1" noMove="1" noResize="1" noEditPoints="1" noAdjustHandles="1" noChangeArrowheads="1" noChangeShapeType="1" noTextEdit="1"/>
              </p:cNvSpPr>
              <p:nvPr/>
            </p:nvSpPr>
            <p:spPr>
              <a:xfrm>
                <a:off x="15379229" y="8077200"/>
                <a:ext cx="12797837" cy="20648794"/>
              </a:xfrm>
              <a:prstGeom prst="rect">
                <a:avLst/>
              </a:prstGeom>
              <a:blipFill>
                <a:blip r:embed="rId6"/>
                <a:stretch>
                  <a:fillRect l="-858" t="-266" r="-1286"/>
                </a:stretch>
              </a:blipFill>
            </p:spPr>
            <p:txBody>
              <a:bodyPr/>
              <a:lstStyle/>
              <a:p>
                <a:r>
                  <a:rPr lang="en-US">
                    <a:noFill/>
                  </a:rPr>
                  <a:t> </a:t>
                </a:r>
              </a:p>
            </p:txBody>
          </p:sp>
        </mc:Fallback>
      </mc:AlternateContent>
      <p:sp>
        <p:nvSpPr>
          <p:cNvPr id="30" name="Rectangle 29"/>
          <p:cNvSpPr/>
          <p:nvPr/>
        </p:nvSpPr>
        <p:spPr>
          <a:xfrm>
            <a:off x="28898791" y="12166851"/>
            <a:ext cx="14581236" cy="17727930"/>
          </a:xfrm>
          <a:prstGeom prst="rect">
            <a:avLst/>
          </a:prstGeom>
        </p:spPr>
        <p:txBody>
          <a:bodyPr wrap="square">
            <a:spAutoFit/>
          </a:bodyPr>
          <a:lstStyle/>
          <a:p>
            <a:pPr algn="l"/>
            <a:r>
              <a:rPr lang="en-US" sz="2600" b="0" dirty="0">
                <a:solidFill>
                  <a:srgbClr val="000000"/>
                </a:solidFill>
                <a:latin typeface="+mn-lt"/>
                <a:cs typeface="Times New Roman" panose="02020603050405020304" pitchFamily="18" charset="0"/>
              </a:rPr>
              <a:t>            </a:t>
            </a:r>
            <a:r>
              <a:rPr lang="en-US" sz="2600" b="0" i="1" dirty="0">
                <a:solidFill>
                  <a:srgbClr val="000000"/>
                </a:solidFill>
                <a:latin typeface="+mn-lt"/>
                <a:cs typeface="Times New Roman" panose="02020603050405020304" pitchFamily="18" charset="0"/>
              </a:rPr>
              <a:t>Casted Sleeve Seal                                SolidWorks Renderings of Version Two of Button    </a:t>
            </a:r>
            <a:r>
              <a:rPr lang="en-US" sz="100" b="0" i="1" dirty="0">
                <a:solidFill>
                  <a:srgbClr val="000000"/>
                </a:solidFill>
                <a:latin typeface="+mn-lt"/>
                <a:cs typeface="Times New Roman" panose="02020603050405020304" pitchFamily="18" charset="0"/>
              </a:rPr>
              <a:t>                                    </a:t>
            </a:r>
            <a:r>
              <a:rPr lang="en-US" sz="2600" b="0" i="1" dirty="0">
                <a:solidFill>
                  <a:srgbClr val="000000"/>
                </a:solidFill>
                <a:latin typeface="+mn-lt"/>
                <a:cs typeface="Times New Roman" panose="02020603050405020304" pitchFamily="18" charset="0"/>
              </a:rPr>
              <a:t> </a:t>
            </a:r>
            <a:r>
              <a:rPr lang="en-US" sz="100" b="0" i="1" dirty="0">
                <a:solidFill>
                  <a:schemeClr val="bg1"/>
                </a:solidFill>
                <a:latin typeface="+mn-lt"/>
                <a:cs typeface="Times New Roman" panose="02020603050405020304" pitchFamily="18" charset="0"/>
              </a:rPr>
              <a:t>with    I</a:t>
            </a:r>
            <a:r>
              <a:rPr lang="en-US" sz="2600" b="0" i="1" dirty="0">
                <a:solidFill>
                  <a:srgbClr val="000000"/>
                </a:solidFill>
                <a:latin typeface="+mn-lt"/>
                <a:cs typeface="Times New Roman" panose="02020603050405020304" pitchFamily="18" charset="0"/>
              </a:rPr>
              <a:t>                                                                                   with Insert and Circuit Board Button</a:t>
            </a:r>
          </a:p>
          <a:p>
            <a:pPr algn="l"/>
            <a:endParaRPr lang="en-US" sz="2600" b="0" dirty="0">
              <a:solidFill>
                <a:srgbClr val="000000"/>
              </a:solidFill>
              <a:latin typeface="+mn-lt"/>
              <a:cs typeface="Times New Roman" panose="02020603050405020304" pitchFamily="18" charset="0"/>
            </a:endParaRPr>
          </a:p>
          <a:p>
            <a:pPr algn="l"/>
            <a:r>
              <a:rPr lang="en-US" sz="2600" b="0" dirty="0">
                <a:solidFill>
                  <a:srgbClr val="000000"/>
                </a:solidFill>
                <a:latin typeface="+mn-lt"/>
                <a:cs typeface="Times New Roman" panose="02020603050405020304" pitchFamily="18" charset="0"/>
              </a:rPr>
              <a:t>The difference between the calculated force to cause a failure and the force found through the tensile test can be attributed to several factors.  These include:</a:t>
            </a:r>
          </a:p>
          <a:p>
            <a:pPr marL="457200" indent="-457200" algn="l">
              <a:buFont typeface="Arial" panose="020B0604020202020204" pitchFamily="34" charset="0"/>
              <a:buChar char="•"/>
            </a:pPr>
            <a:r>
              <a:rPr lang="en-US" sz="2600" b="0" dirty="0">
                <a:solidFill>
                  <a:srgbClr val="000000"/>
                </a:solidFill>
                <a:latin typeface="+mn-lt"/>
                <a:cs typeface="Times New Roman" panose="02020603050405020304" pitchFamily="18" charset="0"/>
              </a:rPr>
              <a:t>Testing standard used by manufacturer (ASTM D-412)</a:t>
            </a:r>
          </a:p>
          <a:p>
            <a:pPr marL="457200" indent="-457200" algn="l">
              <a:buFont typeface="Arial" panose="020B0604020202020204" pitchFamily="34" charset="0"/>
              <a:buChar char="•"/>
            </a:pPr>
            <a:r>
              <a:rPr lang="en-US" sz="2600" b="0" dirty="0">
                <a:solidFill>
                  <a:srgbClr val="000000"/>
                </a:solidFill>
                <a:latin typeface="+mn-lt"/>
                <a:cs typeface="Times New Roman" panose="02020603050405020304" pitchFamily="18" charset="0"/>
              </a:rPr>
              <a:t>Print Orientation of SLA Parts</a:t>
            </a:r>
          </a:p>
          <a:p>
            <a:pPr marL="457200" indent="-457200" algn="l">
              <a:buFont typeface="Arial" panose="020B0604020202020204" pitchFamily="34" charset="0"/>
              <a:buChar char="•"/>
            </a:pPr>
            <a:r>
              <a:rPr lang="en-US" sz="2600" b="0" dirty="0">
                <a:solidFill>
                  <a:srgbClr val="000000"/>
                </a:solidFill>
                <a:latin typeface="+mn-lt"/>
                <a:cs typeface="Times New Roman" panose="02020603050405020304" pitchFamily="18" charset="0"/>
              </a:rPr>
              <a:t>Curing of material</a:t>
            </a:r>
          </a:p>
          <a:p>
            <a:pPr marL="457200" indent="-457200" algn="l">
              <a:buFont typeface="Arial" panose="020B0604020202020204" pitchFamily="34" charset="0"/>
              <a:buChar char="•"/>
            </a:pPr>
            <a:r>
              <a:rPr lang="en-US" sz="2600" b="0" dirty="0">
                <a:solidFill>
                  <a:srgbClr val="000000"/>
                </a:solidFill>
                <a:latin typeface="+mn-lt"/>
                <a:cs typeface="Times New Roman" panose="02020603050405020304" pitchFamily="18" charset="0"/>
              </a:rPr>
              <a:t>Grips used for Testing</a:t>
            </a:r>
          </a:p>
          <a:p>
            <a:pPr algn="l"/>
            <a:endParaRPr lang="en-US" sz="2600" b="0" dirty="0">
              <a:solidFill>
                <a:srgbClr val="000000"/>
              </a:solidFill>
              <a:latin typeface="+mn-lt"/>
              <a:cs typeface="Times New Roman" panose="02020603050405020304" pitchFamily="18" charset="0"/>
            </a:endParaRPr>
          </a:p>
          <a:p>
            <a:pPr algn="l"/>
            <a:r>
              <a:rPr lang="en-US" sz="2600" b="0" dirty="0">
                <a:solidFill>
                  <a:srgbClr val="000000"/>
                </a:solidFill>
                <a:latin typeface="+mn-lt"/>
                <a:cs typeface="Times New Roman" panose="02020603050405020304" pitchFamily="18" charset="0"/>
              </a:rPr>
              <a:t>During testing, it was also discovered that the mechanical properties of the Reoflex 50 improve as it cures after being demolded.  As the testing was done before these parts had cured for a week, the potential material properties had not been reached.  Since these parts are not put under the forces that would cause them to fail, it can safely be assumed that they will not fail if immediately put into an assembly.  Through the analytical, physical, and field testing, it was shown that 3D printed casting molds is a viable option for producing flexible parts.</a:t>
            </a:r>
          </a:p>
          <a:p>
            <a:pPr algn="l"/>
            <a:endParaRPr lang="en-US" sz="2600" b="0" dirty="0">
              <a:solidFill>
                <a:srgbClr val="000000"/>
              </a:solidFill>
              <a:latin typeface="+mn-lt"/>
              <a:cs typeface="Times New Roman" panose="02020603050405020304" pitchFamily="18" charset="0"/>
            </a:endParaRPr>
          </a:p>
          <a:p>
            <a:pPr algn="l"/>
            <a:endParaRPr lang="en-US" sz="2600" b="0" dirty="0">
              <a:solidFill>
                <a:srgbClr val="000000"/>
              </a:solidFill>
              <a:latin typeface="+mn-lt"/>
              <a:cs typeface="Times New Roman" panose="02020603050405020304" pitchFamily="18" charset="0"/>
            </a:endParaRPr>
          </a:p>
          <a:p>
            <a:pPr algn="l"/>
            <a:r>
              <a:rPr lang="en-US" sz="2600" b="0" dirty="0">
                <a:solidFill>
                  <a:srgbClr val="000000"/>
                </a:solidFill>
                <a:latin typeface="+mn-lt"/>
                <a:cs typeface="Times New Roman" panose="02020603050405020304" pitchFamily="18" charset="0"/>
              </a:rPr>
              <a:t>Each of the desired qualities for the molds has been achieved, and parts produced using them have been used in small scale deliverables to customers.  Although the molds have a higher initial cost, as shown in the table below, this cost is relatively insignificant for the small-scale production it is used for.  All SLA prints require roughly the same amount of post-processing, using a mold does not cause much extra work.  Reoflex 50 is not a harsh material, with no strong chemical reactions causing damage to the mold, allowing it to be used indefinitely.  The quality of parts produced with the molds is much higher as well, with a choice in color through dyes produced by the same manufacturer.  The length of time and additional effort required to produce a part using a mold must be considered, however.  It takes roughly ten minutes to prepare the mold and fill it properly, on top of the time used to design the mold for use.  </a:t>
            </a:r>
          </a:p>
          <a:p>
            <a:pPr algn="l"/>
            <a:endParaRPr lang="en-US" sz="2600" b="0" dirty="0">
              <a:solidFill>
                <a:srgbClr val="000000"/>
              </a:solidFill>
              <a:latin typeface="+mn-lt"/>
              <a:cs typeface="Times New Roman" panose="02020603050405020304" pitchFamily="18" charset="0"/>
            </a:endParaRPr>
          </a:p>
          <a:p>
            <a:pPr algn="l"/>
            <a:endParaRPr lang="en-US" sz="2600" b="0" dirty="0">
              <a:solidFill>
                <a:srgbClr val="000000"/>
              </a:solidFill>
              <a:latin typeface="+mn-lt"/>
              <a:cs typeface="Times New Roman" panose="02020603050405020304" pitchFamily="18" charset="0"/>
            </a:endParaRPr>
          </a:p>
          <a:p>
            <a:pPr algn="l"/>
            <a:endParaRPr lang="en-US" sz="2600" b="0" dirty="0">
              <a:solidFill>
                <a:srgbClr val="000000"/>
              </a:solidFill>
              <a:latin typeface="+mn-lt"/>
              <a:cs typeface="Times New Roman" panose="02020603050405020304" pitchFamily="18" charset="0"/>
            </a:endParaRPr>
          </a:p>
          <a:p>
            <a:pPr algn="l"/>
            <a:endParaRPr lang="en-US" sz="2600" b="0" dirty="0">
              <a:solidFill>
                <a:srgbClr val="000000"/>
              </a:solidFill>
              <a:latin typeface="+mn-lt"/>
              <a:cs typeface="Times New Roman" panose="02020603050405020304" pitchFamily="18" charset="0"/>
            </a:endParaRPr>
          </a:p>
          <a:p>
            <a:pPr algn="l"/>
            <a:endParaRPr lang="en-US" sz="2600" b="0" dirty="0">
              <a:solidFill>
                <a:srgbClr val="000000"/>
              </a:solidFill>
              <a:latin typeface="+mn-lt"/>
              <a:cs typeface="Times New Roman" panose="02020603050405020304" pitchFamily="18" charset="0"/>
            </a:endParaRPr>
          </a:p>
          <a:p>
            <a:pPr algn="l"/>
            <a:endParaRPr lang="en-US" sz="2600" b="0" dirty="0">
              <a:solidFill>
                <a:srgbClr val="000000"/>
              </a:solidFill>
              <a:latin typeface="+mn-lt"/>
              <a:cs typeface="Times New Roman" panose="02020603050405020304" pitchFamily="18" charset="0"/>
            </a:endParaRPr>
          </a:p>
          <a:p>
            <a:pPr algn="l"/>
            <a:endParaRPr lang="en-US" sz="2600" b="0" dirty="0">
              <a:solidFill>
                <a:srgbClr val="000000"/>
              </a:solidFill>
              <a:latin typeface="+mn-lt"/>
              <a:cs typeface="Times New Roman" panose="02020603050405020304" pitchFamily="18" charset="0"/>
            </a:endParaRPr>
          </a:p>
          <a:p>
            <a:pPr algn="l"/>
            <a:endParaRPr lang="en-US" sz="2600" b="0" dirty="0">
              <a:solidFill>
                <a:srgbClr val="000000"/>
              </a:solidFill>
              <a:latin typeface="+mn-lt"/>
              <a:cs typeface="Times New Roman" panose="02020603050405020304" pitchFamily="18" charset="0"/>
            </a:endParaRPr>
          </a:p>
          <a:p>
            <a:pPr algn="l"/>
            <a:endParaRPr lang="en-US" sz="2600" b="0" dirty="0">
              <a:solidFill>
                <a:srgbClr val="000000"/>
              </a:solidFill>
              <a:latin typeface="+mn-lt"/>
              <a:cs typeface="Times New Roman" panose="02020603050405020304" pitchFamily="18" charset="0"/>
            </a:endParaRPr>
          </a:p>
          <a:p>
            <a:pPr algn="l"/>
            <a:r>
              <a:rPr lang="en-US" sz="2600" b="0" i="1" dirty="0">
                <a:solidFill>
                  <a:srgbClr val="000000"/>
                </a:solidFill>
                <a:latin typeface="+mn-lt"/>
                <a:cs typeface="Times New Roman" panose="02020603050405020304" pitchFamily="18" charset="0"/>
              </a:rPr>
              <a:t>             ASTM D-412 Dimensions             Cost Table for Various Materials to Produce Huntsman 2  </a:t>
            </a:r>
            <a:r>
              <a:rPr lang="en-US" sz="100" b="0" i="1" dirty="0">
                <a:solidFill>
                  <a:schemeClr val="bg1"/>
                </a:solidFill>
                <a:latin typeface="+mn-lt"/>
                <a:cs typeface="Times New Roman" panose="02020603050405020304" pitchFamily="18" charset="0"/>
              </a:rPr>
              <a:t>bb</a:t>
            </a:r>
            <a:r>
              <a:rPr lang="en-US" sz="2600" b="0" i="1" dirty="0">
                <a:solidFill>
                  <a:srgbClr val="000000"/>
                </a:solidFill>
                <a:latin typeface="+mn-lt"/>
                <a:cs typeface="Times New Roman" panose="02020603050405020304" pitchFamily="18" charset="0"/>
              </a:rPr>
              <a:t>                 (ASTM International)                                                      Button</a:t>
            </a:r>
          </a:p>
          <a:p>
            <a:pPr algn="l"/>
            <a:endParaRPr lang="en-US" sz="4400" b="0" i="1" dirty="0">
              <a:solidFill>
                <a:srgbClr val="000000"/>
              </a:solidFill>
              <a:latin typeface="Times New Roman" panose="02020603050405020304" pitchFamily="18" charset="0"/>
              <a:cs typeface="Times New Roman" panose="02020603050405020304" pitchFamily="18" charset="0"/>
            </a:endParaRPr>
          </a:p>
          <a:p>
            <a:pPr algn="l"/>
            <a:endParaRPr lang="en-US" sz="4400" b="0" dirty="0">
              <a:solidFill>
                <a:srgbClr val="000000"/>
              </a:solidFill>
              <a:latin typeface="Times New Roman" panose="02020603050405020304" pitchFamily="18" charset="0"/>
              <a:cs typeface="Times New Roman" panose="02020603050405020304" pitchFamily="18" charset="0"/>
            </a:endParaRPr>
          </a:p>
          <a:p>
            <a:pPr algn="l"/>
            <a:endParaRPr lang="en-US" sz="4400" b="0" dirty="0">
              <a:solidFill>
                <a:srgbClr val="000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ACC7E2B4-3081-4E51-BB50-25829809E94E}"/>
              </a:ext>
            </a:extLst>
          </p:cNvPr>
          <p:cNvSpPr>
            <a:spLocks noChangeArrowheads="1"/>
          </p:cNvSpPr>
          <p:nvPr/>
        </p:nvSpPr>
        <p:spPr bwMode="auto">
          <a:xfrm>
            <a:off x="0" y="-40704"/>
            <a:ext cx="18473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b="0" u="none" strike="noStrike" cap="none" normalizeH="0" baseline="0" dirty="0">
              <a:ln>
                <a:noFill/>
              </a:ln>
              <a:effectLst/>
              <a:latin typeface="Calibri"/>
              <a:cs typeface="Arial"/>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CB840A93-F2D1-4BB4-9A2C-BA7A739C10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280587" y="6712909"/>
            <a:ext cx="12192025" cy="5651003"/>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8EBC04B4-0C15-470F-83B4-46E5AE4799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671143" y="7450388"/>
            <a:ext cx="12192025" cy="5651003"/>
          </a:xfrm>
          <a:prstGeom prst="rect">
            <a:avLst/>
          </a:prstGeom>
        </p:spPr>
      </p:pic>
      <p:pic>
        <p:nvPicPr>
          <p:cNvPr id="22" name="Picture 21" descr="A picture containing text, close&#10;&#10;Description automatically generated">
            <a:extLst>
              <a:ext uri="{FF2B5EF4-FFF2-40B4-BE49-F238E27FC236}">
                <a16:creationId xmlns:a16="http://schemas.microsoft.com/office/drawing/2014/main" id="{F02BFFB9-BFB2-49D4-A73C-00BDE781CC8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19309" y="13648940"/>
            <a:ext cx="3969783" cy="2701038"/>
          </a:xfrm>
          <a:prstGeom prst="rect">
            <a:avLst/>
          </a:prstGeom>
        </p:spPr>
      </p:pic>
      <p:pic>
        <p:nvPicPr>
          <p:cNvPr id="16" name="Picture 15" descr="Chart&#10;&#10;Description automatically generated">
            <a:extLst>
              <a:ext uri="{FF2B5EF4-FFF2-40B4-BE49-F238E27FC236}">
                <a16:creationId xmlns:a16="http://schemas.microsoft.com/office/drawing/2014/main" id="{5FE348AA-2AF4-4EAC-A767-791F3C3DCDF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086920" y="26822400"/>
            <a:ext cx="6915370" cy="5186528"/>
          </a:xfrm>
          <a:prstGeom prst="rect">
            <a:avLst/>
          </a:prstGeom>
        </p:spPr>
      </p:pic>
      <p:pic>
        <p:nvPicPr>
          <p:cNvPr id="18" name="Picture 17" descr="Chart&#10;&#10;Description automatically generated">
            <a:extLst>
              <a:ext uri="{FF2B5EF4-FFF2-40B4-BE49-F238E27FC236}">
                <a16:creationId xmlns:a16="http://schemas.microsoft.com/office/drawing/2014/main" id="{E0F4BBF2-6680-4514-924B-4E561923B7B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945600" y="26836910"/>
            <a:ext cx="6896023" cy="5172018"/>
          </a:xfrm>
          <a:prstGeom prst="rect">
            <a:avLst/>
          </a:prstGeom>
        </p:spPr>
      </p:pic>
      <p:pic>
        <p:nvPicPr>
          <p:cNvPr id="5" name="Picture 4" descr="A picture containing stacked&#10;&#10;Description automatically generated">
            <a:extLst>
              <a:ext uri="{FF2B5EF4-FFF2-40B4-BE49-F238E27FC236}">
                <a16:creationId xmlns:a16="http://schemas.microsoft.com/office/drawing/2014/main" id="{75A7085F-3DE7-4718-B010-9A4042ADFA3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00487" y="13984712"/>
            <a:ext cx="4855372" cy="2301152"/>
          </a:xfrm>
          <a:prstGeom prst="rect">
            <a:avLst/>
          </a:prstGeom>
        </p:spPr>
      </p:pic>
      <p:pic>
        <p:nvPicPr>
          <p:cNvPr id="26" name="Content Placeholder 7">
            <a:extLst>
              <a:ext uri="{FF2B5EF4-FFF2-40B4-BE49-F238E27FC236}">
                <a16:creationId xmlns:a16="http://schemas.microsoft.com/office/drawing/2014/main" id="{2529FE2E-6A27-46E3-90BE-BEC45BCA82B2}"/>
              </a:ext>
            </a:extLst>
          </p:cNvPr>
          <p:cNvPicPr>
            <a:picLocks noChangeAspect="1"/>
          </p:cNvPicPr>
          <p:nvPr/>
        </p:nvPicPr>
        <p:blipFill>
          <a:blip r:embed="rId13"/>
          <a:stretch>
            <a:fillRect/>
          </a:stretch>
        </p:blipFill>
        <p:spPr>
          <a:xfrm>
            <a:off x="1026761" y="24807040"/>
            <a:ext cx="3346181" cy="2971048"/>
          </a:xfrm>
          <a:prstGeom prst="rect">
            <a:avLst/>
          </a:prstGeom>
        </p:spPr>
      </p:pic>
      <p:pic>
        <p:nvPicPr>
          <p:cNvPr id="27" name="Picture 26" descr="A picture containing black, stapler&#10;&#10;Description automatically generated">
            <a:extLst>
              <a:ext uri="{FF2B5EF4-FFF2-40B4-BE49-F238E27FC236}">
                <a16:creationId xmlns:a16="http://schemas.microsoft.com/office/drawing/2014/main" id="{27D85F3C-8985-4C12-B2E8-35D02BDBB405}"/>
              </a:ext>
            </a:extLst>
          </p:cNvPr>
          <p:cNvPicPr>
            <a:picLocks noChangeAspect="1"/>
          </p:cNvPicPr>
          <p:nvPr/>
        </p:nvPicPr>
        <p:blipFill>
          <a:blip r:embed="rId14"/>
          <a:stretch>
            <a:fillRect/>
          </a:stretch>
        </p:blipFill>
        <p:spPr>
          <a:xfrm>
            <a:off x="29953943" y="8746282"/>
            <a:ext cx="3404737" cy="2925079"/>
          </a:xfrm>
          <a:prstGeom prst="rect">
            <a:avLst/>
          </a:prstGeom>
        </p:spPr>
      </p:pic>
      <p:pic>
        <p:nvPicPr>
          <p:cNvPr id="10" name="Picture 9" descr="A computer on a desk&#10;&#10;Description automatically generated with low confidence">
            <a:extLst>
              <a:ext uri="{FF2B5EF4-FFF2-40B4-BE49-F238E27FC236}">
                <a16:creationId xmlns:a16="http://schemas.microsoft.com/office/drawing/2014/main" id="{BEAD8A75-20A2-4204-A783-0E6857D6683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47860" y="24715072"/>
            <a:ext cx="2343080" cy="3154984"/>
          </a:xfrm>
          <a:prstGeom prst="rect">
            <a:avLst/>
          </a:prstGeom>
        </p:spPr>
      </p:pic>
      <p:pic>
        <p:nvPicPr>
          <p:cNvPr id="8" name="Picture 7" descr="A picture containing yellow&#10;&#10;Description automatically generated">
            <a:extLst>
              <a:ext uri="{FF2B5EF4-FFF2-40B4-BE49-F238E27FC236}">
                <a16:creationId xmlns:a16="http://schemas.microsoft.com/office/drawing/2014/main" id="{E0666B27-C5C1-47A6-92D7-8D03C625CD6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451411" y="24810803"/>
            <a:ext cx="1796176" cy="3007235"/>
          </a:xfrm>
          <a:prstGeom prst="rect">
            <a:avLst/>
          </a:prstGeom>
        </p:spPr>
      </p:pic>
      <p:pic>
        <p:nvPicPr>
          <p:cNvPr id="12" name="Picture 11">
            <a:extLst>
              <a:ext uri="{FF2B5EF4-FFF2-40B4-BE49-F238E27FC236}">
                <a16:creationId xmlns:a16="http://schemas.microsoft.com/office/drawing/2014/main" id="{7472E7BD-10FE-4FFD-8DF5-6EFD5ED72F9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265669" y="13959267"/>
            <a:ext cx="2990220" cy="2242664"/>
          </a:xfrm>
          <a:prstGeom prst="rect">
            <a:avLst/>
          </a:prstGeom>
        </p:spPr>
      </p:pic>
      <p:pic>
        <p:nvPicPr>
          <p:cNvPr id="15" name="Picture 14">
            <a:extLst>
              <a:ext uri="{FF2B5EF4-FFF2-40B4-BE49-F238E27FC236}">
                <a16:creationId xmlns:a16="http://schemas.microsoft.com/office/drawing/2014/main" id="{0978B50A-FF1D-4A0A-828E-4560898EDCD7}"/>
              </a:ext>
            </a:extLst>
          </p:cNvPr>
          <p:cNvPicPr>
            <a:picLocks noChangeAspect="1"/>
          </p:cNvPicPr>
          <p:nvPr/>
        </p:nvPicPr>
        <p:blipFill rotWithShape="1">
          <a:blip r:embed="rId18"/>
          <a:srcRect b="5714"/>
          <a:stretch/>
        </p:blipFill>
        <p:spPr>
          <a:xfrm>
            <a:off x="29527253" y="25163842"/>
            <a:ext cx="4968816" cy="1579422"/>
          </a:xfrm>
          <a:prstGeom prst="rect">
            <a:avLst/>
          </a:prstGeom>
        </p:spPr>
      </p:pic>
      <p:pic>
        <p:nvPicPr>
          <p:cNvPr id="34" name="Picture 33" descr="Text&#10;&#10;Description automatically generated with low confidence">
            <a:extLst>
              <a:ext uri="{FF2B5EF4-FFF2-40B4-BE49-F238E27FC236}">
                <a16:creationId xmlns:a16="http://schemas.microsoft.com/office/drawing/2014/main" id="{B5D3DF84-7640-4F00-A0CB-928A78267FF1}"/>
              </a:ext>
            </a:extLst>
          </p:cNvPr>
          <p:cNvPicPr>
            <a:picLocks noChangeAspect="1"/>
          </p:cNvPicPr>
          <p:nvPr/>
        </p:nvPicPr>
        <p:blipFill>
          <a:blip r:embed="rId19"/>
          <a:stretch>
            <a:fillRect/>
          </a:stretch>
        </p:blipFill>
        <p:spPr>
          <a:xfrm>
            <a:off x="35407994" y="25368916"/>
            <a:ext cx="7615151" cy="1402422"/>
          </a:xfrm>
          <a:prstGeom prst="rect">
            <a:avLst/>
          </a:prstGeom>
        </p:spPr>
      </p:pic>
      <p:pic>
        <p:nvPicPr>
          <p:cNvPr id="17" name="Picture 16" descr="A picture containing text, cup, drink, plastic&#10;&#10;Description automatically generated">
            <a:extLst>
              <a:ext uri="{FF2B5EF4-FFF2-40B4-BE49-F238E27FC236}">
                <a16:creationId xmlns:a16="http://schemas.microsoft.com/office/drawing/2014/main" id="{BB2064B1-2F0C-41A1-9825-DC33B8D5293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047860" y="11065280"/>
            <a:ext cx="2621155" cy="1967095"/>
          </a:xfrm>
          <a:prstGeom prst="rect">
            <a:avLst/>
          </a:prstGeom>
        </p:spPr>
      </p:pic>
      <p:pic>
        <p:nvPicPr>
          <p:cNvPr id="31" name="Picture 13">
            <a:extLst>
              <a:ext uri="{FF2B5EF4-FFF2-40B4-BE49-F238E27FC236}">
                <a16:creationId xmlns:a16="http://schemas.microsoft.com/office/drawing/2014/main" id="{CBBDD3A4-A741-7F73-A239-110ECF417DD2}"/>
              </a:ext>
            </a:extLst>
          </p:cNvPr>
          <p:cNvPicPr>
            <a:picLocks noGrp="1" noChangeAspect="1"/>
          </p:cNvPicPr>
          <p:nvPr>
            <p:ph sz="quarter" idx="1"/>
          </p:nvPr>
        </p:nvPicPr>
        <p:blipFill>
          <a:blip r:embed="rId21"/>
          <a:stretch>
            <a:fillRect/>
          </a:stretch>
        </p:blipFill>
        <p:spPr>
          <a:xfrm>
            <a:off x="679711" y="1928557"/>
            <a:ext cx="10791825" cy="1609725"/>
          </a:xfrm>
        </p:spPr>
      </p:pic>
      <p:pic>
        <p:nvPicPr>
          <p:cNvPr id="14" name="Picture 13">
            <a:extLst>
              <a:ext uri="{FF2B5EF4-FFF2-40B4-BE49-F238E27FC236}">
                <a16:creationId xmlns:a16="http://schemas.microsoft.com/office/drawing/2014/main" id="{9B7E0F0B-1359-4340-8AA1-70BDA11542B7}"/>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438752" y="11065280"/>
            <a:ext cx="2666476" cy="1950233"/>
          </a:xfrm>
          <a:prstGeom prst="rect">
            <a:avLst/>
          </a:prstGeom>
        </p:spPr>
      </p:pic>
    </p:spTree>
  </p:cSld>
  <p:clrMapOvr>
    <a:masterClrMapping/>
  </p:clrMapOvr>
</p:sld>
</file>

<file path=ppt/theme/theme1.xml><?xml version="1.0" encoding="utf-8"?>
<a:theme xmlns:a="http://schemas.openxmlformats.org/drawingml/2006/main" name="Default Desig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spDef>
    <a:ln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1337</Words>
  <Application>Microsoft Office PowerPoint</Application>
  <PresentationFormat>Custom</PresentationFormat>
  <Paragraphs>94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Cambria Math</vt:lpstr>
      <vt:lpstr>Times New Roman</vt:lpstr>
      <vt:lpstr>Default Design</vt:lpstr>
      <vt:lpstr>Printed Prototypes vs. Casted Prototypes   Using Printed Molds  Christopher Hazen                                      Department of Mechanical Engineering, University of New Hampshire</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Chris Hazen</cp:lastModifiedBy>
  <cp:revision>30</cp:revision>
  <cp:lastPrinted>2014-02-24T14:53:09Z</cp:lastPrinted>
  <dcterms:created xsi:type="dcterms:W3CDTF">2004-07-26T21:45:23Z</dcterms:created>
  <dcterms:modified xsi:type="dcterms:W3CDTF">2022-04-14T19:54:46Z</dcterms:modified>
  <cp:category>science research poster</cp:category>
</cp:coreProperties>
</file>