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60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CFCCF2-5D6E-4BF0-96BE-A2CDA18DB4C3}" v="29" dt="2022-04-14T18:06:15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4434" autoAdjust="0"/>
  </p:normalViewPr>
  <p:slideViewPr>
    <p:cSldViewPr snapToGrid="0">
      <p:cViewPr>
        <p:scale>
          <a:sx n="16" d="100"/>
          <a:sy n="16" d="100"/>
        </p:scale>
        <p:origin x="1956" y="74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_n_peacock@outlook.com" userId="9ed012eb5f846ca2" providerId="LiveId" clId="{E49B7663-72BB-490D-B804-0C477E9CB58F}"/>
    <pc:docChg chg="undo custSel delSld modSld">
      <pc:chgData name="emily_n_peacock@outlook.com" userId="9ed012eb5f846ca2" providerId="LiveId" clId="{E49B7663-72BB-490D-B804-0C477E9CB58F}" dt="2022-04-14T18:20:18.168" v="25" actId="2696"/>
      <pc:docMkLst>
        <pc:docMk/>
      </pc:docMkLst>
      <pc:sldChg chg="modSp mod">
        <pc:chgData name="emily_n_peacock@outlook.com" userId="9ed012eb5f846ca2" providerId="LiveId" clId="{E49B7663-72BB-490D-B804-0C477E9CB58F}" dt="2022-04-14T18:15:42.552" v="18" actId="1076"/>
        <pc:sldMkLst>
          <pc:docMk/>
          <pc:sldMk cId="4199919993" sldId="260"/>
        </pc:sldMkLst>
        <pc:spChg chg="mod">
          <ac:chgData name="emily_n_peacock@outlook.com" userId="9ed012eb5f846ca2" providerId="LiveId" clId="{E49B7663-72BB-490D-B804-0C477E9CB58F}" dt="2022-04-14T18:12:08.045" v="10" actId="1076"/>
          <ac:spMkLst>
            <pc:docMk/>
            <pc:sldMk cId="4199919993" sldId="260"/>
            <ac:spMk id="5" creationId="{6482948A-1339-4400-9C39-0D250EB5CF4D}"/>
          </ac:spMkLst>
        </pc:spChg>
        <pc:spChg chg="mod">
          <ac:chgData name="emily_n_peacock@outlook.com" userId="9ed012eb5f846ca2" providerId="LiveId" clId="{E49B7663-72BB-490D-B804-0C477E9CB58F}" dt="2022-04-14T18:11:16.644" v="1" actId="1076"/>
          <ac:spMkLst>
            <pc:docMk/>
            <pc:sldMk cId="4199919993" sldId="260"/>
            <ac:spMk id="15" creationId="{00000000-0000-0000-0000-000000000000}"/>
          </ac:spMkLst>
        </pc:spChg>
        <pc:spChg chg="mod">
          <ac:chgData name="emily_n_peacock@outlook.com" userId="9ed012eb5f846ca2" providerId="LiveId" clId="{E49B7663-72BB-490D-B804-0C477E9CB58F}" dt="2022-04-14T18:15:23.183" v="15" actId="1076"/>
          <ac:spMkLst>
            <pc:docMk/>
            <pc:sldMk cId="4199919993" sldId="260"/>
            <ac:spMk id="44" creationId="{5C41D68A-CC7A-4BEF-8027-2D2963408867}"/>
          </ac:spMkLst>
        </pc:spChg>
        <pc:spChg chg="mod">
          <ac:chgData name="emily_n_peacock@outlook.com" userId="9ed012eb5f846ca2" providerId="LiveId" clId="{E49B7663-72BB-490D-B804-0C477E9CB58F}" dt="2022-04-14T18:15:27.979" v="16" actId="1076"/>
          <ac:spMkLst>
            <pc:docMk/>
            <pc:sldMk cId="4199919993" sldId="260"/>
            <ac:spMk id="45" creationId="{123E9F95-5B07-4BFA-A971-EFC5CC224B77}"/>
          </ac:spMkLst>
        </pc:spChg>
        <pc:spChg chg="mod">
          <ac:chgData name="emily_n_peacock@outlook.com" userId="9ed012eb5f846ca2" providerId="LiveId" clId="{E49B7663-72BB-490D-B804-0C477E9CB58F}" dt="2022-04-14T18:15:36.882" v="17" actId="1076"/>
          <ac:spMkLst>
            <pc:docMk/>
            <pc:sldMk cId="4199919993" sldId="260"/>
            <ac:spMk id="83" creationId="{64833049-63FE-47EE-ADEB-FAB94F3B3968}"/>
          </ac:spMkLst>
        </pc:spChg>
        <pc:spChg chg="mod">
          <ac:chgData name="emily_n_peacock@outlook.com" userId="9ed012eb5f846ca2" providerId="LiveId" clId="{E49B7663-72BB-490D-B804-0C477E9CB58F}" dt="2022-04-14T18:15:42.552" v="18" actId="1076"/>
          <ac:spMkLst>
            <pc:docMk/>
            <pc:sldMk cId="4199919993" sldId="260"/>
            <ac:spMk id="147" creationId="{83F1C157-2B79-4762-81D9-1572749947D5}"/>
          </ac:spMkLst>
        </pc:spChg>
        <pc:spChg chg="mod">
          <ac:chgData name="emily_n_peacock@outlook.com" userId="9ed012eb5f846ca2" providerId="LiveId" clId="{E49B7663-72BB-490D-B804-0C477E9CB58F}" dt="2022-04-14T18:11:53.722" v="6" actId="20577"/>
          <ac:spMkLst>
            <pc:docMk/>
            <pc:sldMk cId="4199919993" sldId="260"/>
            <ac:spMk id="151" creationId="{C866B702-2BF8-41D5-8BC2-93D6B0F450F0}"/>
          </ac:spMkLst>
        </pc:spChg>
        <pc:spChg chg="mod">
          <ac:chgData name="emily_n_peacock@outlook.com" userId="9ed012eb5f846ca2" providerId="LiveId" clId="{E49B7663-72BB-490D-B804-0C477E9CB58F}" dt="2022-04-14T18:12:17.971" v="11" actId="1076"/>
          <ac:spMkLst>
            <pc:docMk/>
            <pc:sldMk cId="4199919993" sldId="260"/>
            <ac:spMk id="152" creationId="{474D7453-E7B5-4E81-83D9-70D14EAE71F7}"/>
          </ac:spMkLst>
        </pc:spChg>
        <pc:spChg chg="mod">
          <ac:chgData name="emily_n_peacock@outlook.com" userId="9ed012eb5f846ca2" providerId="LiveId" clId="{E49B7663-72BB-490D-B804-0C477E9CB58F}" dt="2022-04-14T18:11:31.177" v="2" actId="207"/>
          <ac:spMkLst>
            <pc:docMk/>
            <pc:sldMk cId="4199919993" sldId="260"/>
            <ac:spMk id="157" creationId="{A5942CFD-45A9-4C48-B0F0-38554095CD56}"/>
          </ac:spMkLst>
        </pc:spChg>
        <pc:spChg chg="mod">
          <ac:chgData name="emily_n_peacock@outlook.com" userId="9ed012eb5f846ca2" providerId="LiveId" clId="{E49B7663-72BB-490D-B804-0C477E9CB58F}" dt="2022-04-14T18:11:35.261" v="3" actId="207"/>
          <ac:spMkLst>
            <pc:docMk/>
            <pc:sldMk cId="4199919993" sldId="260"/>
            <ac:spMk id="158" creationId="{2130FDCE-4D3C-426F-A10B-BD3D63E755D1}"/>
          </ac:spMkLst>
        </pc:spChg>
      </pc:sldChg>
      <pc:sldChg chg="addSp modSp del mod">
        <pc:chgData name="emily_n_peacock@outlook.com" userId="9ed012eb5f846ca2" providerId="LiveId" clId="{E49B7663-72BB-490D-B804-0C477E9CB58F}" dt="2022-04-14T18:20:18.168" v="25" actId="2696"/>
        <pc:sldMkLst>
          <pc:docMk/>
          <pc:sldMk cId="1961423253" sldId="261"/>
        </pc:sldMkLst>
        <pc:picChg chg="mod">
          <ac:chgData name="emily_n_peacock@outlook.com" userId="9ed012eb5f846ca2" providerId="LiveId" clId="{E49B7663-72BB-490D-B804-0C477E9CB58F}" dt="2022-04-14T18:19:08.809" v="24" actId="1076"/>
          <ac:picMkLst>
            <pc:docMk/>
            <pc:sldMk cId="1961423253" sldId="261"/>
            <ac:picMk id="4" creationId="{211CC755-E668-4490-A135-C0DB77C77D45}"/>
          </ac:picMkLst>
        </pc:picChg>
        <pc:cxnChg chg="add mod">
          <ac:chgData name="emily_n_peacock@outlook.com" userId="9ed012eb5f846ca2" providerId="LiveId" clId="{E49B7663-72BB-490D-B804-0C477E9CB58F}" dt="2022-04-14T18:18:54.857" v="23" actId="1582"/>
          <ac:cxnSpMkLst>
            <pc:docMk/>
            <pc:sldMk cId="1961423253" sldId="261"/>
            <ac:cxnSpMk id="3" creationId="{45B2DF15-F27E-4AFE-94D5-31C32AAB8619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0A120F9-92FC-45C1-ACFC-4BCA5429DFC9}"/>
              </a:ext>
            </a:extLst>
          </p:cNvPr>
          <p:cNvGrpSpPr/>
          <p:nvPr/>
        </p:nvGrpSpPr>
        <p:grpSpPr>
          <a:xfrm>
            <a:off x="32400555" y="15008966"/>
            <a:ext cx="11107794" cy="7976652"/>
            <a:chOff x="10684042" y="15304167"/>
            <a:chExt cx="19755854" cy="14750717"/>
          </a:xfrm>
        </p:grpSpPr>
        <p:pic>
          <p:nvPicPr>
            <p:cNvPr id="174" name="Picture 173" descr="Chart&#10;&#10;Description automatically generated">
              <a:extLst>
                <a:ext uri="{FF2B5EF4-FFF2-40B4-BE49-F238E27FC236}">
                  <a16:creationId xmlns:a16="http://schemas.microsoft.com/office/drawing/2014/main" id="{48A5EE7F-5207-4B85-8271-3EAB2323E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0" t="2556" r="6658" b="1756"/>
            <a:stretch/>
          </p:blipFill>
          <p:spPr>
            <a:xfrm>
              <a:off x="10684042" y="15304167"/>
              <a:ext cx="19755854" cy="14750717"/>
            </a:xfrm>
            <a:prstGeom prst="rect">
              <a:avLst/>
            </a:prstGeom>
          </p:spPr>
        </p:pic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ECED4C04-A8B7-42C8-9629-93DBDEA813E3}"/>
                </a:ext>
              </a:extLst>
            </p:cNvPr>
            <p:cNvCxnSpPr>
              <a:cxnSpLocks/>
            </p:cNvCxnSpPr>
            <p:nvPr/>
          </p:nvCxnSpPr>
          <p:spPr>
            <a:xfrm>
              <a:off x="13788189" y="16242631"/>
              <a:ext cx="0" cy="474044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F3317A1-3F7A-46CE-93AC-28089161F231}"/>
                </a:ext>
              </a:extLst>
            </p:cNvPr>
            <p:cNvCxnSpPr>
              <a:cxnSpLocks/>
            </p:cNvCxnSpPr>
            <p:nvPr/>
          </p:nvCxnSpPr>
          <p:spPr>
            <a:xfrm>
              <a:off x="19451047" y="16250653"/>
              <a:ext cx="0" cy="474044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7416705-D362-4CBF-9AF1-5D828FE6D92E}"/>
                </a:ext>
              </a:extLst>
            </p:cNvPr>
            <p:cNvCxnSpPr>
              <a:cxnSpLocks/>
            </p:cNvCxnSpPr>
            <p:nvPr/>
          </p:nvCxnSpPr>
          <p:spPr>
            <a:xfrm>
              <a:off x="13788189" y="23565852"/>
              <a:ext cx="0" cy="474044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7AACE96-173F-4AA6-BC3F-AECA74724E42}"/>
                </a:ext>
              </a:extLst>
            </p:cNvPr>
            <p:cNvCxnSpPr>
              <a:cxnSpLocks/>
            </p:cNvCxnSpPr>
            <p:nvPr/>
          </p:nvCxnSpPr>
          <p:spPr>
            <a:xfrm>
              <a:off x="19451047" y="23573874"/>
              <a:ext cx="0" cy="474044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73A484E4-C90D-45FE-AE35-CA157289D51B}"/>
                </a:ext>
              </a:extLst>
            </p:cNvPr>
            <p:cNvSpPr txBox="1"/>
            <p:nvPr/>
          </p:nvSpPr>
          <p:spPr>
            <a:xfrm>
              <a:off x="14088981" y="19659602"/>
              <a:ext cx="5061278" cy="1309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Pressure Release Valve Open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60C5BE99-9C98-4F10-86D1-DC4A74788354}"/>
                </a:ext>
              </a:extLst>
            </p:cNvPr>
            <p:cNvSpPr txBox="1"/>
            <p:nvPr/>
          </p:nvSpPr>
          <p:spPr>
            <a:xfrm>
              <a:off x="14088979" y="27030948"/>
              <a:ext cx="5061278" cy="1309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Pressure Release Valve Open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F3D4DEA-B3C8-4223-B957-D957A84DB7A2}"/>
                </a:ext>
              </a:extLst>
            </p:cNvPr>
            <p:cNvCxnSpPr>
              <a:cxnSpLocks/>
            </p:cNvCxnSpPr>
            <p:nvPr/>
          </p:nvCxnSpPr>
          <p:spPr>
            <a:xfrm>
              <a:off x="23710232" y="16242631"/>
              <a:ext cx="0" cy="4740442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B22FB29-0EA1-45BF-A28A-9F30C52737FF}"/>
                </a:ext>
              </a:extLst>
            </p:cNvPr>
            <p:cNvCxnSpPr>
              <a:cxnSpLocks/>
            </p:cNvCxnSpPr>
            <p:nvPr/>
          </p:nvCxnSpPr>
          <p:spPr>
            <a:xfrm>
              <a:off x="29734035" y="16250653"/>
              <a:ext cx="0" cy="4740442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5C665178-EA35-4288-BB6C-7028BCCD2A34}"/>
                </a:ext>
              </a:extLst>
            </p:cNvPr>
            <p:cNvSpPr txBox="1"/>
            <p:nvPr/>
          </p:nvSpPr>
          <p:spPr>
            <a:xfrm>
              <a:off x="24011023" y="19659602"/>
              <a:ext cx="5061278" cy="7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Drain Valve Open</a:t>
              </a:r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F6A89263-A7DF-4DE3-9844-BE1FAA5C3A66}"/>
                </a:ext>
              </a:extLst>
            </p:cNvPr>
            <p:cNvCxnSpPr>
              <a:cxnSpLocks/>
            </p:cNvCxnSpPr>
            <p:nvPr/>
          </p:nvCxnSpPr>
          <p:spPr>
            <a:xfrm>
              <a:off x="23718260" y="23565851"/>
              <a:ext cx="0" cy="4740442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DA006505-DE9C-4975-B260-E4EBEFB79FDB}"/>
                </a:ext>
              </a:extLst>
            </p:cNvPr>
            <p:cNvCxnSpPr>
              <a:cxnSpLocks/>
            </p:cNvCxnSpPr>
            <p:nvPr/>
          </p:nvCxnSpPr>
          <p:spPr>
            <a:xfrm>
              <a:off x="29742063" y="23573873"/>
              <a:ext cx="0" cy="4740442"/>
            </a:xfrm>
            <a:prstGeom prst="line">
              <a:avLst/>
            </a:prstGeom>
            <a:ln w="38100" cap="flat" cmpd="sng" algn="ctr">
              <a:solidFill>
                <a:schemeClr val="accent6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D4393969-783C-4160-9533-02B0A96FF7A8}"/>
                </a:ext>
              </a:extLst>
            </p:cNvPr>
            <p:cNvSpPr txBox="1"/>
            <p:nvPr/>
          </p:nvSpPr>
          <p:spPr>
            <a:xfrm>
              <a:off x="24019051" y="26982821"/>
              <a:ext cx="5061278" cy="7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Drain Valve Open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820A8DB-9E8E-4D4B-BFA6-BD9D1B2DC3B1}"/>
              </a:ext>
            </a:extLst>
          </p:cNvPr>
          <p:cNvGrpSpPr/>
          <p:nvPr/>
        </p:nvGrpSpPr>
        <p:grpSpPr>
          <a:xfrm>
            <a:off x="23080798" y="14825920"/>
            <a:ext cx="7356734" cy="8263377"/>
            <a:chOff x="18662342" y="13934735"/>
            <a:chExt cx="6803126" cy="7862965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1206ABDD-7D14-4378-95FA-A28E0E3FA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2342" y="13934735"/>
              <a:ext cx="6236659" cy="7862965"/>
            </a:xfrm>
            <a:prstGeom prst="rect">
              <a:avLst/>
            </a:prstGeom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10C379D2-73D9-45C6-B3EF-B83C33618D8D}"/>
                </a:ext>
              </a:extLst>
            </p:cNvPr>
            <p:cNvSpPr txBox="1"/>
            <p:nvPr/>
          </p:nvSpPr>
          <p:spPr>
            <a:xfrm>
              <a:off x="18712814" y="18527936"/>
              <a:ext cx="2000922" cy="380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60psi Pump</a:t>
              </a:r>
            </a:p>
          </p:txBody>
        </p: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7A730373-C924-4A2E-94EC-BE722F7B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9674110" y="18954750"/>
              <a:ext cx="136712" cy="5728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1DF9E6C6-585C-4DA8-9ECC-42F012D0A614}"/>
                </a:ext>
              </a:extLst>
            </p:cNvPr>
            <p:cNvSpPr txBox="1"/>
            <p:nvPr/>
          </p:nvSpPr>
          <p:spPr>
            <a:xfrm>
              <a:off x="23937558" y="17466107"/>
              <a:ext cx="1527910" cy="380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Drain Valves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B36D3BE1-2A9E-432D-B38F-00F1DCC7AB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9144" y="17912378"/>
              <a:ext cx="1792230" cy="329575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923BAF6E-23DF-4127-AFDE-E6688A1B4B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912422" y="17501070"/>
              <a:ext cx="1025136" cy="1650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9F0F1924-0534-4241-B475-C34D4148A280}"/>
                </a:ext>
              </a:extLst>
            </p:cNvPr>
            <p:cNvSpPr txBox="1"/>
            <p:nvPr/>
          </p:nvSpPr>
          <p:spPr>
            <a:xfrm>
              <a:off x="19500264" y="17147127"/>
              <a:ext cx="1549101" cy="67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Drainage Tank</a:t>
              </a: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227E5F66-399A-488A-9793-4B162F3B94D6}"/>
                </a:ext>
              </a:extLst>
            </p:cNvPr>
            <p:cNvCxnSpPr>
              <a:cxnSpLocks/>
            </p:cNvCxnSpPr>
            <p:nvPr/>
          </p:nvCxnSpPr>
          <p:spPr>
            <a:xfrm>
              <a:off x="20416818" y="17820050"/>
              <a:ext cx="825239" cy="7348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4F90FA1-4979-4B2F-A833-8D73FD88F38A}"/>
              </a:ext>
            </a:extLst>
          </p:cNvPr>
          <p:cNvGrpSpPr/>
          <p:nvPr/>
        </p:nvGrpSpPr>
        <p:grpSpPr>
          <a:xfrm>
            <a:off x="13145362" y="14935606"/>
            <a:ext cx="7430892" cy="8097970"/>
            <a:chOff x="11114736" y="7199773"/>
            <a:chExt cx="6473875" cy="7677141"/>
          </a:xfrm>
        </p:grpSpPr>
        <p:pic>
          <p:nvPicPr>
            <p:cNvPr id="204" name="Picture 203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8E7F5AAC-AEE3-4F35-9A2C-F3E6D9641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4638" y="7199773"/>
              <a:ext cx="6073973" cy="7677141"/>
            </a:xfrm>
            <a:prstGeom prst="rect">
              <a:avLst/>
            </a:prstGeom>
          </p:spPr>
        </p:pic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6EDB626-7185-4444-AFC9-FF90D4838EF8}"/>
                </a:ext>
              </a:extLst>
            </p:cNvPr>
            <p:cNvSpPr txBox="1"/>
            <p:nvPr/>
          </p:nvSpPr>
          <p:spPr>
            <a:xfrm>
              <a:off x="15340263" y="7562540"/>
              <a:ext cx="2248348" cy="67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Traverse System in Vacuum Chamber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84E62B2B-7417-4190-A2F8-0E7C0733774F}"/>
                </a:ext>
              </a:extLst>
            </p:cNvPr>
            <p:cNvSpPr txBox="1"/>
            <p:nvPr/>
          </p:nvSpPr>
          <p:spPr>
            <a:xfrm>
              <a:off x="13155923" y="13622391"/>
              <a:ext cx="1312433" cy="67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R.O. System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CA489559-A3F9-4CFC-9181-109155BD534D}"/>
                </a:ext>
              </a:extLst>
            </p:cNvPr>
            <p:cNvSpPr txBox="1"/>
            <p:nvPr/>
          </p:nvSpPr>
          <p:spPr>
            <a:xfrm>
              <a:off x="11114736" y="11814760"/>
              <a:ext cx="1183341" cy="67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Drainage System</a:t>
              </a: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8C5464B0-9B7F-4206-8368-07A60D1905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13689" y="8454658"/>
              <a:ext cx="591670" cy="4476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C53132-7890-448D-9482-D64348A36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12041" y="13490243"/>
              <a:ext cx="656217" cy="4860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FE0CA076-23DC-49D5-B2DA-F468C580A5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35742" y="11417510"/>
              <a:ext cx="304863" cy="3972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Recirculating Water System for Water Droplet Machining Process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Connor Buckley, Noah Cleary, Colin Mower, Emily Peacock, and Thomas Splagounias</a:t>
            </a:r>
            <a:b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Advisors: Professor Brad Kinsey and Ben Mitchell</a:t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Mechanical Engineering, University of New Hampshire, Durham, NH 03824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70257" y="6245141"/>
            <a:ext cx="10914743" cy="750238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>
                <a:latin typeface="Cambria" panose="02040503050406030204" pitchFamily="18" charset="0"/>
              </a:rPr>
              <a:t>Water Droplet Machining (WDM) is a novel manufacturing process comparable to traditional abrasive waterjet machining (AWJ), which uses highly pressurized water to cut a workpiece. AWJ abrasive is financially and environmentally expensive. WDM eliminates the need for abrasive by operating inside a vacuum chamber to eliminate air resistance and produce a concentrated train of water droplets. In WDM, the workpiece moves on a traverse system, while the jet remains stationary. A need for continuous draining is required for steady state operation. Therefore, our task was to create a drainage system that also is used to recirculate and clean the water back through the WDM system. </a:t>
            </a:r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9596" y="14039812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Design Criteria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9597" y="23688043"/>
            <a:ext cx="10914743" cy="281375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124709" y="14045149"/>
            <a:ext cx="19641782" cy="7315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CAD Models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254724" y="24389754"/>
            <a:ext cx="11251465" cy="37792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Further testing of the R.O. system’s effect on pH.</a:t>
            </a: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Recirculate the clean water to the high-pressure pump.</a:t>
            </a: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Analyze the amount of heat transferred from the chamber with the insulation installed.</a:t>
            </a: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Addition of a dirty water reservoir. 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9597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398396" y="14045148"/>
            <a:ext cx="1110779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Testing Results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262930" y="23113505"/>
            <a:ext cx="11243259" cy="8683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Conclusions &amp;  Next Steps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254724" y="28558087"/>
            <a:ext cx="11243259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2124709" y="23088441"/>
            <a:ext cx="19641782" cy="7315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 Completed Recirculation System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1636455" y="16761413"/>
            <a:ext cx="40081" cy="44892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9" name="Subtitle 2"/>
          <p:cNvSpPr txBox="1">
            <a:spLocks/>
          </p:cNvSpPr>
          <p:nvPr/>
        </p:nvSpPr>
        <p:spPr>
          <a:xfrm>
            <a:off x="11962620" y="4927203"/>
            <a:ext cx="31543571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System Setup</a:t>
            </a:r>
          </a:p>
        </p:txBody>
      </p:sp>
      <p:cxnSp>
        <p:nvCxnSpPr>
          <p:cNvPr id="159" name="Straight Connector 158"/>
          <p:cNvCxnSpPr/>
          <p:nvPr/>
        </p:nvCxnSpPr>
        <p:spPr>
          <a:xfrm flipH="1">
            <a:off x="21629496" y="23760951"/>
            <a:ext cx="6959" cy="72275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1" name="Picture 1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39" y="1168998"/>
            <a:ext cx="2298576" cy="3042233"/>
          </a:xfrm>
          <a:prstGeom prst="rect">
            <a:avLst/>
          </a:prstGeom>
        </p:spPr>
      </p:pic>
      <p:sp>
        <p:nvSpPr>
          <p:cNvPr id="98" name="Subtitle 2"/>
          <p:cNvSpPr txBox="1">
            <a:spLocks/>
          </p:cNvSpPr>
          <p:nvPr/>
        </p:nvSpPr>
        <p:spPr>
          <a:xfrm>
            <a:off x="369597" y="2245730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Subtitle 2"/>
              <p:cNvSpPr txBox="1">
                <a:spLocks/>
              </p:cNvSpPr>
              <p:nvPr/>
            </p:nvSpPr>
            <p:spPr>
              <a:xfrm>
                <a:off x="369597" y="15296288"/>
                <a:ext cx="10914743" cy="6905881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txBody>
              <a:bodyPr vert="horz" lIns="106674" tIns="53337" rIns="106674" bIns="53337" rtlCol="0" anchor="t">
                <a:normAutofit fontScale="92500" lnSpcReduction="10000"/>
              </a:bodyPr>
              <a:lstStyle>
                <a:lvl1pPr marL="0" indent="0" algn="ctr" defTabSz="3840480" rtl="0" eaLnBrk="1" latinLnBrk="0" hangingPunct="1">
                  <a:lnSpc>
                    <a:spcPct val="90000"/>
                  </a:lnSpc>
                  <a:spcBef>
                    <a:spcPts val="4200"/>
                  </a:spcBef>
                  <a:buFont typeface="Arial" panose="020B0604020202020204" pitchFamily="34" charset="0"/>
                  <a:buNone/>
                  <a:defRPr sz="1008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9202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8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8404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75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7607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8096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60120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152144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344168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5361920" indent="0" algn="ctr" defTabSz="3840480" rtl="0" eaLnBrk="1" latinLnBrk="0" hangingPunct="1">
                  <a:lnSpc>
                    <a:spcPct val="90000"/>
                  </a:lnSpc>
                  <a:spcBef>
                    <a:spcPts val="2100"/>
                  </a:spcBef>
                  <a:buFont typeface="Arial" panose="020B0604020202020204" pitchFamily="34" charset="0"/>
                  <a:buNone/>
                  <a:defRPr sz="67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 algn="just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80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Design is within the size limits of 5’x3’x2’</a:t>
                </a:r>
              </a:p>
              <a:p>
                <a:pPr marL="457200" marR="0" lvl="0" indent="-4572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380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Design is a closed loop that filters and recirculate the water used in the machine</a:t>
                </a:r>
              </a:p>
              <a:p>
                <a:pPr marL="457200" marR="0" lvl="0" indent="-4572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380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Meets water quality requirements</a:t>
                </a:r>
              </a:p>
              <a:p>
                <a:pPr marL="914400" lvl="1" indent="-457200" algn="just">
                  <a:lnSpc>
                    <a:spcPct val="120000"/>
                  </a:lnSpc>
                  <a:spcBef>
                    <a:spcPts val="0"/>
                  </a:spcBef>
                  <a:buFont typeface="Cambria" panose="02040503050406030204" pitchFamily="18" charset="0"/>
                  <a:buChar char="–"/>
                </a:pPr>
                <a:r>
                  <a:rPr lang="en-US" sz="380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 level: 6.0-8.0</a:t>
                </a:r>
              </a:p>
              <a:p>
                <a:pPr marL="914400" lvl="1" indent="-457200" algn="just">
                  <a:lnSpc>
                    <a:spcPct val="120000"/>
                  </a:lnSpc>
                  <a:spcBef>
                    <a:spcPts val="0"/>
                  </a:spcBef>
                  <a:buFont typeface="Cambria" panose="02040503050406030204" pitchFamily="18" charset="0"/>
                  <a:buChar char="–"/>
                </a:pPr>
                <a:r>
                  <a:rPr lang="en-US" sz="380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Silica (SiO</a:t>
                </a:r>
                <a:r>
                  <a:rPr lang="en-US" sz="3800" u="none" strike="noStrike" baseline="-2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80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content &lt; 15 ppm (parts per million)</a:t>
                </a:r>
              </a:p>
              <a:p>
                <a:pPr marL="914400" lvl="1" indent="-457200" algn="just">
                  <a:lnSpc>
                    <a:spcPct val="120000"/>
                  </a:lnSpc>
                  <a:spcBef>
                    <a:spcPts val="0"/>
                  </a:spcBef>
                  <a:buFont typeface="Cambria" panose="02040503050406030204" pitchFamily="18" charset="0"/>
                  <a:buChar char="–"/>
                </a:pPr>
                <a:r>
                  <a:rPr lang="en-US" sz="380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TDS (Total Dissolved Solids) level between 50-150 ppm</a:t>
                </a:r>
                <a:endParaRPr lang="en-US" sz="3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 algn="just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80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Suspended solids diameter &lt; 0.2</a:t>
                </a:r>
                <a14:m>
                  <m:oMath xmlns:m="http://schemas.openxmlformats.org/officeDocument/2006/math">
                    <m:r>
                      <a:rPr lang="en-US" sz="3800" i="1" u="none" strike="noStrike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sz="380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m.</a:t>
                </a:r>
              </a:p>
              <a:p>
                <a:pPr marL="457200" marR="0" lvl="0" indent="-4572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380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Incorporate a deionization or reverse osmosis system</a:t>
                </a:r>
              </a:p>
              <a:p>
                <a:pPr marL="457200" marR="0" lvl="0" indent="-4572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3800" u="none" strike="noStrike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Recirculation rate: 1 Liter/minute</a:t>
                </a:r>
                <a:endParaRPr lang="en-US" sz="3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marL="400027" indent="-400027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marL="400027" indent="-400027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marL="400027" indent="-400027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marL="400027" indent="-400027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just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  <a:p>
                <a:pPr algn="l">
                  <a:spcBef>
                    <a:spcPts val="0"/>
                  </a:spcBef>
                </a:pPr>
                <a:endParaRPr lang="en-US" sz="29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97" y="15296288"/>
                <a:ext cx="10914743" cy="6905881"/>
              </a:xfrm>
              <a:prstGeom prst="rect">
                <a:avLst/>
              </a:prstGeom>
              <a:blipFill>
                <a:blip r:embed="rId6"/>
                <a:stretch>
                  <a:fillRect l="-1283" t="-1057" r="-1451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Subtitle 2"/>
          <p:cNvSpPr txBox="1">
            <a:spLocks/>
          </p:cNvSpPr>
          <p:nvPr/>
        </p:nvSpPr>
        <p:spPr>
          <a:xfrm>
            <a:off x="32264325" y="29647475"/>
            <a:ext cx="11233658" cy="255454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4000" dirty="0">
                <a:latin typeface="Cambria" panose="02040503050406030204" pitchFamily="18" charset="0"/>
              </a:rPr>
              <a:t>This work has been performed with mentoring from Ben Mitchell and Professor Brad Kinsey with partial funding from the US National Science Foundation through award CMMI-1462993.</a:t>
            </a:r>
          </a:p>
        </p:txBody>
      </p:sp>
      <p:pic>
        <p:nvPicPr>
          <p:cNvPr id="1028" name="Picture 4" descr="John Olson Advanced Manufacturing Center at UNH | LinkedIn">
            <a:extLst>
              <a:ext uri="{FF2B5EF4-FFF2-40B4-BE49-F238E27FC236}">
                <a16:creationId xmlns:a16="http://schemas.microsoft.com/office/drawing/2014/main" id="{405268C2-FE4B-4A78-B6F9-F6631CC20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948" y="1139541"/>
            <a:ext cx="2818500" cy="281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55DD341-D208-4A30-8B01-0EB7F2B7A4A9}"/>
              </a:ext>
            </a:extLst>
          </p:cNvPr>
          <p:cNvSpPr txBox="1"/>
          <p:nvPr/>
        </p:nvSpPr>
        <p:spPr>
          <a:xfrm>
            <a:off x="369596" y="23713779"/>
            <a:ext cx="108799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Four different water samples were used in testing. In each testing sample, the water was tested for pH, TDS, temperature, and mass during two-minute intervals. 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82443621-E502-403A-AC28-E2F2582F35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391" y="24155061"/>
            <a:ext cx="7166705" cy="816272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408A3081-2C0D-45F1-924E-068B804B1377}"/>
              </a:ext>
            </a:extLst>
          </p:cNvPr>
          <p:cNvGrpSpPr/>
          <p:nvPr/>
        </p:nvGrpSpPr>
        <p:grpSpPr>
          <a:xfrm>
            <a:off x="12564426" y="24237228"/>
            <a:ext cx="10830095" cy="8085235"/>
            <a:chOff x="13265020" y="14862321"/>
            <a:chExt cx="9986866" cy="7490150"/>
          </a:xfrm>
        </p:grpSpPr>
        <p:pic>
          <p:nvPicPr>
            <p:cNvPr id="55" name="Picture 54" descr="A picture containing text, indoor, floor, cluttered&#10;&#10;Description automatically generated">
              <a:extLst>
                <a:ext uri="{FF2B5EF4-FFF2-40B4-BE49-F238E27FC236}">
                  <a16:creationId xmlns:a16="http://schemas.microsoft.com/office/drawing/2014/main" id="{7B1AA518-B174-4655-9430-4FB9C04C1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5020" y="14862321"/>
              <a:ext cx="9986866" cy="749015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36B7E2A-64C4-4DF1-BD68-1185B2C33CDB}"/>
                </a:ext>
              </a:extLst>
            </p:cNvPr>
            <p:cNvSpPr txBox="1"/>
            <p:nvPr/>
          </p:nvSpPr>
          <p:spPr>
            <a:xfrm>
              <a:off x="17517235" y="18706004"/>
              <a:ext cx="20176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Vacuum Chamber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C524BEC-1E90-487F-A794-0736E9E1F39E}"/>
                </a:ext>
              </a:extLst>
            </p:cNvPr>
            <p:cNvSpPr txBox="1"/>
            <p:nvPr/>
          </p:nvSpPr>
          <p:spPr>
            <a:xfrm>
              <a:off x="13800258" y="18706004"/>
              <a:ext cx="15604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Vacuum Pump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712682D-8E6E-4F5B-891B-A768796B51CF}"/>
                </a:ext>
              </a:extLst>
            </p:cNvPr>
            <p:cNvSpPr txBox="1"/>
            <p:nvPr/>
          </p:nvSpPr>
          <p:spPr>
            <a:xfrm>
              <a:off x="18204873" y="21476913"/>
              <a:ext cx="18149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Filtration System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9DBBD16-B5BA-4E6A-A3F8-6661AD82F61D}"/>
                </a:ext>
              </a:extLst>
            </p:cNvPr>
            <p:cNvSpPr txBox="1"/>
            <p:nvPr/>
          </p:nvSpPr>
          <p:spPr>
            <a:xfrm>
              <a:off x="15203527" y="20230004"/>
              <a:ext cx="156047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Depressurizing Tank</a:t>
              </a:r>
            </a:p>
          </p:txBody>
        </p:sp>
      </p:grp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994E6096-E355-478F-9D93-92EFC8BE7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924392"/>
              </p:ext>
            </p:extLst>
          </p:nvPr>
        </p:nvGraphicFramePr>
        <p:xfrm>
          <a:off x="373804" y="26845116"/>
          <a:ext cx="11012985" cy="5472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5282">
                  <a:extLst>
                    <a:ext uri="{9D8B030D-6E8A-4147-A177-3AD203B41FA5}">
                      <a16:colId xmlns:a16="http://schemas.microsoft.com/office/drawing/2014/main" val="1153163079"/>
                    </a:ext>
                  </a:extLst>
                </a:gridCol>
                <a:gridCol w="1799608">
                  <a:extLst>
                    <a:ext uri="{9D8B030D-6E8A-4147-A177-3AD203B41FA5}">
                      <a16:colId xmlns:a16="http://schemas.microsoft.com/office/drawing/2014/main" val="3484875376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2496744366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1849072187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915724883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903010408"/>
                    </a:ext>
                  </a:extLst>
                </a:gridCol>
                <a:gridCol w="1573619">
                  <a:extLst>
                    <a:ext uri="{9D8B030D-6E8A-4147-A177-3AD203B41FA5}">
                      <a16:colId xmlns:a16="http://schemas.microsoft.com/office/drawing/2014/main" val="3995423500"/>
                    </a:ext>
                  </a:extLst>
                </a:gridCol>
              </a:tblGrid>
              <a:tr h="844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 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Pre-Filtering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Post Filtering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711174"/>
                  </a:ext>
                </a:extLst>
              </a:tr>
              <a:tr h="1251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Trial # (4 min)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TDS (ppm)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pH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Temp(C°)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TDS (ppm)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pH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Temp(C°)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7251004"/>
                  </a:ext>
                </a:extLst>
              </a:tr>
              <a:tr h="844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230.2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9.96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10.1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37.44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10.23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20.1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2600899"/>
                  </a:ext>
                </a:extLst>
              </a:tr>
              <a:tr h="844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2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223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9.86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16.8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29.65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10.07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18.4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675526"/>
                  </a:ext>
                </a:extLst>
              </a:tr>
              <a:tr h="844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3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155.5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9.59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18.3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31.09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10.13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19.5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4802280"/>
                  </a:ext>
                </a:extLst>
              </a:tr>
              <a:tr h="844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4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272.9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9.79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19.9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33.03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10.19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21.3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588268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E67B59A-6A3E-4BE6-9A3C-6DA6FB505D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05856" y="6275496"/>
            <a:ext cx="15681633" cy="638733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CA038A-CA49-4A94-8E95-51DA58C447C0}"/>
              </a:ext>
            </a:extLst>
          </p:cNvPr>
          <p:cNvCxnSpPr/>
          <p:nvPr/>
        </p:nvCxnSpPr>
        <p:spPr>
          <a:xfrm>
            <a:off x="27738242" y="6506342"/>
            <a:ext cx="0" cy="66162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92FF602-0478-46C8-98B4-338C0B137F77}"/>
              </a:ext>
            </a:extLst>
          </p:cNvPr>
          <p:cNvGrpSpPr/>
          <p:nvPr/>
        </p:nvGrpSpPr>
        <p:grpSpPr>
          <a:xfrm>
            <a:off x="28240197" y="6188699"/>
            <a:ext cx="14734043" cy="7314825"/>
            <a:chOff x="29927819" y="6473512"/>
            <a:chExt cx="11242905" cy="560332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77090BF-01E4-4605-8E4A-C77B6F32D5F6}"/>
                </a:ext>
              </a:extLst>
            </p:cNvPr>
            <p:cNvGrpSpPr/>
            <p:nvPr/>
          </p:nvGrpSpPr>
          <p:grpSpPr>
            <a:xfrm>
              <a:off x="29927819" y="6473512"/>
              <a:ext cx="11242905" cy="5603322"/>
              <a:chOff x="120420" y="1019519"/>
              <a:chExt cx="11242905" cy="560332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151916C-0BA3-4F6F-AEA9-7A9A8D8626F1}"/>
                  </a:ext>
                </a:extLst>
              </p:cNvPr>
              <p:cNvSpPr/>
              <p:nvPr/>
            </p:nvSpPr>
            <p:spPr>
              <a:xfrm rot="5400000">
                <a:off x="3747396" y="3150421"/>
                <a:ext cx="1623641" cy="2754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DD6BFC2-41DD-4BFB-893B-6D5635A7881F}"/>
                  </a:ext>
                </a:extLst>
              </p:cNvPr>
              <p:cNvCxnSpPr>
                <a:cxnSpLocks/>
                <a:stCxn id="42" idx="3"/>
              </p:cNvCxnSpPr>
              <p:nvPr/>
            </p:nvCxnSpPr>
            <p:spPr>
              <a:xfrm>
                <a:off x="6371898" y="6333394"/>
                <a:ext cx="3604268" cy="0"/>
              </a:xfrm>
              <a:prstGeom prst="lin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28F469-52C6-4559-BA7F-12EF436099E4}"/>
                  </a:ext>
                </a:extLst>
              </p:cNvPr>
              <p:cNvSpPr txBox="1"/>
              <p:nvPr/>
            </p:nvSpPr>
            <p:spPr>
              <a:xfrm>
                <a:off x="3254931" y="3195044"/>
                <a:ext cx="1226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Workpiece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5C6241F-A03C-4357-8B8E-19C199E44067}"/>
                  </a:ext>
                </a:extLst>
              </p:cNvPr>
              <p:cNvSpPr txBox="1"/>
              <p:nvPr/>
            </p:nvSpPr>
            <p:spPr>
              <a:xfrm>
                <a:off x="5223954" y="4204245"/>
                <a:ext cx="18516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Liquid pool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F4BB9D0-25DB-4CEF-B99D-3F185C48B591}"/>
                  </a:ext>
                </a:extLst>
              </p:cNvPr>
              <p:cNvSpPr/>
              <p:nvPr/>
            </p:nvSpPr>
            <p:spPr>
              <a:xfrm>
                <a:off x="6097583" y="6258979"/>
                <a:ext cx="274315" cy="1488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64DCB0-385E-436C-8A34-461912431A56}"/>
                  </a:ext>
                </a:extLst>
              </p:cNvPr>
              <p:cNvSpPr txBox="1"/>
              <p:nvPr/>
            </p:nvSpPr>
            <p:spPr>
              <a:xfrm>
                <a:off x="4363622" y="1464057"/>
                <a:ext cx="22206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Saturated mixture (water vapor + liquid)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C41D68A-CC7A-4BEF-8027-2D2963408867}"/>
                  </a:ext>
                </a:extLst>
              </p:cNvPr>
              <p:cNvSpPr/>
              <p:nvPr/>
            </p:nvSpPr>
            <p:spPr>
              <a:xfrm>
                <a:off x="120420" y="2926036"/>
                <a:ext cx="1222964" cy="997604"/>
              </a:xfrm>
              <a:prstGeom prst="rect">
                <a:avLst/>
              </a:prstGeom>
              <a:solidFill>
                <a:srgbClr val="E4D9E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23E9F95-5B07-4BFA-A971-EFC5CC224B77}"/>
                  </a:ext>
                </a:extLst>
              </p:cNvPr>
              <p:cNvSpPr txBox="1"/>
              <p:nvPr/>
            </p:nvSpPr>
            <p:spPr>
              <a:xfrm>
                <a:off x="148783" y="3246669"/>
                <a:ext cx="12229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Vacuum pump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24BC56B-54EF-47E5-B595-2F2C6D1521C0}"/>
                  </a:ext>
                </a:extLst>
              </p:cNvPr>
              <p:cNvSpPr/>
              <p:nvPr/>
            </p:nvSpPr>
            <p:spPr>
              <a:xfrm>
                <a:off x="619384" y="1878092"/>
                <a:ext cx="2836879" cy="1917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A65A4E9-943E-4321-BBCE-AA7432A6D530}"/>
                  </a:ext>
                </a:extLst>
              </p:cNvPr>
              <p:cNvSpPr/>
              <p:nvPr/>
            </p:nvSpPr>
            <p:spPr>
              <a:xfrm>
                <a:off x="3538539" y="2289573"/>
                <a:ext cx="152400" cy="1273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22757D7-BC1F-4AFC-A7F7-C64E840FF171}"/>
                  </a:ext>
                </a:extLst>
              </p:cNvPr>
              <p:cNvSpPr/>
              <p:nvPr/>
            </p:nvSpPr>
            <p:spPr>
              <a:xfrm>
                <a:off x="624840" y="2068801"/>
                <a:ext cx="187668" cy="8581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582B446-C562-490B-8361-540F88AAF088}"/>
                  </a:ext>
                </a:extLst>
              </p:cNvPr>
              <p:cNvSpPr/>
              <p:nvPr/>
            </p:nvSpPr>
            <p:spPr>
              <a:xfrm>
                <a:off x="634527" y="2046616"/>
                <a:ext cx="162838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3A9B56A-BDAA-42E4-B20E-D9F7BF9036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42491" y="1986244"/>
                <a:ext cx="71111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11FC795-70B1-46DB-ADEA-9CFC6C4976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990" y="2229698"/>
                <a:ext cx="1" cy="5180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BC3154C-49E8-4253-8720-A1C98B1780B6}"/>
                  </a:ext>
                </a:extLst>
              </p:cNvPr>
              <p:cNvSpPr txBox="1"/>
              <p:nvPr/>
            </p:nvSpPr>
            <p:spPr>
              <a:xfrm>
                <a:off x="775428" y="4099945"/>
                <a:ext cx="14252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Superheated water vapor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6711283-2784-4D3C-8CB6-9DCE3F8E452C}"/>
                  </a:ext>
                </a:extLst>
              </p:cNvPr>
              <p:cNvCxnSpPr>
                <a:cxnSpLocks/>
                <a:stCxn id="62" idx="3"/>
              </p:cNvCxnSpPr>
              <p:nvPr/>
            </p:nvCxnSpPr>
            <p:spPr>
              <a:xfrm>
                <a:off x="5924713" y="5887206"/>
                <a:ext cx="3108304" cy="0"/>
              </a:xfrm>
              <a:prstGeom prst="lin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8C1361F-FC4C-49CE-83AD-7C91400A26A7}"/>
                  </a:ext>
                </a:extLst>
              </p:cNvPr>
              <p:cNvSpPr/>
              <p:nvPr/>
            </p:nvSpPr>
            <p:spPr>
              <a:xfrm>
                <a:off x="5650398" y="5812791"/>
                <a:ext cx="274315" cy="1488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47AAFB6-98AD-4A9E-BBF9-01D7747FB374}"/>
                  </a:ext>
                </a:extLst>
              </p:cNvPr>
              <p:cNvSpPr/>
              <p:nvPr/>
            </p:nvSpPr>
            <p:spPr>
              <a:xfrm>
                <a:off x="9033017" y="5260649"/>
                <a:ext cx="1586754" cy="12298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2202352-D168-45DF-854F-54C20D934839}"/>
                  </a:ext>
                </a:extLst>
              </p:cNvPr>
              <p:cNvSpPr/>
              <p:nvPr/>
            </p:nvSpPr>
            <p:spPr>
              <a:xfrm>
                <a:off x="9033017" y="5813570"/>
                <a:ext cx="1576892" cy="66855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33B8D4A-E816-48A8-9968-45BB50579731}"/>
                  </a:ext>
                </a:extLst>
              </p:cNvPr>
              <p:cNvSpPr txBox="1"/>
              <p:nvPr/>
            </p:nvSpPr>
            <p:spPr>
              <a:xfrm>
                <a:off x="9046786" y="5224698"/>
                <a:ext cx="14622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Reservoir tank</a:t>
                </a:r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886CD01-F0F0-409F-9F22-BC3FBD9E5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0595" y="2644687"/>
                <a:ext cx="544807" cy="0"/>
              </a:xfrm>
              <a:prstGeom prst="lin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29FD37EC-B39E-4099-ACBB-8C77FC721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09909" y="6062309"/>
                <a:ext cx="753416" cy="0"/>
              </a:xfrm>
              <a:prstGeom prst="lin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D29EDF2-FCFD-439B-B153-75D08FAB6D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23177" y="2615644"/>
                <a:ext cx="0" cy="3453758"/>
              </a:xfrm>
              <a:prstGeom prst="lin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5508E6C-4CC0-4DCC-9DD7-88C442E64407}"/>
                  </a:ext>
                </a:extLst>
              </p:cNvPr>
              <p:cNvSpPr/>
              <p:nvPr/>
            </p:nvSpPr>
            <p:spPr>
              <a:xfrm>
                <a:off x="9490514" y="2454306"/>
                <a:ext cx="1408058" cy="102771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E9D1E9C-3B3F-4C38-ADC5-EE7C20ED4B9E}"/>
                  </a:ext>
                </a:extLst>
              </p:cNvPr>
              <p:cNvSpPr txBox="1"/>
              <p:nvPr/>
            </p:nvSpPr>
            <p:spPr>
              <a:xfrm>
                <a:off x="9501817" y="2574602"/>
                <a:ext cx="14610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High pressure water pump (60ksi)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781CCBBB-D900-42C7-8858-2ACAF00857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70882" y="6338580"/>
                <a:ext cx="63497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D399AEC-A8EF-41F9-AD00-A7A90D1D6F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5054" y="5887205"/>
                <a:ext cx="63497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72532FC3-22C5-47B8-B97E-909C8213D1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23177" y="5402580"/>
                <a:ext cx="0" cy="5762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90434EF-459B-4C7C-9404-52078E790D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4318" y="3009674"/>
                <a:ext cx="3562454" cy="18867"/>
              </a:xfrm>
              <a:prstGeom prst="lin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D3C6CE2-3A45-44A3-B68C-D25B84B008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99711" y="3011862"/>
                <a:ext cx="2744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AD39B6A0-C935-432B-81F6-11A6C45901E6}"/>
                  </a:ext>
                </a:extLst>
              </p:cNvPr>
              <p:cNvGrpSpPr/>
              <p:nvPr/>
            </p:nvGrpSpPr>
            <p:grpSpPr>
              <a:xfrm rot="5400000">
                <a:off x="4927261" y="2377655"/>
                <a:ext cx="594650" cy="1359575"/>
                <a:chOff x="1790130" y="840488"/>
                <a:chExt cx="2346452" cy="5426661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26214C85-8B9E-4614-B23D-6127FCDC56E8}"/>
                    </a:ext>
                  </a:extLst>
                </p:cNvPr>
                <p:cNvGrpSpPr/>
                <p:nvPr/>
              </p:nvGrpSpPr>
              <p:grpSpPr>
                <a:xfrm>
                  <a:off x="1790130" y="840488"/>
                  <a:ext cx="2346452" cy="5426661"/>
                  <a:chOff x="1306848" y="848108"/>
                  <a:chExt cx="2346452" cy="5426661"/>
                </a:xfrm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731F9B1A-77D7-41F7-AF57-CB6C7C80582B}"/>
                      </a:ext>
                    </a:extLst>
                  </p:cNvPr>
                  <p:cNvGrpSpPr/>
                  <p:nvPr/>
                </p:nvGrpSpPr>
                <p:grpSpPr>
                  <a:xfrm>
                    <a:off x="1406912" y="848108"/>
                    <a:ext cx="2147025" cy="5426661"/>
                    <a:chOff x="1406912" y="848108"/>
                    <a:chExt cx="2147025" cy="5426661"/>
                  </a:xfrm>
                </p:grpSpPr>
                <p:pic>
                  <p:nvPicPr>
                    <p:cNvPr id="141" name="Picture 140" descr="Icon&#10;&#10;Description automatically generated">
                      <a:extLst>
                        <a:ext uri="{FF2B5EF4-FFF2-40B4-BE49-F238E27FC236}">
                          <a16:creationId xmlns:a16="http://schemas.microsoft.com/office/drawing/2014/main" id="{C0EBAE38-3856-48E2-9E8B-BAFCAFA7432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7208"/>
                    <a:stretch/>
                  </p:blipFill>
                  <p:spPr>
                    <a:xfrm>
                      <a:off x="1406912" y="848108"/>
                      <a:ext cx="2147025" cy="424205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42" name="Explosion: 14 Points 141">
                      <a:extLst>
                        <a:ext uri="{FF2B5EF4-FFF2-40B4-BE49-F238E27FC236}">
                          <a16:creationId xmlns:a16="http://schemas.microsoft.com/office/drawing/2014/main" id="{DB7C0940-4C13-440C-9D92-1A76E23445BE}"/>
                        </a:ext>
                      </a:extLst>
                    </p:cNvPr>
                    <p:cNvSpPr/>
                    <p:nvPr/>
                  </p:nvSpPr>
                  <p:spPr>
                    <a:xfrm rot="8138457">
                      <a:off x="1913224" y="5143272"/>
                      <a:ext cx="1113723" cy="1131497"/>
                    </a:xfrm>
                    <a:prstGeom prst="irregularSeal2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7C949C0C-D0C5-4178-8B61-3701D8823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76400" y="5084635"/>
                      <a:ext cx="1653540" cy="51957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38A212EA-9E1F-4D18-B7EA-C534C707FF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232548" y="5140404"/>
                    <a:ext cx="152400" cy="284732"/>
                  </a:xfrm>
                  <a:prstGeom prst="line">
                    <a:avLst/>
                  </a:prstGeom>
                  <a:ln w="127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7C67CC09-8CBF-48F3-A069-6A710850B9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561666" y="5056615"/>
                    <a:ext cx="214565" cy="374371"/>
                  </a:xfrm>
                  <a:prstGeom prst="line">
                    <a:avLst/>
                  </a:prstGeom>
                  <a:ln w="127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4179F2DE-2D20-4676-A5B2-1425829A2E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65372" y="5340528"/>
                    <a:ext cx="176533" cy="137452"/>
                  </a:xfrm>
                  <a:prstGeom prst="line">
                    <a:avLst/>
                  </a:prstGeom>
                  <a:ln w="127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F8FF73F0-5439-41DC-AFAE-574F383D0C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022309" y="5409254"/>
                    <a:ext cx="183450" cy="112613"/>
                  </a:xfrm>
                  <a:prstGeom prst="line">
                    <a:avLst/>
                  </a:prstGeom>
                  <a:ln w="127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4C38B646-DB57-4697-8E2E-C28EDA1990C1}"/>
                      </a:ext>
                    </a:extLst>
                  </p:cNvPr>
                  <p:cNvSpPr/>
                  <p:nvPr/>
                </p:nvSpPr>
                <p:spPr>
                  <a:xfrm>
                    <a:off x="1306848" y="5041146"/>
                    <a:ext cx="91440" cy="914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8DF75766-1793-4004-A050-0A1DE5798A09}"/>
                      </a:ext>
                    </a:extLst>
                  </p:cNvPr>
                  <p:cNvSpPr/>
                  <p:nvPr/>
                </p:nvSpPr>
                <p:spPr>
                  <a:xfrm>
                    <a:off x="1783152" y="5284070"/>
                    <a:ext cx="91440" cy="914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9528DDFD-5411-40C4-96EA-5CDFAC7EB88E}"/>
                      </a:ext>
                    </a:extLst>
                  </p:cNvPr>
                  <p:cNvSpPr/>
                  <p:nvPr/>
                </p:nvSpPr>
                <p:spPr>
                  <a:xfrm>
                    <a:off x="3561860" y="4921695"/>
                    <a:ext cx="91440" cy="914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215C4C6D-43F4-4D2B-96D9-604B599B6BA8}"/>
                      </a:ext>
                    </a:extLst>
                  </p:cNvPr>
                  <p:cNvSpPr/>
                  <p:nvPr/>
                </p:nvSpPr>
                <p:spPr>
                  <a:xfrm>
                    <a:off x="2110216" y="4930427"/>
                    <a:ext cx="91440" cy="914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09F1370B-FEE1-458A-84D9-03C45BB7264C}"/>
                      </a:ext>
                    </a:extLst>
                  </p:cNvPr>
                  <p:cNvSpPr/>
                  <p:nvPr/>
                </p:nvSpPr>
                <p:spPr>
                  <a:xfrm>
                    <a:off x="2837096" y="4835938"/>
                    <a:ext cx="91440" cy="914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07142A18-E6BB-4AD6-9A79-C324B5B02BA0}"/>
                      </a:ext>
                    </a:extLst>
                  </p:cNvPr>
                  <p:cNvSpPr/>
                  <p:nvPr/>
                </p:nvSpPr>
                <p:spPr>
                  <a:xfrm>
                    <a:off x="2609240" y="5540785"/>
                    <a:ext cx="91440" cy="914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0D1554F2-759D-4FD8-B4C0-BAE5F4EF78BE}"/>
                      </a:ext>
                    </a:extLst>
                  </p:cNvPr>
                  <p:cNvSpPr/>
                  <p:nvPr/>
                </p:nvSpPr>
                <p:spPr>
                  <a:xfrm>
                    <a:off x="2300217" y="5753090"/>
                    <a:ext cx="91440" cy="914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D1A9C0F5-346A-45B4-BBCC-F5910712B109}"/>
                      </a:ext>
                    </a:extLst>
                  </p:cNvPr>
                  <p:cNvSpPr/>
                  <p:nvPr/>
                </p:nvSpPr>
                <p:spPr>
                  <a:xfrm>
                    <a:off x="3159696" y="5129070"/>
                    <a:ext cx="91440" cy="914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22833EBF-B29B-4BE5-92FB-BE3BD5466A16}"/>
                      </a:ext>
                    </a:extLst>
                  </p:cNvPr>
                  <p:cNvSpPr/>
                  <p:nvPr/>
                </p:nvSpPr>
                <p:spPr>
                  <a:xfrm>
                    <a:off x="2442301" y="5333696"/>
                    <a:ext cx="45720" cy="457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01401EE4-021F-4968-8B6E-D3C256D2DF92}"/>
                      </a:ext>
                    </a:extLst>
                  </p:cNvPr>
                  <p:cNvSpPr/>
                  <p:nvPr/>
                </p:nvSpPr>
                <p:spPr>
                  <a:xfrm>
                    <a:off x="1711588" y="4999007"/>
                    <a:ext cx="45720" cy="457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C31FAFB1-0667-4769-8FF4-5EBFFEC8CB04}"/>
                      </a:ext>
                    </a:extLst>
                  </p:cNvPr>
                  <p:cNvSpPr/>
                  <p:nvPr/>
                </p:nvSpPr>
                <p:spPr>
                  <a:xfrm>
                    <a:off x="2543636" y="5812511"/>
                    <a:ext cx="45720" cy="457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72E503EA-AC0F-4C07-997F-63DB1E6E485A}"/>
                      </a:ext>
                    </a:extLst>
                  </p:cNvPr>
                  <p:cNvSpPr/>
                  <p:nvPr/>
                </p:nvSpPr>
                <p:spPr>
                  <a:xfrm>
                    <a:off x="3159696" y="4815230"/>
                    <a:ext cx="45720" cy="457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DA3747DC-DCF4-4348-A915-C3FFC1D6CB81}"/>
                      </a:ext>
                    </a:extLst>
                  </p:cNvPr>
                  <p:cNvSpPr/>
                  <p:nvPr/>
                </p:nvSpPr>
                <p:spPr>
                  <a:xfrm>
                    <a:off x="2343842" y="5538254"/>
                    <a:ext cx="45720" cy="457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2CEFD490-0365-47EF-92B2-6C1F40BFED5C}"/>
                      </a:ext>
                    </a:extLst>
                  </p:cNvPr>
                  <p:cNvSpPr/>
                  <p:nvPr/>
                </p:nvSpPr>
                <p:spPr>
                  <a:xfrm>
                    <a:off x="3430232" y="5356556"/>
                    <a:ext cx="45720" cy="457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1C715CD1-600A-4E66-A670-AA7EADA0A9A4}"/>
                      </a:ext>
                    </a:extLst>
                  </p:cNvPr>
                  <p:cNvSpPr/>
                  <p:nvPr/>
                </p:nvSpPr>
                <p:spPr>
                  <a:xfrm>
                    <a:off x="1441094" y="5425136"/>
                    <a:ext cx="45720" cy="457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93E9FCBF-9497-48F2-8282-58C86E6DD349}"/>
                    </a:ext>
                  </a:extLst>
                </p:cNvPr>
                <p:cNvSpPr/>
                <p:nvPr/>
              </p:nvSpPr>
              <p:spPr>
                <a:xfrm>
                  <a:off x="3890654" y="4712351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5277DE74-8285-43DB-B2F8-CD6F4DA40ED0}"/>
                    </a:ext>
                  </a:extLst>
                </p:cNvPr>
                <p:cNvSpPr/>
                <p:nvPr/>
              </p:nvSpPr>
              <p:spPr>
                <a:xfrm>
                  <a:off x="3243140" y="5270420"/>
                  <a:ext cx="45720" cy="4572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8C0137E-E4C8-4D36-947C-B8A048EC9A06}"/>
                  </a:ext>
                </a:extLst>
              </p:cNvPr>
              <p:cNvSpPr/>
              <p:nvPr/>
            </p:nvSpPr>
            <p:spPr>
              <a:xfrm>
                <a:off x="5882672" y="2797546"/>
                <a:ext cx="498305" cy="50859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9077057E-296A-4D32-ACD1-317A75CA18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77706" y="2528216"/>
                <a:ext cx="181074" cy="2329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27F8371-91F8-4CA5-B332-ECD8B59D1C9D}"/>
                  </a:ext>
                </a:extLst>
              </p:cNvPr>
              <p:cNvSpPr txBox="1"/>
              <p:nvPr/>
            </p:nvSpPr>
            <p:spPr>
              <a:xfrm>
                <a:off x="5473968" y="1019519"/>
                <a:ext cx="18516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Vacuum chamber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F8486E3-9BAC-4CC7-8BCF-06ECE4DDA62E}"/>
                  </a:ext>
                </a:extLst>
              </p:cNvPr>
              <p:cNvSpPr/>
              <p:nvPr/>
            </p:nvSpPr>
            <p:spPr>
              <a:xfrm>
                <a:off x="619384" y="3936252"/>
                <a:ext cx="193124" cy="11683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B145670-BB42-4D2D-BC99-0E77C9E802EC}"/>
                  </a:ext>
                </a:extLst>
              </p:cNvPr>
              <p:cNvSpPr/>
              <p:nvPr/>
            </p:nvSpPr>
            <p:spPr>
              <a:xfrm>
                <a:off x="232677" y="5104643"/>
                <a:ext cx="1222964" cy="5847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833049-63FE-47EE-ADEB-FAB94F3B3968}"/>
                  </a:ext>
                </a:extLst>
              </p:cNvPr>
              <p:cNvSpPr txBox="1"/>
              <p:nvPr/>
            </p:nvSpPr>
            <p:spPr>
              <a:xfrm>
                <a:off x="312856" y="5194814"/>
                <a:ext cx="11961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Condenser </a:t>
                </a:r>
              </a:p>
            </p:txBody>
          </p: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F2EB8452-0681-4658-85BF-97058C6C3A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990" y="4195700"/>
                <a:ext cx="1" cy="5180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7AB198D-E585-4943-B3C7-BBBF49ED5B29}"/>
                  </a:ext>
                </a:extLst>
              </p:cNvPr>
              <p:cNvSpPr/>
              <p:nvPr/>
            </p:nvSpPr>
            <p:spPr>
              <a:xfrm>
                <a:off x="242985" y="5557436"/>
                <a:ext cx="1196188" cy="13198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CF8A5C7-47F8-4045-B8C5-2023CADA447D}"/>
                  </a:ext>
                </a:extLst>
              </p:cNvPr>
              <p:cNvSpPr/>
              <p:nvPr/>
            </p:nvSpPr>
            <p:spPr>
              <a:xfrm>
                <a:off x="1665570" y="5095852"/>
                <a:ext cx="45719" cy="25755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9CE687D-B13F-47FA-B0F4-6AA477523E4C}"/>
                  </a:ext>
                </a:extLst>
              </p:cNvPr>
              <p:cNvSpPr/>
              <p:nvPr/>
            </p:nvSpPr>
            <p:spPr>
              <a:xfrm>
                <a:off x="1674393" y="5439380"/>
                <a:ext cx="45719" cy="257555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D6ADCD7-CB45-4F7E-8466-F376DBB32B4B}"/>
                  </a:ext>
                </a:extLst>
              </p:cNvPr>
              <p:cNvSpPr/>
              <p:nvPr/>
            </p:nvSpPr>
            <p:spPr>
              <a:xfrm>
                <a:off x="1642709" y="534500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9" name="Connector: Curved 88">
                <a:extLst>
                  <a:ext uri="{FF2B5EF4-FFF2-40B4-BE49-F238E27FC236}">
                    <a16:creationId xmlns:a16="http://schemas.microsoft.com/office/drawing/2014/main" id="{DA62AF13-DC2A-44FA-90A6-862A0AFE37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5195" y="5181527"/>
                <a:ext cx="511589" cy="128708"/>
              </a:xfrm>
              <a:prstGeom prst="curvedConnector3">
                <a:avLst>
                  <a:gd name="adj1" fmla="val 46721"/>
                </a:avLst>
              </a:prstGeom>
              <a:ln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or: Curved 89">
                <a:extLst>
                  <a:ext uri="{FF2B5EF4-FFF2-40B4-BE49-F238E27FC236}">
                    <a16:creationId xmlns:a16="http://schemas.microsoft.com/office/drawing/2014/main" id="{3D48CF1F-76DD-4590-8F73-D7AEC7221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97111" y="5414569"/>
                <a:ext cx="524913" cy="88046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D1FAD18-9C4B-43D1-BDCE-C0BEE82C3C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681" y="5669912"/>
                <a:ext cx="0" cy="663482"/>
              </a:xfrm>
              <a:prstGeom prst="lin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4685B95-8DB4-4D77-BC8C-20A9DDF0B788}"/>
                  </a:ext>
                </a:extLst>
              </p:cNvPr>
              <p:cNvCxnSpPr>
                <a:cxnSpLocks/>
                <a:endCxn id="42" idx="1"/>
              </p:cNvCxnSpPr>
              <p:nvPr/>
            </p:nvCxnSpPr>
            <p:spPr>
              <a:xfrm>
                <a:off x="681038" y="6316371"/>
                <a:ext cx="5416545" cy="17023"/>
              </a:xfrm>
              <a:prstGeom prst="lin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34201DB-C838-48ED-8E63-BBFD279872E2}"/>
                  </a:ext>
                </a:extLst>
              </p:cNvPr>
              <p:cNvSpPr/>
              <p:nvPr/>
            </p:nvSpPr>
            <p:spPr>
              <a:xfrm>
                <a:off x="5997227" y="6229142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C27B45B-ECDC-4D20-919E-62F418D111B2}"/>
                  </a:ext>
                </a:extLst>
              </p:cNvPr>
              <p:cNvCxnSpPr>
                <a:cxnSpLocks/>
                <a:endCxn id="95" idx="2"/>
              </p:cNvCxnSpPr>
              <p:nvPr/>
            </p:nvCxnSpPr>
            <p:spPr>
              <a:xfrm>
                <a:off x="5237866" y="5928732"/>
                <a:ext cx="298933" cy="2596"/>
              </a:xfrm>
              <a:prstGeom prst="line">
                <a:avLst/>
              </a:prstGeom>
              <a:ln w="762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AA71B0D-7705-4C97-87A5-2456EC7CE661}"/>
                  </a:ext>
                </a:extLst>
              </p:cNvPr>
              <p:cNvSpPr/>
              <p:nvPr/>
            </p:nvSpPr>
            <p:spPr>
              <a:xfrm>
                <a:off x="5536799" y="5794168"/>
                <a:ext cx="274320" cy="2743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E351DBB-347D-45DE-B2C8-BBAD5F3E192A}"/>
                  </a:ext>
                </a:extLst>
              </p:cNvPr>
              <p:cNvSpPr/>
              <p:nvPr/>
            </p:nvSpPr>
            <p:spPr>
              <a:xfrm>
                <a:off x="6808594" y="5434463"/>
                <a:ext cx="881390" cy="6814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B20F207-026E-454B-BEB0-E9F708AA7B6E}"/>
                  </a:ext>
                </a:extLst>
              </p:cNvPr>
              <p:cNvSpPr txBox="1"/>
              <p:nvPr/>
            </p:nvSpPr>
            <p:spPr>
              <a:xfrm>
                <a:off x="6849952" y="5456846"/>
                <a:ext cx="9717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Filter system</a:t>
                </a:r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87ABCB75-C1C1-4861-9FFE-2B00BC857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946" y="5814302"/>
                <a:ext cx="0" cy="3016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8E58224-F22D-4DC2-BD8D-46B0698C9CA2}"/>
                  </a:ext>
                </a:extLst>
              </p:cNvPr>
              <p:cNvSpPr txBox="1"/>
              <p:nvPr/>
            </p:nvSpPr>
            <p:spPr>
              <a:xfrm>
                <a:off x="2445930" y="5066927"/>
                <a:ext cx="16340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Heat released to ambient air</a:t>
                </a:r>
              </a:p>
            </p:txBody>
          </p: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C73BBFB3-F237-4F6B-B082-3B6292C41E0D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>
                <a:off x="2114021" y="5359315"/>
                <a:ext cx="331909" cy="0"/>
              </a:xfrm>
              <a:prstGeom prst="straightConnector1">
                <a:avLst/>
              </a:prstGeom>
              <a:ln>
                <a:solidFill>
                  <a:schemeClr val="accent2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367F550-EEEB-49B0-AB77-2A8C205FF59B}"/>
                  </a:ext>
                </a:extLst>
              </p:cNvPr>
              <p:cNvSpPr txBox="1"/>
              <p:nvPr/>
            </p:nvSpPr>
            <p:spPr>
              <a:xfrm>
                <a:off x="4596625" y="6038066"/>
                <a:ext cx="16096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Low pressure water pumps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CAA5442-B46B-4B6D-8F9D-830E767CFE17}"/>
                  </a:ext>
                </a:extLst>
              </p:cNvPr>
              <p:cNvSpPr txBox="1"/>
              <p:nvPr/>
            </p:nvSpPr>
            <p:spPr>
              <a:xfrm>
                <a:off x="6380977" y="2253368"/>
                <a:ext cx="1371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Waterjet cutting head</a:t>
                </a:r>
              </a:p>
            </p:txBody>
          </p: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E8548E4F-815A-4391-AE92-E99C02BD0D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99406" y="2905088"/>
                <a:ext cx="447433" cy="69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17F05E19-7B50-4595-8F08-E4D8BDAE36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966543" y="2644687"/>
                <a:ext cx="2744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E1B6B71E-0A4B-45BC-958A-37CDD3C9A7B3}"/>
                  </a:ext>
                </a:extLst>
              </p:cNvPr>
              <p:cNvSpPr txBox="1"/>
              <p:nvPr/>
            </p:nvSpPr>
            <p:spPr>
              <a:xfrm>
                <a:off x="1430841" y="4784197"/>
                <a:ext cx="66214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Helvetica" pitchFamily="50" charset="0"/>
                  </a:rPr>
                  <a:t>Fan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A7D7D92-67D2-4894-A6EE-6B3618DDDB13}"/>
                  </a:ext>
                </a:extLst>
              </p:cNvPr>
              <p:cNvSpPr/>
              <p:nvPr/>
            </p:nvSpPr>
            <p:spPr>
              <a:xfrm>
                <a:off x="3183732" y="1336130"/>
                <a:ext cx="4476935" cy="3573671"/>
              </a:xfrm>
              <a:prstGeom prst="rect">
                <a:avLst/>
              </a:prstGeom>
              <a:noFill/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3D4BB2A-AA55-40AA-A999-586759EE765A}"/>
                  </a:ext>
                </a:extLst>
              </p:cNvPr>
              <p:cNvSpPr/>
              <p:nvPr/>
            </p:nvSpPr>
            <p:spPr>
              <a:xfrm>
                <a:off x="3417895" y="1834918"/>
                <a:ext cx="82969" cy="2546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1" name="Connector: Curved 110">
                <a:extLst>
                  <a:ext uri="{FF2B5EF4-FFF2-40B4-BE49-F238E27FC236}">
                    <a16:creationId xmlns:a16="http://schemas.microsoft.com/office/drawing/2014/main" id="{DB5CF044-FF56-4FCC-8E70-C9822122BCB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277995" y="1987457"/>
                <a:ext cx="404146" cy="273103"/>
              </a:xfrm>
              <a:prstGeom prst="curvedConnector3">
                <a:avLst>
                  <a:gd name="adj1" fmla="val -55586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A5FF9221-16D1-47FC-84B5-6986F7838D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98737" y="1975419"/>
                <a:ext cx="376083" cy="108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id="{079C5B45-A7AE-4C63-94C8-4FD933E359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3822" y="1661210"/>
                <a:ext cx="680998" cy="252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33969D4E-31EE-419D-8FD8-D3C0C85FC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4560" y="3511468"/>
                <a:ext cx="234726" cy="16535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>
                <a:extLst>
                  <a:ext uri="{FF2B5EF4-FFF2-40B4-BE49-F238E27FC236}">
                    <a16:creationId xmlns:a16="http://schemas.microsoft.com/office/drawing/2014/main" id="{D1362F06-798D-4596-8D88-9924020991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82506" y="3021444"/>
                <a:ext cx="2744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EC94CE4-6A54-4F30-9082-7347F6F8147E}"/>
                  </a:ext>
                </a:extLst>
              </p:cNvPr>
              <p:cNvSpPr/>
              <p:nvPr/>
            </p:nvSpPr>
            <p:spPr>
              <a:xfrm>
                <a:off x="3224741" y="4497649"/>
                <a:ext cx="4390103" cy="37721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F15EDBE-041E-41B5-8987-0716A1EC14F4}"/>
                  </a:ext>
                </a:extLst>
              </p:cNvPr>
              <p:cNvSpPr/>
              <p:nvPr/>
            </p:nvSpPr>
            <p:spPr>
              <a:xfrm>
                <a:off x="3142722" y="1891647"/>
                <a:ext cx="82020" cy="164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F232C0B-1FF0-46BC-B047-0D50DA529F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37082" y="10138713"/>
              <a:ext cx="0" cy="1276900"/>
            </a:xfrm>
            <a:prstGeom prst="line">
              <a:avLst/>
            </a:prstGeom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D03B1884-9E26-4C75-9447-55067F4F6DB8}"/>
                </a:ext>
              </a:extLst>
            </p:cNvPr>
            <p:cNvCxnSpPr>
              <a:cxnSpLocks/>
            </p:cNvCxnSpPr>
            <p:nvPr/>
          </p:nvCxnSpPr>
          <p:spPr>
            <a:xfrm>
              <a:off x="35037082" y="10328861"/>
              <a:ext cx="0" cy="3016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6398F62-6F76-49F7-9655-6ECBE4BDEBF1}"/>
                </a:ext>
              </a:extLst>
            </p:cNvPr>
            <p:cNvSpPr/>
            <p:nvPr/>
          </p:nvSpPr>
          <p:spPr>
            <a:xfrm>
              <a:off x="34800231" y="10670867"/>
              <a:ext cx="561109" cy="497175"/>
            </a:xfrm>
            <a:prstGeom prst="rect">
              <a:avLst/>
            </a:prstGeom>
            <a:solidFill>
              <a:srgbClr val="B482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3F1C157-2B79-4762-81D9-1572749947D5}"/>
                </a:ext>
              </a:extLst>
            </p:cNvPr>
            <p:cNvSpPr txBox="1"/>
            <p:nvPr/>
          </p:nvSpPr>
          <p:spPr>
            <a:xfrm>
              <a:off x="34781084" y="10662150"/>
              <a:ext cx="933479" cy="447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Helvetica" pitchFamily="50" charset="0"/>
                </a:rPr>
                <a:t>Drain </a:t>
              </a:r>
            </a:p>
            <a:p>
              <a:r>
                <a:rPr lang="en-US" sz="1600" dirty="0">
                  <a:latin typeface="Helvetica" pitchFamily="50" charset="0"/>
                </a:rPr>
                <a:t>tank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82948A-1339-4400-9C39-0D250EB5CF4D}"/>
              </a:ext>
            </a:extLst>
          </p:cNvPr>
          <p:cNvSpPr txBox="1"/>
          <p:nvPr/>
        </p:nvSpPr>
        <p:spPr>
          <a:xfrm>
            <a:off x="34196617" y="20709734"/>
            <a:ext cx="346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T1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866B702-2BF8-41D5-8BC2-93D6B0F450F0}"/>
              </a:ext>
            </a:extLst>
          </p:cNvPr>
          <p:cNvSpPr txBox="1"/>
          <p:nvPr/>
        </p:nvSpPr>
        <p:spPr>
          <a:xfrm>
            <a:off x="34179279" y="20297351"/>
            <a:ext cx="346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T3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74D7453-E7B5-4E81-83D9-70D14EAE71F7}"/>
              </a:ext>
            </a:extLst>
          </p:cNvPr>
          <p:cNvSpPr txBox="1"/>
          <p:nvPr/>
        </p:nvSpPr>
        <p:spPr>
          <a:xfrm>
            <a:off x="34193957" y="21098856"/>
            <a:ext cx="346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T2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827F68-116C-4A6F-8608-05829EDC00C9}"/>
              </a:ext>
            </a:extLst>
          </p:cNvPr>
          <p:cNvSpPr/>
          <p:nvPr/>
        </p:nvSpPr>
        <p:spPr>
          <a:xfrm>
            <a:off x="32451814" y="10305584"/>
            <a:ext cx="360933" cy="34361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T1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5942CFD-45A9-4C48-B0F0-38554095CD56}"/>
              </a:ext>
            </a:extLst>
          </p:cNvPr>
          <p:cNvSpPr/>
          <p:nvPr/>
        </p:nvSpPr>
        <p:spPr>
          <a:xfrm>
            <a:off x="34868641" y="7814600"/>
            <a:ext cx="360933" cy="34361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T3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130FDCE-4D3C-426F-A10B-BD3D63E755D1}"/>
              </a:ext>
            </a:extLst>
          </p:cNvPr>
          <p:cNvSpPr/>
          <p:nvPr/>
        </p:nvSpPr>
        <p:spPr>
          <a:xfrm>
            <a:off x="32449431" y="6780528"/>
            <a:ext cx="360933" cy="34361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04C5A2-A1FB-46C5-810D-A4E3AA36707B}"/>
              </a:ext>
            </a:extLst>
          </p:cNvPr>
          <p:cNvSpPr txBox="1"/>
          <p:nvPr/>
        </p:nvSpPr>
        <p:spPr>
          <a:xfrm>
            <a:off x="33107643" y="10352052"/>
            <a:ext cx="1631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Thermocouple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DD6EB2-1482-4177-B4D7-4AE886DE921E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2866492" y="10362872"/>
            <a:ext cx="241151" cy="15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AB259C8B-5BC0-4BB1-BCA6-7EAD92958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21156" y="1243456"/>
            <a:ext cx="4013539" cy="252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19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5940</TotalTime>
  <Words>510</Words>
  <Application>Microsoft Office PowerPoint</Application>
  <PresentationFormat>Custom</PresentationFormat>
  <Paragraphs>128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Cambria Math</vt:lpstr>
      <vt:lpstr>Helvetica</vt:lpstr>
      <vt:lpstr>Office Theme</vt:lpstr>
      <vt:lpstr>Recirculating Water System for Water Droplet Machining Process Connor Buckley, Noah Cleary, Colin Mower, Emily Peacock, and Thomas Splagounias Advisors: Professor Brad Kinsey and Ben Mitchell Mechanical Engineering,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emily_n_peacock@outlook.com</cp:lastModifiedBy>
  <cp:revision>157</cp:revision>
  <dcterms:created xsi:type="dcterms:W3CDTF">2016-03-05T16:55:12Z</dcterms:created>
  <dcterms:modified xsi:type="dcterms:W3CDTF">2022-04-14T18:20:27Z</dcterms:modified>
</cp:coreProperties>
</file>