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7279" autoAdjust="0"/>
    <p:restoredTop sz="94434" autoAdjust="0"/>
  </p:normalViewPr>
  <p:slideViewPr>
    <p:cSldViewPr snapToGrid="0">
      <p:cViewPr>
        <p:scale>
          <a:sx n="33" d="100"/>
          <a:sy n="33" d="100"/>
        </p:scale>
        <p:origin x="19" y="-2592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Low-frequency Waves due to Newborn Interstellar Pickup He+ 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Observed by the Ulysses Spacecraft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Anastasia V. Marchuk, Charles W. Smith, Abigale S. Watson</a:t>
            </a:r>
            <a:b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Physics and Astronomy Department and Space Science Center, University of New Hampshire, Durham, NH 03824</a:t>
            </a: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9597" y="6318586"/>
            <a:ext cx="10914743" cy="69917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Interstellar neutrals pass through the solar wind and are ionized via collision with either solar wind protons (H+ production) or extreme ultraviolet solar photons (He+ production)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These pickup ions (PUIs) stream along the magnetic field at the solar wind speed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We are reporting observations of magnetic waves created by newborn pickup He+ ions made by the Ulysses spacecraft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They are visible when the wave growth rate exceeds the turbulence rate</a:t>
            </a:r>
          </a:p>
          <a:p>
            <a:endParaRPr lang="en-US" sz="3700" dirty="0">
              <a:latin typeface="Cambria" panose="02040503050406030204" pitchFamily="18" charset="0"/>
            </a:endParaRPr>
          </a:p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9597" y="13777877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Methodology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69597" y="23688043"/>
            <a:ext cx="10914743" cy="8432836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</a:rPr>
              <a:t>We have 1479 data intervals. 452 contain waves due to He+, and 962 are controls. The controls may have waves due to H+ but are not thought to contain He+ waves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</a:rPr>
              <a:t>Figure 3 plots the ratio of the wave growth to turbulence rates as a function of the wave ellipticity, showing that control intervals are generally low ellipticity and waves are seen when the growth rate is comparable to, or greater than, the turbulence rate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</a:rPr>
              <a:t>Figure 4 shows the Ulysses trajectory compared to the location of the wave events [top: heliocentric distance (solid) heliolatitude (dotted), center: heliolongitude] 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</a:rPr>
              <a:t>We calculated the interstellar neutral species densities and PUI production rate using the </a:t>
            </a:r>
            <a:r>
              <a:rPr lang="en-US" sz="2900" dirty="0" err="1">
                <a:latin typeface="Cambria" panose="02040503050406030204" pitchFamily="18" charset="0"/>
              </a:rPr>
              <a:t>nWPTM</a:t>
            </a:r>
            <a:r>
              <a:rPr lang="en-US" sz="2900" dirty="0">
                <a:latin typeface="Cambria" panose="02040503050406030204" pitchFamily="18" charset="0"/>
              </a:rPr>
              <a:t> code (</a:t>
            </a:r>
            <a:r>
              <a:rPr lang="en-US" sz="2900" dirty="0" err="1">
                <a:latin typeface="Cambria" panose="02040503050406030204" pitchFamily="18" charset="0"/>
              </a:rPr>
              <a:t>Tarnopolski</a:t>
            </a:r>
            <a:r>
              <a:rPr lang="en-US" sz="2900" dirty="0">
                <a:latin typeface="Cambria" panose="02040503050406030204" pitchFamily="18" charset="0"/>
              </a:rPr>
              <a:t> &amp; </a:t>
            </a:r>
            <a:r>
              <a:rPr lang="en-US" sz="2900" dirty="0" err="1">
                <a:latin typeface="Cambria" panose="02040503050406030204" pitchFamily="18" charset="0"/>
              </a:rPr>
              <a:t>Bzowski</a:t>
            </a:r>
            <a:r>
              <a:rPr lang="en-US" sz="2900" dirty="0">
                <a:latin typeface="Cambria" panose="02040503050406030204" pitchFamily="18" charset="0"/>
              </a:rPr>
              <a:t> 2009 and </a:t>
            </a:r>
            <a:r>
              <a:rPr lang="en-US" sz="2900" dirty="0" err="1">
                <a:latin typeface="Cambria" panose="02040503050406030204" pitchFamily="18" charset="0"/>
              </a:rPr>
              <a:t>Sokół</a:t>
            </a:r>
            <a:r>
              <a:rPr lang="en-US" sz="2900" dirty="0">
                <a:latin typeface="Cambria" panose="02040503050406030204" pitchFamily="18" charset="0"/>
              </a:rPr>
              <a:t> et al. 2015), and growth rates for waves excited by PUIs by using a formula derived by Lee &amp; Ip (1987).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</a:rPr>
              <a:t>To obtain the turbulence rate we used an extension of the hydrodynamic theory of Kolmogorov (1941a) adapted for MHD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</a:rPr>
              <a:t>It is rescaled to match the observed proton heating rate</a:t>
            </a:r>
          </a:p>
          <a:p>
            <a:pPr marL="457200" indent="-4572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</a:rPr>
              <a:t>The power spectra we study vary from the prediction assumed in the turbulence rate, likely because of the relatively short data intervals – however we believe this scaling remains reasonable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314092" y="4937912"/>
            <a:ext cx="9631508" cy="962770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Ulysses Spacecraft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572097" y="12408712"/>
            <a:ext cx="10914743" cy="979345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Observability of waves depends on whether the growth rate exceeds the turbulence rate – waves are constantly being excited by PUIs but when the turbulence rate exceeds the growth rate, the wave energy dissipates 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4000" dirty="0">
                <a:latin typeface="Cambria" panose="02040503050406030204" pitchFamily="18" charset="0"/>
              </a:rPr>
              <a:t>Wave events are largely absent from fast-latitude scans during the solar minimum, and more common in fast scans of the solar maximum, because turbulence rates tend to be elevated over a broader range of heliolatitudes during the solar minimum (restricted to near 0⁰ during solar maximum) – turbulence varies with solar cycle and latitude, which affects wave event frequency beyond PUI scattering and wave excitation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40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9597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22434953" y="4927622"/>
            <a:ext cx="21071239" cy="97305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Results</a:t>
            </a: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579666" y="11163427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Conclusions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591449" y="22553038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22415600" y="6141488"/>
            <a:ext cx="21071240" cy="459613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Wave events due to pickup He+ are generally found when wave energy is allowed to accumulate over time without dissipating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The dynamics of the turbulent cascade transport the fluctuation energy from large scales associated with transient flow to smaller ones associated with kinetic dissipation – ultimately this heats the background plasma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Waves are seen when the growth rate is comparable to or exceeds the turbulence rate – in fact, the observability of waves depends more on changing turbulence rates than any changing growth rates</a:t>
            </a:r>
          </a:p>
          <a:p>
            <a:pPr marL="571500" indent="-5715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700" dirty="0">
                <a:latin typeface="Cambria" panose="02040503050406030204" pitchFamily="18" charset="0"/>
              </a:rPr>
              <a:t>This indicates that waves are continuously being excited by PUIs, but are only observable once the growth rate can overcome the background turbulence</a:t>
            </a: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12287297" y="11124747"/>
            <a:ext cx="19641782" cy="86832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100" dirty="0">
                <a:solidFill>
                  <a:schemeClr val="bg1"/>
                </a:solidFill>
                <a:latin typeface="Cambria" panose="02040503050406030204" pitchFamily="18" charset="0"/>
              </a:rPr>
              <a:t> Figures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2287297" y="12201887"/>
            <a:ext cx="19641782" cy="1988968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pic>
        <p:nvPicPr>
          <p:cNvPr id="161" name="Picture 16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6079" y="985590"/>
            <a:ext cx="2298576" cy="3042233"/>
          </a:xfrm>
          <a:prstGeom prst="rect">
            <a:avLst/>
          </a:prstGeom>
        </p:spPr>
      </p:pic>
      <p:sp>
        <p:nvSpPr>
          <p:cNvPr id="85" name="Subtitle 2"/>
          <p:cNvSpPr txBox="1">
            <a:spLocks/>
          </p:cNvSpPr>
          <p:nvPr/>
        </p:nvSpPr>
        <p:spPr>
          <a:xfrm>
            <a:off x="32552335" y="27902411"/>
            <a:ext cx="10914743" cy="593390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3700" dirty="0">
                <a:latin typeface="Cambria" panose="02040503050406030204" pitchFamily="18" charset="0"/>
              </a:rPr>
              <a:t>For a full list of references, see Marchuk et al. (2021).</a:t>
            </a: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2591449" y="26777743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fontScale="92500"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700" dirty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69597" y="2245730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3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5800" dirty="0">
                <a:solidFill>
                  <a:schemeClr val="bg1"/>
                </a:solidFill>
                <a:latin typeface="Cambria" panose="02040503050406030204" pitchFamily="18" charset="0"/>
              </a:rPr>
              <a:t>Data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369597" y="14937627"/>
            <a:ext cx="10914743" cy="7264542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lnSpcReduction="1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</a:rPr>
              <a:t>Analyzed one-second magnetic field observations from the Flux Gate Magnetometer instrument – downloaded highest resolution data as daily files and produced automated spectrograms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</a:rPr>
              <a:t>Examining the ellipticity plot of the spectrogram is the most reliable method to identify wave events – they appear as uniform bands of color (see Figure 1: large blue patch indicates an event)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</a:rPr>
              <a:t>We then analyze the power spectra of these possible wave events and look for indicators such as a large enhancement in the power near the helium cyclotron frequency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</a:rPr>
              <a:t>Extension of the wave signal to frequencies greater than H+ cyclotron freq. indicates H+ involvement; extension to He+ cyclotron freq. without an obvious acceleration source indicates waves due to He+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</a:rPr>
              <a:t>Figure 6 shows He+ polarization parameters in red compared to the control intervals in black – difference between He+ and H+, as well as both showing an absence of wave events during the fast latitude scans of the solar minima</a:t>
            </a:r>
          </a:p>
          <a:p>
            <a:pPr marL="457200" indent="-4572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</a:rPr>
              <a:t>Theory analysis is based on the assumption that He+ pickup ions are scatters and maintain an asymptotic form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23253009" y="21829291"/>
            <a:ext cx="8413068" cy="47704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Figure 2: polarization parameters for He+ and H+ frequencies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13446873" y="21799326"/>
            <a:ext cx="8491021" cy="84637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Figure 1: example of a daily spectrogram file showing wave activity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23111145" y="30875865"/>
            <a:ext cx="8554932" cy="47704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Figure 4: Ulysses trajectory compared to location of wave events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2726506" y="23658857"/>
            <a:ext cx="10914743" cy="276936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700" dirty="0">
                <a:latin typeface="Cambria" panose="02040503050406030204" pitchFamily="18" charset="0"/>
              </a:rPr>
              <a:t>Matthew R. Argall, Colin J. Joyce, Philip A. Isenberg, Bernard J. Vasquez, Nathan A. Schwadron, Maciej Bzowski, Marzena A. Kubiak, and Neil Murphy</a:t>
            </a:r>
          </a:p>
        </p:txBody>
      </p:sp>
      <p:pic>
        <p:nvPicPr>
          <p:cNvPr id="22" name="Picture 21" descr="A picture containing the Ulysses satellite">
            <a:extLst>
              <a:ext uri="{FF2B5EF4-FFF2-40B4-BE49-F238E27FC236}">
                <a16:creationId xmlns:a16="http://schemas.microsoft.com/office/drawing/2014/main" id="{67D39FD8-D7CD-42A5-A2EF-F5E639D00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6480" y="6141488"/>
            <a:ext cx="8169555" cy="4596136"/>
          </a:xfrm>
          <a:prstGeom prst="rect">
            <a:avLst/>
          </a:prstGeom>
        </p:spPr>
      </p:pic>
      <p:pic>
        <p:nvPicPr>
          <p:cNvPr id="26" name="Picture 25" descr="Chart, scatter chart&#10;&#10;Description automatically generated">
            <a:extLst>
              <a:ext uri="{FF2B5EF4-FFF2-40B4-BE49-F238E27FC236}">
                <a16:creationId xmlns:a16="http://schemas.microsoft.com/office/drawing/2014/main" id="{8027C6C5-3E9B-4702-A73D-0EC6452044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8894" y="12408712"/>
            <a:ext cx="7699804" cy="9353674"/>
          </a:xfrm>
          <a:prstGeom prst="rect">
            <a:avLst/>
          </a:prstGeom>
        </p:spPr>
      </p:pic>
      <p:sp>
        <p:nvSpPr>
          <p:cNvPr id="106" name="TextBox 105"/>
          <p:cNvSpPr txBox="1"/>
          <p:nvPr/>
        </p:nvSpPr>
        <p:spPr>
          <a:xfrm>
            <a:off x="13617167" y="30875865"/>
            <a:ext cx="8491021" cy="1215711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</a:rPr>
              <a:t>Figure 3: ratio of the growth rate over the turbulence rate against ellipticity, showing wave events at favorable growth rates</a:t>
            </a:r>
          </a:p>
        </p:txBody>
      </p:sp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1F17B061-1C28-43B5-B2CE-86240E3DC5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75819" y="23971205"/>
            <a:ext cx="6985953" cy="6246699"/>
          </a:xfrm>
          <a:prstGeom prst="rect">
            <a:avLst/>
          </a:prstGeom>
        </p:spPr>
      </p:pic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ABD958CA-2534-42D7-9453-E9796AE387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6873" y="12803102"/>
            <a:ext cx="7851151" cy="856489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C205BC-8A20-4785-9159-D06AC2FA9C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617167" y="23971206"/>
            <a:ext cx="7063260" cy="624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7625</TotalTime>
  <Words>873</Words>
  <Application>Microsoft Office PowerPoint</Application>
  <PresentationFormat>Custom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Low-frequency Waves due to Newborn Interstellar Pickup He+  Observed by the Ulysses Spacecraft Anastasia V. Marchuk, Charles W. Smith, Abigale S. Watson Physics and Astronomy Department and Space Science Center, University of New Hampshire, Durham, NH 03824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Anastasia Marchuk</cp:lastModifiedBy>
  <cp:revision>155</cp:revision>
  <dcterms:created xsi:type="dcterms:W3CDTF">2016-03-05T16:55:12Z</dcterms:created>
  <dcterms:modified xsi:type="dcterms:W3CDTF">2022-04-17T13:15:55Z</dcterms:modified>
</cp:coreProperties>
</file>