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365760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88"/>
    <a:srgbClr val="CB1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13"/>
    <p:restoredTop sz="95530"/>
  </p:normalViewPr>
  <p:slideViewPr>
    <p:cSldViewPr snapToGrid="0" snapToObjects="1">
      <p:cViewPr>
        <p:scale>
          <a:sx n="30" d="100"/>
          <a:sy n="30" d="100"/>
        </p:scale>
        <p:origin x="1912"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312DC-2B88-9E49-874E-E3E64FA07BC7}" type="datetimeFigureOut">
              <a:rPr lang="en-US" smtClean="0"/>
              <a:t>4/15/20</a:t>
            </a:fld>
            <a:endParaRPr lang="en-US"/>
          </a:p>
        </p:txBody>
      </p:sp>
      <p:sp>
        <p:nvSpPr>
          <p:cNvPr id="4" name="Slide Image Placeholder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C6DF-0606-8C4E-8D8B-C440BF84C98B}" type="slidenum">
              <a:rPr lang="en-US" smtClean="0"/>
              <a:t>‹#›</a:t>
            </a:fld>
            <a:endParaRPr lang="en-US"/>
          </a:p>
        </p:txBody>
      </p:sp>
    </p:spTree>
    <p:extLst>
      <p:ext uri="{BB962C8B-B14F-4D97-AF65-F5344CB8AC3E}">
        <p14:creationId xmlns:p14="http://schemas.microsoft.com/office/powerpoint/2010/main" val="3519898632"/>
      </p:ext>
    </p:extLst>
  </p:cSld>
  <p:clrMap bg1="lt1" tx1="dk1" bg2="lt2" tx2="dk2" accent1="accent1" accent2="accent2" accent3="accent3" accent4="accent4" accent5="accent5" accent6="accent6" hlink="hlink" folHlink="folHlink"/>
  <p:notesStyle>
    <a:lvl1pPr marL="0" algn="l" defTabSz="3159947" rtl="0" eaLnBrk="1" latinLnBrk="0" hangingPunct="1">
      <a:defRPr sz="4147" kern="1200">
        <a:solidFill>
          <a:schemeClr val="tx1"/>
        </a:solidFill>
        <a:latin typeface="+mn-lt"/>
        <a:ea typeface="+mn-ea"/>
        <a:cs typeface="+mn-cs"/>
      </a:defRPr>
    </a:lvl1pPr>
    <a:lvl2pPr marL="1579973" algn="l" defTabSz="3159947" rtl="0" eaLnBrk="1" latinLnBrk="0" hangingPunct="1">
      <a:defRPr sz="4147" kern="1200">
        <a:solidFill>
          <a:schemeClr val="tx1"/>
        </a:solidFill>
        <a:latin typeface="+mn-lt"/>
        <a:ea typeface="+mn-ea"/>
        <a:cs typeface="+mn-cs"/>
      </a:defRPr>
    </a:lvl2pPr>
    <a:lvl3pPr marL="3159947" algn="l" defTabSz="3159947" rtl="0" eaLnBrk="1" latinLnBrk="0" hangingPunct="1">
      <a:defRPr sz="4147" kern="1200">
        <a:solidFill>
          <a:schemeClr val="tx1"/>
        </a:solidFill>
        <a:latin typeface="+mn-lt"/>
        <a:ea typeface="+mn-ea"/>
        <a:cs typeface="+mn-cs"/>
      </a:defRPr>
    </a:lvl3pPr>
    <a:lvl4pPr marL="4739921" algn="l" defTabSz="3159947" rtl="0" eaLnBrk="1" latinLnBrk="0" hangingPunct="1">
      <a:defRPr sz="4147" kern="1200">
        <a:solidFill>
          <a:schemeClr val="tx1"/>
        </a:solidFill>
        <a:latin typeface="+mn-lt"/>
        <a:ea typeface="+mn-ea"/>
        <a:cs typeface="+mn-cs"/>
      </a:defRPr>
    </a:lvl4pPr>
    <a:lvl5pPr marL="6319894" algn="l" defTabSz="3159947" rtl="0" eaLnBrk="1" latinLnBrk="0" hangingPunct="1">
      <a:defRPr sz="4147" kern="1200">
        <a:solidFill>
          <a:schemeClr val="tx1"/>
        </a:solidFill>
        <a:latin typeface="+mn-lt"/>
        <a:ea typeface="+mn-ea"/>
        <a:cs typeface="+mn-cs"/>
      </a:defRPr>
    </a:lvl5pPr>
    <a:lvl6pPr marL="7899867" algn="l" defTabSz="3159947" rtl="0" eaLnBrk="1" latinLnBrk="0" hangingPunct="1">
      <a:defRPr sz="4147" kern="1200">
        <a:solidFill>
          <a:schemeClr val="tx1"/>
        </a:solidFill>
        <a:latin typeface="+mn-lt"/>
        <a:ea typeface="+mn-ea"/>
        <a:cs typeface="+mn-cs"/>
      </a:defRPr>
    </a:lvl6pPr>
    <a:lvl7pPr marL="9479841" algn="l" defTabSz="3159947" rtl="0" eaLnBrk="1" latinLnBrk="0" hangingPunct="1">
      <a:defRPr sz="4147" kern="1200">
        <a:solidFill>
          <a:schemeClr val="tx1"/>
        </a:solidFill>
        <a:latin typeface="+mn-lt"/>
        <a:ea typeface="+mn-ea"/>
        <a:cs typeface="+mn-cs"/>
      </a:defRPr>
    </a:lvl7pPr>
    <a:lvl8pPr marL="11059814" algn="l" defTabSz="3159947" rtl="0" eaLnBrk="1" latinLnBrk="0" hangingPunct="1">
      <a:defRPr sz="4147" kern="1200">
        <a:solidFill>
          <a:schemeClr val="tx1"/>
        </a:solidFill>
        <a:latin typeface="+mn-lt"/>
        <a:ea typeface="+mn-ea"/>
        <a:cs typeface="+mn-cs"/>
      </a:defRPr>
    </a:lvl8pPr>
    <a:lvl9pPr marL="12639788" algn="l" defTabSz="3159947" rtl="0" eaLnBrk="1" latinLnBrk="0" hangingPunct="1">
      <a:defRPr sz="41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1143000"/>
            <a:ext cx="3857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0C6DF-0606-8C4E-8D8B-C440BF84C98B}" type="slidenum">
              <a:rPr lang="en-US" smtClean="0"/>
              <a:t>1</a:t>
            </a:fld>
            <a:endParaRPr lang="en-US"/>
          </a:p>
        </p:txBody>
      </p:sp>
    </p:spTree>
    <p:extLst>
      <p:ext uri="{BB962C8B-B14F-4D97-AF65-F5344CB8AC3E}">
        <p14:creationId xmlns:p14="http://schemas.microsoft.com/office/powerpoint/2010/main" val="102508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5368695"/>
            <a:ext cx="27432000" cy="7064585"/>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94509C-B322-F14D-9BAB-B8A3A2BD2DAC}" type="datetimeFigureOut">
              <a:rPr lang="en-US" smtClean="0"/>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111150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4509C-B322-F14D-9BAB-B8A3A2BD2DAC}" type="datetimeFigureOut">
              <a:rPr lang="en-US" smtClean="0"/>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95029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4509C-B322-F14D-9BAB-B8A3A2BD2DAC}" type="datetimeFigureOut">
              <a:rPr lang="en-US" smtClean="0"/>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202269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4509C-B322-F14D-9BAB-B8A3A2BD2DAC}" type="datetimeFigureOut">
              <a:rPr lang="en-US" smtClean="0"/>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81656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8"/>
            <a:ext cx="31546800" cy="1217167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9581715"/>
            <a:ext cx="31546800" cy="640079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4509C-B322-F14D-9BAB-B8A3A2BD2DAC}" type="datetimeFigureOut">
              <a:rPr lang="en-US" smtClean="0"/>
              <a:t>4/15/20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209771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94509C-B322-F14D-9BAB-B8A3A2BD2DAC}" type="datetimeFigureOut">
              <a:rPr lang="en-US" smtClean="0"/>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304593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2"/>
            <a:ext cx="15473360"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2"/>
            <a:ext cx="15549564" cy="351535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94509C-B322-F14D-9BAB-B8A3A2BD2DAC}" type="datetimeFigureOut">
              <a:rPr lang="en-US" smtClean="0"/>
              <a:t>4/15/20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199821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94509C-B322-F14D-9BAB-B8A3A2BD2DAC}" type="datetimeFigureOut">
              <a:rPr lang="en-US" smtClean="0"/>
              <a:t>4/15/20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3765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4509C-B322-F14D-9BAB-B8A3A2BD2DAC}" type="datetimeFigureOut">
              <a:rPr lang="en-US" smtClean="0"/>
              <a:t>4/15/20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346602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B694509C-B322-F14D-9BAB-B8A3A2BD2DAC}" type="datetimeFigureOut">
              <a:rPr lang="en-US" smtClean="0"/>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379100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5"/>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B694509C-B322-F14D-9BAB-B8A3A2BD2DAC}" type="datetimeFigureOut">
              <a:rPr lang="en-US" smtClean="0"/>
              <a:t>4/15/20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88CEC-6358-EF49-A5F1-25A0B68F216C}" type="slidenum">
              <a:rPr lang="en-US" smtClean="0"/>
              <a:t>‹#›</a:t>
            </a:fld>
            <a:endParaRPr lang="en-US"/>
          </a:p>
        </p:txBody>
      </p:sp>
    </p:spTree>
    <p:extLst>
      <p:ext uri="{BB962C8B-B14F-4D97-AF65-F5344CB8AC3E}">
        <p14:creationId xmlns:p14="http://schemas.microsoft.com/office/powerpoint/2010/main" val="1186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4800">
                <a:solidFill>
                  <a:schemeClr val="tx1">
                    <a:tint val="75000"/>
                  </a:schemeClr>
                </a:solidFill>
              </a:defRPr>
            </a:lvl1pPr>
          </a:lstStyle>
          <a:p>
            <a:fld id="{B694509C-B322-F14D-9BAB-B8A3A2BD2DAC}" type="datetimeFigureOut">
              <a:rPr lang="en-US" smtClean="0"/>
              <a:t>4/15/20</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4800">
                <a:solidFill>
                  <a:schemeClr val="tx1">
                    <a:tint val="75000"/>
                  </a:schemeClr>
                </a:solidFill>
              </a:defRPr>
            </a:lvl1pPr>
          </a:lstStyle>
          <a:p>
            <a:fld id="{FF588CEC-6358-EF49-A5F1-25A0B68F216C}" type="slidenum">
              <a:rPr lang="en-US" smtClean="0"/>
              <a:t>‹#›</a:t>
            </a:fld>
            <a:endParaRPr lang="en-US"/>
          </a:p>
        </p:txBody>
      </p:sp>
    </p:spTree>
    <p:extLst>
      <p:ext uri="{BB962C8B-B14F-4D97-AF65-F5344CB8AC3E}">
        <p14:creationId xmlns:p14="http://schemas.microsoft.com/office/powerpoint/2010/main" val="22482053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05E7-75F5-6841-A425-80D88EAD032E}"/>
              </a:ext>
            </a:extLst>
          </p:cNvPr>
          <p:cNvSpPr>
            <a:spLocks noGrp="1"/>
          </p:cNvSpPr>
          <p:nvPr>
            <p:ph type="ctrTitle"/>
          </p:nvPr>
        </p:nvSpPr>
        <p:spPr>
          <a:xfrm>
            <a:off x="-2" y="0"/>
            <a:ext cx="36576001" cy="1305320"/>
          </a:xfrm>
        </p:spPr>
        <p:txBody>
          <a:bodyPr>
            <a:noAutofit/>
          </a:bodyPr>
          <a:lstStyle/>
          <a:p>
            <a:r>
              <a:rPr lang="en-US" sz="6000" b="1" dirty="0">
                <a:latin typeface="Times New Roman" panose="02020603050405020304" pitchFamily="18" charset="0"/>
                <a:cs typeface="Times New Roman" panose="02020603050405020304" pitchFamily="18" charset="0"/>
              </a:rPr>
              <a:t>Response of Fluvial Wetland Systems to Storm Events and Elevated Nitrogen Inputs from the Landscape</a:t>
            </a:r>
          </a:p>
        </p:txBody>
      </p:sp>
      <p:pic>
        <p:nvPicPr>
          <p:cNvPr id="7" name="Picture 79" descr="Image result for unh logo">
            <a:extLst>
              <a:ext uri="{FF2B5EF4-FFF2-40B4-BE49-F238E27FC236}">
                <a16:creationId xmlns:a16="http://schemas.microsoft.com/office/drawing/2014/main" id="{93DED6C5-0947-8D40-9A84-104F5AC33E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3" t="-8999" r="-5814" b="-11383"/>
          <a:stretch/>
        </p:blipFill>
        <p:spPr bwMode="auto">
          <a:xfrm>
            <a:off x="4567114" y="1240820"/>
            <a:ext cx="2600927" cy="2835091"/>
          </a:xfrm>
          <a:prstGeom prst="rect">
            <a:avLst/>
          </a:prstGeom>
          <a:noFill/>
          <a:ln>
            <a:noFill/>
          </a:ln>
        </p:spPr>
      </p:pic>
      <p:sp>
        <p:nvSpPr>
          <p:cNvPr id="18" name="TextBox 17">
            <a:extLst>
              <a:ext uri="{FF2B5EF4-FFF2-40B4-BE49-F238E27FC236}">
                <a16:creationId xmlns:a16="http://schemas.microsoft.com/office/drawing/2014/main" id="{7D568ACD-FAEF-314A-8441-3B46FC3AE749}"/>
              </a:ext>
            </a:extLst>
          </p:cNvPr>
          <p:cNvSpPr txBox="1"/>
          <p:nvPr/>
        </p:nvSpPr>
        <p:spPr>
          <a:xfrm>
            <a:off x="625966" y="4173307"/>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Motivation</a:t>
            </a:r>
          </a:p>
        </p:txBody>
      </p:sp>
      <p:sp>
        <p:nvSpPr>
          <p:cNvPr id="5" name="TextBox 4">
            <a:extLst>
              <a:ext uri="{FF2B5EF4-FFF2-40B4-BE49-F238E27FC236}">
                <a16:creationId xmlns:a16="http://schemas.microsoft.com/office/drawing/2014/main" id="{CD4F7303-13E5-7445-9491-F82EF0361C9F}"/>
              </a:ext>
            </a:extLst>
          </p:cNvPr>
          <p:cNvSpPr txBox="1"/>
          <p:nvPr/>
        </p:nvSpPr>
        <p:spPr>
          <a:xfrm>
            <a:off x="8505159" y="1653152"/>
            <a:ext cx="19565681" cy="2123658"/>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Sarah Bower*, Wilfred Wollheim</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University of New Hampshire, Department of Natural Resources and the Environment *Contact email: </a:t>
            </a:r>
            <a:r>
              <a:rPr lang="en-US" sz="4400" dirty="0" err="1">
                <a:latin typeface="Times New Roman" panose="02020603050405020304" pitchFamily="18" charset="0"/>
                <a:cs typeface="Times New Roman" panose="02020603050405020304" pitchFamily="18" charset="0"/>
              </a:rPr>
              <a:t>sarah.bower@unh.edu</a:t>
            </a:r>
            <a:endParaRPr lang="en-US" sz="4400" dirty="0"/>
          </a:p>
        </p:txBody>
      </p:sp>
      <p:pic>
        <p:nvPicPr>
          <p:cNvPr id="25" name="Picture 24">
            <a:extLst>
              <a:ext uri="{FF2B5EF4-FFF2-40B4-BE49-F238E27FC236}">
                <a16:creationId xmlns:a16="http://schemas.microsoft.com/office/drawing/2014/main" id="{16B45148-8FFD-F247-B3E5-FC4DDB302692}"/>
              </a:ext>
            </a:extLst>
          </p:cNvPr>
          <p:cNvPicPr>
            <a:picLocks noChangeAspect="1"/>
          </p:cNvPicPr>
          <p:nvPr/>
        </p:nvPicPr>
        <p:blipFill>
          <a:blip r:embed="rId4"/>
          <a:stretch>
            <a:fillRect/>
          </a:stretch>
        </p:blipFill>
        <p:spPr>
          <a:xfrm>
            <a:off x="29407959" y="1497924"/>
            <a:ext cx="2600927" cy="2268132"/>
          </a:xfrm>
          <a:prstGeom prst="rect">
            <a:avLst/>
          </a:prstGeom>
        </p:spPr>
      </p:pic>
      <p:sp>
        <p:nvSpPr>
          <p:cNvPr id="38" name="TextBox 37">
            <a:extLst>
              <a:ext uri="{FF2B5EF4-FFF2-40B4-BE49-F238E27FC236}">
                <a16:creationId xmlns:a16="http://schemas.microsoft.com/office/drawing/2014/main" id="{1577A6F0-4525-594A-869E-05BE5A91FBCB}"/>
              </a:ext>
            </a:extLst>
          </p:cNvPr>
          <p:cNvSpPr txBox="1"/>
          <p:nvPr/>
        </p:nvSpPr>
        <p:spPr>
          <a:xfrm>
            <a:off x="612326" y="10744716"/>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Research Questions</a:t>
            </a:r>
          </a:p>
        </p:txBody>
      </p:sp>
      <p:pic>
        <p:nvPicPr>
          <p:cNvPr id="8" name="Picture 7" descr="A close up of a map&#10;&#10;Description automatically generated">
            <a:extLst>
              <a:ext uri="{FF2B5EF4-FFF2-40B4-BE49-F238E27FC236}">
                <a16:creationId xmlns:a16="http://schemas.microsoft.com/office/drawing/2014/main" id="{8646A97D-C16C-1D43-85DF-588991B072C6}"/>
              </a:ext>
            </a:extLst>
          </p:cNvPr>
          <p:cNvPicPr>
            <a:picLocks noChangeAspect="1"/>
          </p:cNvPicPr>
          <p:nvPr/>
        </p:nvPicPr>
        <p:blipFill>
          <a:blip r:embed="rId5"/>
          <a:stretch>
            <a:fillRect/>
          </a:stretch>
        </p:blipFill>
        <p:spPr>
          <a:xfrm>
            <a:off x="470441" y="20676701"/>
            <a:ext cx="11091413" cy="8187982"/>
          </a:xfrm>
          <a:prstGeom prst="rect">
            <a:avLst/>
          </a:prstGeom>
        </p:spPr>
      </p:pic>
      <p:sp>
        <p:nvSpPr>
          <p:cNvPr id="46" name="TextBox 45">
            <a:extLst>
              <a:ext uri="{FF2B5EF4-FFF2-40B4-BE49-F238E27FC236}">
                <a16:creationId xmlns:a16="http://schemas.microsoft.com/office/drawing/2014/main" id="{32B39080-5E0A-D944-B762-356A80D6CE9D}"/>
              </a:ext>
            </a:extLst>
          </p:cNvPr>
          <p:cNvSpPr txBox="1"/>
          <p:nvPr/>
        </p:nvSpPr>
        <p:spPr>
          <a:xfrm>
            <a:off x="612326" y="5411761"/>
            <a:ext cx="10483222" cy="4939814"/>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Fluvial wetlands act as buffers in river networks to limit nitrogen (N) from reaching downstream ecosystems and causing problems like coastal eutrophication. However, as significant hotspots for N removal, they are also natural sources of greenhouse gas (GHG) to the atmosphere and contribute to global climate change. With ongoing increases in both climate variability and landscape urbanization, the ability for fluvial wetlands to regulate these tradeoffs may decline.</a:t>
            </a:r>
          </a:p>
        </p:txBody>
      </p:sp>
      <p:sp>
        <p:nvSpPr>
          <p:cNvPr id="11" name="Rectangle 10">
            <a:extLst>
              <a:ext uri="{FF2B5EF4-FFF2-40B4-BE49-F238E27FC236}">
                <a16:creationId xmlns:a16="http://schemas.microsoft.com/office/drawing/2014/main" id="{54755008-8A4A-4C44-95FC-9FFB342C8DC9}"/>
              </a:ext>
            </a:extLst>
          </p:cNvPr>
          <p:cNvSpPr/>
          <p:nvPr/>
        </p:nvSpPr>
        <p:spPr>
          <a:xfrm>
            <a:off x="612326" y="11983170"/>
            <a:ext cx="10469587" cy="3400931"/>
          </a:xfrm>
          <a:prstGeom prst="rect">
            <a:avLst/>
          </a:prstGeom>
        </p:spPr>
        <p:txBody>
          <a:bodyPr wrap="square">
            <a:spAutoFit/>
          </a:bodyPr>
          <a:lstStyle/>
          <a:p>
            <a:pPr marL="514350" indent="-514350">
              <a:buAutoNum type="arabicPeriod"/>
            </a:pPr>
            <a:r>
              <a:rPr lang="en-US" sz="3500" dirty="0">
                <a:latin typeface="Times New Roman" panose="02020603050405020304" pitchFamily="18" charset="0"/>
                <a:cs typeface="Times New Roman" panose="02020603050405020304" pitchFamily="18" charset="0"/>
              </a:rPr>
              <a:t>How well do fluvial wetland systems buffer against         enhanced N inputs across flow conditions in river networks? </a:t>
            </a:r>
          </a:p>
          <a:p>
            <a:endParaRPr lang="en-US" sz="5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2. Do enhanced N inputs and higher flow conditions 	lead 	to greater GHG emissions from fluvial wetland 	systems? </a:t>
            </a:r>
          </a:p>
        </p:txBody>
      </p:sp>
      <p:sp>
        <p:nvSpPr>
          <p:cNvPr id="47" name="TextBox 46">
            <a:extLst>
              <a:ext uri="{FF2B5EF4-FFF2-40B4-BE49-F238E27FC236}">
                <a16:creationId xmlns:a16="http://schemas.microsoft.com/office/drawing/2014/main" id="{0A4CE82B-9088-FA4F-8DB7-576D9DF02B66}"/>
              </a:ext>
            </a:extLst>
          </p:cNvPr>
          <p:cNvSpPr txBox="1"/>
          <p:nvPr/>
        </p:nvSpPr>
        <p:spPr>
          <a:xfrm>
            <a:off x="612326" y="15777242"/>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Study Design</a:t>
            </a:r>
          </a:p>
        </p:txBody>
      </p:sp>
      <p:sp>
        <p:nvSpPr>
          <p:cNvPr id="50" name="TextBox 49">
            <a:extLst>
              <a:ext uri="{FF2B5EF4-FFF2-40B4-BE49-F238E27FC236}">
                <a16:creationId xmlns:a16="http://schemas.microsoft.com/office/drawing/2014/main" id="{F8F8A6FA-305E-A44C-BDFD-0F48255F8B00}"/>
              </a:ext>
            </a:extLst>
          </p:cNvPr>
          <p:cNvSpPr txBox="1"/>
          <p:nvPr/>
        </p:nvSpPr>
        <p:spPr>
          <a:xfrm>
            <a:off x="598691" y="17015696"/>
            <a:ext cx="10483222" cy="3323987"/>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Two fluvial wetland dominated flow paths in the Ipswich River watershed with different nutrient inputs (high vs. low) were sampled synoptically before and after storms over a six-month time period. Six storms (3 for each flow path) of varying sizes were analyzed for N removal and GHG emission dynamics. </a:t>
            </a:r>
          </a:p>
        </p:txBody>
      </p:sp>
      <p:pic>
        <p:nvPicPr>
          <p:cNvPr id="15" name="Picture 14" descr="A close up of a map&#10;&#10;Description automatically generated">
            <a:extLst>
              <a:ext uri="{FF2B5EF4-FFF2-40B4-BE49-F238E27FC236}">
                <a16:creationId xmlns:a16="http://schemas.microsoft.com/office/drawing/2014/main" id="{82E497DB-E9E8-9442-AC85-CAD5FC8BA137}"/>
              </a:ext>
            </a:extLst>
          </p:cNvPr>
          <p:cNvPicPr>
            <a:picLocks noChangeAspect="1"/>
          </p:cNvPicPr>
          <p:nvPr/>
        </p:nvPicPr>
        <p:blipFill>
          <a:blip r:embed="rId6"/>
          <a:stretch>
            <a:fillRect/>
          </a:stretch>
        </p:blipFill>
        <p:spPr>
          <a:xfrm>
            <a:off x="12070302" y="5411760"/>
            <a:ext cx="12007329" cy="8941628"/>
          </a:xfrm>
          <a:prstGeom prst="rect">
            <a:avLst/>
          </a:prstGeom>
        </p:spPr>
      </p:pic>
      <p:pic>
        <p:nvPicPr>
          <p:cNvPr id="21" name="Picture 20" descr="A close up of a map&#10;&#10;Description automatically generated">
            <a:extLst>
              <a:ext uri="{FF2B5EF4-FFF2-40B4-BE49-F238E27FC236}">
                <a16:creationId xmlns:a16="http://schemas.microsoft.com/office/drawing/2014/main" id="{AD095696-4866-9848-8C7A-B1B50861BCAB}"/>
              </a:ext>
            </a:extLst>
          </p:cNvPr>
          <p:cNvPicPr>
            <a:picLocks noChangeAspect="1"/>
          </p:cNvPicPr>
          <p:nvPr/>
        </p:nvPicPr>
        <p:blipFill>
          <a:blip r:embed="rId7"/>
          <a:stretch>
            <a:fillRect/>
          </a:stretch>
        </p:blipFill>
        <p:spPr>
          <a:xfrm>
            <a:off x="12070302" y="16306751"/>
            <a:ext cx="12007329" cy="8187982"/>
          </a:xfrm>
          <a:prstGeom prst="rect">
            <a:avLst/>
          </a:prstGeom>
        </p:spPr>
      </p:pic>
      <p:sp>
        <p:nvSpPr>
          <p:cNvPr id="59" name="TextBox 58">
            <a:extLst>
              <a:ext uri="{FF2B5EF4-FFF2-40B4-BE49-F238E27FC236}">
                <a16:creationId xmlns:a16="http://schemas.microsoft.com/office/drawing/2014/main" id="{58E5C631-6EEC-664C-B807-F118B9736161}"/>
              </a:ext>
            </a:extLst>
          </p:cNvPr>
          <p:cNvSpPr txBox="1"/>
          <p:nvPr/>
        </p:nvSpPr>
        <p:spPr>
          <a:xfrm>
            <a:off x="13046387" y="4173307"/>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6 Storms Sampled</a:t>
            </a:r>
          </a:p>
        </p:txBody>
      </p:sp>
      <p:sp>
        <p:nvSpPr>
          <p:cNvPr id="62" name="TextBox 61">
            <a:extLst>
              <a:ext uri="{FF2B5EF4-FFF2-40B4-BE49-F238E27FC236}">
                <a16:creationId xmlns:a16="http://schemas.microsoft.com/office/drawing/2014/main" id="{B171A992-A5C0-5144-A52A-7F8BBB239CB3}"/>
              </a:ext>
            </a:extLst>
          </p:cNvPr>
          <p:cNvSpPr txBox="1"/>
          <p:nvPr/>
        </p:nvSpPr>
        <p:spPr>
          <a:xfrm>
            <a:off x="13046387" y="14907413"/>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Strong NO</a:t>
            </a:r>
            <a:r>
              <a:rPr lang="en-US" sz="5000" b="1" baseline="-25000"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3</a:t>
            </a:r>
            <a:r>
              <a:rPr lang="en-US" sz="5000" b="1" baseline="30000"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a:t>
            </a: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 Buffers Across Flows </a:t>
            </a:r>
          </a:p>
        </p:txBody>
      </p:sp>
      <p:sp>
        <p:nvSpPr>
          <p:cNvPr id="64" name="TextBox 63">
            <a:extLst>
              <a:ext uri="{FF2B5EF4-FFF2-40B4-BE49-F238E27FC236}">
                <a16:creationId xmlns:a16="http://schemas.microsoft.com/office/drawing/2014/main" id="{ABCC460C-E436-6142-AA9D-DB5FE1E95C38}"/>
              </a:ext>
            </a:extLst>
          </p:cNvPr>
          <p:cNvSpPr txBox="1"/>
          <p:nvPr/>
        </p:nvSpPr>
        <p:spPr>
          <a:xfrm>
            <a:off x="25466812" y="4173307"/>
            <a:ext cx="10483222" cy="845313"/>
          </a:xfrm>
          <a:prstGeom prst="rect">
            <a:avLst/>
          </a:prstGeom>
          <a:solidFill>
            <a:schemeClr val="accent1"/>
          </a:solidFill>
        </p:spPr>
        <p:txBody>
          <a:bodyPr wrap="square" lIns="75138" tIns="37569" rIns="75138" bIns="37569" rtlCol="0">
            <a:spAutoFit/>
          </a:bodyPr>
          <a:lstStyle/>
          <a:p>
            <a:pPr algn="ctr"/>
            <a:r>
              <a:rPr lang="en-US" sz="5000" b="1" dirty="0">
                <a:solidFill>
                  <a:schemeClr val="bg1"/>
                </a:solidFill>
                <a:effectLst>
                  <a:glow rad="139700">
                    <a:schemeClr val="tx2">
                      <a:alpha val="40000"/>
                    </a:schemeClr>
                  </a:glow>
                </a:effectLst>
                <a:latin typeface="Times New Roman" panose="02020603050405020304" pitchFamily="18" charset="0"/>
                <a:cs typeface="Times New Roman" panose="02020603050405020304" pitchFamily="18" charset="0"/>
              </a:rPr>
              <a:t>Variable Responses in GHG Emission</a:t>
            </a:r>
          </a:p>
        </p:txBody>
      </p:sp>
      <p:sp>
        <p:nvSpPr>
          <p:cNvPr id="67" name="TextBox 66">
            <a:extLst>
              <a:ext uri="{FF2B5EF4-FFF2-40B4-BE49-F238E27FC236}">
                <a16:creationId xmlns:a16="http://schemas.microsoft.com/office/drawing/2014/main" id="{35C14611-1EE1-7740-A597-1B1E61EBD60B}"/>
              </a:ext>
            </a:extLst>
          </p:cNvPr>
          <p:cNvSpPr txBox="1"/>
          <p:nvPr/>
        </p:nvSpPr>
        <p:spPr>
          <a:xfrm>
            <a:off x="13046387" y="25048758"/>
            <a:ext cx="10483222" cy="3631763"/>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NO</a:t>
            </a:r>
            <a:r>
              <a:rPr lang="en-US" sz="3500" baseline="-25000" dirty="0">
                <a:latin typeface="Times New Roman" panose="02020603050405020304" pitchFamily="18" charset="0"/>
                <a:cs typeface="Times New Roman" panose="02020603050405020304" pitchFamily="18" charset="0"/>
              </a:rPr>
              <a:t>3</a:t>
            </a:r>
            <a:r>
              <a:rPr lang="en-US" sz="3500" baseline="30000" dirty="0">
                <a:latin typeface="Times New Roman" panose="02020603050405020304" pitchFamily="18" charset="0"/>
                <a:cs typeface="Times New Roman" panose="02020603050405020304" pitchFamily="18" charset="0"/>
              </a:rPr>
              <a:t>-</a:t>
            </a:r>
            <a:r>
              <a:rPr lang="en-US" sz="3500" dirty="0">
                <a:latin typeface="Times New Roman" panose="02020603050405020304" pitchFamily="18" charset="0"/>
                <a:cs typeface="Times New Roman" panose="02020603050405020304" pitchFamily="18" charset="0"/>
              </a:rPr>
              <a:t> concentrations remain very low in fluvial wetland systems across flow conditions for all storms analyzed.</a:t>
            </a:r>
          </a:p>
          <a:p>
            <a:endParaRPr lang="en-US" sz="3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Fluvial wetland systems are strong NO</a:t>
            </a:r>
            <a:r>
              <a:rPr lang="en-US" sz="4000" b="1" baseline="-25000" dirty="0">
                <a:latin typeface="Times New Roman" panose="02020603050405020304" pitchFamily="18" charset="0"/>
                <a:cs typeface="Times New Roman" panose="02020603050405020304" pitchFamily="18" charset="0"/>
              </a:rPr>
              <a:t>3</a:t>
            </a:r>
            <a:r>
              <a:rPr lang="en-US" sz="4000" b="1" baseline="30000" dirty="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 buffers under high flow conditions, regardless of high or low nutrient inputs upstream.</a:t>
            </a:r>
          </a:p>
        </p:txBody>
      </p:sp>
      <p:sp>
        <p:nvSpPr>
          <p:cNvPr id="73" name="TextBox 72">
            <a:extLst>
              <a:ext uri="{FF2B5EF4-FFF2-40B4-BE49-F238E27FC236}">
                <a16:creationId xmlns:a16="http://schemas.microsoft.com/office/drawing/2014/main" id="{60A4DECF-BC83-4441-BA37-810431792F45}"/>
              </a:ext>
            </a:extLst>
          </p:cNvPr>
          <p:cNvSpPr txBox="1"/>
          <p:nvPr/>
        </p:nvSpPr>
        <p:spPr>
          <a:xfrm>
            <a:off x="25466812" y="21047662"/>
            <a:ext cx="10483222" cy="7632859"/>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Median CH</a:t>
            </a:r>
            <a:r>
              <a:rPr lang="en-US" sz="3500" baseline="-25000" dirty="0">
                <a:latin typeface="Times New Roman" panose="02020603050405020304" pitchFamily="18" charset="0"/>
                <a:cs typeface="Times New Roman" panose="02020603050405020304" pitchFamily="18" charset="0"/>
              </a:rPr>
              <a:t>4</a:t>
            </a:r>
            <a:r>
              <a:rPr lang="en-US" sz="3500" dirty="0">
                <a:latin typeface="Times New Roman" panose="02020603050405020304" pitchFamily="18" charset="0"/>
                <a:cs typeface="Times New Roman" panose="02020603050405020304" pitchFamily="18" charset="0"/>
              </a:rPr>
              <a:t> and CO</a:t>
            </a:r>
            <a:r>
              <a:rPr lang="en-US" sz="3500" baseline="-25000" dirty="0">
                <a:latin typeface="Times New Roman" panose="02020603050405020304" pitchFamily="18" charset="0"/>
                <a:cs typeface="Times New Roman" panose="02020603050405020304" pitchFamily="18" charset="0"/>
              </a:rPr>
              <a:t>2</a:t>
            </a:r>
            <a:r>
              <a:rPr lang="en-US" sz="3500" dirty="0">
                <a:latin typeface="Times New Roman" panose="02020603050405020304" pitchFamily="18" charset="0"/>
                <a:cs typeface="Times New Roman" panose="02020603050405020304" pitchFamily="18" charset="0"/>
              </a:rPr>
              <a:t> diffusive fluxes were observed to significantly increase with runoff rate for fluvial wetlands within both lower and higher nutrient systems. Negative median N</a:t>
            </a:r>
            <a:r>
              <a:rPr lang="en-US" sz="3500" baseline="-25000" dirty="0">
                <a:latin typeface="Times New Roman" panose="02020603050405020304" pitchFamily="18" charset="0"/>
                <a:cs typeface="Times New Roman" panose="02020603050405020304" pitchFamily="18" charset="0"/>
              </a:rPr>
              <a:t>2</a:t>
            </a:r>
            <a:r>
              <a:rPr lang="en-US" sz="3500" dirty="0">
                <a:latin typeface="Times New Roman" panose="02020603050405020304" pitchFamily="18" charset="0"/>
                <a:cs typeface="Times New Roman" panose="02020603050405020304" pitchFamily="18" charset="0"/>
              </a:rPr>
              <a:t>O diffusive fluxes (net movement of N</a:t>
            </a:r>
            <a:r>
              <a:rPr lang="en-US" sz="3500" baseline="-25000" dirty="0">
                <a:latin typeface="Times New Roman" panose="02020603050405020304" pitchFamily="18" charset="0"/>
                <a:cs typeface="Times New Roman" panose="02020603050405020304" pitchFamily="18" charset="0"/>
              </a:rPr>
              <a:t>2</a:t>
            </a:r>
            <a:r>
              <a:rPr lang="en-US" sz="3500" dirty="0">
                <a:latin typeface="Times New Roman" panose="02020603050405020304" pitchFamily="18" charset="0"/>
                <a:cs typeface="Times New Roman" panose="02020603050405020304" pitchFamily="18" charset="0"/>
              </a:rPr>
              <a:t>O from the atmosphere into water) were observed in fluvial wetlands of the higher nutrient system across runoff rates. </a:t>
            </a:r>
          </a:p>
          <a:p>
            <a:endParaRPr lang="en-US" sz="3500" dirty="0">
              <a:latin typeface="Times New Roman" panose="02020603050405020304" pitchFamily="18" charset="0"/>
              <a:cs typeface="Times New Roman" panose="02020603050405020304" pitchFamily="18" charset="0"/>
            </a:endParaRPr>
          </a:p>
          <a:p>
            <a:endParaRPr lang="en-US" sz="5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CH</a:t>
            </a:r>
            <a:r>
              <a:rPr lang="en-US" sz="4000" b="1" baseline="-25000" dirty="0">
                <a:latin typeface="Times New Roman" panose="02020603050405020304" pitchFamily="18" charset="0"/>
                <a:cs typeface="Times New Roman" panose="02020603050405020304" pitchFamily="18" charset="0"/>
              </a:rPr>
              <a:t>4</a:t>
            </a:r>
            <a:r>
              <a:rPr lang="en-US" sz="4000" b="1" dirty="0">
                <a:latin typeface="Times New Roman" panose="02020603050405020304" pitchFamily="18" charset="0"/>
                <a:cs typeface="Times New Roman" panose="02020603050405020304" pitchFamily="18" charset="0"/>
              </a:rPr>
              <a:t> and CO</a:t>
            </a:r>
            <a:r>
              <a:rPr lang="en-US" sz="4000" b="1" baseline="-25000" dirty="0">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 diffusive emissions from fluvial wetland systems increase during storms/under higher flow conditions, regardless of nutrient inputs upstream. Fluvial wetland systems receiving higher nutrient inputs upstream act as N</a:t>
            </a:r>
            <a:r>
              <a:rPr lang="en-US" sz="4000" b="1" baseline="-25000" dirty="0">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O sinks across flow conditions. </a:t>
            </a:r>
          </a:p>
        </p:txBody>
      </p:sp>
      <p:pic>
        <p:nvPicPr>
          <p:cNvPr id="33" name="Picture 32" descr="A close up of a map&#10;&#10;Description automatically generated">
            <a:extLst>
              <a:ext uri="{FF2B5EF4-FFF2-40B4-BE49-F238E27FC236}">
                <a16:creationId xmlns:a16="http://schemas.microsoft.com/office/drawing/2014/main" id="{011980C6-E2E7-A942-AE8E-42DAE4261D26}"/>
              </a:ext>
            </a:extLst>
          </p:cNvPr>
          <p:cNvPicPr>
            <a:picLocks noChangeAspect="1"/>
          </p:cNvPicPr>
          <p:nvPr/>
        </p:nvPicPr>
        <p:blipFill>
          <a:blip r:embed="rId8"/>
          <a:stretch>
            <a:fillRect/>
          </a:stretch>
        </p:blipFill>
        <p:spPr>
          <a:xfrm>
            <a:off x="25494083" y="5319560"/>
            <a:ext cx="10347940" cy="15384979"/>
          </a:xfrm>
          <a:prstGeom prst="rect">
            <a:avLst/>
          </a:prstGeom>
        </p:spPr>
      </p:pic>
    </p:spTree>
    <p:extLst>
      <p:ext uri="{BB962C8B-B14F-4D97-AF65-F5344CB8AC3E}">
        <p14:creationId xmlns:p14="http://schemas.microsoft.com/office/powerpoint/2010/main" val="3759964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1198</TotalTime>
  <Words>371</Words>
  <Application>Microsoft Macintosh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Response of Fluvial Wetland Systems to Storm Events and Elevated Nitrogen Inputs from the Landscape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Nitrogen retention and greenhouse gas production by fluvial wetlands across flow conditions Sarah Bower Wil Wollheim, Faculty Advisor Department of Natural Resources and the Environment, University of New Hampshire </dc:title>
  <dc:creator>Microsoft Office User</dc:creator>
  <cp:lastModifiedBy>Microsoft Office User</cp:lastModifiedBy>
  <cp:revision>190</cp:revision>
  <dcterms:created xsi:type="dcterms:W3CDTF">2019-01-15T18:29:45Z</dcterms:created>
  <dcterms:modified xsi:type="dcterms:W3CDTF">2020-04-15T13:25:42Z</dcterms:modified>
</cp:coreProperties>
</file>