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6"/>
  </p:sldMasterIdLst>
  <p:notesMasterIdLst>
    <p:notesMasterId r:id="rId8"/>
  </p:notesMasterIdLst>
  <p:sldIdLst>
    <p:sldId id="256" r:id="rId7"/>
  </p:sldIdLst>
  <p:sldSz cx="402336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7C97EA-137F-4D54-9D4E-CAA06DA5BA1F}" v="519" dt="2022-04-14T00:15:53.239"/>
    <p1510:client id="{5B80AA0F-869E-6214-624F-55185BFAA666}" v="452" dt="2022-04-14T22:58:49.386"/>
    <p1510:client id="{797D3CD1-BE54-ADA7-88C0-C5EF02AE6D83}" v="153" dt="2022-04-14T22:55:40.913"/>
    <p1510:client id="{E992BD39-29DD-1196-37F4-1790062EBB44}" v="852" dt="2022-04-14T00:12:12.604"/>
    <p1510:client id="{F2132538-6559-4286-A604-23945DA846D8}" v="1456" dt="2022-04-14T00:16:03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424" y="20"/>
      </p:cViewPr>
      <p:guideLst>
        <p:guide orient="horz" pos="10368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C310-C09B-48D4-A206-825D803F869B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7538" y="857250"/>
            <a:ext cx="28289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145FB-2888-454E-8032-736FDABA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2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5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2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elastic.co/guide/en/kibana/current/index.html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hyperlink" Target="https://www.elastic.co/guide/en/elasticsearch/reference/current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s://www.elastic.co/guide/en/elasticsearch/reference/current/targz.html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elastic.co/guide/en/elasticsearch/reference/current/vm-max-map-count.htm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530" y="580958"/>
            <a:ext cx="39541878" cy="361889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7700" err="1">
                <a:solidFill>
                  <a:schemeClr val="bg1"/>
                </a:solidFill>
                <a:latin typeface="Cambria"/>
                <a:cs typeface="Arial"/>
              </a:rPr>
              <a:t>SilverTech</a:t>
            </a:r>
            <a:r>
              <a:rPr lang="en-US" sz="7700">
                <a:solidFill>
                  <a:schemeClr val="bg1"/>
                </a:solidFill>
                <a:latin typeface="Cambria"/>
                <a:cs typeface="Arial"/>
              </a:rPr>
              <a:t> ELK Stack Build </a:t>
            </a:r>
            <a:br>
              <a:rPr lang="en-US" sz="77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7700">
                <a:solidFill>
                  <a:schemeClr val="bg1"/>
                </a:solidFill>
                <a:latin typeface="Cambria"/>
                <a:ea typeface="Cambria"/>
                <a:cs typeface="Arial"/>
              </a:rPr>
              <a:t>Cole Stukel, Riley Glover, Isaiah Tauscher</a:t>
            </a:r>
            <a:br>
              <a:rPr lang="en-US" sz="510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100" i="1">
                <a:solidFill>
                  <a:schemeClr val="bg1"/>
                </a:solidFill>
                <a:latin typeface="Cambria"/>
                <a:ea typeface="Cambria"/>
                <a:cs typeface="Arial"/>
              </a:rPr>
              <a:t>Information Technology, University of New Hampshire, Durham, NH 03824</a:t>
            </a:r>
            <a:endParaRPr lang="en-US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6753" y="6136823"/>
            <a:ext cx="10005181" cy="633981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Times New Roman"/>
                <a:cs typeface="Times New Roman"/>
              </a:rPr>
              <a:t>What </a:t>
            </a:r>
            <a:r>
              <a:rPr lang="en-US" sz="2800" err="1">
                <a:latin typeface="Times New Roman"/>
                <a:cs typeface="Times New Roman"/>
              </a:rPr>
              <a:t>Silvertech</a:t>
            </a:r>
            <a:r>
              <a:rPr lang="en-US" sz="2800">
                <a:latin typeface="Times New Roman"/>
                <a:cs typeface="Times New Roman"/>
              </a:rPr>
              <a:t> is looking for:</a:t>
            </a:r>
            <a:endParaRPr lang="en-US" sz="2800">
              <a:ea typeface="Calibri"/>
              <a:cs typeface="Calibri"/>
            </a:endParaRP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>
                <a:latin typeface="Times New Roman"/>
                <a:cs typeface="Times New Roman"/>
              </a:rPr>
              <a:t>Detect malicious activity more efficiently</a:t>
            </a:r>
            <a:endParaRPr lang="en-US" sz="2800">
              <a:latin typeface="Times New Roman"/>
              <a:cs typeface="Calibri"/>
            </a:endParaRP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>
                <a:latin typeface="Times New Roman"/>
                <a:cs typeface="Times New Roman"/>
              </a:rPr>
              <a:t>deployment of a software solution to aggregate, analyze, and visualize data relevant to the day-to-day operations of their network and systems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br>
              <a:rPr lang="en-US" sz="2800">
                <a:latin typeface="Times New Roman"/>
                <a:cs typeface="Calibri"/>
              </a:rPr>
            </a:br>
            <a:r>
              <a:rPr lang="en-US" sz="2800">
                <a:latin typeface="Times New Roman"/>
                <a:cs typeface="Calibri"/>
              </a:rPr>
              <a:t>Our Goal:</a:t>
            </a: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>
                <a:latin typeface="Times New Roman"/>
                <a:cs typeface="Times New Roman"/>
              </a:rPr>
              <a:t>complete an Elastic Stack deployment that provides a visualization of different data streams</a:t>
            </a:r>
            <a:endParaRPr lang="en-US" sz="2800">
              <a:latin typeface="Times New Roman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>
                <a:latin typeface="Times New Roman"/>
                <a:cs typeface="Times New Roman"/>
              </a:rPr>
              <a:t>MOV</a:t>
            </a:r>
          </a:p>
          <a:p>
            <a:pPr marL="1143000" indent="-1143000" algn="l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en-US" sz="2800">
                <a:latin typeface="Times New Roman"/>
                <a:cs typeface="Times New Roman"/>
              </a:rPr>
              <a:t>We hope to deliver value to </a:t>
            </a:r>
            <a:r>
              <a:rPr lang="en-US" sz="2800" err="1">
                <a:latin typeface="Times New Roman"/>
                <a:cs typeface="Times New Roman"/>
              </a:rPr>
              <a:t>SilverTech</a:t>
            </a:r>
            <a:r>
              <a:rPr lang="en-US" sz="2800">
                <a:latin typeface="Times New Roman"/>
                <a:cs typeface="Times New Roman"/>
              </a:rPr>
              <a:t> Inc. by allowing their network administrators to detect malicious activity more efficiently and gather valuable intelligence regarding the state of the network and systems</a:t>
            </a:r>
            <a:endParaRPr lang="en-US" sz="2800">
              <a:latin typeface="Times New Roman"/>
              <a:cs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2400" b="1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3600">
              <a:latin typeface="Times New Roman"/>
              <a:cs typeface="Times New Roman"/>
            </a:endParaRPr>
          </a:p>
          <a:p>
            <a:pPr algn="l"/>
            <a:endParaRPr lang="en-US" sz="10050">
              <a:latin typeface="Calibri"/>
              <a:cs typeface="Calibri"/>
            </a:endParaRPr>
          </a:p>
          <a:p>
            <a:pPr algn="l"/>
            <a:endParaRPr lang="en-US" sz="10050">
              <a:latin typeface="Calibri"/>
              <a:ea typeface="Cambria" panose="02040503050406030204" pitchFamily="18" charset="0"/>
              <a:cs typeface="Calibri"/>
            </a:endParaRPr>
          </a:p>
          <a:p>
            <a:pPr algn="l"/>
            <a:endParaRPr lang="en-US" sz="9600">
              <a:latin typeface="Calibri"/>
              <a:ea typeface="Cambria" panose="02040503050406030204" pitchFamily="18" charset="0"/>
              <a:cs typeface="Calibri"/>
            </a:endParaRPr>
          </a:p>
          <a:p>
            <a:endParaRPr lang="en-US" sz="3392">
              <a:latin typeface="Cambria" panose="02040503050406030204" pitchFamily="18" charset="0"/>
            </a:endParaRPr>
          </a:p>
          <a:p>
            <a:endParaRPr lang="en-US" sz="3392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392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6753" y="13325477"/>
            <a:ext cx="10005181" cy="76900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Our Design</a:t>
            </a:r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38798" y="23111474"/>
            <a:ext cx="10101092" cy="77525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US" sz="4800" b="1">
                <a:latin typeface="Times New Roman"/>
                <a:ea typeface="Cambria"/>
                <a:cs typeface="Times New Roman"/>
              </a:rPr>
              <a:t>Functional Features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Customizable dashboards in Kibana; aiming to have two functional dashboards: Master, and site specific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Automated data delivery</a:t>
            </a:r>
            <a:endParaRPr lang="en-US" sz="3150">
              <a:latin typeface="Times New Roman"/>
              <a:ea typeface="+mn-lt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Nodes that correspond to the data intake acquired 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Multiple node cluster to improve performance/stability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Separation of database indices based on the age of data</a:t>
            </a:r>
            <a:endParaRPr lang="en-US" sz="3150">
              <a:latin typeface="Times New Roman"/>
              <a:ea typeface="+mn-lt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Lifecycle management of data (</a:t>
            </a:r>
            <a:r>
              <a:rPr lang="en-US" sz="3150" err="1">
                <a:latin typeface="Times New Roman"/>
                <a:ea typeface="Cambria"/>
                <a:cs typeface="Times New Roman"/>
              </a:rPr>
              <a:t>Hot,Warm</a:t>
            </a:r>
            <a:r>
              <a:rPr lang="en-US" sz="3150">
                <a:latin typeface="Times New Roman"/>
                <a:ea typeface="Cambria"/>
                <a:cs typeface="Times New Roman"/>
              </a:rPr>
              <a:t>, and Cold nodes)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Cambria"/>
                <a:cs typeface="Times New Roman"/>
              </a:rPr>
              <a:t>Fully functional ELK stack (see Design)</a:t>
            </a:r>
          </a:p>
          <a:p>
            <a:pPr algn="just">
              <a:spcBef>
                <a:spcPts val="0"/>
              </a:spcBef>
            </a:pPr>
            <a:r>
              <a:rPr lang="en-US" sz="4800" b="1">
                <a:latin typeface="Times New Roman"/>
                <a:ea typeface="Cambria"/>
                <a:cs typeface="Times New Roman"/>
              </a:rPr>
              <a:t>Non-Functional</a:t>
            </a:r>
            <a:endParaRPr lang="en-US" sz="3150" b="1">
              <a:latin typeface="Times New Roman"/>
              <a:ea typeface="+mn-lt"/>
              <a:cs typeface="Times New Roman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50">
                <a:latin typeface="Times New Roman"/>
                <a:ea typeface="+mn-lt"/>
                <a:cs typeface="Times New Roman"/>
              </a:rPr>
              <a:t>Proper resources to endure end of project stress test</a:t>
            </a:r>
            <a:endParaRPr lang="en-US" sz="315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Char char="•"/>
            </a:pPr>
            <a:r>
              <a:rPr lang="en-US" sz="3150">
                <a:latin typeface="Times New Roman"/>
                <a:ea typeface="Calibri"/>
                <a:cs typeface="Times New Roman"/>
              </a:rPr>
              <a:t>Healthy ESXi host</a:t>
            </a:r>
          </a:p>
          <a:p>
            <a:pPr marL="457200" indent="-457200" algn="just">
              <a:spcBef>
                <a:spcPts val="0"/>
              </a:spcBef>
              <a:buChar char="•"/>
            </a:pPr>
            <a:r>
              <a:rPr lang="en-US" sz="3150">
                <a:latin typeface="Times New Roman"/>
                <a:ea typeface="Calibri"/>
                <a:cs typeface="Times New Roman"/>
              </a:rPr>
              <a:t>Nonfunctional dashboard for monitoring stack health</a:t>
            </a:r>
          </a:p>
          <a:p>
            <a:pPr algn="just">
              <a:buChar char="•"/>
            </a:pPr>
            <a:endParaRPr lang="en-US">
              <a:latin typeface="Calibri" panose="020F0502020204030204"/>
              <a:ea typeface="Calibri" panose="020F0502020204030204"/>
              <a:cs typeface="Calibri"/>
            </a:endParaRPr>
          </a:p>
          <a:p>
            <a:pPr marL="2286635" lvl="1" indent="-285750" algn="just">
              <a:spcBef>
                <a:spcPts val="0"/>
              </a:spcBef>
              <a:buChar char="•"/>
            </a:pPr>
            <a:endParaRPr lang="en-US" sz="3150" b="1">
              <a:latin typeface="Cambria"/>
              <a:ea typeface="Cambria" panose="02040503050406030204" pitchFamily="18" charset="0"/>
              <a:cs typeface="Calibri"/>
            </a:endParaRPr>
          </a:p>
          <a:p>
            <a:pPr marL="2286635" lvl="1" indent="-285750" algn="just">
              <a:spcBef>
                <a:spcPts val="0"/>
              </a:spcBef>
              <a:buChar char="•"/>
            </a:pPr>
            <a:endParaRPr lang="en-US" sz="3150" b="1">
              <a:latin typeface="Cambria"/>
              <a:ea typeface="Cambria" panose="02040503050406030204" pitchFamily="18" charset="0"/>
              <a:cs typeface="Calibri"/>
            </a:endParaRPr>
          </a:p>
          <a:p>
            <a:pPr lvl="1" algn="just">
              <a:buChar char="•"/>
            </a:pPr>
            <a:endParaRPr lang="en-US" sz="1500">
              <a:latin typeface="Calibri"/>
              <a:ea typeface="Cambria" panose="02040503050406030204" pitchFamily="18" charset="0"/>
              <a:cs typeface="Calibri"/>
            </a:endParaRPr>
          </a:p>
          <a:p>
            <a:pPr lvl="1" algn="just">
              <a:buChar char="•"/>
            </a:pPr>
            <a:endParaRPr lang="en-US" sz="1500">
              <a:latin typeface="Calibri"/>
              <a:ea typeface="Cambria" panose="02040503050406030204" pitchFamily="18" charset="0"/>
              <a:cs typeface="Calibri"/>
            </a:endParaRPr>
          </a:p>
          <a:p>
            <a:pPr marL="4206875" lvl="2" algn="just">
              <a:spcBef>
                <a:spcPts val="0"/>
              </a:spcBef>
              <a:buChar char="•"/>
            </a:pPr>
            <a:endParaRPr lang="en-US" sz="2300" b="1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just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167530" y="4653078"/>
            <a:ext cx="18004967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50">
                <a:solidFill>
                  <a:schemeClr val="bg1"/>
                </a:solidFill>
                <a:latin typeface="Cambria"/>
                <a:ea typeface="Cambria"/>
              </a:rPr>
              <a:t>Node Output</a:t>
            </a:r>
            <a:endParaRPr lang="en-US" sz="46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46530" y="4698698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 panose="02040503050406030204" pitchFamily="18" charset="0"/>
                <a:ea typeface="Cambria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9875496" y="4696118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17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1167530" y="6067506"/>
            <a:ext cx="18004968" cy="650287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9955945" y="13257421"/>
            <a:ext cx="10005181" cy="83706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Conclusions</a:t>
            </a:r>
            <a:endParaRPr lang="en-US" sz="530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29875496" y="21908268"/>
            <a:ext cx="10005181" cy="7586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8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9955944" y="6067506"/>
            <a:ext cx="10005181" cy="64547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libri"/>
                <a:cs typeface="Times New Roman"/>
              </a:rPr>
              <a:t>Implemented a customizable dashboard with Microsoft IIS data coming in and visualized using Kibana. 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Master – overall web server data</a:t>
            </a:r>
            <a:endParaRPr lang="en-US" sz="36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Site – site specific data</a:t>
            </a:r>
            <a:endParaRPr lang="en-US" sz="360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Elastic – stack health data</a:t>
            </a:r>
            <a:endParaRPr lang="en-US" sz="360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742950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Designed and carried out data pipeline throughout many interconnected virtual nodes</a:t>
            </a:r>
          </a:p>
          <a:p>
            <a:pPr marL="742950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Spun up nodes:</a:t>
            </a: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Hot node: 7-day lifecycle</a:t>
            </a: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Warm node: 30-day lifecycle</a:t>
            </a: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r>
              <a:rPr lang="en-US" sz="3600">
                <a:latin typeface="Times New Roman"/>
                <a:ea typeface="Cambria"/>
                <a:cs typeface="Times New Roman"/>
              </a:rPr>
              <a:t>Cold Node: 60-day lifecycle</a:t>
            </a:r>
          </a:p>
          <a:p>
            <a:pPr lvl="1" algn="l">
              <a:spcBef>
                <a:spcPts val="0"/>
              </a:spcBef>
            </a:pPr>
            <a:endParaRPr lang="en-US" sz="2400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marL="2663190" lvl="1" indent="-742950" algn="l">
              <a:spcBef>
                <a:spcPts val="0"/>
              </a:spcBef>
              <a:buFont typeface="+mj-lt"/>
              <a:buAutoNum type="arabicPeriod"/>
            </a:pPr>
            <a:endParaRPr lang="en-US" sz="1920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marL="6503670" lvl="3" indent="-742950" algn="l">
              <a:spcBef>
                <a:spcPts val="0"/>
              </a:spcBef>
              <a:buFont typeface="+mj-lt"/>
              <a:buAutoNum type="arabicPeriod"/>
            </a:pPr>
            <a:endParaRPr lang="en-US" sz="240">
              <a:latin typeface="Calibri" panose="020F0502020204030204" pitchFamily="34" charset="0"/>
              <a:ea typeface="Cambria"/>
              <a:cs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50"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1114316" y="13264851"/>
            <a:ext cx="18004967" cy="8296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50">
                <a:solidFill>
                  <a:schemeClr val="bg1"/>
                </a:solidFill>
                <a:latin typeface="Cambria"/>
                <a:ea typeface="Cambria"/>
              </a:rPr>
              <a:t>Data Flow</a:t>
            </a:r>
            <a:endParaRPr lang="en-US"/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1287919" y="23085640"/>
            <a:ext cx="18004967" cy="774138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>
              <a:latin typeface="Cambria" panose="02040503050406030204" pitchFamily="18" charset="0"/>
            </a:endParaRP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1287919" y="21908269"/>
            <a:ext cx="18004967" cy="75852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50">
                <a:solidFill>
                  <a:schemeClr val="bg1"/>
                </a:solidFill>
                <a:latin typeface="Cambria"/>
                <a:ea typeface="Cambria"/>
              </a:rPr>
              <a:t>Detailed look at the data</a:t>
            </a:r>
            <a:endParaRPr lang="en-US" sz="4650">
              <a:solidFill>
                <a:schemeClr val="bg1"/>
              </a:solidFill>
              <a:latin typeface="Cambria" panose="02040503050406030204" pitchFamily="18" charset="0"/>
              <a:ea typeface="Cambria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1167531" y="14635922"/>
            <a:ext cx="18004967" cy="676968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92">
              <a:latin typeface="Cambria" panose="02040503050406030204" pitchFamily="18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29839644" y="26948809"/>
            <a:ext cx="10005181" cy="38400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 fontScale="925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har char="•"/>
            </a:pPr>
            <a:r>
              <a:rPr lang="en-US" sz="335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hlinkClick r:id="rId2"/>
              </a:rPr>
              <a:t>https://www.elastic.co/guide/en/elasticsearch/reference/current/index.html</a:t>
            </a:r>
            <a:endParaRPr lang="en-US" sz="335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Char char="•"/>
            </a:pPr>
            <a:r>
              <a:rPr lang="en-US" sz="335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  <a:hlinkClick r:id="rId3"/>
              </a:rPr>
              <a:t>https://www.elastic.co/guide/en/kibana/current/index.html</a:t>
            </a:r>
            <a:endParaRPr lang="en-US" sz="335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www.elastic.co/guide/en/elasticsearch/reference/current/vm-max-map-count.html"/>
              </a:rPr>
              <a:t>https://www.elastic.co/guide/en/elasticsearch/reference/current/vm-max-map-count.html</a:t>
            </a:r>
            <a:endParaRPr lang="en-US" sz="32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b="0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https://www.elastic.co/guide/en/elasticsearch/reference/current/targz.html"/>
              </a:rPr>
              <a:t>https://www.elastic.co/guide/en/elasticsearch/reference/current/targz.html</a:t>
            </a:r>
            <a:endParaRPr lang="en-US" sz="3000" b="0" i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br>
              <a:rPr lang="en-US" sz="3350">
                <a:ea typeface="+mn-lt"/>
                <a:cs typeface="+mn-lt"/>
              </a:rPr>
            </a:br>
            <a:endParaRPr lang="en-US" sz="3350">
              <a:latin typeface="Cambria" panose="02040503050406030204" pitchFamily="18" charset="0"/>
              <a:ea typeface="Cambria"/>
            </a:endParaRPr>
          </a:p>
          <a:p>
            <a:pPr algn="l">
              <a:spcBef>
                <a:spcPts val="0"/>
              </a:spcBef>
            </a:pPr>
            <a:endParaRPr lang="en-US" sz="3392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endParaRPr lang="en-US" sz="3392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29875498" y="25731670"/>
            <a:ext cx="10005181" cy="76702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08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6180" y="12570386"/>
            <a:ext cx="5185951" cy="507762"/>
          </a:xfrm>
          <a:prstGeom prst="rect">
            <a:avLst/>
          </a:prstGeom>
          <a:noFill/>
        </p:spPr>
        <p:txBody>
          <a:bodyPr wrap="square" lIns="97785" tIns="48892" rIns="97785" bIns="48892" rtlCol="0">
            <a:spAutoFit/>
          </a:bodyPr>
          <a:lstStyle/>
          <a:p>
            <a:endParaRPr lang="en-US" sz="2658"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787781" y="1168434"/>
            <a:ext cx="3334659" cy="2306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85" tIns="48892" rIns="97785" bIns="48892" rtlCol="0" anchor="ctr"/>
          <a:lstStyle/>
          <a:p>
            <a:pPr algn="ctr"/>
            <a:r>
              <a:rPr lang="en-US" sz="4308">
                <a:solidFill>
                  <a:schemeClr val="tx1"/>
                </a:solidFill>
              </a:rPr>
              <a:t>Place your Project Logo Here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38797" y="21908591"/>
            <a:ext cx="10005181" cy="75208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97785" tIns="48892" rIns="97785" bIns="48892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750">
                <a:solidFill>
                  <a:schemeClr val="bg1"/>
                </a:solidFill>
                <a:latin typeface="Cambria"/>
                <a:ea typeface="Cambria"/>
              </a:rPr>
              <a:t> </a:t>
            </a:r>
            <a:r>
              <a:rPr lang="en-US" sz="5300">
                <a:solidFill>
                  <a:schemeClr val="bg1"/>
                </a:solidFill>
                <a:latin typeface="Cambria"/>
                <a:ea typeface="Cambria"/>
              </a:rPr>
              <a:t>Features/Requirements</a:t>
            </a:r>
            <a:endParaRPr lang="en-US" sz="5317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38798" y="14687906"/>
            <a:ext cx="10005181" cy="66953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Data will be in the form of IIS logs.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ESXI running on bare metal server;  deploy Linux VMs.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Each VM + node in the deployment. Start of project, we deployed one machine, referred to as “master-node”.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Added three more nodes, hot, warm and cold.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 err="1">
                <a:latin typeface="Times New Roman"/>
                <a:ea typeface="+mn-lt"/>
                <a:cs typeface="Times New Roman"/>
              </a:rPr>
              <a:t>Multiplde</a:t>
            </a:r>
            <a:r>
              <a:rPr lang="en-US" sz="3200">
                <a:latin typeface="Times New Roman"/>
                <a:ea typeface="+mn-lt"/>
                <a:cs typeface="Times New Roman"/>
              </a:rPr>
              <a:t> instances running/networked + cluster.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On master node, installed ES and Kibana.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 err="1">
                <a:latin typeface="Times New Roman"/>
                <a:ea typeface="+mn-lt"/>
                <a:cs typeface="Times New Roman"/>
              </a:rPr>
              <a:t>Filebeats</a:t>
            </a:r>
            <a:r>
              <a:rPr lang="en-US" sz="3200">
                <a:latin typeface="Times New Roman"/>
                <a:ea typeface="+mn-lt"/>
                <a:cs typeface="Times New Roman"/>
              </a:rPr>
              <a:t> also plays a role, but resides on </a:t>
            </a:r>
            <a:r>
              <a:rPr lang="en-US" sz="3200" err="1">
                <a:latin typeface="Times New Roman"/>
                <a:ea typeface="+mn-lt"/>
                <a:cs typeface="Times New Roman"/>
              </a:rPr>
              <a:t>SilverTech’s</a:t>
            </a:r>
            <a:r>
              <a:rPr lang="en-US" sz="3200">
                <a:latin typeface="Times New Roman"/>
                <a:ea typeface="+mn-lt"/>
                <a:cs typeface="Times New Roman"/>
              </a:rPr>
              <a:t> web servers. </a:t>
            </a:r>
            <a:endParaRPr lang="en-US" sz="9600">
              <a:latin typeface="Calibri" panose="020F0502020204030204"/>
              <a:ea typeface="+mn-lt"/>
              <a:cs typeface="Calibri"/>
            </a:endParaRPr>
          </a:p>
          <a:p>
            <a:pPr marL="457200" indent="-457200" algn="just">
              <a:lnSpc>
                <a:spcPct val="100000"/>
              </a:lnSpc>
              <a:spcBef>
                <a:spcPts val="400"/>
              </a:spcBef>
              <a:buChar char="•"/>
            </a:pPr>
            <a:r>
              <a:rPr lang="en-US" sz="3200">
                <a:latin typeface="Times New Roman"/>
                <a:ea typeface="+mn-lt"/>
                <a:cs typeface="Times New Roman"/>
              </a:rPr>
              <a:t>Kibana is where all data will flow to. IIS logs are shipped from the </a:t>
            </a:r>
            <a:r>
              <a:rPr lang="en-US" sz="3200" err="1">
                <a:latin typeface="Times New Roman"/>
                <a:ea typeface="+mn-lt"/>
                <a:cs typeface="Times New Roman"/>
              </a:rPr>
              <a:t>Filebeat</a:t>
            </a:r>
            <a:r>
              <a:rPr lang="en-US" sz="3200">
                <a:latin typeface="Times New Roman"/>
                <a:ea typeface="+mn-lt"/>
                <a:cs typeface="Times New Roman"/>
              </a:rPr>
              <a:t> installation on the webserver to the Elasticsearch install on our VM. Kibana hooks into  Elasticsearch to provide a visualization dashboard.</a:t>
            </a:r>
            <a:br>
              <a:rPr lang="en-US" sz="2800"/>
            </a:br>
            <a:endParaRPr lang="en-US" sz="9600">
              <a:ea typeface="Calibri"/>
              <a:cs typeface="Calibri"/>
            </a:endParaRPr>
          </a:p>
          <a:p>
            <a:pPr marL="366395" indent="-366395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6395" indent="-366395" algn="just">
              <a:spcBef>
                <a:spcPts val="0"/>
              </a:spcBef>
              <a:buChar char="•"/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658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3003106" y="14615195"/>
            <a:ext cx="3010541" cy="663061"/>
          </a:xfrm>
          <a:prstGeom prst="rect">
            <a:avLst/>
          </a:prstGeom>
          <a:noFill/>
        </p:spPr>
        <p:txBody>
          <a:bodyPr wrap="square" lIns="97785" tIns="48892" rIns="97785" bIns="48892" rtlCol="0" anchor="t">
            <a:spAutoFit/>
          </a:bodyPr>
          <a:lstStyle/>
          <a:p>
            <a:r>
              <a:rPr lang="en-US" sz="365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Data Pipeline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1805436" y="23193144"/>
            <a:ext cx="7740994" cy="660431"/>
          </a:xfrm>
          <a:prstGeom prst="rect">
            <a:avLst/>
          </a:prstGeom>
          <a:noFill/>
        </p:spPr>
        <p:txBody>
          <a:bodyPr wrap="square" lIns="97785" tIns="48892" rIns="97785" bIns="48892" rtlCol="0" anchor="t">
            <a:spAutoFit/>
          </a:bodyPr>
          <a:lstStyle/>
          <a:p>
            <a:r>
              <a:rPr lang="en-US" sz="365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Kibana Chart Detailing Location Data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975016" y="29429938"/>
            <a:ext cx="16630771" cy="1391400"/>
          </a:xfrm>
          <a:prstGeom prst="rect">
            <a:avLst/>
          </a:prstGeom>
          <a:noFill/>
        </p:spPr>
        <p:txBody>
          <a:bodyPr wrap="square" lIns="97785" tIns="48892" rIns="97785" bIns="48892" rtlCol="0" anchor="t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example of a Kibana Dashboard utilizing the IIS data from webservers to create a graphical representation of where traffic comes from. Pictured above is a bar graph breakdown of requests from cities around the world, as well as a map of global traffic.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2201340" y="23227941"/>
            <a:ext cx="4611828" cy="660431"/>
          </a:xfrm>
          <a:prstGeom prst="rect">
            <a:avLst/>
          </a:prstGeom>
          <a:noFill/>
        </p:spPr>
        <p:txBody>
          <a:bodyPr wrap="square" lIns="97785" tIns="48892" rIns="97785" bIns="48892" rtlCol="0" anchor="t">
            <a:spAutoFit/>
          </a:bodyPr>
          <a:lstStyle/>
          <a:p>
            <a:r>
              <a:rPr lang="en-US" sz="365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World Map of Requests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29875496" y="23110795"/>
            <a:ext cx="10005181" cy="24304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97785" tIns="48892" rIns="97785" bIns="48892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350">
                <a:latin typeface="Times New Roman"/>
                <a:ea typeface="Cambria"/>
                <a:cs typeface="Times New Roman"/>
              </a:rPr>
              <a:t>Advisor: Professor Benedetto</a:t>
            </a:r>
          </a:p>
          <a:p>
            <a:pPr algn="l">
              <a:spcBef>
                <a:spcPts val="0"/>
              </a:spcBef>
            </a:pPr>
            <a:r>
              <a:rPr lang="en-US" sz="3350">
                <a:latin typeface="Times New Roman"/>
                <a:ea typeface="Cambria"/>
                <a:cs typeface="Times New Roman"/>
              </a:rPr>
              <a:t>Stakeholder: </a:t>
            </a:r>
            <a:r>
              <a:rPr lang="en-US" sz="3350" err="1">
                <a:latin typeface="Times New Roman"/>
                <a:ea typeface="Cambria"/>
                <a:cs typeface="Times New Roman"/>
              </a:rPr>
              <a:t>SilverTech</a:t>
            </a:r>
            <a:r>
              <a:rPr lang="en-US" sz="3350">
                <a:latin typeface="Times New Roman"/>
                <a:ea typeface="Cambria"/>
                <a:cs typeface="Times New Roman"/>
              </a:rPr>
              <a:t> Inc.</a:t>
            </a:r>
          </a:p>
          <a:p>
            <a:pPr algn="l">
              <a:spcBef>
                <a:spcPts val="0"/>
              </a:spcBef>
            </a:pPr>
            <a:r>
              <a:rPr lang="en-US" sz="3350">
                <a:latin typeface="Times New Roman"/>
                <a:ea typeface="Cambria"/>
                <a:cs typeface="Times New Roman"/>
              </a:rPr>
              <a:t>Contacts: Rhys Warrior and Christopher Knight</a:t>
            </a:r>
            <a:endParaRPr lang="en-US" sz="3350">
              <a:latin typeface="Times New Roman"/>
              <a:ea typeface="Cambria" panose="02040503050406030204" pitchFamily="18" charset="0"/>
              <a:cs typeface="Times New Roman"/>
            </a:endParaRPr>
          </a:p>
          <a:p>
            <a:pPr algn="l">
              <a:spcBef>
                <a:spcPts val="0"/>
              </a:spcBef>
            </a:pPr>
            <a:endParaRPr lang="en-US" sz="3392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88" y="1216429"/>
            <a:ext cx="1774009" cy="2347953"/>
          </a:xfrm>
          <a:prstGeom prst="rect">
            <a:avLst/>
          </a:prstGeom>
        </p:spPr>
      </p:pic>
      <p:pic>
        <p:nvPicPr>
          <p:cNvPr id="21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702787C2-CBE6-4082-94EC-F17D4A5AD3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8895" y="1363996"/>
            <a:ext cx="3070367" cy="1884263"/>
          </a:xfrm>
          <a:prstGeom prst="rect">
            <a:avLst/>
          </a:prstGeom>
        </p:spPr>
      </p:pic>
      <p:pic>
        <p:nvPicPr>
          <p:cNvPr id="23" name="Picture 2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3CBA97F-20D4-49A5-84FE-F705FE11A1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321" t="12963" r="66240" b="52663"/>
          <a:stretch/>
        </p:blipFill>
        <p:spPr>
          <a:xfrm>
            <a:off x="14728893" y="6179390"/>
            <a:ext cx="10569507" cy="6023571"/>
          </a:xfrm>
          <a:prstGeom prst="rect">
            <a:avLst/>
          </a:prstGeom>
        </p:spPr>
      </p:pic>
      <p:pic>
        <p:nvPicPr>
          <p:cNvPr id="25" name="Picture 25" descr="Diagram&#10;&#10;Description automatically generated">
            <a:extLst>
              <a:ext uri="{FF2B5EF4-FFF2-40B4-BE49-F238E27FC236}">
                <a16:creationId xmlns:a16="http://schemas.microsoft.com/office/drawing/2014/main" id="{236F5435-BD76-4101-A3E7-131BEFBF0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4222" y="15118864"/>
            <a:ext cx="8027327" cy="537699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483D91-BDD0-4455-B46D-1DD5A5A31D64}"/>
              </a:ext>
            </a:extLst>
          </p:cNvPr>
          <p:cNvSpPr txBox="1"/>
          <p:nvPr/>
        </p:nvSpPr>
        <p:spPr>
          <a:xfrm>
            <a:off x="13982122" y="14640593"/>
            <a:ext cx="33876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</a:rPr>
              <a:t>Basic Data Flow</a:t>
            </a:r>
          </a:p>
        </p:txBody>
      </p:sp>
      <p:pic>
        <p:nvPicPr>
          <p:cNvPr id="29" name="Picture 33" descr="Diagram&#10;&#10;Description automatically generated">
            <a:extLst>
              <a:ext uri="{FF2B5EF4-FFF2-40B4-BE49-F238E27FC236}">
                <a16:creationId xmlns:a16="http://schemas.microsoft.com/office/drawing/2014/main" id="{2E64A345-50E8-4470-B79B-81116641E4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9470" y="15258814"/>
            <a:ext cx="8594480" cy="4826064"/>
          </a:xfrm>
          <a:prstGeom prst="rect">
            <a:avLst/>
          </a:prstGeom>
        </p:spPr>
      </p:pic>
      <p:pic>
        <p:nvPicPr>
          <p:cNvPr id="34" name="Picture 3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88E065E-90D1-4E97-956A-240400D1B82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47093" r="49192" b="5689"/>
          <a:stretch/>
        </p:blipFill>
        <p:spPr>
          <a:xfrm>
            <a:off x="11524222" y="24116119"/>
            <a:ext cx="8308541" cy="4946413"/>
          </a:xfrm>
          <a:prstGeom prst="rect">
            <a:avLst/>
          </a:prstGeom>
        </p:spPr>
      </p:pic>
      <p:pic>
        <p:nvPicPr>
          <p:cNvPr id="35" name="Picture 3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A79D8897-CD46-415A-B5B5-D837CD271CD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527" t="32006" r="155" b="16105"/>
          <a:stretch/>
        </p:blipFill>
        <p:spPr>
          <a:xfrm>
            <a:off x="20116799" y="23934196"/>
            <a:ext cx="8780910" cy="512899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926A14C-0E1E-42AD-9639-F289DD3B0909}"/>
              </a:ext>
            </a:extLst>
          </p:cNvPr>
          <p:cNvSpPr txBox="1"/>
          <p:nvPr/>
        </p:nvSpPr>
        <p:spPr>
          <a:xfrm>
            <a:off x="29952474" y="14635922"/>
            <a:ext cx="9967345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imes New Roman"/>
                <a:cs typeface="Times New Roman"/>
              </a:rPr>
              <a:t>Accomplishments: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3 functioning nodes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Crisp Kibana Dashboard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Dynamic allocation of data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Encapsulates all server data from </a:t>
            </a:r>
            <a:r>
              <a:rPr lang="en-US" sz="3600" err="1">
                <a:latin typeface="Times New Roman"/>
                <a:cs typeface="Times New Roman"/>
              </a:rPr>
              <a:t>SilverTech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Algorithmically sorted our dashboard system intake</a:t>
            </a:r>
          </a:p>
          <a:p>
            <a:r>
              <a:rPr lang="en-US" sz="3600">
                <a:latin typeface="Times New Roman"/>
                <a:cs typeface="Times New Roman"/>
              </a:rPr>
              <a:t>Future Plans:</a:t>
            </a: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Stress Test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/>
              <a:buChar char="•"/>
            </a:pPr>
            <a:r>
              <a:rPr lang="en-US" sz="3600">
                <a:latin typeface="Times New Roman"/>
                <a:cs typeface="Times New Roman"/>
              </a:rPr>
              <a:t>Nodes will cycle indices based on age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33087-E92F-4514-83A1-839BA2B3867A}"/>
              </a:ext>
            </a:extLst>
          </p:cNvPr>
          <p:cNvSpPr txBox="1"/>
          <p:nvPr/>
        </p:nvSpPr>
        <p:spPr>
          <a:xfrm>
            <a:off x="15946888" y="11648275"/>
            <a:ext cx="833982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latin typeface="Times New Roman"/>
                <a:cs typeface="Times New Roman"/>
              </a:rPr>
              <a:t>This is output from an Elasticsearch node, confirming that the node is operational, and the cluster is ready.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1FE82-45DE-4DD1-BC61-FF7C6277EBDD}"/>
              </a:ext>
            </a:extLst>
          </p:cNvPr>
          <p:cNvSpPr txBox="1"/>
          <p:nvPr/>
        </p:nvSpPr>
        <p:spPr>
          <a:xfrm>
            <a:off x="12079948" y="20305025"/>
            <a:ext cx="15867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Data nodes (on Linux VMs) for ingest into Elasticsearch, which serves as a database. Kibana, our visualization software, is used to create meaningful dashboards based on data from our Elasticsearch instance.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059CE8E2FD34B950E81CAFA3700FA" ma:contentTypeVersion="7" ma:contentTypeDescription="Create a new document." ma:contentTypeScope="" ma:versionID="c75f49d3de25cd128e66e0957d1317f8">
  <xsd:schema xmlns:xsd="http://www.w3.org/2001/XMLSchema" xmlns:xs="http://www.w3.org/2001/XMLSchema" xmlns:p="http://schemas.microsoft.com/office/2006/metadata/properties" xmlns:ns3="5a6df9ae-569a-4253-bda2-ae4ab81071b8" xmlns:ns4="535e044a-b7ef-4cff-93bc-c32eacaf9d80" targetNamespace="http://schemas.microsoft.com/office/2006/metadata/properties" ma:root="true" ma:fieldsID="0ec67e16be0c6b0af0719420f4615e69" ns3:_="" ns4:_="">
    <xsd:import namespace="5a6df9ae-569a-4253-bda2-ae4ab81071b8"/>
    <xsd:import namespace="535e044a-b7ef-4cff-93bc-c32eacaf9d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df9ae-569a-4253-bda2-ae4ab8107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044a-b7ef-4cff-93bc-c32eacaf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F334074-38CB-4BAE-AD39-A70B1311C3DE}">
  <ds:schemaRefs>
    <ds:schemaRef ds:uri="535e044a-b7ef-4cff-93bc-c32eacaf9d80"/>
    <ds:schemaRef ds:uri="5a6df9ae-569a-4253-bda2-ae4ab8107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5352314-317B-4CAC-8B85-FB4B189396B1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535e044a-b7ef-4cff-93bc-c32eacaf9d80"/>
    <ds:schemaRef ds:uri="http://schemas.microsoft.com/office/2006/documentManagement/types"/>
    <ds:schemaRef ds:uri="http://schemas.openxmlformats.org/package/2006/metadata/core-properties"/>
    <ds:schemaRef ds:uri="5a6df9ae-569a-4253-bda2-ae4ab81071b8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E4F34BC1-672D-44B5-8CA2-BAF38E517D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665</Words>
  <Application>Microsoft Office PowerPoint</Application>
  <PresentationFormat>Custom</PresentationFormat>
  <Paragraphs>109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SilverTech ELK Stack Build  Cole Stukel, Riley Glover, Isaiah Tauscher Information Technology,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Riley Glover</cp:lastModifiedBy>
  <cp:revision>2</cp:revision>
  <dcterms:created xsi:type="dcterms:W3CDTF">2016-03-05T16:55:12Z</dcterms:created>
  <dcterms:modified xsi:type="dcterms:W3CDTF">2022-04-16T22:02:05Z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0x01010002C059CE8E2FD34B950E81CAFA3700FA</vt:lpwstr>
  </property>
</Properties>
</file>