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9B9"/>
    <a:srgbClr val="990099"/>
    <a:srgbClr val="2B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/>
    <p:restoredTop sz="92676" autoAdjust="0"/>
  </p:normalViewPr>
  <p:slideViewPr>
    <p:cSldViewPr snapToGrid="0">
      <p:cViewPr>
        <p:scale>
          <a:sx n="28" d="100"/>
          <a:sy n="28" d="100"/>
        </p:scale>
        <p:origin x="144" y="-64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81075" y="685800"/>
            <a:ext cx="4895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329184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4996160" y="29992320"/>
            <a:ext cx="138988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3145536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467100" y="21153665"/>
            <a:ext cx="37307520" cy="653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4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467100" y="13952765"/>
            <a:ext cx="3730752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b" anchorCtr="0">
            <a:noAutofit/>
          </a:bodyPr>
          <a:lstStyle>
            <a:lvl1pPr marL="457200" lvl="0" indent="-2286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None/>
              <a:defRPr sz="1920"/>
            </a:lvl1pPr>
            <a:lvl2pPr marL="914400" lvl="1" indent="-228600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None/>
              <a:defRPr sz="1728"/>
            </a:lvl2pPr>
            <a:lvl3pPr marL="1371600" lvl="2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/>
            </a:lvl3pPr>
            <a:lvl4pPr marL="1828800" lvl="3" indent="-22860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sz="1344"/>
            </a:lvl4pPr>
            <a:lvl5pPr marL="2286000" lvl="4" indent="-22860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sz="1344"/>
            </a:lvl5pPr>
            <a:lvl6pPr marL="2743200" lvl="5" indent="-22860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sz="1344"/>
            </a:lvl6pPr>
            <a:lvl7pPr marL="3200400" lvl="6" indent="-22860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sz="1344"/>
            </a:lvl7pPr>
            <a:lvl8pPr marL="3657600" lvl="7" indent="-22860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sz="1344"/>
            </a:lvl8pPr>
            <a:lvl9pPr marL="4114800" lvl="8" indent="-22860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sz="1344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329184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14996160" y="29992320"/>
            <a:ext cx="138988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3145536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291840" y="2926080"/>
            <a:ext cx="3730752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291840" y="9509760"/>
            <a:ext cx="18580608" cy="1975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457200" lvl="0" indent="-399287" algn="l"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688"/>
              <a:buFont typeface="Times New Roman"/>
              <a:buChar char="•"/>
              <a:defRPr sz="2688"/>
            </a:lvl1pPr>
            <a:lvl2pPr marL="914400" lvl="1" indent="-374904" algn="l"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2304"/>
              <a:buFont typeface="Times New Roman"/>
              <a:buChar char="–"/>
              <a:defRPr sz="2304"/>
            </a:lvl2pPr>
            <a:lvl3pPr marL="1371600" lvl="2" indent="-350519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•"/>
              <a:defRPr sz="1920"/>
            </a:lvl3pPr>
            <a:lvl4pPr marL="1828800" lvl="3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–"/>
              <a:defRPr sz="1728"/>
            </a:lvl4pPr>
            <a:lvl5pPr marL="2286000" lvl="4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»"/>
              <a:defRPr sz="1728"/>
            </a:lvl5pPr>
            <a:lvl6pPr marL="2743200" lvl="5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»"/>
              <a:defRPr sz="1728"/>
            </a:lvl6pPr>
            <a:lvl7pPr marL="3200400" lvl="6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»"/>
              <a:defRPr sz="1728"/>
            </a:lvl7pPr>
            <a:lvl8pPr marL="3657600" lvl="7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»"/>
              <a:defRPr sz="1728"/>
            </a:lvl8pPr>
            <a:lvl9pPr marL="4114800" lvl="8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»"/>
              <a:defRPr sz="1728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22018752" y="9509760"/>
            <a:ext cx="18580608" cy="1975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457200" lvl="0" indent="-399287" algn="l"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688"/>
              <a:buFont typeface="Times New Roman"/>
              <a:buChar char="•"/>
              <a:defRPr sz="2688"/>
            </a:lvl1pPr>
            <a:lvl2pPr marL="914400" lvl="1" indent="-374904" algn="l"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2304"/>
              <a:buFont typeface="Times New Roman"/>
              <a:buChar char="–"/>
              <a:defRPr sz="2304"/>
            </a:lvl2pPr>
            <a:lvl3pPr marL="1371600" lvl="2" indent="-350519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•"/>
              <a:defRPr sz="1920"/>
            </a:lvl3pPr>
            <a:lvl4pPr marL="1828800" lvl="3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–"/>
              <a:defRPr sz="1728"/>
            </a:lvl4pPr>
            <a:lvl5pPr marL="2286000" lvl="4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»"/>
              <a:defRPr sz="1728"/>
            </a:lvl5pPr>
            <a:lvl6pPr marL="2743200" lvl="5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»"/>
              <a:defRPr sz="1728"/>
            </a:lvl6pPr>
            <a:lvl7pPr marL="3200400" lvl="6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»"/>
              <a:defRPr sz="1728"/>
            </a:lvl7pPr>
            <a:lvl8pPr marL="3657600" lvl="7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»"/>
              <a:defRPr sz="1728"/>
            </a:lvl8pPr>
            <a:lvl9pPr marL="4114800" lvl="8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»"/>
              <a:defRPr sz="1728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329184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14996160" y="29992320"/>
            <a:ext cx="138988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3145536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2194560" y="1317716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194560" y="7369085"/>
            <a:ext cx="19392900" cy="306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b" anchorCtr="0">
            <a:noAutofit/>
          </a:bodyPr>
          <a:lstStyle>
            <a:lvl1pPr marL="457200" lvl="0" indent="-228600" algn="l"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2304"/>
              <a:buFont typeface="Times New Roman"/>
              <a:buNone/>
              <a:defRPr sz="2304" b="1"/>
            </a:lvl1pPr>
            <a:lvl2pPr marL="914400" lvl="1" indent="-2286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None/>
              <a:defRPr sz="1920" b="1"/>
            </a:lvl2pPr>
            <a:lvl3pPr marL="1371600" lvl="2" indent="-228600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None/>
              <a:defRPr sz="1728" b="1"/>
            </a:lvl3pPr>
            <a:lvl4pPr marL="1828800" lvl="3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 b="1"/>
            </a:lvl4pPr>
            <a:lvl5pPr marL="2286000" lvl="4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 b="1"/>
            </a:lvl5pPr>
            <a:lvl6pPr marL="2743200" lvl="5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 b="1"/>
            </a:lvl6pPr>
            <a:lvl7pPr marL="3200400" lvl="6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 b="1"/>
            </a:lvl7pPr>
            <a:lvl8pPr marL="3657600" lvl="7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 b="1"/>
            </a:lvl8pPr>
            <a:lvl9pPr marL="4114800" lvl="8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2194560" y="10438856"/>
            <a:ext cx="19392900" cy="1896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457200" lvl="0" indent="-374904" algn="l"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2304"/>
              <a:buFont typeface="Times New Roman"/>
              <a:buChar char="•"/>
              <a:defRPr sz="2304"/>
            </a:lvl1pPr>
            <a:lvl2pPr marL="914400" lvl="1" indent="-350519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–"/>
              <a:defRPr sz="1920"/>
            </a:lvl2pPr>
            <a:lvl3pPr marL="1371600" lvl="2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•"/>
              <a:defRPr sz="1728"/>
            </a:lvl3pPr>
            <a:lvl4pPr marL="1828800" lvl="3" indent="-326136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Char char="–"/>
              <a:defRPr sz="1536"/>
            </a:lvl4pPr>
            <a:lvl5pPr marL="2286000" lvl="4" indent="-326135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Char char="»"/>
              <a:defRPr sz="1536"/>
            </a:lvl5pPr>
            <a:lvl6pPr marL="2743200" lvl="5" indent="-326135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Char char="»"/>
              <a:defRPr sz="1536"/>
            </a:lvl6pPr>
            <a:lvl7pPr marL="3200400" lvl="6" indent="-326135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Char char="»"/>
              <a:defRPr sz="1536"/>
            </a:lvl7pPr>
            <a:lvl8pPr marL="3657600" lvl="7" indent="-326135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Char char="»"/>
              <a:defRPr sz="1536"/>
            </a:lvl8pPr>
            <a:lvl9pPr marL="4114800" lvl="8" indent="-326135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Char char="»"/>
              <a:defRPr sz="1536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22296120" y="7369085"/>
            <a:ext cx="19400520" cy="306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b" anchorCtr="0">
            <a:noAutofit/>
          </a:bodyPr>
          <a:lstStyle>
            <a:lvl1pPr marL="457200" lvl="0" indent="-228600" algn="l"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2304"/>
              <a:buFont typeface="Times New Roman"/>
              <a:buNone/>
              <a:defRPr sz="2304" b="1"/>
            </a:lvl1pPr>
            <a:lvl2pPr marL="914400" lvl="1" indent="-22860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None/>
              <a:defRPr sz="1920" b="1"/>
            </a:lvl2pPr>
            <a:lvl3pPr marL="1371600" lvl="2" indent="-228600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None/>
              <a:defRPr sz="1728" b="1"/>
            </a:lvl3pPr>
            <a:lvl4pPr marL="1828800" lvl="3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 b="1"/>
            </a:lvl4pPr>
            <a:lvl5pPr marL="2286000" lvl="4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 b="1"/>
            </a:lvl5pPr>
            <a:lvl6pPr marL="2743200" lvl="5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 b="1"/>
            </a:lvl6pPr>
            <a:lvl7pPr marL="3200400" lvl="6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 b="1"/>
            </a:lvl7pPr>
            <a:lvl8pPr marL="3657600" lvl="7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 b="1"/>
            </a:lvl8pPr>
            <a:lvl9pPr marL="4114800" lvl="8" indent="-228600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None/>
              <a:defRPr sz="1536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22296120" y="10438856"/>
            <a:ext cx="19400520" cy="1896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457200" lvl="0" indent="-374904" algn="l"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2304"/>
              <a:buFont typeface="Times New Roman"/>
              <a:buChar char="•"/>
              <a:defRPr sz="2304"/>
            </a:lvl1pPr>
            <a:lvl2pPr marL="914400" lvl="1" indent="-350519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–"/>
              <a:defRPr sz="1920"/>
            </a:lvl2pPr>
            <a:lvl3pPr marL="1371600" lvl="2" indent="-338328" algn="l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Times New Roman"/>
              <a:buChar char="•"/>
              <a:defRPr sz="1728"/>
            </a:lvl3pPr>
            <a:lvl4pPr marL="1828800" lvl="3" indent="-326136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Char char="–"/>
              <a:defRPr sz="1536"/>
            </a:lvl4pPr>
            <a:lvl5pPr marL="2286000" lvl="4" indent="-326135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Char char="»"/>
              <a:defRPr sz="1536"/>
            </a:lvl5pPr>
            <a:lvl6pPr marL="2743200" lvl="5" indent="-326135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Char char="»"/>
              <a:defRPr sz="1536"/>
            </a:lvl6pPr>
            <a:lvl7pPr marL="3200400" lvl="6" indent="-326135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Char char="»"/>
              <a:defRPr sz="1536"/>
            </a:lvl7pPr>
            <a:lvl8pPr marL="3657600" lvl="7" indent="-326135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Char char="»"/>
              <a:defRPr sz="1536"/>
            </a:lvl8pPr>
            <a:lvl9pPr marL="4114800" lvl="8" indent="-326135" algn="l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Times New Roman"/>
              <a:buChar char="»"/>
              <a:defRPr sz="1536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329184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14996160" y="29992320"/>
            <a:ext cx="138988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3145536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3291840" y="2926080"/>
            <a:ext cx="3730752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329184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4996160" y="29992320"/>
            <a:ext cx="138988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3145536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194561" y="1311185"/>
            <a:ext cx="144399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7160240" y="1311185"/>
            <a:ext cx="24536400" cy="280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457200" lvl="0" indent="-423672" algn="l"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3072"/>
              <a:buFont typeface="Times New Roman"/>
              <a:buChar char="•"/>
              <a:defRPr sz="3072"/>
            </a:lvl1pPr>
            <a:lvl2pPr marL="914400" lvl="1" indent="-399287" algn="l"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688"/>
              <a:buFont typeface="Times New Roman"/>
              <a:buChar char="–"/>
              <a:defRPr sz="2688"/>
            </a:lvl2pPr>
            <a:lvl3pPr marL="1371600" lvl="2" indent="-374904" algn="l">
              <a:spcBef>
                <a:spcPts val="461"/>
              </a:spcBef>
              <a:spcAft>
                <a:spcPts val="0"/>
              </a:spcAft>
              <a:buClr>
                <a:schemeClr val="dk1"/>
              </a:buClr>
              <a:buSzPts val="2304"/>
              <a:buFont typeface="Times New Roman"/>
              <a:buChar char="•"/>
              <a:defRPr sz="2304"/>
            </a:lvl3pPr>
            <a:lvl4pPr marL="1828800" lvl="3" indent="-350519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–"/>
              <a:defRPr sz="1920"/>
            </a:lvl4pPr>
            <a:lvl5pPr marL="2286000" lvl="4" indent="-3505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»"/>
              <a:defRPr sz="1920"/>
            </a:lvl5pPr>
            <a:lvl6pPr marL="2743200" lvl="5" indent="-3505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»"/>
              <a:defRPr sz="1920"/>
            </a:lvl6pPr>
            <a:lvl7pPr marL="3200400" lvl="6" indent="-3505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»"/>
              <a:defRPr sz="1920"/>
            </a:lvl7pPr>
            <a:lvl8pPr marL="3657600" lvl="7" indent="-3505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»"/>
              <a:defRPr sz="1920"/>
            </a:lvl8pPr>
            <a:lvl9pPr marL="4114800" lvl="8" indent="-3505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Times New Roman"/>
              <a:buChar char="»"/>
              <a:defRPr sz="192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2194561" y="6889025"/>
            <a:ext cx="14439900" cy="22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457200" lvl="0" indent="-22860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sz="1344"/>
            </a:lvl1pPr>
            <a:lvl2pPr marL="914400" lvl="1" indent="-228600" algn="l">
              <a:spcBef>
                <a:spcPts val="230"/>
              </a:spcBef>
              <a:spcAft>
                <a:spcPts val="0"/>
              </a:spcAft>
              <a:buClr>
                <a:schemeClr val="dk1"/>
              </a:buClr>
              <a:buSzPts val="1152"/>
              <a:buFont typeface="Times New Roman"/>
              <a:buNone/>
              <a:defRPr sz="1152"/>
            </a:lvl2pPr>
            <a:lvl3pPr marL="1371600" lvl="2" indent="-228600" algn="l"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Font typeface="Times New Roman"/>
              <a:buNone/>
              <a:defRPr sz="960"/>
            </a:lvl3pPr>
            <a:lvl4pPr marL="1828800" lvl="3" indent="-228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Times New Roman"/>
              <a:buNone/>
              <a:defRPr sz="864"/>
            </a:lvl4pPr>
            <a:lvl5pPr marL="2286000" lvl="4" indent="-228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Times New Roman"/>
              <a:buNone/>
              <a:defRPr sz="864"/>
            </a:lvl5pPr>
            <a:lvl6pPr marL="2743200" lvl="5" indent="-228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Times New Roman"/>
              <a:buNone/>
              <a:defRPr sz="864"/>
            </a:lvl6pPr>
            <a:lvl7pPr marL="3200400" lvl="6" indent="-228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Times New Roman"/>
              <a:buNone/>
              <a:defRPr sz="864"/>
            </a:lvl7pPr>
            <a:lvl8pPr marL="3657600" lvl="7" indent="-228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Times New Roman"/>
              <a:buNone/>
              <a:defRPr sz="864"/>
            </a:lvl8pPr>
            <a:lvl9pPr marL="4114800" lvl="8" indent="-228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Times New Roman"/>
              <a:buNone/>
              <a:defRPr sz="864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329184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4996160" y="29992320"/>
            <a:ext cx="138988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3145536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602980" y="23042881"/>
            <a:ext cx="26334720" cy="272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8602980" y="2940776"/>
            <a:ext cx="26334720" cy="1975104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602980" y="25763221"/>
            <a:ext cx="26334720" cy="386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457200" lvl="0" indent="-228600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344"/>
              <a:buFont typeface="Times New Roman"/>
              <a:buNone/>
              <a:defRPr sz="1344"/>
            </a:lvl1pPr>
            <a:lvl2pPr marL="914400" lvl="1" indent="-228600" algn="l">
              <a:spcBef>
                <a:spcPts val="230"/>
              </a:spcBef>
              <a:spcAft>
                <a:spcPts val="0"/>
              </a:spcAft>
              <a:buClr>
                <a:schemeClr val="dk1"/>
              </a:buClr>
              <a:buSzPts val="1152"/>
              <a:buFont typeface="Times New Roman"/>
              <a:buNone/>
              <a:defRPr sz="1152"/>
            </a:lvl2pPr>
            <a:lvl3pPr marL="1371600" lvl="2" indent="-228600" algn="l"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Font typeface="Times New Roman"/>
              <a:buNone/>
              <a:defRPr sz="960"/>
            </a:lvl3pPr>
            <a:lvl4pPr marL="1828800" lvl="3" indent="-228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Times New Roman"/>
              <a:buNone/>
              <a:defRPr sz="864"/>
            </a:lvl4pPr>
            <a:lvl5pPr marL="2286000" lvl="4" indent="-228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Times New Roman"/>
              <a:buNone/>
              <a:defRPr sz="864"/>
            </a:lvl5pPr>
            <a:lvl6pPr marL="2743200" lvl="5" indent="-228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Times New Roman"/>
              <a:buNone/>
              <a:defRPr sz="864"/>
            </a:lvl6pPr>
            <a:lvl7pPr marL="3200400" lvl="6" indent="-228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Times New Roman"/>
              <a:buNone/>
              <a:defRPr sz="864"/>
            </a:lvl7pPr>
            <a:lvl8pPr marL="3657600" lvl="7" indent="-228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Times New Roman"/>
              <a:buNone/>
              <a:defRPr sz="864"/>
            </a:lvl8pPr>
            <a:lvl9pPr marL="4114800" lvl="8" indent="-228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Times New Roman"/>
              <a:buNone/>
              <a:defRPr sz="864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329184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4996160" y="29992320"/>
            <a:ext cx="138988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3145536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3291840" y="2926080"/>
            <a:ext cx="3730752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2070080" y="731520"/>
            <a:ext cx="19751040" cy="3730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329184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4996160" y="29992320"/>
            <a:ext cx="138988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3145536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22768560" y="11430000"/>
            <a:ext cx="26334720" cy="932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4041648" y="2176272"/>
            <a:ext cx="26334720" cy="2783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329184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4996160" y="29992320"/>
            <a:ext cx="138988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3145536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291840" y="2926080"/>
            <a:ext cx="3730752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291840" y="9509760"/>
            <a:ext cx="37307520" cy="1975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457200" marR="0" lvl="0" indent="-1212850" algn="l" rtl="0"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5500"/>
              <a:buFont typeface="Times New Roman"/>
              <a:buChar char="•"/>
              <a:defRPr sz="15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092200" algn="l" rtl="0">
              <a:spcBef>
                <a:spcPts val="2720"/>
              </a:spcBef>
              <a:spcAft>
                <a:spcPts val="0"/>
              </a:spcAft>
              <a:buClr>
                <a:schemeClr val="dk1"/>
              </a:buClr>
              <a:buSzPts val="13600"/>
              <a:buFont typeface="Times New Roman"/>
              <a:buChar char="–"/>
              <a:defRPr sz="1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•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844550" algn="l" rtl="0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 New Roman"/>
              <a:buChar char="–"/>
              <a:defRPr sz="9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844550" algn="l" rtl="0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 New Roman"/>
              <a:buChar char="»"/>
              <a:defRPr sz="9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844550" algn="l" rtl="0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 New Roman"/>
              <a:buChar char="»"/>
              <a:defRPr sz="9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44550" algn="l" rtl="0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 New Roman"/>
              <a:buChar char="»"/>
              <a:defRPr sz="9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844550" algn="l" rtl="0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 New Roman"/>
              <a:buChar char="»"/>
              <a:defRPr sz="9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844550" algn="l" rtl="0"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Times New Roman"/>
              <a:buChar char="»"/>
              <a:defRPr sz="9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29184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4996160" y="29992320"/>
            <a:ext cx="138988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1455360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4125" tIns="222050" rIns="444125" bIns="22205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52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17" Type="http://schemas.openxmlformats.org/officeDocument/2006/relationships/image" Target="../media/image15.emf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emf"/><Relationship Id="rId5" Type="http://schemas.openxmlformats.org/officeDocument/2006/relationships/image" Target="../media/image3.jpg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emf"/><Relationship Id="rId27" Type="http://schemas.openxmlformats.org/officeDocument/2006/relationships/image" Target="../media/image25.tiff"/><Relationship Id="rId30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0794258-3297-4E4C-96AC-AF94B2627BAD}"/>
              </a:ext>
            </a:extLst>
          </p:cNvPr>
          <p:cNvGrpSpPr/>
          <p:nvPr/>
        </p:nvGrpSpPr>
        <p:grpSpPr>
          <a:xfrm>
            <a:off x="2287110" y="2695162"/>
            <a:ext cx="39896716" cy="28402547"/>
            <a:chOff x="2358189" y="2695074"/>
            <a:chExt cx="39896716" cy="28402547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C1D1BCD8-D5D8-45A3-8E5F-59863F9C7AEA}"/>
                </a:ext>
              </a:extLst>
            </p:cNvPr>
            <p:cNvSpPr/>
            <p:nvPr/>
          </p:nvSpPr>
          <p:spPr>
            <a:xfrm>
              <a:off x="2358189" y="2695074"/>
              <a:ext cx="38934190" cy="668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6AD2E36-39B1-4988-BDDF-35E8AA3310BF}"/>
                </a:ext>
              </a:extLst>
            </p:cNvPr>
            <p:cNvSpPr/>
            <p:nvPr/>
          </p:nvSpPr>
          <p:spPr>
            <a:xfrm>
              <a:off x="3424989" y="24408063"/>
              <a:ext cx="38829916" cy="6689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0F4B2B3-3C0F-42AB-9EAD-7D1053794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" cy="914400"/>
          </a:xfrm>
          <a:prstGeom prst="rect">
            <a:avLst/>
          </a:prstGeom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27976" y="18098592"/>
            <a:ext cx="2844089" cy="275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29236" y="15190428"/>
            <a:ext cx="2834640" cy="275234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325880" y="914394"/>
            <a:ext cx="410972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6336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Engineering Macromolecular Hydrophobicity to Induce Phase Separation and Microstructure in Biomaterials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7C3B"/>
              </a:buClr>
              <a:buSzPts val="4032"/>
              <a:buFont typeface="Arial"/>
              <a:buNone/>
            </a:pPr>
            <a:endParaRPr lang="en-US"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7C3B"/>
              </a:buClr>
              <a:buSzPts val="4032"/>
              <a:buFont typeface="Arial"/>
              <a:buNone/>
            </a:pPr>
            <a:r>
              <a:rPr lang="en-US" sz="3600" b="0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Ellen Blackwell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Saniya Yesmin Bubli, Matthew Smolag, Linqing</a:t>
            </a:r>
            <a:r>
              <a:rPr lang="en-US" sz="3600" b="0" i="0" u="none" strike="noStrike" cap="none" dirty="0">
                <a:solidFill>
                  <a:schemeClr val="tx1"/>
                </a:solidFill>
                <a:sym typeface="Arial"/>
              </a:rPr>
              <a:t> Li*</a:t>
            </a:r>
            <a:endParaRPr sz="36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7C3B"/>
              </a:buClr>
              <a:buSzPts val="4032"/>
              <a:buFont typeface="Arial"/>
              <a:buNone/>
            </a:pPr>
            <a:r>
              <a:rPr lang="en-US" sz="3600" b="0" i="1" u="none" strike="noStrike" cap="none" dirty="0">
                <a:solidFill>
                  <a:schemeClr val="tx1"/>
                </a:solidFill>
                <a:sym typeface="Arial"/>
              </a:rPr>
              <a:t>Department of Chemical Engineering, University of New Hampshire, Durham, NH 03824, USA</a:t>
            </a:r>
            <a:endParaRPr sz="36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7C3B"/>
              </a:buClr>
              <a:buSzPts val="4032"/>
              <a:buFont typeface="Arial"/>
              <a:buNone/>
            </a:pPr>
            <a:r>
              <a:rPr lang="en-US" sz="3600" b="0" i="1" u="none" strike="noStrike" cap="none" dirty="0">
                <a:solidFill>
                  <a:schemeClr val="tx1"/>
                </a:solidFill>
                <a:sym typeface="Arial"/>
              </a:rPr>
              <a:t>* Linqing.Li@unh.edu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6044288" y="14535329"/>
            <a:ext cx="12035016" cy="174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marR="0" lvl="0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</a:rPr>
              <a:t>Changing overall hydrophobicity of the macromolecule.</a:t>
            </a:r>
            <a:endParaRPr sz="3200" dirty="0">
              <a:solidFill>
                <a:schemeClr val="dk1"/>
              </a:solidFill>
            </a:endParaRPr>
          </a:p>
          <a:p>
            <a:pPr marL="482600" marR="0" lvl="0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</a:rPr>
              <a:t>Higher molecular weight exhibits lower transition temperature.</a:t>
            </a:r>
            <a:endParaRPr sz="3200" i="0" u="none" strike="noStrike" cap="none" dirty="0">
              <a:solidFill>
                <a:schemeClr val="dk1"/>
              </a:solidFill>
            </a:endParaRPr>
          </a:p>
          <a:p>
            <a:pPr marL="482600" marR="0" lvl="0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</a:rPr>
              <a:t>Reversible phase transition demonstrates true LCST behavior.</a:t>
            </a:r>
            <a:endParaRPr sz="3200" i="0" u="none" strike="noStrike" cap="none" dirty="0">
              <a:solidFill>
                <a:schemeClr val="dk1"/>
              </a:solidFill>
            </a:endParaRPr>
          </a:p>
          <a:p>
            <a:pPr marL="342900" marR="0" lvl="0" indent="-1356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4"/>
              <a:buFont typeface="Arial"/>
              <a:buNone/>
            </a:pPr>
            <a:endParaRPr sz="3000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97" name="Google Shape;97;p13" descr="NSF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7364" y="2149793"/>
            <a:ext cx="1787410" cy="168544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1098384" y="4169664"/>
            <a:ext cx="13341096" cy="914400"/>
          </a:xfrm>
          <a:prstGeom prst="rect">
            <a:avLst/>
          </a:prstGeom>
          <a:solidFill>
            <a:srgbClr val="050065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38900" tIns="43875" rIns="87775" bIns="43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Arial"/>
              <a:buNone/>
            </a:pPr>
            <a:r>
              <a:rPr lang="en-US" sz="384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1" dirty="0"/>
          </a:p>
        </p:txBody>
      </p:sp>
      <p:sp>
        <p:nvSpPr>
          <p:cNvPr id="99" name="Google Shape;99;p13"/>
          <p:cNvSpPr txBox="1"/>
          <p:nvPr/>
        </p:nvSpPr>
        <p:spPr>
          <a:xfrm>
            <a:off x="30029256" y="26221079"/>
            <a:ext cx="5735483" cy="251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BioMade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IIA 1757371 and EPS-1101245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CIBBR (P20GM113131) at NIH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 Core facility and Instrumentation Center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1600" dirty="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30017261" y="21756686"/>
            <a:ext cx="12763238" cy="396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3964" marR="0" lvl="0" indent="-457200" algn="l" rtl="0">
              <a:spcBef>
                <a:spcPts val="1152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</a:rPr>
              <a:t>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ngineered macromolecular hydrophobicity in </a:t>
            </a:r>
            <a:r>
              <a:rPr lang="en-US" sz="3200" dirty="0">
                <a:solidFill>
                  <a:schemeClr val="dk1"/>
                </a:solidFill>
              </a:rPr>
              <a:t>dextran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induces phase separation and microstructures for biomedical applications.</a:t>
            </a:r>
          </a:p>
          <a:p>
            <a:pPr marL="473964" indent="-457200">
              <a:spcBef>
                <a:spcPts val="1152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Phase separated hydrogel with defined microstructures regulate cellular behavior.</a:t>
            </a:r>
          </a:p>
          <a:p>
            <a:pPr marL="473964" indent="-457200">
              <a:spcBef>
                <a:spcPts val="1152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Future plans include characterizing mechanical properties of hydrogels and designing a two-component system for stabilization.</a:t>
            </a:r>
          </a:p>
          <a:p>
            <a:pPr marL="342900" marR="0" lvl="0" indent="-326136" algn="l" rtl="0">
              <a:spcBef>
                <a:spcPts val="1152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endParaRPr sz="3200" dirty="0"/>
          </a:p>
        </p:txBody>
      </p:sp>
      <p:sp>
        <p:nvSpPr>
          <p:cNvPr id="101" name="Google Shape;101;p13"/>
          <p:cNvSpPr txBox="1"/>
          <p:nvPr/>
        </p:nvSpPr>
        <p:spPr>
          <a:xfrm>
            <a:off x="30082887" y="29640568"/>
            <a:ext cx="12836324" cy="225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indent="-40640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H. K. Lau, L. Li, A. K.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Jurusik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C. R.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Sabanayagam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K. L.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Kiick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“Aqueous Liquid-Liquid Phase Separation of Resilin-Like Polypeptide/Polyethylene Glycol Solutions for the Formation of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Microstructured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Hydrogels,” </a:t>
            </a:r>
            <a:r>
              <a:rPr lang="en-US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ACS Biomaterials Science and Engineering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3, 757–766, 2017.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06400"/>
            <a:r>
              <a: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 G. Garcia and K. L.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Kiick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“Methods for producing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microstructured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hydrogels for targeted applications in biology _ Enhanced Reader,” </a:t>
            </a:r>
            <a:r>
              <a:rPr lang="en-US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Acta </a:t>
            </a:r>
            <a:r>
              <a:rPr lang="en-US" sz="2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Biomaterialia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84, 34–48, 2019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406400"/>
            <a:r>
              <a: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 C. Daly, L. Riley, T. Segura, and J. A. Burdick, “Hydrogel microparticles for biomedical applications,” </a:t>
            </a:r>
            <a:r>
              <a:rPr lang="en-US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Nature Reviews Materials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5, 20–43, 2020.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lang="en-US" sz="22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81873" y="2264745"/>
            <a:ext cx="4956419" cy="144076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1230887" y="5282520"/>
            <a:ext cx="6302451" cy="1044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3964" indent="-457200">
              <a:lnSpc>
                <a:spcPct val="110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Compositional heterogeneity and microstructural properties are essential in regulating cellular behavior</a:t>
            </a:r>
            <a:r>
              <a:rPr lang="en-US" sz="3200" baseline="30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</a:t>
            </a:r>
            <a:r>
              <a:rPr lang="en-US" sz="3200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  <a:p>
            <a:pPr marL="457200" marR="0" lvl="0" indent="-457200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separation is a single step procedure to control </a:t>
            </a:r>
            <a:r>
              <a:rPr lang="en-US" sz="3200" dirty="0">
                <a:solidFill>
                  <a:schemeClr val="dk1"/>
                </a:solidFill>
              </a:rPr>
              <a:t>microstructure in biomaterials</a:t>
            </a:r>
            <a:r>
              <a:rPr lang="en-US" sz="3200" baseline="30000" dirty="0">
                <a:solidFill>
                  <a:schemeClr val="dk1"/>
                </a:solidFill>
              </a:rPr>
              <a:t>2</a:t>
            </a:r>
            <a:r>
              <a:rPr lang="en-US" sz="3200" dirty="0">
                <a:solidFill>
                  <a:schemeClr val="dk1"/>
                </a:solidFill>
              </a:rPr>
              <a:t>.</a:t>
            </a:r>
          </a:p>
          <a:p>
            <a:pPr marL="457200" marR="0" lvl="0" indent="-457200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Application of photo-crosslinking to capture microstructures in biomaterials to enhance cell-matrix interaction. </a:t>
            </a:r>
          </a:p>
          <a:p>
            <a:pPr marL="457200" marR="0" lvl="0" indent="-457200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These novel phase-separated hydrogels with defined microstructures can be used towards tissue vascularization and wound healing.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4464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36374715" y="15353021"/>
            <a:ext cx="6544495" cy="258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</a:t>
            </a:r>
            <a:r>
              <a:rPr lang="en-US" sz="3200" dirty="0">
                <a:solidFill>
                  <a:schemeClr val="dk1"/>
                </a:solidFill>
              </a:rPr>
              <a:t>contrast and fluorescent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 of human dermal  fibroblasts cultured on hydrogels without phase separation (top)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with phase separation (bottom).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96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96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1097138" y="23443489"/>
            <a:ext cx="13341096" cy="914400"/>
          </a:xfrm>
          <a:prstGeom prst="rect">
            <a:avLst/>
          </a:prstGeom>
          <a:solidFill>
            <a:srgbClr val="050065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Arial"/>
              <a:buNone/>
            </a:pPr>
            <a:r>
              <a:rPr lang="en-US" sz="384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Reversible LCST Behavior of Thermoresponsive Dex-MA</a:t>
            </a:r>
            <a:endParaRPr lang="en-US" b="1" dirty="0"/>
          </a:p>
        </p:txBody>
      </p:sp>
      <p:sp>
        <p:nvSpPr>
          <p:cNvPr id="106" name="Google Shape;106;p13"/>
          <p:cNvSpPr txBox="1"/>
          <p:nvPr/>
        </p:nvSpPr>
        <p:spPr>
          <a:xfrm>
            <a:off x="28024272" y="28065985"/>
            <a:ext cx="176784" cy="44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29809440" y="14081760"/>
            <a:ext cx="12801600" cy="914400"/>
          </a:xfrm>
          <a:prstGeom prst="rect">
            <a:avLst/>
          </a:prstGeom>
          <a:solidFill>
            <a:srgbClr val="050065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Arial"/>
              <a:buNone/>
            </a:pPr>
            <a:r>
              <a:rPr lang="en-US" sz="384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Phase-Separat</a:t>
            </a:r>
            <a:r>
              <a:rPr lang="en-US" sz="3840" b="1" dirty="0">
                <a:solidFill>
                  <a:schemeClr val="lt1"/>
                </a:solidFill>
              </a:rPr>
              <a:t>ed </a:t>
            </a:r>
            <a:r>
              <a:rPr lang="en-US" sz="384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Hydrogels Regulate Cell</a:t>
            </a:r>
            <a:r>
              <a:rPr lang="en-US" sz="3840" b="1" dirty="0">
                <a:solidFill>
                  <a:schemeClr val="lt1"/>
                </a:solidFill>
              </a:rPr>
              <a:t> Adhesion</a:t>
            </a:r>
            <a:endParaRPr b="1" dirty="0"/>
          </a:p>
        </p:txBody>
      </p:sp>
      <p:sp>
        <p:nvSpPr>
          <p:cNvPr id="108" name="Google Shape;108;p13"/>
          <p:cNvSpPr txBox="1"/>
          <p:nvPr/>
        </p:nvSpPr>
        <p:spPr>
          <a:xfrm>
            <a:off x="15707521" y="23342536"/>
            <a:ext cx="12801600" cy="914400"/>
          </a:xfrm>
          <a:prstGeom prst="rect">
            <a:avLst/>
          </a:prstGeom>
          <a:solidFill>
            <a:srgbClr val="050065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Arial"/>
              <a:buNone/>
            </a:pPr>
            <a:r>
              <a:rPr lang="en-US" sz="384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Addition of Surfactants Inhibiting Phase Separation</a:t>
            </a:r>
            <a:endParaRPr b="1" dirty="0"/>
          </a:p>
        </p:txBody>
      </p:sp>
      <p:sp>
        <p:nvSpPr>
          <p:cNvPr id="109" name="Google Shape;109;p13"/>
          <p:cNvSpPr txBox="1"/>
          <p:nvPr/>
        </p:nvSpPr>
        <p:spPr>
          <a:xfrm>
            <a:off x="1097280" y="15286248"/>
            <a:ext cx="13341096" cy="914400"/>
          </a:xfrm>
          <a:prstGeom prst="rect">
            <a:avLst/>
          </a:prstGeom>
          <a:solidFill>
            <a:srgbClr val="050065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Arial"/>
              <a:buNone/>
            </a:pPr>
            <a:r>
              <a:rPr lang="en-US" sz="384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Hydrophobic Adducts to Induce Phase Transition</a:t>
            </a:r>
            <a:endParaRPr sz="3840" dirty="0">
              <a:solidFill>
                <a:schemeClr val="bg1"/>
              </a:solidFill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29809440" y="9270031"/>
            <a:ext cx="12801600" cy="914400"/>
          </a:xfrm>
          <a:prstGeom prst="rect">
            <a:avLst/>
          </a:prstGeom>
          <a:solidFill>
            <a:srgbClr val="05006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Arial"/>
              <a:buNone/>
            </a:pPr>
            <a:r>
              <a:rPr lang="en-US" sz="3800" b="1" dirty="0">
                <a:solidFill>
                  <a:schemeClr val="lt1"/>
                </a:solidFill>
              </a:rPr>
              <a:t>Quantification of Microparticles </a:t>
            </a:r>
            <a:r>
              <a:rPr lang="en-US" sz="3800" b="1" i="1" dirty="0">
                <a:solidFill>
                  <a:schemeClr val="lt1"/>
                </a:solidFill>
              </a:rPr>
              <a:t>via</a:t>
            </a:r>
            <a:r>
              <a:rPr lang="en-US" sz="3800" b="1" dirty="0">
                <a:solidFill>
                  <a:schemeClr val="lt1"/>
                </a:solidFill>
              </a:rPr>
              <a:t> SEM</a:t>
            </a:r>
            <a:r>
              <a:rPr lang="en-US" sz="4200" dirty="0">
                <a:solidFill>
                  <a:schemeClr val="dk1"/>
                </a:solidFill>
              </a:rPr>
              <a:t>​</a:t>
            </a:r>
            <a:endParaRPr dirty="0"/>
          </a:p>
        </p:txBody>
      </p:sp>
      <p:sp>
        <p:nvSpPr>
          <p:cNvPr id="112" name="Google Shape;112;p13"/>
          <p:cNvSpPr txBox="1"/>
          <p:nvPr/>
        </p:nvSpPr>
        <p:spPr>
          <a:xfrm>
            <a:off x="29809440" y="28756018"/>
            <a:ext cx="12801600" cy="914400"/>
          </a:xfrm>
          <a:prstGeom prst="rect">
            <a:avLst/>
          </a:prstGeom>
          <a:solidFill>
            <a:srgbClr val="0500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Arial"/>
              <a:buNone/>
            </a:pPr>
            <a:r>
              <a:rPr lang="en-US" sz="384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b="1" dirty="0"/>
          </a:p>
        </p:txBody>
      </p:sp>
      <p:sp>
        <p:nvSpPr>
          <p:cNvPr id="113" name="Google Shape;113;p13"/>
          <p:cNvSpPr txBox="1"/>
          <p:nvPr/>
        </p:nvSpPr>
        <p:spPr>
          <a:xfrm>
            <a:off x="1118003" y="31064767"/>
            <a:ext cx="8250900" cy="88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</a:rPr>
              <a:t>LCST phase separation of dextran-MA with different degree of </a:t>
            </a:r>
            <a:r>
              <a:rPr lang="en-US" sz="2400" b="1" dirty="0" err="1">
                <a:solidFill>
                  <a:schemeClr val="tx1"/>
                </a:solidFill>
              </a:rPr>
              <a:t>methacrylation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30073439" y="18227338"/>
            <a:ext cx="31275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tx1"/>
                </a:solidFill>
              </a:rPr>
              <a:t>P</a:t>
            </a:r>
            <a:r>
              <a:rPr lang="en-US" sz="2500" b="1" i="0" u="none" strike="noStrike" cap="none" dirty="0">
                <a:solidFill>
                  <a:schemeClr val="tx1"/>
                </a:solidFill>
              </a:rPr>
              <a:t>hase separation</a:t>
            </a:r>
            <a:endParaRPr sz="2500" b="1" dirty="0">
              <a:solidFill>
                <a:schemeClr val="tx1"/>
              </a:solidFill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29849770" y="13258420"/>
            <a:ext cx="7420345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b="1" dirty="0">
                <a:solidFill>
                  <a:schemeClr val="tx1"/>
                </a:solidFill>
              </a:rPr>
              <a:t>SEM image of Dex-MA microparticles before and after phase separation</a:t>
            </a:r>
          </a:p>
        </p:txBody>
      </p:sp>
      <p:sp>
        <p:nvSpPr>
          <p:cNvPr id="116" name="Google Shape;116;p13"/>
          <p:cNvSpPr txBox="1"/>
          <p:nvPr/>
        </p:nvSpPr>
        <p:spPr>
          <a:xfrm>
            <a:off x="29809440" y="25234032"/>
            <a:ext cx="12801600" cy="914400"/>
          </a:xfrm>
          <a:prstGeom prst="rect">
            <a:avLst/>
          </a:prstGeom>
          <a:solidFill>
            <a:srgbClr val="0500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Arial"/>
              <a:buNone/>
            </a:pPr>
            <a:r>
              <a:rPr lang="en-US" sz="384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Acknowledgement</a:t>
            </a:r>
            <a:endParaRPr b="1" dirty="0"/>
          </a:p>
        </p:txBody>
      </p:sp>
      <p:sp>
        <p:nvSpPr>
          <p:cNvPr id="118" name="Google Shape;118;p13"/>
          <p:cNvSpPr txBox="1"/>
          <p:nvPr/>
        </p:nvSpPr>
        <p:spPr>
          <a:xfrm>
            <a:off x="16983988" y="21458766"/>
            <a:ext cx="406692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Turbidity assay of </a:t>
            </a:r>
            <a:r>
              <a:rPr lang="en-US" sz="2400" b="1" dirty="0" err="1">
                <a:solidFill>
                  <a:schemeClr val="dk1"/>
                </a:solidFill>
              </a:rPr>
              <a:t>Dex</a:t>
            </a:r>
            <a:r>
              <a:rPr lang="en-US" sz="2400" b="1" dirty="0">
                <a:solidFill>
                  <a:schemeClr val="dk1"/>
                </a:solidFill>
              </a:rPr>
              <a:t>-MA</a:t>
            </a:r>
            <a:endParaRPr sz="2400" b="1" dirty="0"/>
          </a:p>
        </p:txBody>
      </p:sp>
      <p:sp>
        <p:nvSpPr>
          <p:cNvPr id="119" name="Google Shape;119;p13"/>
          <p:cNvSpPr txBox="1"/>
          <p:nvPr/>
        </p:nvSpPr>
        <p:spPr>
          <a:xfrm>
            <a:off x="17830414" y="28629973"/>
            <a:ext cx="79865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Effects of denaturing agents (SDS and Urea) on LCST</a:t>
            </a:r>
            <a:endParaRPr sz="2400" dirty="0"/>
          </a:p>
        </p:txBody>
      </p:sp>
      <p:sp>
        <p:nvSpPr>
          <p:cNvPr id="120" name="Google Shape;120;p13"/>
          <p:cNvSpPr txBox="1"/>
          <p:nvPr/>
        </p:nvSpPr>
        <p:spPr>
          <a:xfrm>
            <a:off x="31183260" y="8704725"/>
            <a:ext cx="21777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Cationic salts</a:t>
            </a:r>
            <a:endParaRPr sz="2400" b="1" dirty="0"/>
          </a:p>
        </p:txBody>
      </p:sp>
      <p:sp>
        <p:nvSpPr>
          <p:cNvPr id="121" name="Google Shape;121;p13"/>
          <p:cNvSpPr txBox="1"/>
          <p:nvPr/>
        </p:nvSpPr>
        <p:spPr>
          <a:xfrm>
            <a:off x="38893176" y="5257174"/>
            <a:ext cx="3715586" cy="370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Cationic salts have a minimal effect on LCST.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</a:rPr>
              <a:t>Anionic salts have a greater effect on LCST.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8282846" y="25901949"/>
            <a:ext cx="5511944" cy="514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1264" marR="0" lvl="0" indent="-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</a:rPr>
              <a:t>Systematically increase the functionality of methacrylate to regulate LCST.</a:t>
            </a:r>
            <a:endParaRPr sz="3200" dirty="0">
              <a:solidFill>
                <a:schemeClr val="dk1"/>
              </a:solidFill>
            </a:endParaRPr>
          </a:p>
          <a:p>
            <a:pPr marL="914400" marR="0" lvl="0" indent="-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sz="3200" dirty="0">
              <a:solidFill>
                <a:schemeClr val="dk1"/>
              </a:solidFill>
            </a:endParaRPr>
          </a:p>
          <a:p>
            <a:pPr marL="461264" marR="0" lvl="0" indent="-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percentages exhibit a higher LCST and a faster reverse transition.</a:t>
            </a:r>
            <a:endParaRPr sz="3200" dirty="0"/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  <a:p>
            <a:pPr marL="329184" marR="0" lvl="0" indent="-1219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4"/>
              <a:buFont typeface="Arial"/>
              <a:buNone/>
            </a:pPr>
            <a:endParaRPr sz="3264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15748992" y="22145761"/>
            <a:ext cx="11690846" cy="117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</a:rPr>
              <a:t>Increased concentration exhibits lower LCST.</a:t>
            </a:r>
          </a:p>
          <a:p>
            <a:pPr marL="9144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</a:rPr>
              <a:t>Comparison of data obtained from DLS and UV-Vis. </a:t>
            </a:r>
            <a:endParaRPr sz="3200" dirty="0"/>
          </a:p>
        </p:txBody>
      </p:sp>
      <p:sp>
        <p:nvSpPr>
          <p:cNvPr id="125" name="Google Shape;125;p13"/>
          <p:cNvSpPr txBox="1"/>
          <p:nvPr/>
        </p:nvSpPr>
        <p:spPr>
          <a:xfrm>
            <a:off x="29809440" y="4169664"/>
            <a:ext cx="12801600" cy="914400"/>
          </a:xfrm>
          <a:prstGeom prst="rect">
            <a:avLst/>
          </a:prstGeom>
          <a:solidFill>
            <a:srgbClr val="050065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Arial"/>
              <a:buNone/>
            </a:pPr>
            <a:r>
              <a:rPr lang="en-US" sz="3840" b="1" dirty="0">
                <a:solidFill>
                  <a:schemeClr val="lt1"/>
                </a:solidFill>
              </a:rPr>
              <a:t>Tuning of LCST using </a:t>
            </a:r>
            <a:r>
              <a:rPr lang="en-US" sz="384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Hofmeister </a:t>
            </a:r>
            <a:r>
              <a:rPr lang="en-US" sz="3840" b="1" dirty="0">
                <a:solidFill>
                  <a:schemeClr val="lt1"/>
                </a:solidFill>
              </a:rPr>
              <a:t>Salts</a:t>
            </a:r>
            <a:r>
              <a:rPr lang="en-US" sz="384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/>
          </a:p>
        </p:txBody>
      </p:sp>
      <p:sp>
        <p:nvSpPr>
          <p:cNvPr id="126" name="Google Shape;126;p13"/>
          <p:cNvSpPr txBox="1"/>
          <p:nvPr/>
        </p:nvSpPr>
        <p:spPr>
          <a:xfrm>
            <a:off x="15707521" y="4169664"/>
            <a:ext cx="12801600" cy="914400"/>
          </a:xfrm>
          <a:prstGeom prst="rect">
            <a:avLst/>
          </a:prstGeom>
          <a:solidFill>
            <a:srgbClr val="050065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Arial"/>
              <a:buNone/>
            </a:pPr>
            <a:r>
              <a:rPr lang="en-US" sz="3840" b="1" dirty="0">
                <a:solidFill>
                  <a:schemeClr val="lt1"/>
                </a:solidFill>
              </a:rPr>
              <a:t>Tunable Parameters to Modulate Phase Separation</a:t>
            </a:r>
            <a:r>
              <a:rPr lang="en-US" sz="384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/>
          </a:p>
        </p:txBody>
      </p:sp>
      <p:sp>
        <p:nvSpPr>
          <p:cNvPr id="128" name="Google Shape;128;p13"/>
          <p:cNvSpPr txBox="1"/>
          <p:nvPr/>
        </p:nvSpPr>
        <p:spPr>
          <a:xfrm>
            <a:off x="29807162" y="21012242"/>
            <a:ext cx="12801600" cy="914400"/>
          </a:xfrm>
          <a:prstGeom prst="rect">
            <a:avLst/>
          </a:prstGeom>
          <a:solidFill>
            <a:srgbClr val="050065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Arial"/>
              <a:buNone/>
            </a:pPr>
            <a:r>
              <a:rPr lang="en-US" sz="384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 b="1" dirty="0"/>
          </a:p>
        </p:txBody>
      </p:sp>
      <p:sp>
        <p:nvSpPr>
          <p:cNvPr id="129" name="Google Shape;129;p13"/>
          <p:cNvSpPr txBox="1"/>
          <p:nvPr/>
        </p:nvSpPr>
        <p:spPr>
          <a:xfrm>
            <a:off x="15859405" y="29302498"/>
            <a:ext cx="12764020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73964" indent="-457200">
              <a:spcAft>
                <a:spcPts val="60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 "/>
                <a:sym typeface="Arial"/>
              </a:rPr>
              <a:t>Addition of strong surfactant sodium dodecyl sulfide (SDS) </a:t>
            </a:r>
            <a:r>
              <a:rPr lang="en-US" sz="3200" dirty="0">
                <a:latin typeface="Arial "/>
                <a:cs typeface="Arial" panose="020B0604020202020204" pitchFamily="34" charset="0"/>
              </a:rPr>
              <a:t>eliminates phase separation.</a:t>
            </a:r>
          </a:p>
          <a:p>
            <a:pPr marL="473964" indent="-457200">
              <a:spcAft>
                <a:spcPts val="60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en-US" sz="3200" dirty="0">
                <a:latin typeface="Arial "/>
                <a:cs typeface="Arial" panose="020B0604020202020204" pitchFamily="34" charset="0"/>
              </a:rPr>
              <a:t>Addition of mild surfactant (urea) gradually shifts the LCST.</a:t>
            </a:r>
          </a:p>
          <a:p>
            <a:pPr marL="473964" indent="-457200">
              <a:spcAft>
                <a:spcPts val="60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en-US" sz="3200" dirty="0">
                <a:effectLst/>
                <a:latin typeface="Arial 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effectLst/>
                <a:latin typeface="Arial "/>
                <a:ea typeface="Calibri" panose="020F0502020204030204" pitchFamily="34" charset="0"/>
              </a:rPr>
              <a:t>onfirms the hypothesis that 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Calibri" panose="020F0502020204030204" pitchFamily="34" charset="0"/>
              </a:rPr>
              <a:t>a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 "/>
              </a:rPr>
              <a:t>ssociation of </a:t>
            </a:r>
            <a:r>
              <a:rPr lang="en-US" sz="3200" dirty="0">
                <a:effectLst/>
                <a:latin typeface="Arial "/>
                <a:ea typeface="Calibri" panose="020F0502020204030204" pitchFamily="34" charset="0"/>
              </a:rPr>
              <a:t>phase separation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Arial "/>
              </a:rPr>
              <a:t> is mediated by hydrophobic interaction.</a:t>
            </a:r>
            <a:endParaRPr sz="3200" dirty="0">
              <a:solidFill>
                <a:schemeClr val="tx1"/>
              </a:solidFill>
              <a:latin typeface="Arial "/>
            </a:endParaRPr>
          </a:p>
        </p:txBody>
      </p:sp>
      <p:pic>
        <p:nvPicPr>
          <p:cNvPr id="133" name="Google Shape;133;p13"/>
          <p:cNvPicPr preferRelativeResize="0"/>
          <p:nvPr/>
        </p:nvPicPr>
        <p:blipFill rotWithShape="1">
          <a:blip r:embed="rId8">
            <a:alphaModFix/>
          </a:blip>
          <a:srcRect r="22484" b="11980"/>
          <a:stretch/>
        </p:blipFill>
        <p:spPr>
          <a:xfrm>
            <a:off x="34026520" y="10315916"/>
            <a:ext cx="2935224" cy="281541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/>
          <p:nvPr/>
        </p:nvSpPr>
        <p:spPr>
          <a:xfrm>
            <a:off x="33943392" y="10502067"/>
            <a:ext cx="2935224" cy="8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4" b="1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Dex</a:t>
            </a:r>
            <a:r>
              <a:rPr lang="en-US" sz="2504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-MA above LCST (45</a:t>
            </a:r>
            <a:r>
              <a:rPr lang="en-US" sz="2504" b="1" i="0" u="none" strike="noStrike" cap="none" baseline="300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504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C)</a:t>
            </a:r>
            <a:endParaRPr sz="1600" dirty="0"/>
          </a:p>
        </p:txBody>
      </p:sp>
      <p:pic>
        <p:nvPicPr>
          <p:cNvPr id="136" name="Google Shape;136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468825" y="18118185"/>
            <a:ext cx="2843784" cy="275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535904" y="1977682"/>
            <a:ext cx="4992042" cy="191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43226" y="10318755"/>
            <a:ext cx="2934950" cy="2819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3"/>
          <p:cNvSpPr txBox="1"/>
          <p:nvPr/>
        </p:nvSpPr>
        <p:spPr>
          <a:xfrm>
            <a:off x="30144848" y="10495606"/>
            <a:ext cx="29502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4" b="1" dirty="0" err="1">
                <a:solidFill>
                  <a:schemeClr val="lt1"/>
                </a:solidFill>
              </a:rPr>
              <a:t>Dex</a:t>
            </a:r>
            <a:r>
              <a:rPr lang="en-US" sz="2504" b="1" dirty="0">
                <a:solidFill>
                  <a:schemeClr val="lt1"/>
                </a:solidFill>
              </a:rPr>
              <a:t>-MA below LCST (22</a:t>
            </a:r>
            <a:r>
              <a:rPr lang="en-US" sz="2504" b="1" baseline="30000" dirty="0">
                <a:solidFill>
                  <a:schemeClr val="lt1"/>
                </a:solidFill>
              </a:rPr>
              <a:t>o</a:t>
            </a:r>
            <a:r>
              <a:rPr lang="en-US" sz="2504" b="1" dirty="0">
                <a:solidFill>
                  <a:schemeClr val="lt1"/>
                </a:solidFill>
              </a:rPr>
              <a:t>C)</a:t>
            </a:r>
            <a:endParaRPr sz="1600" dirty="0"/>
          </a:p>
        </p:txBody>
      </p:sp>
      <p:pic>
        <p:nvPicPr>
          <p:cNvPr id="148" name="Google Shape;14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361995" y="15198073"/>
            <a:ext cx="2834640" cy="27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366818" y="18120427"/>
            <a:ext cx="2843784" cy="27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/>
          <p:cNvSpPr/>
          <p:nvPr/>
        </p:nvSpPr>
        <p:spPr>
          <a:xfrm>
            <a:off x="21236962" y="6735350"/>
            <a:ext cx="259080" cy="44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1" name="Google Shape;151;p13"/>
          <p:cNvSpPr/>
          <p:nvPr/>
        </p:nvSpPr>
        <p:spPr>
          <a:xfrm>
            <a:off x="21236962" y="6735350"/>
            <a:ext cx="259080" cy="44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16766160" y="9111491"/>
            <a:ext cx="4253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</a:rPr>
              <a:t>Temperature induces LCST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 dirty="0"/>
          </a:p>
        </p:txBody>
      </p:sp>
      <p:sp>
        <p:nvSpPr>
          <p:cNvPr id="154" name="Google Shape;154;p13"/>
          <p:cNvSpPr txBox="1"/>
          <p:nvPr/>
        </p:nvSpPr>
        <p:spPr>
          <a:xfrm>
            <a:off x="21550204" y="9084643"/>
            <a:ext cx="7316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Tuning LCST </a:t>
            </a:r>
            <a:r>
              <a:rPr lang="en-US" sz="2400" b="1" i="1" dirty="0">
                <a:solidFill>
                  <a:schemeClr val="dk1"/>
                </a:solidFill>
              </a:rPr>
              <a:t>via</a:t>
            </a:r>
            <a:r>
              <a:rPr lang="en-US" sz="2400" b="1" dirty="0">
                <a:solidFill>
                  <a:schemeClr val="dk1"/>
                </a:solidFill>
              </a:rPr>
              <a:t> d</a:t>
            </a:r>
            <a:r>
              <a:rPr lang="en-US" sz="2400" b="1" i="0" u="none" strike="noStrike" cap="none" dirty="0">
                <a:solidFill>
                  <a:schemeClr val="dk1"/>
                </a:solidFill>
              </a:rPr>
              <a:t>egree of m</a:t>
            </a:r>
            <a:r>
              <a:rPr lang="en-US" sz="2400" b="1" dirty="0">
                <a:solidFill>
                  <a:schemeClr val="dk1"/>
                </a:solidFill>
              </a:rPr>
              <a:t>ethacrylation</a:t>
            </a:r>
            <a:endParaRPr sz="2400" b="1" dirty="0"/>
          </a:p>
        </p:txBody>
      </p:sp>
      <p:sp>
        <p:nvSpPr>
          <p:cNvPr id="158" name="Google Shape;158;p13"/>
          <p:cNvSpPr/>
          <p:nvPr/>
        </p:nvSpPr>
        <p:spPr>
          <a:xfrm>
            <a:off x="30220211" y="15232355"/>
            <a:ext cx="2914323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tx1"/>
                </a:solidFill>
              </a:rPr>
              <a:t>N</a:t>
            </a:r>
            <a:r>
              <a:rPr lang="en-US" sz="2500" b="1" i="0" u="none" strike="noStrike" cap="none" dirty="0">
                <a:solidFill>
                  <a:schemeClr val="tx1"/>
                </a:solidFill>
              </a:rPr>
              <a:t>o phase separation</a:t>
            </a:r>
            <a:endParaRPr sz="1500" b="1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32325083" y="17778347"/>
            <a:ext cx="628800" cy="7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32334088" y="20679125"/>
            <a:ext cx="628800" cy="7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"/>
          <p:cNvSpPr txBox="1"/>
          <p:nvPr/>
        </p:nvSpPr>
        <p:spPr>
          <a:xfrm>
            <a:off x="23329448" y="13798607"/>
            <a:ext cx="4648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Reversible </a:t>
            </a:r>
            <a:r>
              <a:rPr lang="en-US" sz="2500" b="1" dirty="0">
                <a:solidFill>
                  <a:schemeClr val="dk1"/>
                </a:solidFill>
              </a:rPr>
              <a:t>profile of dextran</a:t>
            </a:r>
            <a:endParaRPr sz="2500" b="1" dirty="0"/>
          </a:p>
        </p:txBody>
      </p:sp>
      <p:sp>
        <p:nvSpPr>
          <p:cNvPr id="162" name="Google Shape;162;p13"/>
          <p:cNvSpPr txBox="1"/>
          <p:nvPr/>
        </p:nvSpPr>
        <p:spPr>
          <a:xfrm>
            <a:off x="15933777" y="13799708"/>
            <a:ext cx="6116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MW and </a:t>
            </a:r>
            <a:r>
              <a:rPr lang="en-US" sz="2400" b="1" dirty="0" err="1">
                <a:solidFill>
                  <a:schemeClr val="dk1"/>
                </a:solidFill>
              </a:rPr>
              <a:t>methacrylation</a:t>
            </a:r>
            <a:r>
              <a:rPr lang="en-US" sz="2400" b="1" dirty="0">
                <a:solidFill>
                  <a:schemeClr val="dk1"/>
                </a:solidFill>
              </a:rPr>
              <a:t> dependent</a:t>
            </a:r>
            <a:r>
              <a:rPr lang="en-US" sz="2400" b="1" i="0" u="none" strike="noStrike" cap="none" dirty="0">
                <a:solidFill>
                  <a:schemeClr val="dk1"/>
                </a:solidFill>
              </a:rPr>
              <a:t> LCST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 dirty="0"/>
          </a:p>
        </p:txBody>
      </p:sp>
      <p:sp>
        <p:nvSpPr>
          <p:cNvPr id="163" name="Google Shape;163;p13"/>
          <p:cNvSpPr txBox="1"/>
          <p:nvPr/>
        </p:nvSpPr>
        <p:spPr>
          <a:xfrm>
            <a:off x="22453742" y="21383741"/>
            <a:ext cx="567581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Concentration profile with transition temperature</a:t>
            </a:r>
            <a:endParaRPr sz="2400" b="1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D47010-0895-443F-A3D3-358B914011F9}"/>
              </a:ext>
            </a:extLst>
          </p:cNvPr>
          <p:cNvGrpSpPr/>
          <p:nvPr/>
        </p:nvGrpSpPr>
        <p:grpSpPr>
          <a:xfrm>
            <a:off x="7547060" y="10554560"/>
            <a:ext cx="6788452" cy="3282798"/>
            <a:chOff x="4551218" y="17934694"/>
            <a:chExt cx="10162309" cy="3946384"/>
          </a:xfrm>
        </p:grpSpPr>
        <p:pic>
          <p:nvPicPr>
            <p:cNvPr id="78" name="Picture 2" descr="Fig. 7">
              <a:extLst>
                <a:ext uri="{FF2B5EF4-FFF2-40B4-BE49-F238E27FC236}">
                  <a16:creationId xmlns:a16="http://schemas.microsoft.com/office/drawing/2014/main" id="{E614B693-970C-441B-ADC0-D667F09124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12" r="38127"/>
            <a:stretch/>
          </p:blipFill>
          <p:spPr bwMode="auto">
            <a:xfrm>
              <a:off x="4551218" y="18038607"/>
              <a:ext cx="10162309" cy="3842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2CE4B20-27B4-4FD0-BFD7-B501B756769F}"/>
                </a:ext>
              </a:extLst>
            </p:cNvPr>
            <p:cNvSpPr/>
            <p:nvPr/>
          </p:nvSpPr>
          <p:spPr>
            <a:xfrm>
              <a:off x="4551220" y="17934694"/>
              <a:ext cx="1828801" cy="914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7D0E4C5-48F3-4AAC-B011-AD9CAEF00950}"/>
                </a:ext>
              </a:extLst>
            </p:cNvPr>
            <p:cNvSpPr/>
            <p:nvPr/>
          </p:nvSpPr>
          <p:spPr>
            <a:xfrm>
              <a:off x="6199909" y="17955491"/>
              <a:ext cx="4710545" cy="477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703E1B4-5B82-4EE5-9161-95F5AF760CAC}"/>
              </a:ext>
            </a:extLst>
          </p:cNvPr>
          <p:cNvSpPr txBox="1"/>
          <p:nvPr/>
        </p:nvSpPr>
        <p:spPr>
          <a:xfrm>
            <a:off x="7257030" y="13971769"/>
            <a:ext cx="6626014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400" b="1" dirty="0"/>
              <a:t>Hydrogel </a:t>
            </a:r>
            <a:r>
              <a:rPr lang="fr-FR" sz="2400" b="1" dirty="0" err="1"/>
              <a:t>microparticles</a:t>
            </a:r>
            <a:r>
              <a:rPr lang="fr-FR" sz="2400" b="1" dirty="0"/>
              <a:t> for </a:t>
            </a:r>
            <a:r>
              <a:rPr lang="fr-FR" sz="2400" b="1" dirty="0" err="1"/>
              <a:t>endogenous</a:t>
            </a:r>
            <a:r>
              <a:rPr lang="fr-FR" sz="2400" b="1" dirty="0"/>
              <a:t> tissue repair</a:t>
            </a:r>
            <a:r>
              <a:rPr lang="fr-FR" sz="2400" b="1" baseline="30000" dirty="0"/>
              <a:t>3</a:t>
            </a:r>
            <a:endParaRPr lang="fr-FR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18325-07B6-4462-B169-0A7805A1BD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65408" y="5628499"/>
            <a:ext cx="4784475" cy="4393075"/>
          </a:xfrm>
          <a:prstGeom prst="rect">
            <a:avLst/>
          </a:prstGeom>
        </p:spPr>
      </p:pic>
      <p:sp>
        <p:nvSpPr>
          <p:cNvPr id="191" name="TextBox 190">
            <a:extLst>
              <a:ext uri="{FF2B5EF4-FFF2-40B4-BE49-F238E27FC236}">
                <a16:creationId xmlns:a16="http://schemas.microsoft.com/office/drawing/2014/main" id="{1082B14A-30D4-4721-A917-B210789CE8C9}"/>
              </a:ext>
            </a:extLst>
          </p:cNvPr>
          <p:cNvSpPr txBox="1"/>
          <p:nvPr/>
        </p:nvSpPr>
        <p:spPr>
          <a:xfrm>
            <a:off x="7209648" y="9915643"/>
            <a:ext cx="7073153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/>
              <a:t>Microstructured hydrogels formed from RLP/PEG that undergoes phase separation</a:t>
            </a:r>
            <a:r>
              <a:rPr lang="en-US" sz="2400" b="1" baseline="30000" dirty="0"/>
              <a:t>1</a:t>
            </a:r>
            <a:r>
              <a:rPr lang="en-US" sz="2400" b="1" dirty="0"/>
              <a:t> 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81D9C5F5-7009-4737-9E25-DDDAD9CA974D}"/>
              </a:ext>
            </a:extLst>
          </p:cNvPr>
          <p:cNvSpPr txBox="1"/>
          <p:nvPr/>
        </p:nvSpPr>
        <p:spPr>
          <a:xfrm>
            <a:off x="1308932" y="18172314"/>
            <a:ext cx="6882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Synthesis of dextran methacrylate (R=H/methacrylate)</a:t>
            </a:r>
            <a:endParaRPr lang="en-US" sz="2400" b="1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595E1E5-5B71-42F5-BE78-0BC5C19E349F}"/>
              </a:ext>
            </a:extLst>
          </p:cNvPr>
          <p:cNvSpPr txBox="1"/>
          <p:nvPr/>
        </p:nvSpPr>
        <p:spPr>
          <a:xfrm>
            <a:off x="1047094" y="22568446"/>
            <a:ext cx="7836060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/>
              <a:t>Schematic of reversible phase transition </a:t>
            </a:r>
            <a:r>
              <a:rPr lang="en-US" sz="2400" b="1" i="1" dirty="0"/>
              <a:t>via </a:t>
            </a:r>
            <a:r>
              <a:rPr lang="en-US" sz="2400" b="1" dirty="0"/>
              <a:t>modifying dextran backbone with methacrylate</a:t>
            </a:r>
          </a:p>
        </p:txBody>
      </p:sp>
      <p:sp>
        <p:nvSpPr>
          <p:cNvPr id="194" name="Google Shape;96;p13">
            <a:extLst>
              <a:ext uri="{FF2B5EF4-FFF2-40B4-BE49-F238E27FC236}">
                <a16:creationId xmlns:a16="http://schemas.microsoft.com/office/drawing/2014/main" id="{F5859CEA-A784-42FA-8141-D86776CA0E83}"/>
              </a:ext>
            </a:extLst>
          </p:cNvPr>
          <p:cNvSpPr txBox="1"/>
          <p:nvPr/>
        </p:nvSpPr>
        <p:spPr>
          <a:xfrm>
            <a:off x="8359890" y="16325420"/>
            <a:ext cx="5796848" cy="6929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marR="0" lvl="0" indent="-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</a:rPr>
              <a:t>Dextran is an uncharged hydrophilic homopolysaccharide and FDA approved material.</a:t>
            </a:r>
          </a:p>
          <a:p>
            <a:pPr marL="482600" marR="0" lvl="0" indent="-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dk1"/>
              </a:solidFill>
            </a:endParaRPr>
          </a:p>
          <a:p>
            <a:pPr marL="482600" marR="0" lvl="0" indent="-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</a:rPr>
              <a:t>Chemical routes to introduce hydrophobic residues (methacrylate) onto hydrophilic dextran backbone to induce LCST.</a:t>
            </a:r>
          </a:p>
          <a:p>
            <a:pPr marL="482600" marR="0" lvl="0" indent="-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dk1"/>
              </a:solidFill>
            </a:endParaRPr>
          </a:p>
          <a:p>
            <a:pPr marL="482600" marR="0" lvl="0" indent="-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dk1"/>
                </a:solidFill>
              </a:rPr>
              <a:t>Multi-parameters for tuning transition temperature.</a:t>
            </a:r>
          </a:p>
          <a:p>
            <a:pPr marL="342900" marR="0" lvl="0" indent="-13563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4"/>
              <a:buFont typeface="Arial"/>
              <a:buNone/>
            </a:pPr>
            <a:endParaRPr sz="3000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34A09-7487-46BA-8133-56925AFC9B3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20221"/>
          <a:stretch/>
        </p:blipFill>
        <p:spPr>
          <a:xfrm>
            <a:off x="1410962" y="16318295"/>
            <a:ext cx="6548026" cy="1705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9F6764-DF17-4085-A279-9868BDF52A2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094" t="5062" r="13735"/>
          <a:stretch/>
        </p:blipFill>
        <p:spPr>
          <a:xfrm>
            <a:off x="2757644" y="19152218"/>
            <a:ext cx="3912782" cy="3326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4B7DE9-F6B6-4771-A3D2-FE7EE7F05F4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716636" y="5308206"/>
            <a:ext cx="4708795" cy="37490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552919-7BDD-4862-BBCA-4A9336E879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471073" y="24395061"/>
            <a:ext cx="5040114" cy="4146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51DD4B-2BF4-409C-9F34-0BE8679B8B9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330563" y="5272495"/>
            <a:ext cx="4707986" cy="37766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68CF21-BC26-4F88-86AB-3DE47127E67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375714" y="9857232"/>
            <a:ext cx="4709160" cy="38652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0970D0-0DA7-4FE9-8E97-C9FEC71F1B4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102168" y="9949925"/>
            <a:ext cx="4709160" cy="38228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47DB556-2789-4ACF-B06A-B6B0D01014A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206070" y="16623644"/>
            <a:ext cx="5752592" cy="46581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12F89F-0D25-4767-82DF-8E7209008A45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5723" t="9814" r="11288" b="2973"/>
          <a:stretch/>
        </p:blipFill>
        <p:spPr>
          <a:xfrm>
            <a:off x="22350349" y="16614457"/>
            <a:ext cx="5799928" cy="46666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94C5B1-5E38-4651-ACC0-D8BA6FC94DC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256331" y="24389063"/>
            <a:ext cx="5065992" cy="414437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CC50D75-5488-4888-B13B-D2794E2430A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719696" y="10294153"/>
            <a:ext cx="4556760" cy="3298134"/>
          </a:xfrm>
          <a:prstGeom prst="rect">
            <a:avLst/>
          </a:prstGeom>
        </p:spPr>
      </p:pic>
      <p:sp>
        <p:nvSpPr>
          <p:cNvPr id="169" name="Google Shape;120;p13">
            <a:extLst>
              <a:ext uri="{FF2B5EF4-FFF2-40B4-BE49-F238E27FC236}">
                <a16:creationId xmlns:a16="http://schemas.microsoft.com/office/drawing/2014/main" id="{4721DB5A-47F7-4B25-A35A-37DC8EAED9D2}"/>
              </a:ext>
            </a:extLst>
          </p:cNvPr>
          <p:cNvSpPr txBox="1"/>
          <p:nvPr/>
        </p:nvSpPr>
        <p:spPr>
          <a:xfrm>
            <a:off x="35793360" y="8686437"/>
            <a:ext cx="21777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An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ionic salts</a:t>
            </a:r>
            <a:endParaRPr sz="2400" b="1" dirty="0"/>
          </a:p>
        </p:txBody>
      </p:sp>
      <p:sp>
        <p:nvSpPr>
          <p:cNvPr id="170" name="Google Shape;115;p13">
            <a:extLst>
              <a:ext uri="{FF2B5EF4-FFF2-40B4-BE49-F238E27FC236}">
                <a16:creationId xmlns:a16="http://schemas.microsoft.com/office/drawing/2014/main" id="{E79CAB5A-76A9-4B55-98FB-5DD6949D58F8}"/>
              </a:ext>
            </a:extLst>
          </p:cNvPr>
          <p:cNvSpPr txBox="1"/>
          <p:nvPr/>
        </p:nvSpPr>
        <p:spPr>
          <a:xfrm>
            <a:off x="37785069" y="13599318"/>
            <a:ext cx="4765707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b="1" dirty="0">
                <a:solidFill>
                  <a:schemeClr val="tx1"/>
                </a:solidFill>
              </a:rPr>
              <a:t>Microparticle size distribution </a:t>
            </a:r>
          </a:p>
        </p:txBody>
      </p:sp>
      <p:sp>
        <p:nvSpPr>
          <p:cNvPr id="171" name="Google Shape;99;p13">
            <a:extLst>
              <a:ext uri="{FF2B5EF4-FFF2-40B4-BE49-F238E27FC236}">
                <a16:creationId xmlns:a16="http://schemas.microsoft.com/office/drawing/2014/main" id="{376591E0-6976-45B1-9272-9D6A411CC961}"/>
              </a:ext>
            </a:extLst>
          </p:cNvPr>
          <p:cNvSpPr txBox="1"/>
          <p:nvPr/>
        </p:nvSpPr>
        <p:spPr>
          <a:xfrm>
            <a:off x="36210602" y="26184361"/>
            <a:ext cx="5872306" cy="234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 ChE Department</a:t>
            </a:r>
          </a:p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Linqing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Li’s Lab, UNH</a:t>
            </a:r>
          </a:p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Jeffrey Halpern’s Lab, UNH</a:t>
            </a:r>
          </a:p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John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Tsavalas’s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Lab, UNH</a:t>
            </a:r>
          </a:p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Nate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Oldenhuis’s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lab, UNH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1600" dirty="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83696C-CCD7-564A-8D2E-B7AB02E6717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673834" y="1927791"/>
            <a:ext cx="1827954" cy="2048139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9E5B357-579B-4580-916B-551D995FD4E1}"/>
              </a:ext>
            </a:extLst>
          </p:cNvPr>
          <p:cNvGrpSpPr/>
          <p:nvPr/>
        </p:nvGrpSpPr>
        <p:grpSpPr>
          <a:xfrm>
            <a:off x="34373131" y="5197066"/>
            <a:ext cx="4398682" cy="3523938"/>
            <a:chOff x="10236067" y="10373227"/>
            <a:chExt cx="19857720" cy="1592580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2C1BA02-A2F1-4044-8BBC-11B7810B8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0236067" y="10373227"/>
              <a:ext cx="19857720" cy="15925800"/>
            </a:xfrm>
            <a:prstGeom prst="rect">
              <a:avLst/>
            </a:prstGeom>
          </p:spPr>
        </p:pic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AD5D287-A19A-42D4-819B-7994D97D9641}"/>
                </a:ext>
              </a:extLst>
            </p:cNvPr>
            <p:cNvSpPr/>
            <p:nvPr/>
          </p:nvSpPr>
          <p:spPr>
            <a:xfrm rot="19790266">
              <a:off x="13319917" y="18868500"/>
              <a:ext cx="6641432" cy="289163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3950FC2-D0D0-43C5-B566-1D26FAD3FF7B}"/>
                </a:ext>
              </a:extLst>
            </p:cNvPr>
            <p:cNvSpPr/>
            <p:nvPr/>
          </p:nvSpPr>
          <p:spPr>
            <a:xfrm rot="19790266">
              <a:off x="19096519" y="15547716"/>
              <a:ext cx="6451303" cy="3005786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90C56C3-9949-47AD-A72F-B966FCA0D7B0}"/>
                </a:ext>
              </a:extLst>
            </p:cNvPr>
            <p:cNvSpPr/>
            <p:nvPr/>
          </p:nvSpPr>
          <p:spPr>
            <a:xfrm rot="19790266">
              <a:off x="24550444" y="12745447"/>
              <a:ext cx="5095593" cy="2511199"/>
            </a:xfrm>
            <a:prstGeom prst="ellipse">
              <a:avLst/>
            </a:prstGeom>
            <a:solidFill>
              <a:srgbClr val="FFC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0FDC44F-A667-4FD1-82B7-1304DF42F97B}"/>
              </a:ext>
            </a:extLst>
          </p:cNvPr>
          <p:cNvSpPr txBox="1"/>
          <p:nvPr/>
        </p:nvSpPr>
        <p:spPr>
          <a:xfrm>
            <a:off x="39416582" y="20000423"/>
            <a:ext cx="2842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729B9"/>
                </a:solidFill>
                <a:effectLst/>
                <a:latin typeface="Calibri" panose="020F0502020204030204" pitchFamily="34" charset="0"/>
              </a:rPr>
              <a:t>DAPI</a:t>
            </a:r>
            <a:r>
              <a:rPr lang="en-US" sz="2800" b="1" dirty="0">
                <a:latin typeface="Calibri" panose="020F0502020204030204" pitchFamily="34" charset="0"/>
              </a:rPr>
              <a:t>/</a:t>
            </a:r>
            <a:r>
              <a:rPr lang="en-US" sz="2800" b="1" i="0" dirty="0">
                <a:solidFill>
                  <a:srgbClr val="990099"/>
                </a:solidFill>
                <a:effectLst/>
                <a:latin typeface="Calibri" panose="020F0502020204030204" pitchFamily="34" charset="0"/>
              </a:rPr>
              <a:t>Phalloidin</a:t>
            </a:r>
            <a:r>
              <a:rPr lang="en-US" sz="2800" b="1" dirty="0">
                <a:latin typeface="Calibri" panose="020F0502020204030204" pitchFamily="34" charset="0"/>
              </a:rPr>
              <a:t>/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Vinculin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216A5-1247-4574-8D34-0BE0496039C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29384" y="24598853"/>
            <a:ext cx="6645216" cy="6431837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F9D00CE3-B817-40B6-ACF3-CB03B3A8F840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b="4290"/>
          <a:stretch/>
        </p:blipFill>
        <p:spPr>
          <a:xfrm>
            <a:off x="29817756" y="5180979"/>
            <a:ext cx="4437888" cy="34311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685</Words>
  <Application>Microsoft Macintosh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 </vt:lpstr>
      <vt:lpstr>Arial</vt:lpstr>
      <vt:lpstr>Calibri</vt:lpstr>
      <vt:lpstr>Times New Roman</vt:lpstr>
      <vt:lpstr>Wingdings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Saniya Yesmin Bubli</dc:creator>
  <cp:lastModifiedBy>Blackwell682,Ellen</cp:lastModifiedBy>
  <cp:revision>48</cp:revision>
  <dcterms:modified xsi:type="dcterms:W3CDTF">2022-04-11T22:23:05Z</dcterms:modified>
</cp:coreProperties>
</file>