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0_1669C4ED.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3"/>
  </p:sldMasterIdLst>
  <p:sldIdLst>
    <p:sldId id="256" r:id="rId4"/>
  </p:sldIdLst>
  <p:sldSz cx="402336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26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B98146-74D7-D15C-2E2F-C2CCA079D93B}" name="Savannah DeVoe" initials="SD" userId="S::srd1033@wildcats.unh.edu::c1c20816-9589-4506-9302-82f3e7531f7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707C10-A7D3-DD5F-210A-4EA8319668CC}" v="11" dt="2022-04-08T18:26:51.191"/>
    <p1510:client id="{A26FC125-CD5B-4D05-9AE5-E94712B5834F}" v="532" dt="2022-04-12T23:23:32.070"/>
    <p1510:client id="{B95FAB23-6BF1-9A55-B7B1-1B059D487F1D}" v="969" dt="2022-04-08T19:18:33.6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64" autoAdjust="0"/>
    <p:restoredTop sz="94434" autoAdjust="0"/>
  </p:normalViewPr>
  <p:slideViewPr>
    <p:cSldViewPr snapToGrid="0">
      <p:cViewPr>
        <p:scale>
          <a:sx n="16" d="100"/>
          <a:sy n="16" d="100"/>
        </p:scale>
        <p:origin x="470" y="18"/>
      </p:cViewPr>
      <p:guideLst>
        <p:guide orient="horz" pos="10368"/>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8/10/relationships/authors" Target="authors.xml"/><Relationship Id="rId4" Type="http://schemas.openxmlformats.org/officeDocument/2006/relationships/slide" Target="slides/slide1.xml"/><Relationship Id="rId9" Type="http://schemas.microsoft.com/office/2015/10/relationships/revisionInfo" Target="revisionInfo.xml"/></Relationships>
</file>

<file path=ppt/comments/modernComment_100_1669C4ED.xml><?xml version="1.0" encoding="utf-8"?>
<p188:cmLst xmlns:a="http://schemas.openxmlformats.org/drawingml/2006/main" xmlns:r="http://schemas.openxmlformats.org/officeDocument/2006/relationships" xmlns:p188="http://schemas.microsoft.com/office/powerpoint/2018/8/main">
  <p188:cm id="{F9B3844E-15A8-2C48-84B5-266CA4FA119A}" authorId="{0FB98146-74D7-D15C-2E2F-C2CCA079D93B}" status="resolved" created="2022-04-13T13:19:00.878" complete="100000">
    <ac:txMkLst xmlns:ac="http://schemas.microsoft.com/office/drawing/2013/main/command">
      <pc:docMk xmlns:pc="http://schemas.microsoft.com/office/powerpoint/2013/main/command"/>
      <pc:sldMk xmlns:pc="http://schemas.microsoft.com/office/powerpoint/2013/main/command" cId="376030445" sldId="256"/>
      <ac:spMk id="6" creationId="{00000000-0000-0000-0000-000000000000}"/>
      <ac:txMk cp="297" len="224">
        <ac:context len="909" hash="2294254902"/>
      </ac:txMk>
    </ac:txMkLst>
    <p188:pos x="9699891" y="2708193"/>
    <p188:txBody>
      <a:bodyPr/>
      <a:lstStyle/>
      <a:p>
        <a:r>
          <a:rPr lang="en-US"/>
          <a:t>I suggest introducing what your sensors are ultimately trying to measure here (e.g., “the purpose of these sensors is to measure the elevation and temperature of incoming floodwaters to help citizens of Hampton learn more about the incoming tides…”</a:t>
        </a:r>
      </a:p>
    </p188:txBody>
  </p188:cm>
  <p188:cm id="{E48488E4-9F8C-ED47-9981-1DAF74ED47BD}" authorId="{0FB98146-74D7-D15C-2E2F-C2CCA079D93B}" status="resolved" created="2022-04-13T13:19:39.134" complete="100000">
    <ac:txMkLst xmlns:ac="http://schemas.microsoft.com/office/drawing/2013/main/command">
      <pc:docMk xmlns:pc="http://schemas.microsoft.com/office/powerpoint/2013/main/command"/>
      <pc:sldMk xmlns:pc="http://schemas.microsoft.com/office/powerpoint/2013/main/command" cId="376030445" sldId="256"/>
      <ac:spMk id="6" creationId="{00000000-0000-0000-0000-000000000000}"/>
      <ac:txMk cp="648" len="260">
        <ac:context len="909" hash="2294254902"/>
      </ac:txMk>
    </ac:txMkLst>
    <p188:pos x="10004691" y="4219493"/>
    <p188:txBody>
      <a:bodyPr/>
      <a:lstStyle/>
      <a:p>
        <a:r>
          <a:rPr lang="en-US"/>
          <a:t>This is a great justification for why your project is important! Good logic and well-said.</a:t>
        </a:r>
      </a:p>
    </p188:txBody>
  </p188:cm>
  <p188:cm id="{1F58101A-60D4-A043-96D7-39066B76E288}" authorId="{0FB98146-74D7-D15C-2E2F-C2CCA079D93B}" status="resolved" created="2022-04-13T13:21:33.285" complete="100000">
    <ac:txMkLst xmlns:ac="http://schemas.microsoft.com/office/drawing/2013/main/command">
      <pc:docMk xmlns:pc="http://schemas.microsoft.com/office/powerpoint/2013/main/command"/>
      <pc:sldMk xmlns:pc="http://schemas.microsoft.com/office/powerpoint/2013/main/command" cId="376030445" sldId="256"/>
      <ac:spMk id="51" creationId="{0BB58339-71B8-E603-8A9B-A2D12023D357}"/>
      <ac:txMk cp="236" len="667">
        <ac:context len="904" hash="1471344305"/>
      </ac:txMk>
    </ac:txMkLst>
    <p188:pos x="10052200" y="2152749"/>
    <p188:txBody>
      <a:bodyPr/>
      <a:lstStyle/>
      <a:p>
        <a:r>
          <a:rPr lang="en-US"/>
          <a:t>Have you considered converting this paragraph to a table or bulleted list? It might help to break up the text you have on this left side of your poster. A table might be nice, since you could include a column for “Components” and a column for “Purpose”, and your rows could contain your sensors/components on the board (e.g., a row for the RTC, a row for the SD, a row for the Teensy, etc.).</a:t>
        </a:r>
      </a:p>
    </p188:txBody>
  </p188:cm>
  <p188:cm id="{21E01D7A-2242-2F44-9F3F-9F012469BA3F}" authorId="{0FB98146-74D7-D15C-2E2F-C2CCA079D93B}" status="resolved" created="2022-04-13T13:23:36.899" complete="100000">
    <ac:txMkLst xmlns:ac="http://schemas.microsoft.com/office/drawing/2013/main/command">
      <pc:docMk xmlns:pc="http://schemas.microsoft.com/office/powerpoint/2013/main/command"/>
      <pc:sldMk xmlns:pc="http://schemas.microsoft.com/office/powerpoint/2013/main/command" cId="376030445" sldId="256"/>
      <ac:spMk id="8" creationId="{00000000-0000-0000-0000-000000000000}"/>
      <ac:txMk cp="674">
        <ac:context len="692" hash="1208436099"/>
      </ac:txMk>
    </ac:txMkLst>
    <p188:pos x="1223301" y="4872104"/>
    <p188:txBody>
      <a:bodyPr/>
      <a:lstStyle/>
      <a:p>
        <a:r>
          <a:rPr lang="en-US"/>
          <a:t>Note: Looks like this section is unfinished? Do you have any photos of your data testing in the cold and hot water cups? It might be nice to add a visual here to fill the remaining space. If you don’t have a photo, you could always try to create a graphic by using PowerPoint’s shapes and icons tools on the insert tab! I think a visual is needed here, again to break up the bulky text on this left side of your poster.</a:t>
        </a:r>
      </a:p>
    </p188:txBody>
  </p188:cm>
  <p188:cm id="{B0F0B000-EEB5-CA43-B7AE-8E6AE809D170}" authorId="{0FB98146-74D7-D15C-2E2F-C2CCA079D93B}" status="resolved" created="2022-04-13T13:25:28.512" complete="100000">
    <ac:deMkLst xmlns:ac="http://schemas.microsoft.com/office/drawing/2013/main/command">
      <pc:docMk xmlns:pc="http://schemas.microsoft.com/office/powerpoint/2013/main/command"/>
      <pc:sldMk xmlns:pc="http://schemas.microsoft.com/office/powerpoint/2013/main/command" cId="376030445" sldId="256"/>
      <ac:spMk id="16" creationId="{00000000-0000-0000-0000-000000000000}"/>
    </ac:deMkLst>
    <p188:txBody>
      <a:bodyPr/>
      <a:lstStyle/>
      <a:p>
        <a:r>
          <a:rPr lang="en-US"/>
          <a:t>For this section, consider changing your image titles to remove the “Image #1” and “Image #2”, and leave just the “Circuit Overview” and “All Components Used”. Then, in the captions, change them to read, e.g., “Image 1: Breadboard design of our circuit.” This is a more common format for scientific posters, papers, etc.</a:t>
        </a:r>
      </a:p>
    </p188:txBody>
  </p188:cm>
  <p188:cm id="{1ACB1DFF-E26E-054B-ADC8-5709A50D5D37}" authorId="{0FB98146-74D7-D15C-2E2F-C2CCA079D93B}" status="resolved" created="2022-04-13T13:27:07.750" complete="100000">
    <ac:deMkLst xmlns:ac="http://schemas.microsoft.com/office/drawing/2013/main/command">
      <pc:docMk xmlns:pc="http://schemas.microsoft.com/office/powerpoint/2013/main/command"/>
      <pc:sldMk xmlns:pc="http://schemas.microsoft.com/office/powerpoint/2013/main/command" cId="376030445" sldId="256"/>
      <ac:picMk id="44" creationId="{2328377F-5494-43AF-BECD-B02E58CEF36F}"/>
    </ac:deMkLst>
    <p188:txBody>
      <a:bodyPr/>
      <a:lstStyle/>
      <a:p>
        <a:r>
          <a:rPr lang="en-US"/>
          <a:t>This is cool! I’ve never used any of these programs to look at data. But this is a great figure. I assume you’ll go over the lines of the code and what they’re doing in your oral presentation? It’s sure to impress viewers and judges!</a:t>
        </a:r>
      </a:p>
    </p188:txBody>
  </p188:cm>
  <p188:cm id="{31E0844E-4D30-4845-96F8-8FD836E57E9A}" authorId="{0FB98146-74D7-D15C-2E2F-C2CCA079D93B}" status="resolved" created="2022-04-13T13:27:49.242" complete="100000">
    <ac:deMkLst xmlns:ac="http://schemas.microsoft.com/office/drawing/2013/main/command">
      <pc:docMk xmlns:pc="http://schemas.microsoft.com/office/powerpoint/2013/main/command"/>
      <pc:sldMk xmlns:pc="http://schemas.microsoft.com/office/powerpoint/2013/main/command" cId="376030445" sldId="256"/>
      <ac:spMk id="101" creationId="{00000000-0000-0000-0000-000000000000}"/>
    </ac:deMkLst>
    <p188:txBody>
      <a:bodyPr/>
      <a:lstStyle/>
      <a:p>
        <a:r>
          <a:rPr lang="en-US"/>
          <a:t>I would add “Image #:” to these captions to keep with the format of the above images.</a:t>
        </a:r>
      </a:p>
    </p188:txBody>
  </p188:cm>
  <p188:cm id="{15FE4055-5789-9241-B0D9-171D570DC73B}" authorId="{0FB98146-74D7-D15C-2E2F-C2CCA079D93B}" status="resolved" created="2022-04-13T13:28:56.918" complete="100000">
    <ac:deMkLst xmlns:ac="http://schemas.microsoft.com/office/drawing/2013/main/command">
      <pc:docMk xmlns:pc="http://schemas.microsoft.com/office/powerpoint/2013/main/command"/>
      <pc:sldMk xmlns:pc="http://schemas.microsoft.com/office/powerpoint/2013/main/command" cId="376030445" sldId="256"/>
      <ac:spMk id="104" creationId="{00000000-0000-0000-0000-000000000000}"/>
    </ac:deMkLst>
    <p188:txBody>
      <a:bodyPr/>
      <a:lstStyle/>
      <a:p>
        <a:r>
          <a:rPr lang="en-US"/>
          <a:t>I recommend centering the text in image/graph titles for a cleaner look.</a:t>
        </a:r>
      </a:p>
    </p188:txBody>
  </p188:cm>
  <p188:cm id="{73DACF2E-8CA6-5E49-B3DB-E738A3863FBE}" authorId="{0FB98146-74D7-D15C-2E2F-C2CCA079D93B}" status="resolved" created="2022-04-13T13:29:25.366" complete="100000">
    <ac:deMkLst xmlns:ac="http://schemas.microsoft.com/office/drawing/2013/main/command">
      <pc:docMk xmlns:pc="http://schemas.microsoft.com/office/powerpoint/2013/main/command"/>
      <pc:sldMk xmlns:pc="http://schemas.microsoft.com/office/powerpoint/2013/main/command" cId="376030445" sldId="256"/>
      <ac:picMk id="46" creationId="{1A27FAF4-AD62-4598-85A4-E35379D86DAB}"/>
    </ac:deMkLst>
    <p188:txBody>
      <a:bodyPr/>
      <a:lstStyle/>
      <a:p>
        <a:r>
          <a:rPr lang="en-US"/>
          <a:t>Nice! Don’t forget to add units on this plot for temperature (deg. C?)</a:t>
        </a:r>
      </a:p>
    </p188:txBody>
  </p188:cm>
  <p188:cm id="{5CAA45FD-B1D1-4B42-8C97-8D7830EADFDF}" authorId="{0FB98146-74D7-D15C-2E2F-C2CCA079D93B}" status="resolved" created="2022-04-13T13:29:42.445" complete="100000">
    <ac:deMkLst xmlns:ac="http://schemas.microsoft.com/office/drawing/2013/main/command">
      <pc:docMk xmlns:pc="http://schemas.microsoft.com/office/powerpoint/2013/main/command"/>
      <pc:sldMk xmlns:pc="http://schemas.microsoft.com/office/powerpoint/2013/main/command" cId="376030445" sldId="256"/>
      <ac:spMk id="106" creationId="{00000000-0000-0000-0000-000000000000}"/>
    </ac:deMkLst>
    <p188:txBody>
      <a:bodyPr/>
      <a:lstStyle/>
      <a:p>
        <a:r>
          <a:rPr lang="en-US"/>
          <a:t>Same comment about adding “Image #:” to the captions.</a:t>
        </a:r>
      </a:p>
    </p188:txBody>
  </p188:cm>
  <p188:cm id="{3E126A6A-9FFF-0F4E-A3DF-6779B7922D59}" authorId="{0FB98146-74D7-D15C-2E2F-C2CCA079D93B}" created="2022-04-13T13:37:52.899">
    <ac:deMkLst xmlns:ac="http://schemas.microsoft.com/office/drawing/2013/main/command">
      <pc:docMk xmlns:pc="http://schemas.microsoft.com/office/powerpoint/2013/main/command"/>
      <pc:sldMk xmlns:pc="http://schemas.microsoft.com/office/powerpoint/2013/main/command" cId="376030445" sldId="256"/>
      <ac:picMk id="48" creationId="{E52AD5E7-20EF-47EC-A6BD-BD3F6A8AE840}"/>
    </ac:deMkLst>
    <p188:txBody>
      <a:bodyPr/>
      <a:lstStyle/>
      <a:p>
        <a:r>
          <a:rPr lang="en-US"/>
          <a:t>I’m curious about the different pressure magnitudes here. Did you happen to record/measure how deep into the cup the sensor was at these times? If not, you could make an estimate here using the hydrostatic pressure equation. For example: P = rho * g * h, where rho = 1000 kg/m^3 (density of water), g = 9.81 m/s^2 (gravitational acceleration) and h = depth of the sensor (meters). This is for absolute pressure, which includes atmospheric pressure. It looks like your atmospheric pressure here is somewhere around 1023 mbar (average of the flat line before your sensor is submerged). So for gauge pressure, which will help us calculate the actual depth in the cup, we have Pgauge = Ptotal - Patm, or Pgauge = Pressure from your sensor - 1023 mbar, where Pgauge is equal to rho * g * h. For example, if you do the calculation for the first “jump” (pressure is approx. 1026 mbar), you’d have an estimated sensor depth of ~0.03 m or 3 cm. Consider calculating this for the second spike, too, and adding labels to your different plot regions to clarify. (E.g., you could add an arrow to the flat line from 11:14:28 to 11:25:04ish that says “Atmospheric Pressure”, an arrow to the first spike that says “Sensor Depth ~ 3 cm”, and an arrow to the second spike that says “Sensor Depth ~ X cm” (whatever you calculate for this one). I think this information would be more understandable for the layman, who might not know what they’re looking at with just pressure values.</a:t>
        </a:r>
      </a:p>
    </p188:txBody>
  </p188:cm>
  <p188:cm id="{DB856A2A-4630-8943-8DAA-48BB54CA1441}" authorId="{0FB98146-74D7-D15C-2E2F-C2CCA079D93B}" status="resolved" created="2022-04-13T13:39:34.678" complete="100000">
    <ac:deMkLst xmlns:ac="http://schemas.microsoft.com/office/drawing/2013/main/command">
      <pc:docMk xmlns:pc="http://schemas.microsoft.com/office/powerpoint/2013/main/command"/>
      <pc:sldMk xmlns:pc="http://schemas.microsoft.com/office/powerpoint/2013/main/command" cId="376030445" sldId="256"/>
      <ac:spMk id="19" creationId="{00000000-0000-0000-0000-000000000000}"/>
    </ac:deMkLst>
    <p188:txBody>
      <a:bodyPr/>
      <a:lstStyle/>
      <a:p>
        <a:r>
          <a:rPr lang="en-US"/>
          <a:t>These are great! Concise summary of what you accomplished.</a:t>
        </a:r>
      </a:p>
    </p188:txBody>
  </p188:cm>
  <p188:cm id="{36BC5254-E4FF-8B46-8202-45DC3748E461}" authorId="{0FB98146-74D7-D15C-2E2F-C2CCA079D93B}" status="resolved" created="2022-04-13T13:40:27.352" complete="100000">
    <ac:txMkLst xmlns:ac="http://schemas.microsoft.com/office/drawing/2013/main/command">
      <pc:docMk xmlns:pc="http://schemas.microsoft.com/office/powerpoint/2013/main/command"/>
      <pc:sldMk xmlns:pc="http://schemas.microsoft.com/office/powerpoint/2013/main/command" cId="376030445" sldId="256"/>
      <ac:spMk id="19" creationId="{00000000-0000-0000-0000-000000000000}"/>
      <ac:txMk cp="222" len="94">
        <ac:context len="556" hash="3091736841"/>
      </ac:txMk>
    </ac:txMkLst>
    <p188:pos x="9915765" y="3291380"/>
    <p188:txBody>
      <a:bodyPr/>
      <a:lstStyle/>
      <a:p>
        <a:r>
          <a:rPr lang="en-US"/>
          <a:t>Do you have an estimate of how long the battery will last? You could add that as a sub-bullet point here if yes. This might give more context to viewers about how long you can sample for and whether or not you’ll be able to collect data for one tidal cycle, two tidal cycles, etc.</a:t>
        </a:r>
      </a:p>
    </p188:txBody>
  </p188:cm>
  <p188:cm id="{59F4C7CC-7C32-DD46-874D-CB9FF58D7DFA}" authorId="{0FB98146-74D7-D15C-2E2F-C2CCA079D93B}" status="resolved" created="2022-04-13T13:41:33.613" complete="100000">
    <ac:txMkLst xmlns:ac="http://schemas.microsoft.com/office/drawing/2013/main/command">
      <pc:docMk xmlns:pc="http://schemas.microsoft.com/office/powerpoint/2013/main/command"/>
      <pc:sldMk xmlns:pc="http://schemas.microsoft.com/office/powerpoint/2013/main/command" cId="376030445" sldId="256"/>
      <ac:spMk id="19" creationId="{00000000-0000-0000-0000-000000000000}"/>
      <ac:txMk cp="0" len="73">
        <ac:context len="556" hash="3091736841"/>
      </ac:txMk>
    </ac:txMkLst>
    <p188:pos x="8836265" y="497380"/>
    <p188:txBody>
      <a:bodyPr/>
      <a:lstStyle/>
      <a:p>
        <a:r>
          <a:rPr lang="en-US"/>
          <a:t>Consider adding comments about the sampling rate your circuit can achieve (i.e., how fast can your circuit sample data?).</a:t>
        </a:r>
      </a:p>
    </p188:txBody>
  </p188:cm>
  <p188:cm id="{9ACF2DCC-8200-7B47-A37D-D371D6BFFAFD}" authorId="{0FB98146-74D7-D15C-2E2F-C2CCA079D93B}" status="resolved" created="2022-04-13T13:44:22.827" complete="100000">
    <ac:txMkLst xmlns:ac="http://schemas.microsoft.com/office/drawing/2013/main/command">
      <pc:docMk xmlns:pc="http://schemas.microsoft.com/office/powerpoint/2013/main/command"/>
      <pc:sldMk xmlns:pc="http://schemas.microsoft.com/office/powerpoint/2013/main/command" cId="376030445" sldId="256"/>
      <ac:spMk id="19" creationId="{00000000-0000-0000-0000-000000000000}"/>
      <ac:txMk cp="74" len="76">
        <ac:context len="556" hash="3091736841"/>
      </ac:txMk>
    </ac:txMkLst>
    <p188:pos x="9991965" y="1437180"/>
    <p188:txBody>
      <a:bodyPr/>
      <a:lstStyle/>
      <a:p>
        <a:r>
          <a:rPr lang="en-US"/>
          <a:t>Some viewers who are familiar with sensors like these might ask about the expected accuracy of your sensors. The expected accuracy is given by BlueRobotics on the sensor datasheets. (I.e., the temperature sensor readings are expected to be accurate to within +/- a certain number of degrees… say 0.1 deg. C for example.) This becomes important to scientists when we consider how much we want to be able to resolve the changes in what we’re observing. It may be helpful to either add these expected accuracy values to your poster, or to remember them just in case someone does ask! </a:t>
        </a:r>
      </a:p>
    </p188:txBody>
  </p188:cm>
  <p188:cm id="{2445F977-7B1E-2F49-8929-36023621666B}" authorId="{0FB98146-74D7-D15C-2E2F-C2CCA079D93B}" status="resolved" created="2022-04-13T13:45:39.621" complete="100000">
    <ac:deMkLst xmlns:ac="http://schemas.microsoft.com/office/drawing/2013/main/command">
      <pc:docMk xmlns:pc="http://schemas.microsoft.com/office/powerpoint/2013/main/command"/>
      <pc:sldMk xmlns:pc="http://schemas.microsoft.com/office/powerpoint/2013/main/command" cId="376030445" sldId="256"/>
      <ac:spMk id="12" creationId="{00000000-0000-0000-0000-000000000000}"/>
    </ac:deMkLst>
    <p188:txBody>
      <a:bodyPr/>
      <a:lstStyle/>
      <a:p>
        <a:r>
          <a:rPr lang="en-US"/>
          <a:t>Nice wrap-up of how your project has ended. I will suggest turning this into a bulleted or numbered list of some sort to help the viewer see major conclusions/next steps a little easier.</a:t>
        </a:r>
      </a:p>
    </p188:txBody>
  </p188:cm>
  <p188:cm id="{9CF5CA11-D2D9-9A45-BAA9-4BEBC7D0B604}" authorId="{0FB98146-74D7-D15C-2E2F-C2CCA079D93B}" status="resolved" created="2022-04-13T13:46:04.066" complete="100000">
    <ac:deMkLst xmlns:ac="http://schemas.microsoft.com/office/drawing/2013/main/command">
      <pc:docMk xmlns:pc="http://schemas.microsoft.com/office/powerpoint/2013/main/command"/>
      <pc:sldMk xmlns:pc="http://schemas.microsoft.com/office/powerpoint/2013/main/command" cId="376030445" sldId="256"/>
      <ac:spMk id="108" creationId="{00000000-0000-0000-0000-000000000000}"/>
    </ac:deMkLst>
    <p188:txBody>
      <a:bodyPr/>
      <a:lstStyle/>
      <a:p>
        <a:r>
          <a:rPr lang="en-US"/>
          <a:t>I would also suggest adding Alyson Eberhardt, Malin Clyde, and Peter Howd!</a:t>
        </a:r>
      </a:p>
    </p188:txBody>
  </p188:cm>
  <p188:cm id="{40FB8BCA-38C9-094D-A2CF-78A8D2018F01}" authorId="{0FB98146-74D7-D15C-2E2F-C2CCA079D93B}" created="2022-04-13T13:53:13.884">
    <ac:deMkLst xmlns:ac="http://schemas.microsoft.com/office/drawing/2013/main/command">
      <pc:docMk xmlns:pc="http://schemas.microsoft.com/office/powerpoint/2013/main/command"/>
      <pc:sldMk xmlns:pc="http://schemas.microsoft.com/office/powerpoint/2013/main/command" cId="376030445" sldId="256"/>
      <ac:spMk id="2" creationId="{00000000-0000-0000-0000-000000000000}"/>
    </ac:deMkLst>
    <p188:txBody>
      <a:bodyPr/>
      <a:lstStyle/>
      <a:p>
        <a:r>
          <a:rPr lang="en-US"/>
          <a:t>OVERALL NOTES:
1. Overall, nice work. It’s great to see your results with the code and with your data plots!
2. The layout of your poster makes it easy to follow and the order of your text boxes is logical and neat.
3. Consider breaking up the columns of text on the left and right sides of your poster by converting some of your sentences to bulleted lists or tables. You could also add an image or two to fill space under the “Data” section.
4. Consider making your figures bigger in the first row (Intro, Components, Results) or re-spacing your text boxes so that the spacing between the first and second rows and the second and third rows is the same.
5. Have you considered adding or mentioning something about your collaboration with the housing group? Folks might be wondering where your circuit is going or how you’re going to deploy it, so it might be nice to give a nod to the housing group to say “yes, we thought of this! here’s a photo or a graphic or something else to say about the housing!”
6. Lastly, just so you are aware, the housing group’s poster has almost the same layout, color scheme, and fonts as yours. (I assume this was the format of one of the poster templates?) Just wanted to let you know in case you might consider changing your color scheme or some of your fonts so they look a little different!</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49290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2754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35692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04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8167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06095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01139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54602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2312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739647"/>
            <a:ext cx="20368260" cy="2339340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541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1911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08E81BC7-D5A5-445F-BF4D-797F02B50EB4}" type="datetimeFigureOut">
              <a:rPr lang="en-US" smtClean="0"/>
              <a:t>4/15/2022</a:t>
            </a:fld>
            <a:endParaRPr lang="en-US"/>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26958805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png"/><Relationship Id="rId3" Type="http://schemas.openxmlformats.org/officeDocument/2006/relationships/hyperlink" Target="https://tidesandcurrents.noaa.gov/HighTideFlooding_AnnualOutlook.html" TargetMode="External"/><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png"/><Relationship Id="rId2" Type="http://schemas.microsoft.com/office/2018/10/relationships/comments" Target="../comments/modernComment_100_1669C4ED.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jpg"/><Relationship Id="rId15" Type="http://schemas.openxmlformats.org/officeDocument/2006/relationships/image" Target="../media/image12.PN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image" Target="../media/image1.jp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530" y="580958"/>
            <a:ext cx="39541878" cy="361889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7700" dirty="0">
                <a:solidFill>
                  <a:schemeClr val="bg1"/>
                </a:solidFill>
                <a:latin typeface="Cambria"/>
                <a:ea typeface="Cambria"/>
                <a:cs typeface="Arial"/>
              </a:rPr>
              <a:t>Pressure and Temperature Sensor Circuitry</a:t>
            </a:r>
            <a:br>
              <a:rPr lang="en-US" sz="7700" dirty="0">
                <a:latin typeface="Cambria" panose="02040503050406030204" pitchFamily="18" charset="0"/>
                <a:cs typeface="Arial" panose="020B0604020202020204" pitchFamily="34" charset="0"/>
              </a:rPr>
            </a:br>
            <a:r>
              <a:rPr lang="en-US" sz="6300" u="sng" dirty="0">
                <a:solidFill>
                  <a:schemeClr val="bg1"/>
                </a:solidFill>
                <a:latin typeface="Cambria"/>
                <a:ea typeface="Cambria"/>
                <a:cs typeface="Arial"/>
              </a:rPr>
              <a:t>Nicholas </a:t>
            </a:r>
            <a:r>
              <a:rPr lang="en-US" sz="6300" u="sng" dirty="0" err="1">
                <a:solidFill>
                  <a:schemeClr val="bg1"/>
                </a:solidFill>
                <a:latin typeface="Cambria"/>
                <a:ea typeface="Cambria"/>
                <a:cs typeface="Arial"/>
              </a:rPr>
              <a:t>Gacharna</a:t>
            </a:r>
            <a:r>
              <a:rPr lang="en-US" sz="6300" u="sng" dirty="0">
                <a:solidFill>
                  <a:schemeClr val="bg1"/>
                </a:solidFill>
                <a:latin typeface="Cambria"/>
                <a:ea typeface="Cambria"/>
                <a:cs typeface="Arial"/>
              </a:rPr>
              <a:t>, Corey Zima, and Morgan Smith</a:t>
            </a:r>
            <a:br>
              <a:rPr lang="en-US" sz="5100" dirty="0">
                <a:latin typeface="Cambria" panose="02040503050406030204" pitchFamily="18" charset="0"/>
                <a:cs typeface="Arial" panose="020B0604020202020204" pitchFamily="34" charset="0"/>
              </a:rPr>
            </a:br>
            <a:r>
              <a:rPr lang="en-US" sz="5100" i="1" dirty="0">
                <a:solidFill>
                  <a:schemeClr val="bg1"/>
                </a:solidFill>
                <a:latin typeface="Cambria"/>
                <a:ea typeface="Cambria"/>
                <a:cs typeface="Arial"/>
              </a:rPr>
              <a:t>Innovation Scholars: Ocean Engineering Section, University of New Hampshire, Durham, NH 03824</a:t>
            </a:r>
            <a:endParaRPr lang="en-US" dirty="0">
              <a:solidFill>
                <a:schemeClr val="bg1"/>
              </a:solidFill>
            </a:endParaRPr>
          </a:p>
        </p:txBody>
      </p:sp>
      <p:sp>
        <p:nvSpPr>
          <p:cNvPr id="6" name="Subtitle 2"/>
          <p:cNvSpPr txBox="1">
            <a:spLocks/>
          </p:cNvSpPr>
          <p:nvPr/>
        </p:nvSpPr>
        <p:spPr>
          <a:xfrm>
            <a:off x="434709" y="6067507"/>
            <a:ext cx="10005181" cy="7010641"/>
          </a:xfrm>
          <a:prstGeom prst="rect">
            <a:avLst/>
          </a:prstGeom>
          <a:noFill/>
          <a:ln>
            <a:solidFill>
              <a:srgbClr val="002060"/>
            </a:solidFill>
          </a:ln>
        </p:spPr>
        <p:txBody>
          <a:bodyPr vert="horz" lIns="97785" tIns="48892" rIns="97785" bIns="48892"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350" dirty="0">
                <a:latin typeface="Cambria"/>
                <a:ea typeface="Cambria"/>
              </a:rPr>
              <a:t>This circuitry was built in response to awareness of the king tidal flooding that occurs regularly in Hampton NH. The issue is currently being dealt with reactively, with measures in place such as stilted houses and special parking lots on higher ground that are opened when flooding is imminent. The purpose of these sensors is to help citizens of Hampton learn more about the incoming tides than they know now and to get them this information farther in advance so they can be better prepared for future flooding events. This is achieved by measuring pressure and temperature data of flooding which will help in determining patterns in flooding. Currently, the closest NOAA water level sensors to Hampton are in the areas of Portland ME and Boston MA, so the deployment of these sensors locally would provide much more accurate data to the residents of Hampton than that which they are currently receiving.</a:t>
            </a:r>
          </a:p>
        </p:txBody>
      </p:sp>
      <p:sp>
        <p:nvSpPr>
          <p:cNvPr id="7" name="Subtitle 2"/>
          <p:cNvSpPr txBox="1">
            <a:spLocks/>
          </p:cNvSpPr>
          <p:nvPr/>
        </p:nvSpPr>
        <p:spPr>
          <a:xfrm>
            <a:off x="338799" y="14001320"/>
            <a:ext cx="10005181" cy="837062"/>
          </a:xfrm>
          <a:prstGeom prst="rect">
            <a:avLst/>
          </a:prstGeom>
          <a:solidFill>
            <a:srgbClr val="002060"/>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775" dirty="0">
                <a:solidFill>
                  <a:schemeClr val="bg1"/>
                </a:solidFill>
                <a:latin typeface="Cambria" panose="02040503050406030204" pitchFamily="18" charset="0"/>
              </a:rPr>
              <a:t> </a:t>
            </a:r>
            <a:r>
              <a:rPr lang="en-US" sz="5317" dirty="0">
                <a:solidFill>
                  <a:schemeClr val="bg1"/>
                </a:solidFill>
                <a:latin typeface="Cambria" panose="02040503050406030204" pitchFamily="18" charset="0"/>
              </a:rPr>
              <a:t>Methodology</a:t>
            </a:r>
          </a:p>
        </p:txBody>
      </p:sp>
      <p:sp>
        <p:nvSpPr>
          <p:cNvPr id="8" name="Subtitle 2"/>
          <p:cNvSpPr txBox="1">
            <a:spLocks/>
          </p:cNvSpPr>
          <p:nvPr/>
        </p:nvSpPr>
        <p:spPr>
          <a:xfrm>
            <a:off x="338799" y="23042496"/>
            <a:ext cx="10005181" cy="4918893"/>
          </a:xfrm>
          <a:prstGeom prst="rect">
            <a:avLst/>
          </a:prstGeom>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2658" dirty="0">
                <a:latin typeface="Cambria" panose="02040503050406030204" pitchFamily="18" charset="0"/>
              </a:rPr>
              <a:t>For this project, a test was conducted by placing the sensors into a cup of cold and hot water in order to determine how fast the sensors would react to temperature changes and the accuracy of the sensors. </a:t>
            </a:r>
          </a:p>
          <a:p>
            <a:pPr algn="just">
              <a:spcBef>
                <a:spcPts val="0"/>
              </a:spcBef>
            </a:pPr>
            <a:endParaRPr lang="en-US" sz="2658" dirty="0">
              <a:latin typeface="Cambria" panose="02040503050406030204" pitchFamily="18" charset="0"/>
            </a:endParaRPr>
          </a:p>
          <a:p>
            <a:pPr algn="just">
              <a:spcBef>
                <a:spcPts val="0"/>
              </a:spcBef>
            </a:pPr>
            <a:r>
              <a:rPr lang="en-US" sz="2658" dirty="0">
                <a:latin typeface="Cambria" panose="02040503050406030204" pitchFamily="18" charset="0"/>
              </a:rPr>
              <a:t>Due to the sensors logging a new value every second a different approach was needed in order to create visualizations of the data. In order to accomplish this, the .txt file was opened in excel and then converted into a .csv file. This then allowed for the data to be uploaded as a data frame using the python-based application pandas in a Jupyter notebook. Then in order to create visualizations the addon altair was used to create graphs seen in the section graphs</a:t>
            </a:r>
          </a:p>
          <a:p>
            <a:pPr algn="just">
              <a:spcBef>
                <a:spcPts val="0"/>
              </a:spcBef>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p:txBody>
      </p:sp>
      <p:sp>
        <p:nvSpPr>
          <p:cNvPr id="9" name="Subtitle 2"/>
          <p:cNvSpPr txBox="1">
            <a:spLocks/>
          </p:cNvSpPr>
          <p:nvPr/>
        </p:nvSpPr>
        <p:spPr>
          <a:xfrm>
            <a:off x="11242820" y="4730558"/>
            <a:ext cx="18004967" cy="642482"/>
          </a:xfrm>
          <a:prstGeom prst="rect">
            <a:avLst/>
          </a:prstGeom>
          <a:solidFill>
            <a:srgbClr val="002060"/>
          </a:solidFill>
          <a:ln>
            <a:solidFill>
              <a:srgbClr val="002060"/>
            </a:solidFill>
          </a:ln>
        </p:spPr>
        <p:txBody>
          <a:bodyPr vert="horz" lIns="97785" tIns="48892" rIns="97785" bIns="48892"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650" dirty="0">
                <a:solidFill>
                  <a:schemeClr val="bg1"/>
                </a:solidFill>
                <a:latin typeface="Cambria"/>
                <a:ea typeface="Cambria"/>
              </a:rPr>
              <a:t>Components</a:t>
            </a:r>
          </a:p>
        </p:txBody>
      </p:sp>
      <p:sp>
        <p:nvSpPr>
          <p:cNvPr id="12" name="Subtitle 2"/>
          <p:cNvSpPr txBox="1">
            <a:spLocks/>
          </p:cNvSpPr>
          <p:nvPr/>
        </p:nvSpPr>
        <p:spPr>
          <a:xfrm>
            <a:off x="29839644" y="15266113"/>
            <a:ext cx="10005181" cy="6457478"/>
          </a:xfrm>
          <a:prstGeom prst="rect">
            <a:avLst/>
          </a:prstGeom>
          <a:noFill/>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392" dirty="0">
                <a:latin typeface="Cambria" panose="02040503050406030204" pitchFamily="18" charset="0"/>
              </a:rPr>
              <a:t>From the bread board circuit developed many improvements can be made. Models for a Perf Board version as well as a printed Circuit board version of the circuit were made and sketched however due to time constraints, they were unable to be utilized in a deployment setting. For the future as the perf board version of the circuit was nearly complete a deployment within the full housing to either controlled or field environments is desired. However, with the current model of circuit other improvements could involve battery capacity to allow for longer deployments as the goal is deployment at Hampton Beach during a King Tide.</a:t>
            </a:r>
          </a:p>
        </p:txBody>
      </p:sp>
      <p:sp>
        <p:nvSpPr>
          <p:cNvPr id="13" name="Subtitle 2"/>
          <p:cNvSpPr txBox="1">
            <a:spLocks/>
          </p:cNvSpPr>
          <p:nvPr/>
        </p:nvSpPr>
        <p:spPr>
          <a:xfrm>
            <a:off x="346530" y="4698698"/>
            <a:ext cx="10005181" cy="837062"/>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17" dirty="0">
                <a:solidFill>
                  <a:schemeClr val="bg1"/>
                </a:solidFill>
                <a:latin typeface="Cambria" panose="02040503050406030204" pitchFamily="18" charset="0"/>
              </a:rPr>
              <a:t>Introduction</a:t>
            </a:r>
          </a:p>
        </p:txBody>
      </p:sp>
      <p:sp>
        <p:nvSpPr>
          <p:cNvPr id="15" name="Subtitle 2"/>
          <p:cNvSpPr txBox="1">
            <a:spLocks/>
          </p:cNvSpPr>
          <p:nvPr/>
        </p:nvSpPr>
        <p:spPr>
          <a:xfrm>
            <a:off x="29875498" y="4655819"/>
            <a:ext cx="10005181" cy="837062"/>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17" dirty="0">
                <a:solidFill>
                  <a:schemeClr val="bg1"/>
                </a:solidFill>
                <a:latin typeface="Cambria" panose="02040503050406030204" pitchFamily="18" charset="0"/>
              </a:rPr>
              <a:t>Results</a:t>
            </a:r>
          </a:p>
        </p:txBody>
      </p:sp>
      <p:sp>
        <p:nvSpPr>
          <p:cNvPr id="16" name="Subtitle 2"/>
          <p:cNvSpPr txBox="1">
            <a:spLocks/>
          </p:cNvSpPr>
          <p:nvPr/>
        </p:nvSpPr>
        <p:spPr>
          <a:xfrm>
            <a:off x="11242819" y="6067506"/>
            <a:ext cx="18004968" cy="6502879"/>
          </a:xfrm>
          <a:prstGeom prst="rect">
            <a:avLst/>
          </a:prstGeom>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392" dirty="0">
              <a:latin typeface="Cambria" panose="02040503050406030204" pitchFamily="18" charset="0"/>
            </a:endParaRPr>
          </a:p>
        </p:txBody>
      </p:sp>
      <p:sp>
        <p:nvSpPr>
          <p:cNvPr id="17" name="Subtitle 2"/>
          <p:cNvSpPr txBox="1">
            <a:spLocks/>
          </p:cNvSpPr>
          <p:nvPr/>
        </p:nvSpPr>
        <p:spPr>
          <a:xfrm>
            <a:off x="29785191" y="13884601"/>
            <a:ext cx="10005181" cy="837062"/>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17" dirty="0">
                <a:solidFill>
                  <a:schemeClr val="bg1"/>
                </a:solidFill>
                <a:latin typeface="Cambria" panose="02040503050406030204" pitchFamily="18" charset="0"/>
              </a:rPr>
              <a:t>Conclusions</a:t>
            </a:r>
          </a:p>
        </p:txBody>
      </p:sp>
      <p:sp>
        <p:nvSpPr>
          <p:cNvPr id="18" name="Subtitle 2"/>
          <p:cNvSpPr txBox="1">
            <a:spLocks/>
          </p:cNvSpPr>
          <p:nvPr/>
        </p:nvSpPr>
        <p:spPr>
          <a:xfrm>
            <a:off x="29875498" y="22045222"/>
            <a:ext cx="10005181" cy="580823"/>
          </a:xfrm>
          <a:prstGeom prst="rect">
            <a:avLst/>
          </a:prstGeom>
          <a:solidFill>
            <a:srgbClr val="002060"/>
          </a:solidFill>
          <a:ln>
            <a:solidFill>
              <a:srgbClr val="002060"/>
            </a:solidFill>
          </a:ln>
        </p:spPr>
        <p:txBody>
          <a:bodyPr vert="horz" lIns="97785" tIns="48892" rIns="97785" bIns="48892" rtlCol="0" anchor="ctr">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08" dirty="0">
                <a:solidFill>
                  <a:schemeClr val="bg1"/>
                </a:solidFill>
                <a:latin typeface="Cambria" panose="02040503050406030204" pitchFamily="18" charset="0"/>
              </a:rPr>
              <a:t>Acknowledgements</a:t>
            </a:r>
          </a:p>
        </p:txBody>
      </p:sp>
      <p:sp>
        <p:nvSpPr>
          <p:cNvPr id="19" name="Subtitle 2"/>
          <p:cNvSpPr txBox="1">
            <a:spLocks/>
          </p:cNvSpPr>
          <p:nvPr/>
        </p:nvSpPr>
        <p:spPr>
          <a:xfrm>
            <a:off x="29924135" y="6068520"/>
            <a:ext cx="10005181" cy="6454751"/>
          </a:xfrm>
          <a:prstGeom prst="rect">
            <a:avLst/>
          </a:prstGeom>
          <a:noFill/>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spcBef>
                <a:spcPts val="0"/>
              </a:spcBef>
              <a:buFont typeface="Wingdings" panose="05000000000000000000" pitchFamily="2" charset="2"/>
              <a:buChar char="Ø"/>
            </a:pPr>
            <a:r>
              <a:rPr lang="en-US" sz="3392" dirty="0">
                <a:latin typeface="Cambria" panose="02040503050406030204" pitchFamily="18" charset="0"/>
              </a:rPr>
              <a:t>Developed Circuit able to communicate with sensors as well as components.</a:t>
            </a:r>
          </a:p>
          <a:p>
            <a:pPr marL="457200" indent="-457200" algn="l">
              <a:spcBef>
                <a:spcPts val="0"/>
              </a:spcBef>
              <a:buFont typeface="Wingdings" panose="05000000000000000000" pitchFamily="2" charset="2"/>
              <a:buChar char="Ø"/>
            </a:pPr>
            <a:r>
              <a:rPr lang="en-US" sz="3392" dirty="0">
                <a:latin typeface="Cambria" panose="02040503050406030204" pitchFamily="18" charset="0"/>
              </a:rPr>
              <a:t>Collected Data that showcased accuracy of sensors in controlled conditions. </a:t>
            </a:r>
          </a:p>
          <a:p>
            <a:pPr marL="457200" indent="-457200" algn="l">
              <a:spcBef>
                <a:spcPts val="0"/>
              </a:spcBef>
              <a:buFont typeface="Wingdings" panose="05000000000000000000" pitchFamily="2" charset="2"/>
              <a:buChar char="Ø"/>
            </a:pPr>
            <a:r>
              <a:rPr lang="en-US" sz="3392" dirty="0">
                <a:latin typeface="Cambria" panose="02040503050406030204" pitchFamily="18" charset="0"/>
              </a:rPr>
              <a:t>Developed Code that allowed for basic visualization of collected data.</a:t>
            </a:r>
          </a:p>
          <a:p>
            <a:pPr marL="457200" indent="-457200" algn="l">
              <a:spcBef>
                <a:spcPts val="0"/>
              </a:spcBef>
              <a:buFont typeface="Wingdings" panose="05000000000000000000" pitchFamily="2" charset="2"/>
              <a:buChar char="Ø"/>
            </a:pPr>
            <a:r>
              <a:rPr lang="en-US" sz="3392" dirty="0">
                <a:latin typeface="Cambria" panose="02040503050406030204" pitchFamily="18" charset="0"/>
              </a:rPr>
              <a:t>Conducted battery test which gave time frame one circuit could last for using a full battery. </a:t>
            </a:r>
            <a:endParaRPr lang="en-US" sz="1712" dirty="0">
              <a:latin typeface="Cambria" panose="02040503050406030204" pitchFamily="18" charset="0"/>
            </a:endParaRPr>
          </a:p>
          <a:p>
            <a:pPr marL="2377440" lvl="1" indent="-457200" algn="l">
              <a:spcBef>
                <a:spcPts val="0"/>
              </a:spcBef>
              <a:buFont typeface="Wingdings" panose="05000000000000000000" pitchFamily="2" charset="2"/>
              <a:buChar char="Ø"/>
            </a:pPr>
            <a:r>
              <a:rPr lang="en-US" sz="1712" dirty="0">
                <a:latin typeface="Cambria" panose="02040503050406030204" pitchFamily="18" charset="0"/>
              </a:rPr>
              <a:t>Estimated that the battery could last 24 hours..</a:t>
            </a:r>
          </a:p>
          <a:p>
            <a:pPr marL="2377440" lvl="1" indent="-457200" algn="l">
              <a:spcBef>
                <a:spcPts val="0"/>
              </a:spcBef>
              <a:buFont typeface="Wingdings" panose="05000000000000000000" pitchFamily="2" charset="2"/>
              <a:buChar char="Ø"/>
            </a:pPr>
            <a:r>
              <a:rPr lang="en-US" sz="1712" dirty="0">
                <a:latin typeface="Cambria" panose="02040503050406030204" pitchFamily="18" charset="0"/>
              </a:rPr>
              <a:t>With this amount of charge the circuit should be able to last at least one tidal cycle on a full charge. </a:t>
            </a:r>
          </a:p>
          <a:p>
            <a:pPr marL="457200" indent="-457200" algn="l">
              <a:spcBef>
                <a:spcPts val="0"/>
              </a:spcBef>
              <a:buFont typeface="Wingdings" panose="05000000000000000000" pitchFamily="2" charset="2"/>
              <a:buChar char="Ø"/>
            </a:pPr>
            <a:r>
              <a:rPr lang="en-US" sz="3392" dirty="0">
                <a:latin typeface="Cambria" panose="02040503050406030204" pitchFamily="18" charset="0"/>
              </a:rPr>
              <a:t>Circuit was able to log temperature and pressure values for every second it was on.</a:t>
            </a:r>
          </a:p>
        </p:txBody>
      </p:sp>
      <p:sp>
        <p:nvSpPr>
          <p:cNvPr id="30" name="Subtitle 2"/>
          <p:cNvSpPr txBox="1">
            <a:spLocks/>
          </p:cNvSpPr>
          <p:nvPr/>
        </p:nvSpPr>
        <p:spPr>
          <a:xfrm>
            <a:off x="11114987" y="14001322"/>
            <a:ext cx="18004967" cy="795968"/>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675" dirty="0">
                <a:solidFill>
                  <a:schemeClr val="bg1"/>
                </a:solidFill>
                <a:latin typeface="Cambria" panose="02040503050406030204" pitchFamily="18" charset="0"/>
              </a:rPr>
              <a:t> Code And Data</a:t>
            </a:r>
          </a:p>
        </p:txBody>
      </p:sp>
      <p:sp>
        <p:nvSpPr>
          <p:cNvPr id="32" name="Subtitle 2"/>
          <p:cNvSpPr txBox="1">
            <a:spLocks/>
          </p:cNvSpPr>
          <p:nvPr/>
        </p:nvSpPr>
        <p:spPr>
          <a:xfrm>
            <a:off x="11263356" y="22054755"/>
            <a:ext cx="18004967" cy="642482"/>
          </a:xfrm>
          <a:prstGeom prst="rect">
            <a:avLst/>
          </a:prstGeom>
          <a:solidFill>
            <a:srgbClr val="002060"/>
          </a:solidFill>
          <a:ln>
            <a:solidFill>
              <a:srgbClr val="002060"/>
            </a:solidFill>
          </a:ln>
        </p:spPr>
        <p:txBody>
          <a:bodyPr vert="horz" lIns="97785" tIns="48892" rIns="97785" bIns="48892"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675" dirty="0">
                <a:solidFill>
                  <a:schemeClr val="bg1"/>
                </a:solidFill>
                <a:latin typeface="Cambria" panose="02040503050406030204" pitchFamily="18" charset="0"/>
              </a:rPr>
              <a:t>sTAMD Simulations</a:t>
            </a:r>
          </a:p>
        </p:txBody>
      </p:sp>
      <p:sp>
        <p:nvSpPr>
          <p:cNvPr id="33" name="Subtitle 2"/>
          <p:cNvSpPr txBox="1">
            <a:spLocks/>
          </p:cNvSpPr>
          <p:nvPr/>
        </p:nvSpPr>
        <p:spPr>
          <a:xfrm>
            <a:off x="11287919" y="23085640"/>
            <a:ext cx="18004967" cy="7741388"/>
          </a:xfrm>
          <a:prstGeom prst="rect">
            <a:avLst/>
          </a:prstGeom>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392" dirty="0">
              <a:latin typeface="Cambria" panose="02040503050406030204" pitchFamily="18" charset="0"/>
            </a:endParaRPr>
          </a:p>
        </p:txBody>
      </p:sp>
      <p:cxnSp>
        <p:nvCxnSpPr>
          <p:cNvPr id="50" name="Straight Connector 49"/>
          <p:cNvCxnSpPr/>
          <p:nvPr/>
        </p:nvCxnSpPr>
        <p:spPr>
          <a:xfrm flipH="1">
            <a:off x="20002379" y="6410638"/>
            <a:ext cx="54509" cy="5222206"/>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12957523" y="6298187"/>
            <a:ext cx="5438999" cy="663061"/>
          </a:xfrm>
          <a:prstGeom prst="rect">
            <a:avLst/>
          </a:prstGeom>
          <a:noFill/>
        </p:spPr>
        <p:txBody>
          <a:bodyPr wrap="square" lIns="97785" tIns="48892" rIns="97785" bIns="48892" rtlCol="0">
            <a:spAutoFit/>
          </a:bodyPr>
          <a:lstStyle/>
          <a:p>
            <a:r>
              <a:rPr lang="en-US" sz="3667" dirty="0">
                <a:latin typeface="Cambria" panose="02040503050406030204" pitchFamily="18" charset="0"/>
              </a:rPr>
              <a:t>Circuit Overview</a:t>
            </a:r>
          </a:p>
        </p:txBody>
      </p:sp>
      <p:sp>
        <p:nvSpPr>
          <p:cNvPr id="64" name="TextBox 63"/>
          <p:cNvSpPr txBox="1"/>
          <p:nvPr/>
        </p:nvSpPr>
        <p:spPr>
          <a:xfrm>
            <a:off x="20598077" y="11146318"/>
            <a:ext cx="7711979" cy="1452956"/>
          </a:xfrm>
          <a:prstGeom prst="rect">
            <a:avLst/>
          </a:prstGeom>
          <a:noFill/>
        </p:spPr>
        <p:txBody>
          <a:bodyPr wrap="square" lIns="97785" tIns="48892" rIns="97785" bIns="48892" rtlCol="0">
            <a:spAutoFit/>
          </a:bodyPr>
          <a:lstStyle/>
          <a:p>
            <a:r>
              <a:rPr lang="en-US" sz="2200" dirty="0">
                <a:latin typeface="Cambria" panose="02040503050406030204" pitchFamily="18" charset="0"/>
              </a:rPr>
              <a:t>Image 2: Components: First Row Left Side: Teensy Micro Processor, Real Time Clock, Data Logger</a:t>
            </a:r>
          </a:p>
          <a:p>
            <a:r>
              <a:rPr lang="en-US" sz="2200" dirty="0">
                <a:latin typeface="Cambria" panose="02040503050406030204" pitchFamily="18" charset="0"/>
              </a:rPr>
              <a:t>Second Row Left Side: Temperature Sensor, Pressure Sensor, Battery Pack</a:t>
            </a:r>
          </a:p>
        </p:txBody>
      </p:sp>
      <p:sp>
        <p:nvSpPr>
          <p:cNvPr id="62" name="TextBox 61"/>
          <p:cNvSpPr txBox="1"/>
          <p:nvPr/>
        </p:nvSpPr>
        <p:spPr>
          <a:xfrm>
            <a:off x="13664852" y="11809924"/>
            <a:ext cx="4036457" cy="775847"/>
          </a:xfrm>
          <a:prstGeom prst="rect">
            <a:avLst/>
          </a:prstGeom>
          <a:noFill/>
        </p:spPr>
        <p:txBody>
          <a:bodyPr wrap="square" lIns="97785" tIns="48892" rIns="97785" bIns="48892" rtlCol="0">
            <a:spAutoFit/>
          </a:bodyPr>
          <a:lstStyle/>
          <a:p>
            <a:r>
              <a:rPr lang="en-US" sz="2200" dirty="0">
                <a:latin typeface="Cambria" panose="02040503050406030204" pitchFamily="18" charset="0"/>
              </a:rPr>
              <a:t>Image 1: Breadboard design of our circuit</a:t>
            </a:r>
          </a:p>
        </p:txBody>
      </p:sp>
      <p:cxnSp>
        <p:nvCxnSpPr>
          <p:cNvPr id="75" name="Straight Connector 74"/>
          <p:cNvCxnSpPr/>
          <p:nvPr/>
        </p:nvCxnSpPr>
        <p:spPr>
          <a:xfrm>
            <a:off x="20117469" y="23916356"/>
            <a:ext cx="0" cy="6064910"/>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149" name="Subtitle 2"/>
          <p:cNvSpPr txBox="1">
            <a:spLocks/>
          </p:cNvSpPr>
          <p:nvPr/>
        </p:nvSpPr>
        <p:spPr>
          <a:xfrm>
            <a:off x="11305713" y="22073501"/>
            <a:ext cx="18004967" cy="642482"/>
          </a:xfrm>
          <a:prstGeom prst="rect">
            <a:avLst/>
          </a:prstGeom>
          <a:solidFill>
            <a:srgbClr val="002060"/>
          </a:solidFill>
          <a:ln>
            <a:solidFill>
              <a:srgbClr val="002060"/>
            </a:solidFill>
          </a:ln>
        </p:spPr>
        <p:txBody>
          <a:bodyPr vert="horz" lIns="97785" tIns="48892" rIns="97785" bIns="48892"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675" dirty="0">
                <a:solidFill>
                  <a:schemeClr val="bg1"/>
                </a:solidFill>
                <a:latin typeface="Cambria" panose="02040503050406030204" pitchFamily="18" charset="0"/>
              </a:rPr>
              <a:t>Graphs</a:t>
            </a:r>
          </a:p>
        </p:txBody>
      </p:sp>
      <p:sp>
        <p:nvSpPr>
          <p:cNvPr id="31" name="Subtitle 2"/>
          <p:cNvSpPr txBox="1">
            <a:spLocks/>
          </p:cNvSpPr>
          <p:nvPr/>
        </p:nvSpPr>
        <p:spPr>
          <a:xfrm>
            <a:off x="11305713" y="15266113"/>
            <a:ext cx="18004967" cy="6457478"/>
          </a:xfrm>
          <a:prstGeom prst="rect">
            <a:avLst/>
          </a:prstGeom>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392" dirty="0">
              <a:latin typeface="Cambria" panose="02040503050406030204" pitchFamily="18" charset="0"/>
            </a:endParaRPr>
          </a:p>
        </p:txBody>
      </p:sp>
      <p:cxnSp>
        <p:nvCxnSpPr>
          <p:cNvPr id="159" name="Straight Connector 158"/>
          <p:cNvCxnSpPr/>
          <p:nvPr/>
        </p:nvCxnSpPr>
        <p:spPr>
          <a:xfrm>
            <a:off x="20002379" y="15994616"/>
            <a:ext cx="35498" cy="5222015"/>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85" name="Subtitle 2"/>
          <p:cNvSpPr txBox="1">
            <a:spLocks/>
          </p:cNvSpPr>
          <p:nvPr/>
        </p:nvSpPr>
        <p:spPr>
          <a:xfrm>
            <a:off x="29839644" y="26948809"/>
            <a:ext cx="10005181" cy="3840069"/>
          </a:xfrm>
          <a:prstGeom prst="rect">
            <a:avLst/>
          </a:prstGeom>
          <a:noFill/>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 sz="3350" dirty="0">
              <a:latin typeface="Arial"/>
              <a:ea typeface="Cambria"/>
              <a:cs typeface="Arial"/>
            </a:endParaRPr>
          </a:p>
          <a:p>
            <a:pPr algn="l">
              <a:spcBef>
                <a:spcPts val="0"/>
              </a:spcBef>
            </a:pPr>
            <a:r>
              <a:rPr lang="en" sz="3350" dirty="0">
                <a:latin typeface="Arial"/>
                <a:cs typeface="Arial"/>
              </a:rPr>
              <a:t>NOAA. (n.d.). </a:t>
            </a:r>
            <a:r>
              <a:rPr lang="en" sz="3350" i="1" dirty="0">
                <a:latin typeface="Arial"/>
                <a:cs typeface="Arial"/>
              </a:rPr>
              <a:t>The state of high tide flooding and annual outlook</a:t>
            </a:r>
            <a:r>
              <a:rPr lang="en" sz="3350" dirty="0">
                <a:latin typeface="Arial"/>
                <a:cs typeface="Arial"/>
              </a:rPr>
              <a:t>. State of High Tide Flooding and Annual Outlook. Retrieved December 2, 2021, from </a:t>
            </a:r>
            <a:r>
              <a:rPr lang="en" sz="3350" u="sng" dirty="0">
                <a:solidFill>
                  <a:schemeClr val="hlink"/>
                </a:solidFill>
                <a:latin typeface="Arial"/>
                <a:cs typeface="Arial"/>
                <a:hlinkClick r:id="rId3">
                  <a:extLst>
                    <a:ext uri="{A12FA001-AC4F-418D-AE19-62706E023703}">
                      <ahyp:hlinkClr xmlns:ahyp="http://schemas.microsoft.com/office/drawing/2018/hyperlinkcolor" val="tx"/>
                    </a:ext>
                  </a:extLst>
                </a:hlinkClick>
              </a:rPr>
              <a:t>https://tidesandcurrents.noaa.gov/HighTideFlooding_AnnualOutlook.html</a:t>
            </a:r>
            <a:endParaRPr lang="en-US" sz="3350">
              <a:solidFill>
                <a:schemeClr val="hlink"/>
              </a:solidFill>
              <a:ea typeface="+mn-lt"/>
              <a:cs typeface="+mn-lt"/>
            </a:endParaRPr>
          </a:p>
          <a:p>
            <a:pPr algn="l"/>
            <a:endParaRPr lang="en-US" sz="3350" dirty="0">
              <a:latin typeface="Cambria" panose="02040503050406030204" pitchFamily="18" charset="0"/>
              <a:ea typeface="Cambria"/>
            </a:endParaRPr>
          </a:p>
        </p:txBody>
      </p:sp>
      <p:sp>
        <p:nvSpPr>
          <p:cNvPr id="93" name="Subtitle 2"/>
          <p:cNvSpPr txBox="1">
            <a:spLocks/>
          </p:cNvSpPr>
          <p:nvPr/>
        </p:nvSpPr>
        <p:spPr>
          <a:xfrm>
            <a:off x="29875498" y="25917868"/>
            <a:ext cx="10005181" cy="580823"/>
          </a:xfrm>
          <a:prstGeom prst="rect">
            <a:avLst/>
          </a:prstGeom>
          <a:solidFill>
            <a:srgbClr val="002060"/>
          </a:solidFill>
          <a:ln>
            <a:solidFill>
              <a:srgbClr val="002060"/>
            </a:solidFill>
          </a:ln>
        </p:spPr>
        <p:txBody>
          <a:bodyPr vert="horz" lIns="97785" tIns="48892" rIns="97785" bIns="48892" rtlCol="0" anchor="ctr">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08" dirty="0">
                <a:solidFill>
                  <a:schemeClr val="bg1"/>
                </a:solidFill>
                <a:latin typeface="Cambria" panose="02040503050406030204" pitchFamily="18" charset="0"/>
              </a:rPr>
              <a:t>References</a:t>
            </a:r>
          </a:p>
        </p:txBody>
      </p:sp>
      <p:sp>
        <p:nvSpPr>
          <p:cNvPr id="4" name="TextBox 3"/>
          <p:cNvSpPr txBox="1"/>
          <p:nvPr/>
        </p:nvSpPr>
        <p:spPr>
          <a:xfrm>
            <a:off x="30236180" y="12570386"/>
            <a:ext cx="5185951" cy="507762"/>
          </a:xfrm>
          <a:prstGeom prst="rect">
            <a:avLst/>
          </a:prstGeom>
          <a:noFill/>
        </p:spPr>
        <p:txBody>
          <a:bodyPr wrap="square" lIns="97785" tIns="48892" rIns="97785" bIns="48892" rtlCol="0">
            <a:spAutoFit/>
          </a:bodyPr>
          <a:lstStyle/>
          <a:p>
            <a:endParaRPr lang="en-US" sz="2658" dirty="0">
              <a:latin typeface="Cambria" panose="02040503050406030204" pitchFamily="18" charset="0"/>
            </a:endParaRPr>
          </a:p>
        </p:txBody>
      </p:sp>
      <p:sp>
        <p:nvSpPr>
          <p:cNvPr id="97" name="TextBox 96"/>
          <p:cNvSpPr txBox="1"/>
          <p:nvPr/>
        </p:nvSpPr>
        <p:spPr>
          <a:xfrm>
            <a:off x="21742653" y="6299835"/>
            <a:ext cx="6220327" cy="663061"/>
          </a:xfrm>
          <a:prstGeom prst="rect">
            <a:avLst/>
          </a:prstGeom>
          <a:noFill/>
        </p:spPr>
        <p:txBody>
          <a:bodyPr wrap="square" lIns="97785" tIns="48892" rIns="97785" bIns="48892" rtlCol="0">
            <a:spAutoFit/>
          </a:bodyPr>
          <a:lstStyle/>
          <a:p>
            <a:r>
              <a:rPr lang="en-US" sz="3667" dirty="0">
                <a:latin typeface="Cambria" panose="02040503050406030204" pitchFamily="18" charset="0"/>
              </a:rPr>
              <a:t>All components used</a:t>
            </a:r>
          </a:p>
        </p:txBody>
      </p:sp>
      <p:sp>
        <p:nvSpPr>
          <p:cNvPr id="98" name="Subtitle 2"/>
          <p:cNvSpPr txBox="1">
            <a:spLocks/>
          </p:cNvSpPr>
          <p:nvPr/>
        </p:nvSpPr>
        <p:spPr>
          <a:xfrm>
            <a:off x="338799" y="22043749"/>
            <a:ext cx="10005181" cy="837062"/>
          </a:xfrm>
          <a:prstGeom prst="rect">
            <a:avLst/>
          </a:prstGeom>
          <a:solidFill>
            <a:srgbClr val="002060"/>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775" dirty="0">
                <a:solidFill>
                  <a:schemeClr val="bg1"/>
                </a:solidFill>
                <a:latin typeface="Cambria" panose="02040503050406030204" pitchFamily="18" charset="0"/>
              </a:rPr>
              <a:t> </a:t>
            </a:r>
            <a:r>
              <a:rPr lang="en-US" sz="5317" dirty="0">
                <a:solidFill>
                  <a:schemeClr val="bg1"/>
                </a:solidFill>
                <a:latin typeface="Cambria" panose="02040503050406030204" pitchFamily="18" charset="0"/>
              </a:rPr>
              <a:t>Data</a:t>
            </a:r>
          </a:p>
        </p:txBody>
      </p:sp>
      <p:sp>
        <p:nvSpPr>
          <p:cNvPr id="99" name="Subtitle 2"/>
          <p:cNvSpPr txBox="1">
            <a:spLocks/>
          </p:cNvSpPr>
          <p:nvPr/>
        </p:nvSpPr>
        <p:spPr>
          <a:xfrm>
            <a:off x="338799" y="15064425"/>
            <a:ext cx="10005181" cy="6659164"/>
          </a:xfrm>
          <a:prstGeom prst="rect">
            <a:avLst/>
          </a:prstGeom>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3350" b="1" dirty="0">
              <a:latin typeface="Cambria" panose="02040503050406030204" pitchFamily="18" charset="0"/>
              <a:ea typeface="Cambria" panose="02040503050406030204" pitchFamily="18" charset="0"/>
            </a:endParaRPr>
          </a:p>
        </p:txBody>
      </p:sp>
      <p:sp>
        <p:nvSpPr>
          <p:cNvPr id="100" name="TextBox 99"/>
          <p:cNvSpPr txBox="1"/>
          <p:nvPr/>
        </p:nvSpPr>
        <p:spPr>
          <a:xfrm>
            <a:off x="13072831" y="15705098"/>
            <a:ext cx="5438999" cy="663061"/>
          </a:xfrm>
          <a:prstGeom prst="rect">
            <a:avLst/>
          </a:prstGeom>
          <a:noFill/>
        </p:spPr>
        <p:txBody>
          <a:bodyPr wrap="square" lIns="97785" tIns="48892" rIns="97785" bIns="48892" rtlCol="0">
            <a:spAutoFit/>
          </a:bodyPr>
          <a:lstStyle/>
          <a:p>
            <a:r>
              <a:rPr lang="en-US" sz="3667" dirty="0">
                <a:latin typeface="Cambria" panose="02040503050406030204" pitchFamily="18" charset="0"/>
              </a:rPr>
              <a:t>Chart #1 Sub-Title Here</a:t>
            </a:r>
          </a:p>
        </p:txBody>
      </p:sp>
      <p:sp>
        <p:nvSpPr>
          <p:cNvPr id="101" name="TextBox 100"/>
          <p:cNvSpPr txBox="1"/>
          <p:nvPr/>
        </p:nvSpPr>
        <p:spPr>
          <a:xfrm>
            <a:off x="20824634" y="20797469"/>
            <a:ext cx="7711979" cy="775847"/>
          </a:xfrm>
          <a:prstGeom prst="rect">
            <a:avLst/>
          </a:prstGeom>
          <a:noFill/>
        </p:spPr>
        <p:txBody>
          <a:bodyPr wrap="square" lIns="97785" tIns="48892" rIns="97785" bIns="48892" rtlCol="0">
            <a:spAutoFit/>
          </a:bodyPr>
          <a:lstStyle/>
          <a:p>
            <a:r>
              <a:rPr lang="en-US" sz="2200" dirty="0">
                <a:latin typeface="Cambria" panose="02040503050406030204" pitchFamily="18" charset="0"/>
              </a:rPr>
              <a:t>Image 4: Example of what the data looks like when placed into an excel sheet</a:t>
            </a:r>
          </a:p>
        </p:txBody>
      </p:sp>
      <p:sp>
        <p:nvSpPr>
          <p:cNvPr id="102" name="TextBox 101"/>
          <p:cNvSpPr txBox="1"/>
          <p:nvPr/>
        </p:nvSpPr>
        <p:spPr>
          <a:xfrm>
            <a:off x="11829185" y="20797469"/>
            <a:ext cx="7783436" cy="775847"/>
          </a:xfrm>
          <a:prstGeom prst="rect">
            <a:avLst/>
          </a:prstGeom>
          <a:noFill/>
        </p:spPr>
        <p:txBody>
          <a:bodyPr wrap="square" lIns="97785" tIns="48892" rIns="97785" bIns="48892" rtlCol="0">
            <a:spAutoFit/>
          </a:bodyPr>
          <a:lstStyle/>
          <a:p>
            <a:r>
              <a:rPr lang="en-US" sz="2200" dirty="0">
                <a:latin typeface="Cambria" panose="02040503050406030204" pitchFamily="18" charset="0"/>
              </a:rPr>
              <a:t>Image 3: Code done in Jupyter notebooks using Pandas and Altair</a:t>
            </a:r>
          </a:p>
        </p:txBody>
      </p:sp>
      <p:sp>
        <p:nvSpPr>
          <p:cNvPr id="103" name="TextBox 102"/>
          <p:cNvSpPr txBox="1"/>
          <p:nvPr/>
        </p:nvSpPr>
        <p:spPr>
          <a:xfrm>
            <a:off x="22045225" y="15663086"/>
            <a:ext cx="5006577" cy="663061"/>
          </a:xfrm>
          <a:prstGeom prst="rect">
            <a:avLst/>
          </a:prstGeom>
          <a:noFill/>
        </p:spPr>
        <p:txBody>
          <a:bodyPr wrap="square" lIns="97785" tIns="48892" rIns="97785" bIns="48892" rtlCol="0">
            <a:spAutoFit/>
          </a:bodyPr>
          <a:lstStyle/>
          <a:p>
            <a:r>
              <a:rPr lang="en-US" sz="3667" dirty="0">
                <a:latin typeface="Cambria" panose="02040503050406030204" pitchFamily="18" charset="0"/>
              </a:rPr>
              <a:t>Chart #2 Sub-Title Here</a:t>
            </a:r>
          </a:p>
        </p:txBody>
      </p:sp>
      <p:sp>
        <p:nvSpPr>
          <p:cNvPr id="104" name="TextBox 103"/>
          <p:cNvSpPr txBox="1"/>
          <p:nvPr/>
        </p:nvSpPr>
        <p:spPr>
          <a:xfrm>
            <a:off x="12214314" y="23732402"/>
            <a:ext cx="6970637" cy="663061"/>
          </a:xfrm>
          <a:prstGeom prst="rect">
            <a:avLst/>
          </a:prstGeom>
          <a:noFill/>
        </p:spPr>
        <p:txBody>
          <a:bodyPr wrap="square" lIns="97785" tIns="48892" rIns="97785" bIns="48892" rtlCol="0">
            <a:spAutoFit/>
          </a:bodyPr>
          <a:lstStyle/>
          <a:p>
            <a:r>
              <a:rPr lang="en-US" sz="3667" dirty="0">
                <a:latin typeface="Cambria" panose="02040503050406030204" pitchFamily="18" charset="0"/>
              </a:rPr>
              <a:t>Time v. Average Temperature (C°)</a:t>
            </a:r>
          </a:p>
        </p:txBody>
      </p:sp>
      <p:sp>
        <p:nvSpPr>
          <p:cNvPr id="105" name="TextBox 104"/>
          <p:cNvSpPr txBox="1"/>
          <p:nvPr/>
        </p:nvSpPr>
        <p:spPr>
          <a:xfrm>
            <a:off x="20996828" y="29925481"/>
            <a:ext cx="7711979" cy="775847"/>
          </a:xfrm>
          <a:prstGeom prst="rect">
            <a:avLst/>
          </a:prstGeom>
          <a:noFill/>
        </p:spPr>
        <p:txBody>
          <a:bodyPr wrap="square" lIns="97785" tIns="48892" rIns="97785" bIns="48892" rtlCol="0">
            <a:spAutoFit/>
          </a:bodyPr>
          <a:lstStyle/>
          <a:p>
            <a:r>
              <a:rPr lang="en-US" sz="2200" dirty="0">
                <a:latin typeface="Cambria" panose="02040503050406030204" pitchFamily="18" charset="0"/>
              </a:rPr>
              <a:t>Image 6: Pressure recorded by the sensor versus time, all jumps come from when sensor is submerged in water.</a:t>
            </a:r>
          </a:p>
        </p:txBody>
      </p:sp>
      <p:sp>
        <p:nvSpPr>
          <p:cNvPr id="106" name="TextBox 105"/>
          <p:cNvSpPr txBox="1"/>
          <p:nvPr/>
        </p:nvSpPr>
        <p:spPr>
          <a:xfrm>
            <a:off x="11988843" y="29520489"/>
            <a:ext cx="7783436" cy="1114402"/>
          </a:xfrm>
          <a:prstGeom prst="rect">
            <a:avLst/>
          </a:prstGeom>
          <a:noFill/>
        </p:spPr>
        <p:txBody>
          <a:bodyPr wrap="square" lIns="97785" tIns="48892" rIns="97785" bIns="48892" rtlCol="0">
            <a:spAutoFit/>
          </a:bodyPr>
          <a:lstStyle/>
          <a:p>
            <a:r>
              <a:rPr lang="en-US" sz="2200" dirty="0">
                <a:latin typeface="Cambria" panose="02040503050406030204" pitchFamily="18" charset="0"/>
              </a:rPr>
              <a:t>Image 5: Average temperature taken from the two temperature values over the course of 20 minutes. Peak from when sensor was submerged in warm water.</a:t>
            </a:r>
          </a:p>
        </p:txBody>
      </p:sp>
      <p:sp>
        <p:nvSpPr>
          <p:cNvPr id="107" name="TextBox 106"/>
          <p:cNvSpPr txBox="1"/>
          <p:nvPr/>
        </p:nvSpPr>
        <p:spPr>
          <a:xfrm>
            <a:off x="22079045" y="23673365"/>
            <a:ext cx="5769781" cy="663061"/>
          </a:xfrm>
          <a:prstGeom prst="rect">
            <a:avLst/>
          </a:prstGeom>
          <a:noFill/>
        </p:spPr>
        <p:txBody>
          <a:bodyPr wrap="square" lIns="97785" tIns="48892" rIns="97785" bIns="48892" rtlCol="0">
            <a:spAutoFit/>
          </a:bodyPr>
          <a:lstStyle/>
          <a:p>
            <a:r>
              <a:rPr lang="en-US" sz="3667" dirty="0">
                <a:latin typeface="Cambria" panose="02040503050406030204" pitchFamily="18" charset="0"/>
              </a:rPr>
              <a:t>Time v. Pressure (</a:t>
            </a:r>
            <a:r>
              <a:rPr lang="en-US" sz="3667" dirty="0" err="1">
                <a:latin typeface="Cambria" panose="02040503050406030204" pitchFamily="18" charset="0"/>
              </a:rPr>
              <a:t>mBar</a:t>
            </a:r>
            <a:r>
              <a:rPr lang="en-US" sz="3667" dirty="0">
                <a:latin typeface="Cambria" panose="02040503050406030204" pitchFamily="18" charset="0"/>
              </a:rPr>
              <a:t>)</a:t>
            </a:r>
          </a:p>
        </p:txBody>
      </p:sp>
      <p:sp>
        <p:nvSpPr>
          <p:cNvPr id="108" name="Subtitle 2"/>
          <p:cNvSpPr txBox="1">
            <a:spLocks/>
          </p:cNvSpPr>
          <p:nvPr/>
        </p:nvSpPr>
        <p:spPr>
          <a:xfrm>
            <a:off x="29999300" y="23058887"/>
            <a:ext cx="10005181" cy="2538586"/>
          </a:xfrm>
          <a:prstGeom prst="rect">
            <a:avLst/>
          </a:prstGeom>
          <a:noFill/>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392" dirty="0">
                <a:latin typeface="Cambria" panose="02040503050406030204" pitchFamily="18" charset="0"/>
              </a:rPr>
              <a:t>Savannah </a:t>
            </a:r>
            <a:r>
              <a:rPr lang="en-US" sz="3392" dirty="0" err="1">
                <a:latin typeface="Cambria" panose="02040503050406030204" pitchFamily="18" charset="0"/>
              </a:rPr>
              <a:t>DeVoe</a:t>
            </a:r>
            <a:r>
              <a:rPr lang="en-US" sz="3392" dirty="0">
                <a:latin typeface="Cambria" panose="02040503050406030204" pitchFamily="18" charset="0"/>
              </a:rPr>
              <a:t>, Dr. Diane Foster, Alyson Eberhardt, </a:t>
            </a:r>
            <a:r>
              <a:rPr lang="en-US" sz="3392" dirty="0" err="1">
                <a:latin typeface="Cambria" panose="02040503050406030204" pitchFamily="18" charset="0"/>
              </a:rPr>
              <a:t>Malin</a:t>
            </a:r>
            <a:r>
              <a:rPr lang="en-US" sz="3392" dirty="0">
                <a:latin typeface="Cambria" panose="02040503050406030204" pitchFamily="18" charset="0"/>
              </a:rPr>
              <a:t> Clyde, Peter </a:t>
            </a:r>
            <a:r>
              <a:rPr lang="en-US" sz="3392" dirty="0" err="1">
                <a:latin typeface="Cambria" panose="02040503050406030204" pitchFamily="18" charset="0"/>
              </a:rPr>
              <a:t>Howd</a:t>
            </a:r>
            <a:r>
              <a:rPr lang="en-US" sz="3392" dirty="0">
                <a:latin typeface="Cambria" panose="02040503050406030204" pitchFamily="18" charset="0"/>
              </a:rPr>
              <a:t>, Hampton Department of Public Works, The Hampton Community, and those who run Innovation Scholars.  </a:t>
            </a:r>
          </a:p>
          <a:p>
            <a:pPr algn="l">
              <a:spcBef>
                <a:spcPts val="0"/>
              </a:spcBef>
            </a:pPr>
            <a:endParaRPr lang="en-US" sz="3392" dirty="0">
              <a:latin typeface="Cambria" panose="02040503050406030204" pitchFamily="18" charset="0"/>
            </a:endParaRPr>
          </a:p>
          <a:p>
            <a:pPr algn="l"/>
            <a:endParaRPr lang="en-US" sz="3392" dirty="0">
              <a:latin typeface="Cambria" panose="020405030504060302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5711" y="16459200"/>
            <a:ext cx="4313238" cy="40513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99614" y="16378466"/>
            <a:ext cx="4313238" cy="40513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61059" y="24433750"/>
            <a:ext cx="4540250" cy="4129881"/>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7388" y="1216429"/>
            <a:ext cx="1774009" cy="2347953"/>
          </a:xfrm>
          <a:prstGeom prst="rect">
            <a:avLst/>
          </a:prstGeom>
        </p:spPr>
      </p:pic>
      <p:sp>
        <p:nvSpPr>
          <p:cNvPr id="51" name="Subtitle 2">
            <a:extLst>
              <a:ext uri="{FF2B5EF4-FFF2-40B4-BE49-F238E27FC236}">
                <a16:creationId xmlns:a16="http://schemas.microsoft.com/office/drawing/2014/main" id="{0BB58339-71B8-E603-8A9B-A2D12023D357}"/>
              </a:ext>
            </a:extLst>
          </p:cNvPr>
          <p:cNvSpPr txBox="1">
            <a:spLocks/>
          </p:cNvSpPr>
          <p:nvPr/>
        </p:nvSpPr>
        <p:spPr>
          <a:xfrm>
            <a:off x="349100" y="15055751"/>
            <a:ext cx="10005181" cy="6667991"/>
          </a:xfrm>
          <a:prstGeom prst="rect">
            <a:avLst/>
          </a:prstGeom>
          <a:noFill/>
          <a:ln>
            <a:solidFill>
              <a:srgbClr val="002060"/>
            </a:solidFill>
          </a:ln>
        </p:spPr>
        <p:txBody>
          <a:bodyPr vert="horz" lIns="97785" tIns="48892" rIns="97785" bIns="48892" rtlCol="0" anchor="t">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350" dirty="0">
                <a:latin typeface="Cambria"/>
                <a:ea typeface="Cambria"/>
              </a:rPr>
              <a:t>The circuit was designed to accommodate the various power needs of different components present. Mainly some components such as the sensors themselves required 5V of power draw while others such as the real time clock needed only 3 V. </a:t>
            </a:r>
          </a:p>
          <a:p>
            <a:pPr algn="l"/>
            <a:r>
              <a:rPr lang="en-US" sz="3350" dirty="0">
                <a:latin typeface="Cambria"/>
                <a:ea typeface="Cambria"/>
              </a:rPr>
              <a:t>The circuit includes a real time clock (RTC), micro-SD, teensy, and datalogger as supporting components as well as a pressure and temperature sensor. The Teensy microprocessor handles the code and communication between the various components. The RTC allows for time logging of temperature and pressure to relate data to event. The Datalogger records measurements as a .txt file which can later be converted to a .csv for data analysis.  Onboard sensors include a Blue Robotics TSYS01 temperature sensor and a </a:t>
            </a:r>
            <a:r>
              <a:rPr lang="en-US" sz="3350" dirty="0">
                <a:latin typeface="Cambria"/>
                <a:ea typeface="+mn-lt"/>
                <a:cs typeface="+mn-lt"/>
              </a:rPr>
              <a:t>MS5837-30BA</a:t>
            </a:r>
            <a:r>
              <a:rPr lang="en-US" sz="3350" dirty="0">
                <a:latin typeface="Cambria"/>
                <a:ea typeface="Cambria"/>
              </a:rPr>
              <a:t> pressure sensor also capable of recording temperature. For power it was found that an </a:t>
            </a:r>
            <a:r>
              <a:rPr lang="en-US" sz="3350" dirty="0" err="1">
                <a:latin typeface="Cambria"/>
                <a:ea typeface="Cambria"/>
              </a:rPr>
              <a:t>Aibocn</a:t>
            </a:r>
            <a:r>
              <a:rPr lang="en-US" sz="3350" dirty="0">
                <a:latin typeface="Cambria"/>
                <a:ea typeface="Cambria"/>
              </a:rPr>
              <a:t> USB 3.0 Charger powered the circuit for about a day.</a:t>
            </a:r>
            <a:endParaRPr lang="en-US" sz="3350" dirty="0">
              <a:latin typeface="Cambria" panose="02040503050406030204" pitchFamily="18" charset="0"/>
              <a:ea typeface="Cambria"/>
            </a:endParaRPr>
          </a:p>
        </p:txBody>
      </p:sp>
      <p:pic>
        <p:nvPicPr>
          <p:cNvPr id="25" name="Picture 25">
            <a:extLst>
              <a:ext uri="{FF2B5EF4-FFF2-40B4-BE49-F238E27FC236}">
                <a16:creationId xmlns:a16="http://schemas.microsoft.com/office/drawing/2014/main" id="{DCCD74E1-BD6D-4CAA-1763-4C4A8196C2BC}"/>
              </a:ext>
            </a:extLst>
          </p:cNvPr>
          <p:cNvPicPr>
            <a:picLocks noChangeAspect="1"/>
          </p:cNvPicPr>
          <p:nvPr/>
        </p:nvPicPr>
        <p:blipFill rotWithShape="1">
          <a:blip r:embed="rId7"/>
          <a:srcRect l="3553" r="22169" b="782"/>
          <a:stretch/>
        </p:blipFill>
        <p:spPr>
          <a:xfrm flipH="1">
            <a:off x="35429500" y="1010966"/>
            <a:ext cx="3198326" cy="2760682"/>
          </a:xfrm>
          <a:prstGeom prst="rect">
            <a:avLst/>
          </a:prstGeom>
        </p:spPr>
      </p:pic>
      <p:pic>
        <p:nvPicPr>
          <p:cNvPr id="23" name="Picture 22">
            <a:extLst>
              <a:ext uri="{FF2B5EF4-FFF2-40B4-BE49-F238E27FC236}">
                <a16:creationId xmlns:a16="http://schemas.microsoft.com/office/drawing/2014/main" id="{9CB9E71E-6D6F-4326-B179-6F6AAC6281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50782" y="7502603"/>
            <a:ext cx="6071548" cy="4051300"/>
          </a:xfrm>
          <a:prstGeom prst="rect">
            <a:avLst/>
          </a:prstGeom>
          <a:ln w="88900" cap="sq" cmpd="thickThin">
            <a:solidFill>
              <a:srgbClr val="000000"/>
            </a:solidFill>
            <a:prstDash val="solid"/>
            <a:miter lim="800000"/>
          </a:ln>
          <a:effectLst>
            <a:innerShdw blurRad="76200">
              <a:srgbClr val="000000"/>
            </a:innerShdw>
          </a:effectLst>
        </p:spPr>
      </p:pic>
      <p:pic>
        <p:nvPicPr>
          <p:cNvPr id="26" name="Picture 25" descr="A picture containing electronics&#10;&#10;Description automatically generated">
            <a:extLst>
              <a:ext uri="{FF2B5EF4-FFF2-40B4-BE49-F238E27FC236}">
                <a16:creationId xmlns:a16="http://schemas.microsoft.com/office/drawing/2014/main" id="{E39D092D-9F5E-4690-8CA4-1F3427CF11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733237" y="7543225"/>
            <a:ext cx="2441224" cy="1628931"/>
          </a:xfrm>
          <a:prstGeom prst="rect">
            <a:avLst/>
          </a:prstGeom>
        </p:spPr>
      </p:pic>
      <p:pic>
        <p:nvPicPr>
          <p:cNvPr id="28" name="Picture 27" descr="A picture containing electronics&#10;&#10;Description automatically generated">
            <a:extLst>
              <a:ext uri="{FF2B5EF4-FFF2-40B4-BE49-F238E27FC236}">
                <a16:creationId xmlns:a16="http://schemas.microsoft.com/office/drawing/2014/main" id="{C4B41C2C-AFCD-4318-A2B4-5498773A4B4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300090" y="7525568"/>
            <a:ext cx="2467687" cy="1646588"/>
          </a:xfrm>
          <a:prstGeom prst="rect">
            <a:avLst/>
          </a:prstGeom>
        </p:spPr>
      </p:pic>
      <p:pic>
        <p:nvPicPr>
          <p:cNvPr id="34" name="Picture 33" descr="A picture containing electronics&#10;&#10;Description automatically generated">
            <a:extLst>
              <a:ext uri="{FF2B5EF4-FFF2-40B4-BE49-F238E27FC236}">
                <a16:creationId xmlns:a16="http://schemas.microsoft.com/office/drawing/2014/main" id="{F5226C4F-55FE-4266-A25A-202CC565538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893405" y="7502602"/>
            <a:ext cx="2502104" cy="1669553"/>
          </a:xfrm>
          <a:prstGeom prst="rect">
            <a:avLst/>
          </a:prstGeom>
        </p:spPr>
      </p:pic>
      <p:pic>
        <p:nvPicPr>
          <p:cNvPr id="36" name="Picture 35">
            <a:extLst>
              <a:ext uri="{FF2B5EF4-FFF2-40B4-BE49-F238E27FC236}">
                <a16:creationId xmlns:a16="http://schemas.microsoft.com/office/drawing/2014/main" id="{FAC29ECF-A348-4707-BD26-5477941CFE8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733235" y="9386125"/>
            <a:ext cx="2441223" cy="1628930"/>
          </a:xfrm>
          <a:prstGeom prst="rect">
            <a:avLst/>
          </a:prstGeom>
        </p:spPr>
      </p:pic>
      <p:pic>
        <p:nvPicPr>
          <p:cNvPr id="38" name="Picture 37">
            <a:extLst>
              <a:ext uri="{FF2B5EF4-FFF2-40B4-BE49-F238E27FC236}">
                <a16:creationId xmlns:a16="http://schemas.microsoft.com/office/drawing/2014/main" id="{F550AFE9-1FB5-4E1A-9DBD-A9F58BD082C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285236" y="9386125"/>
            <a:ext cx="2478150" cy="1653570"/>
          </a:xfrm>
          <a:prstGeom prst="rect">
            <a:avLst/>
          </a:prstGeom>
        </p:spPr>
      </p:pic>
      <p:pic>
        <p:nvPicPr>
          <p:cNvPr id="40" name="Picture 39" descr="A white rectangular object on a wooden surface&#10;&#10;Description automatically generated with low confidence">
            <a:extLst>
              <a:ext uri="{FF2B5EF4-FFF2-40B4-BE49-F238E27FC236}">
                <a16:creationId xmlns:a16="http://schemas.microsoft.com/office/drawing/2014/main" id="{C0E0F97C-056A-4042-A0E6-1DDD02C870C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963591" y="9370142"/>
            <a:ext cx="2502104" cy="1669553"/>
          </a:xfrm>
          <a:prstGeom prst="rect">
            <a:avLst/>
          </a:prstGeom>
        </p:spPr>
      </p:pic>
      <p:pic>
        <p:nvPicPr>
          <p:cNvPr id="42" name="Picture 41" descr="Table&#10;&#10;Description automatically generated">
            <a:extLst>
              <a:ext uri="{FF2B5EF4-FFF2-40B4-BE49-F238E27FC236}">
                <a16:creationId xmlns:a16="http://schemas.microsoft.com/office/drawing/2014/main" id="{4BADDA33-A2AC-49E4-B916-D55F70B4160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879531" y="15658097"/>
            <a:ext cx="9129750" cy="5080350"/>
          </a:xfrm>
          <a:prstGeom prst="rect">
            <a:avLst/>
          </a:prstGeom>
        </p:spPr>
      </p:pic>
      <p:pic>
        <p:nvPicPr>
          <p:cNvPr id="44" name="Picture 43" descr="Table&#10;&#10;Description automatically generated">
            <a:extLst>
              <a:ext uri="{FF2B5EF4-FFF2-40B4-BE49-F238E27FC236}">
                <a16:creationId xmlns:a16="http://schemas.microsoft.com/office/drawing/2014/main" id="{2328377F-5494-43AF-BECD-B02E58CEF36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498123" y="15821320"/>
            <a:ext cx="8100067" cy="4871585"/>
          </a:xfrm>
          <a:prstGeom prst="rect">
            <a:avLst/>
          </a:prstGeom>
        </p:spPr>
      </p:pic>
      <p:pic>
        <p:nvPicPr>
          <p:cNvPr id="46" name="Picture 45" descr="A picture containing chart&#10;&#10;Description automatically generated">
            <a:extLst>
              <a:ext uri="{FF2B5EF4-FFF2-40B4-BE49-F238E27FC236}">
                <a16:creationId xmlns:a16="http://schemas.microsoft.com/office/drawing/2014/main" id="{1A27FAF4-AD62-4598-85A4-E35379D86DA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703142" y="24389442"/>
            <a:ext cx="7470388" cy="5318591"/>
          </a:xfrm>
          <a:prstGeom prst="rect">
            <a:avLst/>
          </a:prstGeom>
        </p:spPr>
      </p:pic>
      <p:pic>
        <p:nvPicPr>
          <p:cNvPr id="48" name="Picture 47" descr="Chart, histogram&#10;&#10;Description automatically generated">
            <a:extLst>
              <a:ext uri="{FF2B5EF4-FFF2-40B4-BE49-F238E27FC236}">
                <a16:creationId xmlns:a16="http://schemas.microsoft.com/office/drawing/2014/main" id="{E52AD5E7-20EF-47EC-A6BD-BD3F6A8AE84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128892" y="24248346"/>
            <a:ext cx="8336803" cy="5732920"/>
          </a:xfrm>
          <a:prstGeom prst="rect">
            <a:avLst/>
          </a:prstGeom>
        </p:spPr>
      </p:pic>
      <p:pic>
        <p:nvPicPr>
          <p:cNvPr id="24" name="Picture 23" descr="A circuit board with wires&#10;&#10;Description automatically generated with low confidence">
            <a:extLst>
              <a:ext uri="{FF2B5EF4-FFF2-40B4-BE49-F238E27FC236}">
                <a16:creationId xmlns:a16="http://schemas.microsoft.com/office/drawing/2014/main" id="{625E1072-728C-4C8D-BA55-A51A9DCAC86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4480" y="28563631"/>
            <a:ext cx="9686441" cy="406085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6030445"/>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2451</TotalTime>
  <Words>935</Words>
  <Application>Microsoft Office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vt:lpstr>
      <vt:lpstr>Wingdings</vt:lpstr>
      <vt:lpstr>Office Theme</vt:lpstr>
      <vt:lpstr>Pressure and Temperature Sensor Circuitry Nicholas Gacharna, Corey Zima, and Morgan Smith Innovation Scholars: Ocean Engineering Section,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Nicholas Gacharna</cp:lastModifiedBy>
  <cp:revision>407</cp:revision>
  <dcterms:created xsi:type="dcterms:W3CDTF">2016-03-05T16:55:12Z</dcterms:created>
  <dcterms:modified xsi:type="dcterms:W3CDTF">2022-04-15T19:14:57Z</dcterms:modified>
</cp:coreProperties>
</file>